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2" autoAdjust="0"/>
    <p:restoredTop sz="94660"/>
  </p:normalViewPr>
  <p:slideViewPr>
    <p:cSldViewPr>
      <p:cViewPr varScale="1">
        <p:scale>
          <a:sx n="101" d="100"/>
          <a:sy n="101" d="100"/>
        </p:scale>
        <p:origin x="183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370515-8DF8-4B11-AE4D-DE5D8BB94E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E16D97B-29DC-497A-B47F-4257C958F89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6F3F751-8005-4977-A21D-15B399588858}" type="datetimeFigureOut">
              <a:rPr lang="en-US"/>
              <a:pPr>
                <a:defRPr/>
              </a:pPr>
              <a:t>8/23/2023</a:t>
            </a:fld>
            <a:endParaRPr lang="en-US"/>
          </a:p>
        </p:txBody>
      </p:sp>
      <p:sp>
        <p:nvSpPr>
          <p:cNvPr id="4" name="Slide Image Placeholder 3">
            <a:extLst>
              <a:ext uri="{FF2B5EF4-FFF2-40B4-BE49-F238E27FC236}">
                <a16:creationId xmlns:a16="http://schemas.microsoft.com/office/drawing/2014/main" id="{5B38D644-363C-4EE9-995F-826045BA895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B8E7099-5CBA-4249-8C0E-929A3C765D0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940169D-D33D-4097-A2A5-6D77A8C626B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0749FA51-92F0-45E5-BA87-F81FB7063D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2C68BE8-B018-4E7D-862A-0940EF909F7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9062552-D890-418A-B9EB-BC790F2B25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73E031A-AF4E-4E3A-9497-16EB7C5BCD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Slide Number Placeholder 3">
            <a:extLst>
              <a:ext uri="{FF2B5EF4-FFF2-40B4-BE49-F238E27FC236}">
                <a16:creationId xmlns:a16="http://schemas.microsoft.com/office/drawing/2014/main" id="{EA422481-FE68-4535-AD47-0E3884412C3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253165-61A8-4763-9AFC-A009D155B28D}"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09C6606-FB55-4504-99C3-8541AD810A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F94BDC15-3B1A-4193-B6BE-AB601C45A9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D25D15D-0C42-4FF2-ADF2-825448BDFD6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7E4FBC-6577-45E6-B341-92A8DC91E584}"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C5F6C6E7-56D8-43F6-B78D-E23F493D1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B11C2F1F-F413-403B-828A-BB8624B50E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Slide Number Placeholder 3">
            <a:extLst>
              <a:ext uri="{FF2B5EF4-FFF2-40B4-BE49-F238E27FC236}">
                <a16:creationId xmlns:a16="http://schemas.microsoft.com/office/drawing/2014/main" id="{D262E6F2-ECEE-4C46-A488-C9663BD051A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8514F2-D455-4FA4-9609-246F0697506C}"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BE48091-8705-4339-A098-D7A1F6816C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E66DA8C-FC15-4F97-870D-5860BBEE6A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Slide Number Placeholder 3">
            <a:extLst>
              <a:ext uri="{FF2B5EF4-FFF2-40B4-BE49-F238E27FC236}">
                <a16:creationId xmlns:a16="http://schemas.microsoft.com/office/drawing/2014/main" id="{F86E9051-C0BF-46FA-9574-C6F164CDA0A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433C83-8404-4DB7-B0E4-B213BE84332D}"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4AB69E3-A64C-480A-81C5-2D2A00ED50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1BCEE149-55E8-4012-9281-8308C56177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70F3E170-DBE4-455A-9205-ABA9878AB5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47163D-C24D-4D68-BF32-93B26424F6AC}"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046C8BB-23C1-41FD-BEB2-C89FA3D062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7E6AC03A-5F44-4D69-969E-E3735FAD97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E4079E43-7F2B-4125-9361-1BF3CB33EDD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C0321D-6B28-4556-97E7-4016E51BBA5C}"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029E91D9-03EA-4A0F-8B37-29C64CF1D5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17A97042-1409-4BF5-A519-B543E2F952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58623DA4-3A34-49DE-80D1-E6478E55A2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EAE0BA-F0FB-459C-BE65-E69336BEF1F5}"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4B8FF6F-864F-4673-B0CC-EA11DD1A90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F1F82E9E-682A-4767-B493-B451AB98BF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Slide Number Placeholder 3">
            <a:extLst>
              <a:ext uri="{FF2B5EF4-FFF2-40B4-BE49-F238E27FC236}">
                <a16:creationId xmlns:a16="http://schemas.microsoft.com/office/drawing/2014/main" id="{3144E7A4-90F1-4A41-90F6-64E1AD8E3A2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D56395-CF24-4F43-9DDF-DEB4E2BAF70E}"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6A848994-AE08-4F84-84EF-5ADCE8E36E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B45BC472-A2A3-4861-B2F3-2B08DBC53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2EFAAC9-9055-40D0-A5AA-B51CCF3C051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5F2112-C15F-469F-B7F9-7B39577F0B4F}"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CD178FA-5803-42E9-A015-503C9B7ECE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4C138D1C-1336-494F-84F4-C65C551A8C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84B9AD7-A6C9-4A06-8AF3-9BBE892AFED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684F11-C09E-4B93-8E99-1210160537B2}"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5B5CA7F2-7CC7-424F-BDBA-5C6443F834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BAF13111-FCFE-4381-8013-04458E6375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5EFEFAE-FB2F-42D5-BFFF-05EA66EE5F4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521C3D-0D85-4F43-B442-B0FE13E53BA7}"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756C542-289A-4B83-B9BC-D35111891EE0}"/>
              </a:ext>
            </a:extLst>
          </p:cNvPr>
          <p:cNvSpPr>
            <a:spLocks noGrp="1"/>
          </p:cNvSpPr>
          <p:nvPr>
            <p:ph type="dt" sz="half" idx="10"/>
          </p:nvPr>
        </p:nvSpPr>
        <p:spPr/>
        <p:txBody>
          <a:bodyPr/>
          <a:lstStyle>
            <a:lvl1pPr>
              <a:defRPr/>
            </a:lvl1pPr>
          </a:lstStyle>
          <a:p>
            <a:pPr>
              <a:defRPr/>
            </a:pPr>
            <a:fld id="{BF1EA445-423F-416A-995E-DBA697AE5B24}" type="datetimeFigureOut">
              <a:rPr lang="en-US"/>
              <a:pPr>
                <a:defRPr/>
              </a:pPr>
              <a:t>8/23/2023</a:t>
            </a:fld>
            <a:endParaRPr lang="en-US"/>
          </a:p>
        </p:txBody>
      </p:sp>
      <p:sp>
        <p:nvSpPr>
          <p:cNvPr id="5" name="Footer Placeholder 4">
            <a:extLst>
              <a:ext uri="{FF2B5EF4-FFF2-40B4-BE49-F238E27FC236}">
                <a16:creationId xmlns:a16="http://schemas.microsoft.com/office/drawing/2014/main" id="{9BB33083-D98A-40BC-8A1C-5EBC5743D6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35DDC1-8E34-4A49-A435-AE259521176F}"/>
              </a:ext>
            </a:extLst>
          </p:cNvPr>
          <p:cNvSpPr>
            <a:spLocks noGrp="1"/>
          </p:cNvSpPr>
          <p:nvPr>
            <p:ph type="sldNum" sz="quarter" idx="12"/>
          </p:nvPr>
        </p:nvSpPr>
        <p:spPr/>
        <p:txBody>
          <a:bodyPr/>
          <a:lstStyle>
            <a:lvl1pPr>
              <a:defRPr/>
            </a:lvl1pPr>
          </a:lstStyle>
          <a:p>
            <a:fld id="{BD0D83E3-3D13-4B0B-9EFF-1EF15919CB24}" type="slidenum">
              <a:rPr lang="en-US" altLang="en-US"/>
              <a:pPr/>
              <a:t>‹#›</a:t>
            </a:fld>
            <a:endParaRPr lang="en-US" altLang="en-US"/>
          </a:p>
        </p:txBody>
      </p:sp>
    </p:spTree>
    <p:extLst>
      <p:ext uri="{BB962C8B-B14F-4D97-AF65-F5344CB8AC3E}">
        <p14:creationId xmlns:p14="http://schemas.microsoft.com/office/powerpoint/2010/main" val="284245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436AB-9516-44EC-9356-3E8266D8F7DF}"/>
              </a:ext>
            </a:extLst>
          </p:cNvPr>
          <p:cNvSpPr>
            <a:spLocks noGrp="1"/>
          </p:cNvSpPr>
          <p:nvPr>
            <p:ph type="dt" sz="half" idx="10"/>
          </p:nvPr>
        </p:nvSpPr>
        <p:spPr/>
        <p:txBody>
          <a:bodyPr/>
          <a:lstStyle>
            <a:lvl1pPr>
              <a:defRPr/>
            </a:lvl1pPr>
          </a:lstStyle>
          <a:p>
            <a:pPr>
              <a:defRPr/>
            </a:pPr>
            <a:fld id="{0006DED5-D7DB-48CA-A749-33D1A0A39D8D}" type="datetimeFigureOut">
              <a:rPr lang="en-US"/>
              <a:pPr>
                <a:defRPr/>
              </a:pPr>
              <a:t>8/23/2023</a:t>
            </a:fld>
            <a:endParaRPr lang="en-US"/>
          </a:p>
        </p:txBody>
      </p:sp>
      <p:sp>
        <p:nvSpPr>
          <p:cNvPr id="5" name="Footer Placeholder 4">
            <a:extLst>
              <a:ext uri="{FF2B5EF4-FFF2-40B4-BE49-F238E27FC236}">
                <a16:creationId xmlns:a16="http://schemas.microsoft.com/office/drawing/2014/main" id="{761D921A-23C6-4E87-941E-C379743AB7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8B0C3B-65CD-4517-81FA-1DFEB98084C5}"/>
              </a:ext>
            </a:extLst>
          </p:cNvPr>
          <p:cNvSpPr>
            <a:spLocks noGrp="1"/>
          </p:cNvSpPr>
          <p:nvPr>
            <p:ph type="sldNum" sz="quarter" idx="12"/>
          </p:nvPr>
        </p:nvSpPr>
        <p:spPr/>
        <p:txBody>
          <a:bodyPr/>
          <a:lstStyle>
            <a:lvl1pPr>
              <a:defRPr/>
            </a:lvl1pPr>
          </a:lstStyle>
          <a:p>
            <a:fld id="{95874F37-9529-4B04-A618-03F39BBF4D31}" type="slidenum">
              <a:rPr lang="en-US" altLang="en-US"/>
              <a:pPr/>
              <a:t>‹#›</a:t>
            </a:fld>
            <a:endParaRPr lang="en-US" altLang="en-US"/>
          </a:p>
        </p:txBody>
      </p:sp>
    </p:spTree>
    <p:extLst>
      <p:ext uri="{BB962C8B-B14F-4D97-AF65-F5344CB8AC3E}">
        <p14:creationId xmlns:p14="http://schemas.microsoft.com/office/powerpoint/2010/main" val="177672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85890-181E-4ABC-8112-9ED9288295C7}"/>
              </a:ext>
            </a:extLst>
          </p:cNvPr>
          <p:cNvSpPr>
            <a:spLocks noGrp="1"/>
          </p:cNvSpPr>
          <p:nvPr>
            <p:ph type="dt" sz="half" idx="10"/>
          </p:nvPr>
        </p:nvSpPr>
        <p:spPr/>
        <p:txBody>
          <a:bodyPr/>
          <a:lstStyle>
            <a:lvl1pPr>
              <a:defRPr/>
            </a:lvl1pPr>
          </a:lstStyle>
          <a:p>
            <a:pPr>
              <a:defRPr/>
            </a:pPr>
            <a:fld id="{4F5B5F7B-9046-48FF-913D-BAEDD008B91F}" type="datetimeFigureOut">
              <a:rPr lang="en-US"/>
              <a:pPr>
                <a:defRPr/>
              </a:pPr>
              <a:t>8/23/2023</a:t>
            </a:fld>
            <a:endParaRPr lang="en-US"/>
          </a:p>
        </p:txBody>
      </p:sp>
      <p:sp>
        <p:nvSpPr>
          <p:cNvPr id="5" name="Footer Placeholder 4">
            <a:extLst>
              <a:ext uri="{FF2B5EF4-FFF2-40B4-BE49-F238E27FC236}">
                <a16:creationId xmlns:a16="http://schemas.microsoft.com/office/drawing/2014/main" id="{8699F33D-2CB8-4B29-A5AE-8185D56FBB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575BA9-63FB-4BC7-AD82-08397A078806}"/>
              </a:ext>
            </a:extLst>
          </p:cNvPr>
          <p:cNvSpPr>
            <a:spLocks noGrp="1"/>
          </p:cNvSpPr>
          <p:nvPr>
            <p:ph type="sldNum" sz="quarter" idx="12"/>
          </p:nvPr>
        </p:nvSpPr>
        <p:spPr/>
        <p:txBody>
          <a:bodyPr/>
          <a:lstStyle>
            <a:lvl1pPr>
              <a:defRPr/>
            </a:lvl1pPr>
          </a:lstStyle>
          <a:p>
            <a:fld id="{A077B3ED-B092-4894-A364-BB5154500028}" type="slidenum">
              <a:rPr lang="en-US" altLang="en-US"/>
              <a:pPr/>
              <a:t>‹#›</a:t>
            </a:fld>
            <a:endParaRPr lang="en-US" altLang="en-US"/>
          </a:p>
        </p:txBody>
      </p:sp>
    </p:spTree>
    <p:extLst>
      <p:ext uri="{BB962C8B-B14F-4D97-AF65-F5344CB8AC3E}">
        <p14:creationId xmlns:p14="http://schemas.microsoft.com/office/powerpoint/2010/main" val="150730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E1886-3B03-42C9-8411-3E624E6F7B2C}"/>
              </a:ext>
            </a:extLst>
          </p:cNvPr>
          <p:cNvSpPr>
            <a:spLocks noGrp="1"/>
          </p:cNvSpPr>
          <p:nvPr>
            <p:ph type="dt" sz="half" idx="10"/>
          </p:nvPr>
        </p:nvSpPr>
        <p:spPr/>
        <p:txBody>
          <a:bodyPr/>
          <a:lstStyle>
            <a:lvl1pPr>
              <a:defRPr/>
            </a:lvl1pPr>
          </a:lstStyle>
          <a:p>
            <a:pPr>
              <a:defRPr/>
            </a:pPr>
            <a:fld id="{1669AA66-A173-485F-A893-75CDCDD1F912}" type="datetimeFigureOut">
              <a:rPr lang="en-US"/>
              <a:pPr>
                <a:defRPr/>
              </a:pPr>
              <a:t>8/23/2023</a:t>
            </a:fld>
            <a:endParaRPr lang="en-US"/>
          </a:p>
        </p:txBody>
      </p:sp>
      <p:sp>
        <p:nvSpPr>
          <p:cNvPr id="5" name="Footer Placeholder 4">
            <a:extLst>
              <a:ext uri="{FF2B5EF4-FFF2-40B4-BE49-F238E27FC236}">
                <a16:creationId xmlns:a16="http://schemas.microsoft.com/office/drawing/2014/main" id="{863DDAD5-D6EE-4390-9368-24E4DFF6EA7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5CC111-C633-40D6-8B83-4C2B0B705238}"/>
              </a:ext>
            </a:extLst>
          </p:cNvPr>
          <p:cNvSpPr>
            <a:spLocks noGrp="1"/>
          </p:cNvSpPr>
          <p:nvPr>
            <p:ph type="sldNum" sz="quarter" idx="12"/>
          </p:nvPr>
        </p:nvSpPr>
        <p:spPr/>
        <p:txBody>
          <a:bodyPr/>
          <a:lstStyle>
            <a:lvl1pPr>
              <a:defRPr/>
            </a:lvl1pPr>
          </a:lstStyle>
          <a:p>
            <a:fld id="{302C0B48-38D7-4089-B123-EC80F263FC37}" type="slidenum">
              <a:rPr lang="en-US" altLang="en-US"/>
              <a:pPr/>
              <a:t>‹#›</a:t>
            </a:fld>
            <a:endParaRPr lang="en-US" altLang="en-US"/>
          </a:p>
        </p:txBody>
      </p:sp>
    </p:spTree>
    <p:extLst>
      <p:ext uri="{BB962C8B-B14F-4D97-AF65-F5344CB8AC3E}">
        <p14:creationId xmlns:p14="http://schemas.microsoft.com/office/powerpoint/2010/main" val="70169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1DFB49-91E8-4BAF-AC99-0DE40D8A5079}"/>
              </a:ext>
            </a:extLst>
          </p:cNvPr>
          <p:cNvSpPr>
            <a:spLocks noGrp="1"/>
          </p:cNvSpPr>
          <p:nvPr>
            <p:ph type="dt" sz="half" idx="10"/>
          </p:nvPr>
        </p:nvSpPr>
        <p:spPr/>
        <p:txBody>
          <a:bodyPr/>
          <a:lstStyle>
            <a:lvl1pPr>
              <a:defRPr/>
            </a:lvl1pPr>
          </a:lstStyle>
          <a:p>
            <a:pPr>
              <a:defRPr/>
            </a:pPr>
            <a:fld id="{8D1DBA66-E59D-4E27-A374-C966BE242B0C}" type="datetimeFigureOut">
              <a:rPr lang="en-US"/>
              <a:pPr>
                <a:defRPr/>
              </a:pPr>
              <a:t>8/23/2023</a:t>
            </a:fld>
            <a:endParaRPr lang="en-US"/>
          </a:p>
        </p:txBody>
      </p:sp>
      <p:sp>
        <p:nvSpPr>
          <p:cNvPr id="5" name="Footer Placeholder 4">
            <a:extLst>
              <a:ext uri="{FF2B5EF4-FFF2-40B4-BE49-F238E27FC236}">
                <a16:creationId xmlns:a16="http://schemas.microsoft.com/office/drawing/2014/main" id="{F6F9F672-277F-4C70-8B46-2DCB9B4E30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202968E-58A1-4470-8D14-6E98E995DF7A}"/>
              </a:ext>
            </a:extLst>
          </p:cNvPr>
          <p:cNvSpPr>
            <a:spLocks noGrp="1"/>
          </p:cNvSpPr>
          <p:nvPr>
            <p:ph type="sldNum" sz="quarter" idx="12"/>
          </p:nvPr>
        </p:nvSpPr>
        <p:spPr/>
        <p:txBody>
          <a:bodyPr/>
          <a:lstStyle>
            <a:lvl1pPr>
              <a:defRPr/>
            </a:lvl1pPr>
          </a:lstStyle>
          <a:p>
            <a:fld id="{EC22D62E-5CFD-402E-A13C-5AF0E22F7247}" type="slidenum">
              <a:rPr lang="en-US" altLang="en-US"/>
              <a:pPr/>
              <a:t>‹#›</a:t>
            </a:fld>
            <a:endParaRPr lang="en-US" altLang="en-US"/>
          </a:p>
        </p:txBody>
      </p:sp>
    </p:spTree>
    <p:extLst>
      <p:ext uri="{BB962C8B-B14F-4D97-AF65-F5344CB8AC3E}">
        <p14:creationId xmlns:p14="http://schemas.microsoft.com/office/powerpoint/2010/main" val="62007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6734E68-F9EF-4B23-A787-593C671D1DCE}"/>
              </a:ext>
            </a:extLst>
          </p:cNvPr>
          <p:cNvSpPr>
            <a:spLocks noGrp="1"/>
          </p:cNvSpPr>
          <p:nvPr>
            <p:ph type="dt" sz="half" idx="10"/>
          </p:nvPr>
        </p:nvSpPr>
        <p:spPr/>
        <p:txBody>
          <a:bodyPr/>
          <a:lstStyle>
            <a:lvl1pPr>
              <a:defRPr/>
            </a:lvl1pPr>
          </a:lstStyle>
          <a:p>
            <a:pPr>
              <a:defRPr/>
            </a:pPr>
            <a:fld id="{D7F9B9A7-90BA-43D0-B60C-E99E03ABC2D3}" type="datetimeFigureOut">
              <a:rPr lang="en-US"/>
              <a:pPr>
                <a:defRPr/>
              </a:pPr>
              <a:t>8/23/2023</a:t>
            </a:fld>
            <a:endParaRPr lang="en-US"/>
          </a:p>
        </p:txBody>
      </p:sp>
      <p:sp>
        <p:nvSpPr>
          <p:cNvPr id="6" name="Footer Placeholder 4">
            <a:extLst>
              <a:ext uri="{FF2B5EF4-FFF2-40B4-BE49-F238E27FC236}">
                <a16:creationId xmlns:a16="http://schemas.microsoft.com/office/drawing/2014/main" id="{7CE99033-1609-44CF-BD6A-80D5905E673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FD6BA6-763D-4667-98AC-CC82D92BFC82}"/>
              </a:ext>
            </a:extLst>
          </p:cNvPr>
          <p:cNvSpPr>
            <a:spLocks noGrp="1"/>
          </p:cNvSpPr>
          <p:nvPr>
            <p:ph type="sldNum" sz="quarter" idx="12"/>
          </p:nvPr>
        </p:nvSpPr>
        <p:spPr/>
        <p:txBody>
          <a:bodyPr/>
          <a:lstStyle>
            <a:lvl1pPr>
              <a:defRPr/>
            </a:lvl1pPr>
          </a:lstStyle>
          <a:p>
            <a:fld id="{F8FDD6D8-6757-41ED-A399-E7DD4546B4C1}" type="slidenum">
              <a:rPr lang="en-US" altLang="en-US"/>
              <a:pPr/>
              <a:t>‹#›</a:t>
            </a:fld>
            <a:endParaRPr lang="en-US" altLang="en-US"/>
          </a:p>
        </p:txBody>
      </p:sp>
    </p:spTree>
    <p:extLst>
      <p:ext uri="{BB962C8B-B14F-4D97-AF65-F5344CB8AC3E}">
        <p14:creationId xmlns:p14="http://schemas.microsoft.com/office/powerpoint/2010/main" val="98149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196CC32-2FBA-46ED-9BCA-1C51A673AAF3}"/>
              </a:ext>
            </a:extLst>
          </p:cNvPr>
          <p:cNvSpPr>
            <a:spLocks noGrp="1"/>
          </p:cNvSpPr>
          <p:nvPr>
            <p:ph type="dt" sz="half" idx="10"/>
          </p:nvPr>
        </p:nvSpPr>
        <p:spPr/>
        <p:txBody>
          <a:bodyPr/>
          <a:lstStyle>
            <a:lvl1pPr>
              <a:defRPr/>
            </a:lvl1pPr>
          </a:lstStyle>
          <a:p>
            <a:pPr>
              <a:defRPr/>
            </a:pPr>
            <a:fld id="{D51CCC1F-A709-4899-BFB6-69D3C578570E}" type="datetimeFigureOut">
              <a:rPr lang="en-US"/>
              <a:pPr>
                <a:defRPr/>
              </a:pPr>
              <a:t>8/23/2023</a:t>
            </a:fld>
            <a:endParaRPr lang="en-US"/>
          </a:p>
        </p:txBody>
      </p:sp>
      <p:sp>
        <p:nvSpPr>
          <p:cNvPr id="8" name="Footer Placeholder 4">
            <a:extLst>
              <a:ext uri="{FF2B5EF4-FFF2-40B4-BE49-F238E27FC236}">
                <a16:creationId xmlns:a16="http://schemas.microsoft.com/office/drawing/2014/main" id="{78D2B00C-D512-4CCE-9AA8-9ACD34B0607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C0E0BEE-F7CF-482D-BD10-FCE4861BF0AD}"/>
              </a:ext>
            </a:extLst>
          </p:cNvPr>
          <p:cNvSpPr>
            <a:spLocks noGrp="1"/>
          </p:cNvSpPr>
          <p:nvPr>
            <p:ph type="sldNum" sz="quarter" idx="12"/>
          </p:nvPr>
        </p:nvSpPr>
        <p:spPr/>
        <p:txBody>
          <a:bodyPr/>
          <a:lstStyle>
            <a:lvl1pPr>
              <a:defRPr/>
            </a:lvl1pPr>
          </a:lstStyle>
          <a:p>
            <a:fld id="{31834E60-D132-4F63-8AD7-F9365CC9ED3C}" type="slidenum">
              <a:rPr lang="en-US" altLang="en-US"/>
              <a:pPr/>
              <a:t>‹#›</a:t>
            </a:fld>
            <a:endParaRPr lang="en-US" altLang="en-US"/>
          </a:p>
        </p:txBody>
      </p:sp>
    </p:spTree>
    <p:extLst>
      <p:ext uri="{BB962C8B-B14F-4D97-AF65-F5344CB8AC3E}">
        <p14:creationId xmlns:p14="http://schemas.microsoft.com/office/powerpoint/2010/main" val="352327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25E4EFD-C186-47FD-B845-CFF4ECB52BD6}"/>
              </a:ext>
            </a:extLst>
          </p:cNvPr>
          <p:cNvSpPr>
            <a:spLocks noGrp="1"/>
          </p:cNvSpPr>
          <p:nvPr>
            <p:ph type="dt" sz="half" idx="10"/>
          </p:nvPr>
        </p:nvSpPr>
        <p:spPr/>
        <p:txBody>
          <a:bodyPr/>
          <a:lstStyle>
            <a:lvl1pPr>
              <a:defRPr/>
            </a:lvl1pPr>
          </a:lstStyle>
          <a:p>
            <a:pPr>
              <a:defRPr/>
            </a:pPr>
            <a:fld id="{0285AA78-6B18-4F8F-9BCC-649B68D2BBD0}" type="datetimeFigureOut">
              <a:rPr lang="en-US"/>
              <a:pPr>
                <a:defRPr/>
              </a:pPr>
              <a:t>8/23/2023</a:t>
            </a:fld>
            <a:endParaRPr lang="en-US"/>
          </a:p>
        </p:txBody>
      </p:sp>
      <p:sp>
        <p:nvSpPr>
          <p:cNvPr id="4" name="Footer Placeholder 4">
            <a:extLst>
              <a:ext uri="{FF2B5EF4-FFF2-40B4-BE49-F238E27FC236}">
                <a16:creationId xmlns:a16="http://schemas.microsoft.com/office/drawing/2014/main" id="{A0B4E70A-30E5-4676-A5F8-3CBA27B2282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3F38B9D-9E2D-4F53-9655-45ED3331A274}"/>
              </a:ext>
            </a:extLst>
          </p:cNvPr>
          <p:cNvSpPr>
            <a:spLocks noGrp="1"/>
          </p:cNvSpPr>
          <p:nvPr>
            <p:ph type="sldNum" sz="quarter" idx="12"/>
          </p:nvPr>
        </p:nvSpPr>
        <p:spPr/>
        <p:txBody>
          <a:bodyPr/>
          <a:lstStyle>
            <a:lvl1pPr>
              <a:defRPr/>
            </a:lvl1pPr>
          </a:lstStyle>
          <a:p>
            <a:fld id="{367A3B9C-B090-43C7-884C-0AB2D0A439BD}" type="slidenum">
              <a:rPr lang="en-US" altLang="en-US"/>
              <a:pPr/>
              <a:t>‹#›</a:t>
            </a:fld>
            <a:endParaRPr lang="en-US" altLang="en-US"/>
          </a:p>
        </p:txBody>
      </p:sp>
    </p:spTree>
    <p:extLst>
      <p:ext uri="{BB962C8B-B14F-4D97-AF65-F5344CB8AC3E}">
        <p14:creationId xmlns:p14="http://schemas.microsoft.com/office/powerpoint/2010/main" val="85038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03ACEB-A603-4C60-864E-AEE0C4BB60A5}"/>
              </a:ext>
            </a:extLst>
          </p:cNvPr>
          <p:cNvSpPr>
            <a:spLocks noGrp="1"/>
          </p:cNvSpPr>
          <p:nvPr>
            <p:ph type="dt" sz="half" idx="10"/>
          </p:nvPr>
        </p:nvSpPr>
        <p:spPr/>
        <p:txBody>
          <a:bodyPr/>
          <a:lstStyle>
            <a:lvl1pPr>
              <a:defRPr/>
            </a:lvl1pPr>
          </a:lstStyle>
          <a:p>
            <a:pPr>
              <a:defRPr/>
            </a:pPr>
            <a:fld id="{9376DB26-3845-48F2-BDFD-D3F4DC9C6DB8}" type="datetimeFigureOut">
              <a:rPr lang="en-US"/>
              <a:pPr>
                <a:defRPr/>
              </a:pPr>
              <a:t>8/23/2023</a:t>
            </a:fld>
            <a:endParaRPr lang="en-US"/>
          </a:p>
        </p:txBody>
      </p:sp>
      <p:sp>
        <p:nvSpPr>
          <p:cNvPr id="3" name="Footer Placeholder 4">
            <a:extLst>
              <a:ext uri="{FF2B5EF4-FFF2-40B4-BE49-F238E27FC236}">
                <a16:creationId xmlns:a16="http://schemas.microsoft.com/office/drawing/2014/main" id="{1557301D-ACD2-4C86-B4CD-6D7811F6BDB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141DCB1-F0CD-4628-B0D2-DA6DD37DEB02}"/>
              </a:ext>
            </a:extLst>
          </p:cNvPr>
          <p:cNvSpPr>
            <a:spLocks noGrp="1"/>
          </p:cNvSpPr>
          <p:nvPr>
            <p:ph type="sldNum" sz="quarter" idx="12"/>
          </p:nvPr>
        </p:nvSpPr>
        <p:spPr/>
        <p:txBody>
          <a:bodyPr/>
          <a:lstStyle>
            <a:lvl1pPr>
              <a:defRPr/>
            </a:lvl1pPr>
          </a:lstStyle>
          <a:p>
            <a:fld id="{4DE4710F-331D-46D4-AD4C-07FB8D7D2D31}" type="slidenum">
              <a:rPr lang="en-US" altLang="en-US"/>
              <a:pPr/>
              <a:t>‹#›</a:t>
            </a:fld>
            <a:endParaRPr lang="en-US" altLang="en-US"/>
          </a:p>
        </p:txBody>
      </p:sp>
    </p:spTree>
    <p:extLst>
      <p:ext uri="{BB962C8B-B14F-4D97-AF65-F5344CB8AC3E}">
        <p14:creationId xmlns:p14="http://schemas.microsoft.com/office/powerpoint/2010/main" val="87053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7023F81-F48F-4FF6-A123-0A761088FA18}"/>
              </a:ext>
            </a:extLst>
          </p:cNvPr>
          <p:cNvSpPr>
            <a:spLocks noGrp="1"/>
          </p:cNvSpPr>
          <p:nvPr>
            <p:ph type="dt" sz="half" idx="10"/>
          </p:nvPr>
        </p:nvSpPr>
        <p:spPr/>
        <p:txBody>
          <a:bodyPr/>
          <a:lstStyle>
            <a:lvl1pPr>
              <a:defRPr/>
            </a:lvl1pPr>
          </a:lstStyle>
          <a:p>
            <a:pPr>
              <a:defRPr/>
            </a:pPr>
            <a:fld id="{A72E0235-D05D-41F6-8F79-8B72C9FD7C8D}" type="datetimeFigureOut">
              <a:rPr lang="en-US"/>
              <a:pPr>
                <a:defRPr/>
              </a:pPr>
              <a:t>8/23/2023</a:t>
            </a:fld>
            <a:endParaRPr lang="en-US"/>
          </a:p>
        </p:txBody>
      </p:sp>
      <p:sp>
        <p:nvSpPr>
          <p:cNvPr id="6" name="Footer Placeholder 4">
            <a:extLst>
              <a:ext uri="{FF2B5EF4-FFF2-40B4-BE49-F238E27FC236}">
                <a16:creationId xmlns:a16="http://schemas.microsoft.com/office/drawing/2014/main" id="{C24B68A9-2A6D-47F9-96D1-09146A68417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6046605-5683-4F0D-8BD8-18B6390D35EA}"/>
              </a:ext>
            </a:extLst>
          </p:cNvPr>
          <p:cNvSpPr>
            <a:spLocks noGrp="1"/>
          </p:cNvSpPr>
          <p:nvPr>
            <p:ph type="sldNum" sz="quarter" idx="12"/>
          </p:nvPr>
        </p:nvSpPr>
        <p:spPr/>
        <p:txBody>
          <a:bodyPr/>
          <a:lstStyle>
            <a:lvl1pPr>
              <a:defRPr/>
            </a:lvl1pPr>
          </a:lstStyle>
          <a:p>
            <a:fld id="{582989A1-9D85-4C27-B497-8E104C2B6F91}" type="slidenum">
              <a:rPr lang="en-US" altLang="en-US"/>
              <a:pPr/>
              <a:t>‹#›</a:t>
            </a:fld>
            <a:endParaRPr lang="en-US" altLang="en-US"/>
          </a:p>
        </p:txBody>
      </p:sp>
    </p:spTree>
    <p:extLst>
      <p:ext uri="{BB962C8B-B14F-4D97-AF65-F5344CB8AC3E}">
        <p14:creationId xmlns:p14="http://schemas.microsoft.com/office/powerpoint/2010/main" val="303687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2B366ED-E909-4A1F-ADCF-D512F3DC721D}"/>
              </a:ext>
            </a:extLst>
          </p:cNvPr>
          <p:cNvSpPr>
            <a:spLocks noGrp="1"/>
          </p:cNvSpPr>
          <p:nvPr>
            <p:ph type="dt" sz="half" idx="10"/>
          </p:nvPr>
        </p:nvSpPr>
        <p:spPr/>
        <p:txBody>
          <a:bodyPr/>
          <a:lstStyle>
            <a:lvl1pPr>
              <a:defRPr/>
            </a:lvl1pPr>
          </a:lstStyle>
          <a:p>
            <a:pPr>
              <a:defRPr/>
            </a:pPr>
            <a:fld id="{FF1D5491-1912-4836-8367-125733F2E6F6}" type="datetimeFigureOut">
              <a:rPr lang="en-US"/>
              <a:pPr>
                <a:defRPr/>
              </a:pPr>
              <a:t>8/23/2023</a:t>
            </a:fld>
            <a:endParaRPr lang="en-US"/>
          </a:p>
        </p:txBody>
      </p:sp>
      <p:sp>
        <p:nvSpPr>
          <p:cNvPr id="6" name="Footer Placeholder 4">
            <a:extLst>
              <a:ext uri="{FF2B5EF4-FFF2-40B4-BE49-F238E27FC236}">
                <a16:creationId xmlns:a16="http://schemas.microsoft.com/office/drawing/2014/main" id="{C1F09186-F4C0-4003-9204-0B041FBD5B5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7CC1A0A-AEB1-4AA8-9492-BA23ED10A27A}"/>
              </a:ext>
            </a:extLst>
          </p:cNvPr>
          <p:cNvSpPr>
            <a:spLocks noGrp="1"/>
          </p:cNvSpPr>
          <p:nvPr>
            <p:ph type="sldNum" sz="quarter" idx="12"/>
          </p:nvPr>
        </p:nvSpPr>
        <p:spPr/>
        <p:txBody>
          <a:bodyPr/>
          <a:lstStyle>
            <a:lvl1pPr>
              <a:defRPr/>
            </a:lvl1pPr>
          </a:lstStyle>
          <a:p>
            <a:fld id="{166AD67E-5201-4D62-B32A-586B4DCD3128}" type="slidenum">
              <a:rPr lang="en-US" altLang="en-US"/>
              <a:pPr/>
              <a:t>‹#›</a:t>
            </a:fld>
            <a:endParaRPr lang="en-US" altLang="en-US"/>
          </a:p>
        </p:txBody>
      </p:sp>
    </p:spTree>
    <p:extLst>
      <p:ext uri="{BB962C8B-B14F-4D97-AF65-F5344CB8AC3E}">
        <p14:creationId xmlns:p14="http://schemas.microsoft.com/office/powerpoint/2010/main" val="406529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A0C6E7C-83B7-4888-8EFA-F6BE6A55385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8CE8770-8119-45BD-94C6-394CDBF3A65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D20C12-D472-4F28-B710-6DA4A64E06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2DBA85C-8980-4A7B-85E6-789773B2D8BD}" type="datetimeFigureOut">
              <a:rPr lang="en-US"/>
              <a:pPr>
                <a:defRPr/>
              </a:pPr>
              <a:t>8/23/2023</a:t>
            </a:fld>
            <a:endParaRPr lang="en-US"/>
          </a:p>
        </p:txBody>
      </p:sp>
      <p:sp>
        <p:nvSpPr>
          <p:cNvPr id="5" name="Footer Placeholder 4">
            <a:extLst>
              <a:ext uri="{FF2B5EF4-FFF2-40B4-BE49-F238E27FC236}">
                <a16:creationId xmlns:a16="http://schemas.microsoft.com/office/drawing/2014/main" id="{C99EA1F3-44CE-4E24-8EF7-0C58E9096C5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2EC1CAE-22D3-4F5F-A497-1C0C437AB81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D0FC5CB-8D45-4095-A7B7-FD84BE35CB4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21FCDE14-4471-48E8-886A-C3A86F4AA94E}"/>
              </a:ext>
            </a:extLst>
          </p:cNvPr>
          <p:cNvSpPr>
            <a:spLocks noGrp="1"/>
          </p:cNvSpPr>
          <p:nvPr>
            <p:ph type="ctrTitle"/>
          </p:nvPr>
        </p:nvSpPr>
        <p:spPr/>
        <p:txBody>
          <a:bodyPr/>
          <a:lstStyle/>
          <a:p>
            <a:pPr eaLnBrk="1" hangingPunct="1"/>
            <a:r>
              <a:rPr lang="en-US" altLang="en-US" sz="3600" dirty="0"/>
              <a:t>STAT 5340</a:t>
            </a:r>
            <a:br>
              <a:rPr lang="en-US" altLang="en-US" sz="3600" dirty="0"/>
            </a:br>
            <a:r>
              <a:rPr lang="en-US" altLang="en-US" sz="3600" dirty="0"/>
              <a:t>Statistical Analysis I	</a:t>
            </a:r>
          </a:p>
        </p:txBody>
      </p:sp>
      <p:sp>
        <p:nvSpPr>
          <p:cNvPr id="3" name="Subtitle 2">
            <a:extLst>
              <a:ext uri="{FF2B5EF4-FFF2-40B4-BE49-F238E27FC236}">
                <a16:creationId xmlns:a16="http://schemas.microsoft.com/office/drawing/2014/main" id="{4F28B58B-D998-4253-9396-7D314C5884C3}"/>
              </a:ext>
            </a:extLst>
          </p:cNvPr>
          <p:cNvSpPr>
            <a:spLocks noGrp="1"/>
          </p:cNvSpPr>
          <p:nvPr>
            <p:ph type="subTitle" idx="1"/>
          </p:nvPr>
        </p:nvSpPr>
        <p:spPr>
          <a:xfrm>
            <a:off x="1371600" y="4419600"/>
            <a:ext cx="6400800" cy="990600"/>
          </a:xfrm>
        </p:spPr>
        <p:txBody>
          <a:bodyPr rtlCol="0">
            <a:normAutofit/>
          </a:bodyPr>
          <a:lstStyle/>
          <a:p>
            <a:pPr eaLnBrk="1" fontAlgn="auto" hangingPunct="1">
              <a:spcAft>
                <a:spcPts val="0"/>
              </a:spcAft>
              <a:defRPr/>
            </a:pPr>
            <a:r>
              <a:rPr lang="en-US" sz="2400"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28833B13-F07C-48DC-BBEB-0A0DBFAF1BA2}"/>
              </a:ext>
            </a:extLst>
          </p:cNvPr>
          <p:cNvGrpSpPr>
            <a:grpSpLocks/>
          </p:cNvGrpSpPr>
          <p:nvPr/>
        </p:nvGrpSpPr>
        <p:grpSpPr bwMode="auto">
          <a:xfrm>
            <a:off x="4495800" y="381000"/>
            <a:ext cx="4267200" cy="6350000"/>
            <a:chOff x="4495800" y="381000"/>
            <a:chExt cx="4267200" cy="6350000"/>
          </a:xfrm>
        </p:grpSpPr>
        <p:pic>
          <p:nvPicPr>
            <p:cNvPr id="11270" name="Picture 2">
              <a:extLst>
                <a:ext uri="{FF2B5EF4-FFF2-40B4-BE49-F238E27FC236}">
                  <a16:creationId xmlns:a16="http://schemas.microsoft.com/office/drawing/2014/main" id="{6AA855D4-313E-4D88-9B93-FC28121DF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084" t="13333" r="55417" b="3999"/>
            <a:stretch>
              <a:fillRect/>
            </a:stretch>
          </p:blipFill>
          <p:spPr bwMode="auto">
            <a:xfrm>
              <a:off x="4495800" y="381000"/>
              <a:ext cx="4191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F961827-8CC8-493B-BAE5-AD357D2C068A}"/>
                </a:ext>
              </a:extLst>
            </p:cNvPr>
            <p:cNvSpPr/>
            <p:nvPr/>
          </p:nvSpPr>
          <p:spPr>
            <a:xfrm>
              <a:off x="4572000" y="6477000"/>
              <a:ext cx="4191000" cy="254000"/>
            </a:xfrm>
            <a:prstGeom prst="rect">
              <a:avLst/>
            </a:prstGeom>
          </p:spPr>
          <p:txBody>
            <a:bodyPr>
              <a:spAutoFit/>
            </a:bodyPr>
            <a:lstStyle/>
            <a:p>
              <a:pPr fontAlgn="auto">
                <a:spcBef>
                  <a:spcPts val="0"/>
                </a:spcBef>
                <a:spcAft>
                  <a:spcPts val="0"/>
                </a:spcAft>
                <a:defRPr/>
              </a:pPr>
              <a:r>
                <a:rPr lang="en-US" sz="1050" dirty="0">
                  <a:latin typeface="+mn-lt"/>
                  <a:cs typeface="Arial" charset="0"/>
                </a:rPr>
                <a:t>http://en.wikipedia.org/wiki/List_of_countries_by_infant_mortality_rate</a:t>
              </a:r>
            </a:p>
          </p:txBody>
        </p:sp>
      </p:grpSp>
      <p:sp>
        <p:nvSpPr>
          <p:cNvPr id="11267" name="TextBox 3">
            <a:extLst>
              <a:ext uri="{FF2B5EF4-FFF2-40B4-BE49-F238E27FC236}">
                <a16:creationId xmlns:a16="http://schemas.microsoft.com/office/drawing/2014/main" id="{6BABDF44-4944-44FD-A9AE-9CD58DABF57E}"/>
              </a:ext>
            </a:extLst>
          </p:cNvPr>
          <p:cNvSpPr txBox="1">
            <a:spLocks noChangeArrowheads="1"/>
          </p:cNvSpPr>
          <p:nvPr/>
        </p:nvSpPr>
        <p:spPr bwMode="auto">
          <a:xfrm>
            <a:off x="609600" y="533400"/>
            <a:ext cx="314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Infant Mortality Data</a:t>
            </a:r>
          </a:p>
        </p:txBody>
      </p:sp>
      <p:sp>
        <p:nvSpPr>
          <p:cNvPr id="6" name="TextBox 5">
            <a:extLst>
              <a:ext uri="{FF2B5EF4-FFF2-40B4-BE49-F238E27FC236}">
                <a16:creationId xmlns:a16="http://schemas.microsoft.com/office/drawing/2014/main" id="{C065711D-6AC6-453D-842F-48A3C76395BE}"/>
              </a:ext>
            </a:extLst>
          </p:cNvPr>
          <p:cNvSpPr txBox="1">
            <a:spLocks noChangeArrowheads="1"/>
          </p:cNvSpPr>
          <p:nvPr/>
        </p:nvSpPr>
        <p:spPr bwMode="auto">
          <a:xfrm>
            <a:off x="533400" y="14478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So where does the US rank among the most populous countries in the world in terms of Infant Mortality Rate (deaths/1000 live births)?</a:t>
            </a:r>
          </a:p>
        </p:txBody>
      </p:sp>
      <p:sp>
        <p:nvSpPr>
          <p:cNvPr id="7" name="TextBox 6">
            <a:extLst>
              <a:ext uri="{FF2B5EF4-FFF2-40B4-BE49-F238E27FC236}">
                <a16:creationId xmlns:a16="http://schemas.microsoft.com/office/drawing/2014/main" id="{99AE6259-069B-4F29-9527-9B79118E88E8}"/>
              </a:ext>
            </a:extLst>
          </p:cNvPr>
          <p:cNvSpPr txBox="1">
            <a:spLocks noChangeArrowheads="1"/>
          </p:cNvSpPr>
          <p:nvPr/>
        </p:nvSpPr>
        <p:spPr bwMode="auto">
          <a:xfrm>
            <a:off x="533400" y="3276600"/>
            <a:ext cx="34051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 - Lowest Rate (Rank 1)</a:t>
            </a:r>
          </a:p>
          <a:p>
            <a:pPr eaLnBrk="1" hangingPunct="1">
              <a:spcBef>
                <a:spcPct val="0"/>
              </a:spcBef>
              <a:buFontTx/>
              <a:buNone/>
            </a:pPr>
            <a:r>
              <a:rPr lang="en-US" altLang="en-US" sz="1600">
                <a:latin typeface="Arial" panose="020B0604020202020204" pitchFamily="34" charset="0"/>
              </a:rPr>
              <a:t> - Lowest Five (Ranks 2-5)</a:t>
            </a:r>
          </a:p>
          <a:p>
            <a:pPr eaLnBrk="1" hangingPunct="1">
              <a:spcBef>
                <a:spcPct val="0"/>
              </a:spcBef>
              <a:buFontTx/>
              <a:buNone/>
            </a:pPr>
            <a:r>
              <a:rPr lang="en-US" altLang="en-US" sz="1600">
                <a:latin typeface="Arial" panose="020B0604020202020204" pitchFamily="34" charset="0"/>
              </a:rPr>
              <a:t> - Lowest Ten (Ranks 6-10)</a:t>
            </a:r>
          </a:p>
          <a:p>
            <a:pPr eaLnBrk="1" hangingPunct="1">
              <a:spcBef>
                <a:spcPct val="0"/>
              </a:spcBef>
              <a:buFontTx/>
              <a:buNone/>
            </a:pPr>
            <a:r>
              <a:rPr lang="en-US" altLang="en-US" sz="1600">
                <a:latin typeface="Arial" panose="020B0604020202020204" pitchFamily="34" charset="0"/>
              </a:rPr>
              <a:t> - Outside Lowest Ten (Ranks &gt; 10)</a:t>
            </a: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 - Over/Under 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32C64F64-736D-4BD7-857B-BEF47F3851A8}"/>
              </a:ext>
            </a:extLst>
          </p:cNvPr>
          <p:cNvSpPr>
            <a:spLocks noChangeArrowheads="1"/>
          </p:cNvSpPr>
          <p:nvPr/>
        </p:nvSpPr>
        <p:spPr bwMode="auto">
          <a:xfrm>
            <a:off x="990600" y="838200"/>
            <a:ext cx="7010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Here's a general overview for you.  When you compare infant mortality statistics you need to look for the definitions.  What, for instance, constitutes a live birth?  In the United States any infant exhibiting any sign of life is considered to be alive.  It doesn't matter how small, how premature or how much it weights.  In countries like France, the Netherlands and Ireland they don't count the birth as a live birth unless the infant weighs more than 500 grams or the mother was at least 22 [weeks] along in the pregnancy.  Other countries won't count the birth as being a live birth unless the infant survives for a specified period of time. </a:t>
            </a:r>
          </a:p>
        </p:txBody>
      </p:sp>
      <p:sp>
        <p:nvSpPr>
          <p:cNvPr id="12291" name="Rectangle 4">
            <a:extLst>
              <a:ext uri="{FF2B5EF4-FFF2-40B4-BE49-F238E27FC236}">
                <a16:creationId xmlns:a16="http://schemas.microsoft.com/office/drawing/2014/main" id="{0285EA71-5AD2-427C-A867-037ECABF8605}"/>
              </a:ext>
            </a:extLst>
          </p:cNvPr>
          <p:cNvSpPr>
            <a:spLocks noChangeArrowheads="1"/>
          </p:cNvSpPr>
          <p:nvPr/>
        </p:nvSpPr>
        <p:spPr bwMode="auto">
          <a:xfrm>
            <a:off x="1066800" y="3657600"/>
            <a:ext cx="548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http://boortz.com/nealz_nuze/2009/11/those-phony-infant-mortality-s.html</a:t>
            </a:r>
          </a:p>
        </p:txBody>
      </p:sp>
      <p:sp>
        <p:nvSpPr>
          <p:cNvPr id="4" name="TextBox 3">
            <a:extLst>
              <a:ext uri="{FF2B5EF4-FFF2-40B4-BE49-F238E27FC236}">
                <a16:creationId xmlns:a16="http://schemas.microsoft.com/office/drawing/2014/main" id="{4F5B3FDA-B6FD-49EA-B5F9-A6EEC6F5F9BD}"/>
              </a:ext>
            </a:extLst>
          </p:cNvPr>
          <p:cNvSpPr txBox="1">
            <a:spLocks noChangeArrowheads="1"/>
          </p:cNvSpPr>
          <p:nvPr/>
        </p:nvSpPr>
        <p:spPr bwMode="auto">
          <a:xfrm>
            <a:off x="838200" y="4114800"/>
            <a:ext cx="731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So measurement approach is relevant, and differences in approach (ie, </a:t>
            </a:r>
            <a:r>
              <a:rPr lang="en-US" altLang="en-US" sz="1800" b="1" i="1">
                <a:latin typeface="Arial" panose="020B0604020202020204" pitchFamily="34" charset="0"/>
              </a:rPr>
              <a:t>Measurement Errors</a:t>
            </a:r>
            <a:r>
              <a:rPr lang="en-US" altLang="en-US" sz="1800">
                <a:latin typeface="Arial" panose="020B0604020202020204" pitchFamily="34" charset="0"/>
              </a:rPr>
              <a:t>) will work to hide the actual information that is really of interest.</a:t>
            </a:r>
          </a:p>
        </p:txBody>
      </p:sp>
      <p:sp>
        <p:nvSpPr>
          <p:cNvPr id="5" name="TextBox 2">
            <a:extLst>
              <a:ext uri="{FF2B5EF4-FFF2-40B4-BE49-F238E27FC236}">
                <a16:creationId xmlns:a16="http://schemas.microsoft.com/office/drawing/2014/main" id="{32BA796A-AC99-4510-A017-95FBEA4DE81C}"/>
              </a:ext>
            </a:extLst>
          </p:cNvPr>
          <p:cNvSpPr txBox="1">
            <a:spLocks noChangeArrowheads="1"/>
          </p:cNvSpPr>
          <p:nvPr/>
        </p:nvSpPr>
        <p:spPr bwMode="auto">
          <a:xfrm>
            <a:off x="838200" y="5181600"/>
            <a:ext cx="72167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70C0"/>
                </a:solidFill>
              </a:rPr>
              <a:t>Measurement Errors</a:t>
            </a:r>
          </a:p>
          <a:p>
            <a:pPr eaLnBrk="1" hangingPunct="1">
              <a:spcBef>
                <a:spcPct val="0"/>
              </a:spcBef>
              <a:buFontTx/>
              <a:buNone/>
            </a:pPr>
            <a:r>
              <a:rPr lang="en-US" altLang="en-US" sz="1800">
                <a:solidFill>
                  <a:srgbClr val="0070C0"/>
                </a:solidFill>
              </a:rPr>
              <a:t>	Measurement Accuracy = No Bias Errors = Well-Calibrated Device</a:t>
            </a:r>
          </a:p>
          <a:p>
            <a:pPr eaLnBrk="1" hangingPunct="1">
              <a:spcBef>
                <a:spcPct val="0"/>
              </a:spcBef>
              <a:buFontTx/>
              <a:buNone/>
            </a:pPr>
            <a:r>
              <a:rPr lang="en-US" altLang="en-US" sz="1800">
                <a:solidFill>
                  <a:srgbClr val="0070C0"/>
                </a:solidFill>
              </a:rPr>
              <a:t>	Measurement Precision = Good Repeatability &amp; Reproducibility</a:t>
            </a:r>
          </a:p>
          <a:p>
            <a:pPr eaLnBrk="1" hangingPunct="1">
              <a:spcBef>
                <a:spcPct val="0"/>
              </a:spcBef>
              <a:buFontTx/>
              <a:buNone/>
            </a:pPr>
            <a:r>
              <a:rPr lang="en-US" altLang="en-US" sz="1800">
                <a:solidFill>
                  <a:srgbClr val="0070C0"/>
                </a:solidFill>
              </a:rPr>
              <a:t>Virtually Always Present in Quantitative, Continuous Data – Gauge Studies</a:t>
            </a:r>
          </a:p>
          <a:p>
            <a:pPr eaLnBrk="1" hangingPunct="1">
              <a:spcBef>
                <a:spcPct val="0"/>
              </a:spcBef>
              <a:buFontTx/>
              <a:buNone/>
            </a:pPr>
            <a:r>
              <a:rPr lang="en-US" altLang="en-US" sz="1800">
                <a:solidFill>
                  <a:srgbClr val="0070C0"/>
                </a:solidFill>
              </a:rPr>
              <a:t>Can be Present in Survey Data – Same Question Phrased Slightly Differently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FFA19D7E-2E76-417B-8A7F-5D5FD1A6A1B4}"/>
              </a:ext>
            </a:extLst>
          </p:cNvPr>
          <p:cNvSpPr txBox="1">
            <a:spLocks noChangeArrowheads="1"/>
          </p:cNvSpPr>
          <p:nvPr/>
        </p:nvSpPr>
        <p:spPr bwMode="auto">
          <a:xfrm>
            <a:off x="2438400" y="303213"/>
            <a:ext cx="407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Signal + Noise Model</a:t>
            </a:r>
          </a:p>
        </p:txBody>
      </p:sp>
      <p:grpSp>
        <p:nvGrpSpPr>
          <p:cNvPr id="3" name="Group 17">
            <a:extLst>
              <a:ext uri="{FF2B5EF4-FFF2-40B4-BE49-F238E27FC236}">
                <a16:creationId xmlns:a16="http://schemas.microsoft.com/office/drawing/2014/main" id="{152CE34D-C0E5-4529-B378-0821D19EB4F4}"/>
              </a:ext>
            </a:extLst>
          </p:cNvPr>
          <p:cNvGrpSpPr>
            <a:grpSpLocks/>
          </p:cNvGrpSpPr>
          <p:nvPr/>
        </p:nvGrpSpPr>
        <p:grpSpPr bwMode="auto">
          <a:xfrm>
            <a:off x="1752600" y="1295400"/>
            <a:ext cx="5853113" cy="646113"/>
            <a:chOff x="1752683" y="3886200"/>
            <a:chExt cx="5852248" cy="646331"/>
          </a:xfrm>
        </p:grpSpPr>
        <p:sp>
          <p:nvSpPr>
            <p:cNvPr id="13330" name="TextBox 6">
              <a:extLst>
                <a:ext uri="{FF2B5EF4-FFF2-40B4-BE49-F238E27FC236}">
                  <a16:creationId xmlns:a16="http://schemas.microsoft.com/office/drawing/2014/main" id="{096A2C17-D6AA-4B18-8669-90E6E5BF6424}"/>
                </a:ext>
              </a:extLst>
            </p:cNvPr>
            <p:cNvSpPr txBox="1">
              <a:spLocks noChangeArrowheads="1"/>
            </p:cNvSpPr>
            <p:nvPr/>
          </p:nvSpPr>
          <p:spPr bwMode="auto">
            <a:xfrm>
              <a:off x="1752683" y="3886200"/>
              <a:ext cx="1192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7030A0"/>
                  </a:solidFill>
                </a:rPr>
                <a:t>Observed</a:t>
              </a:r>
            </a:p>
            <a:p>
              <a:pPr algn="ctr" eaLnBrk="1" hangingPunct="1">
                <a:spcBef>
                  <a:spcPct val="0"/>
                </a:spcBef>
                <a:buFontTx/>
                <a:buNone/>
              </a:pPr>
              <a:r>
                <a:rPr lang="en-US" altLang="en-US" sz="1800">
                  <a:solidFill>
                    <a:srgbClr val="7030A0"/>
                  </a:solidFill>
                </a:rPr>
                <a:t>Data Value</a:t>
              </a:r>
            </a:p>
          </p:txBody>
        </p:sp>
        <p:sp>
          <p:nvSpPr>
            <p:cNvPr id="13331" name="TextBox 7">
              <a:extLst>
                <a:ext uri="{FF2B5EF4-FFF2-40B4-BE49-F238E27FC236}">
                  <a16:creationId xmlns:a16="http://schemas.microsoft.com/office/drawing/2014/main" id="{615FA344-D633-4F5B-8675-89728AEED3DD}"/>
                </a:ext>
              </a:extLst>
            </p:cNvPr>
            <p:cNvSpPr txBox="1">
              <a:spLocks noChangeArrowheads="1"/>
            </p:cNvSpPr>
            <p:nvPr/>
          </p:nvSpPr>
          <p:spPr bwMode="auto">
            <a:xfrm>
              <a:off x="3429204" y="4038600"/>
              <a:ext cx="300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t>
              </a:r>
            </a:p>
          </p:txBody>
        </p:sp>
        <p:sp>
          <p:nvSpPr>
            <p:cNvPr id="13332" name="TextBox 8">
              <a:extLst>
                <a:ext uri="{FF2B5EF4-FFF2-40B4-BE49-F238E27FC236}">
                  <a16:creationId xmlns:a16="http://schemas.microsoft.com/office/drawing/2014/main" id="{699FA330-EB79-4453-9EC1-9143FEA5CD60}"/>
                </a:ext>
              </a:extLst>
            </p:cNvPr>
            <p:cNvSpPr txBox="1">
              <a:spLocks noChangeArrowheads="1"/>
            </p:cNvSpPr>
            <p:nvPr/>
          </p:nvSpPr>
          <p:spPr bwMode="auto">
            <a:xfrm>
              <a:off x="4267463" y="3886200"/>
              <a:ext cx="777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FF0000"/>
                  </a:solidFill>
                </a:rPr>
                <a:t>Actual</a:t>
              </a:r>
            </a:p>
            <a:p>
              <a:pPr algn="ctr" eaLnBrk="1" hangingPunct="1">
                <a:spcBef>
                  <a:spcPct val="0"/>
                </a:spcBef>
                <a:buFontTx/>
                <a:buNone/>
              </a:pPr>
              <a:r>
                <a:rPr lang="en-US" altLang="en-US" sz="1800">
                  <a:solidFill>
                    <a:srgbClr val="FF0000"/>
                  </a:solidFill>
                </a:rPr>
                <a:t>Value</a:t>
              </a:r>
            </a:p>
          </p:txBody>
        </p:sp>
        <p:sp>
          <p:nvSpPr>
            <p:cNvPr id="13333" name="TextBox 9">
              <a:extLst>
                <a:ext uri="{FF2B5EF4-FFF2-40B4-BE49-F238E27FC236}">
                  <a16:creationId xmlns:a16="http://schemas.microsoft.com/office/drawing/2014/main" id="{D8D671FC-BD8F-4030-9151-D9ACA338C0DF}"/>
                </a:ext>
              </a:extLst>
            </p:cNvPr>
            <p:cNvSpPr txBox="1">
              <a:spLocks noChangeArrowheads="1"/>
            </p:cNvSpPr>
            <p:nvPr/>
          </p:nvSpPr>
          <p:spPr bwMode="auto">
            <a:xfrm>
              <a:off x="5410547" y="4038600"/>
              <a:ext cx="300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t>
              </a:r>
            </a:p>
          </p:txBody>
        </p:sp>
        <p:sp>
          <p:nvSpPr>
            <p:cNvPr id="13334" name="TextBox 10">
              <a:extLst>
                <a:ext uri="{FF2B5EF4-FFF2-40B4-BE49-F238E27FC236}">
                  <a16:creationId xmlns:a16="http://schemas.microsoft.com/office/drawing/2014/main" id="{A9DCAB18-9DF8-4969-9101-68133FB9B33F}"/>
                </a:ext>
              </a:extLst>
            </p:cNvPr>
            <p:cNvSpPr txBox="1">
              <a:spLocks noChangeArrowheads="1"/>
            </p:cNvSpPr>
            <p:nvPr/>
          </p:nvSpPr>
          <p:spPr bwMode="auto">
            <a:xfrm>
              <a:off x="6096396" y="3886200"/>
              <a:ext cx="15085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0070C0"/>
                  </a:solidFill>
                </a:rPr>
                <a:t>Measurement</a:t>
              </a:r>
            </a:p>
            <a:p>
              <a:pPr algn="ctr" eaLnBrk="1" hangingPunct="1">
                <a:spcBef>
                  <a:spcPct val="0"/>
                </a:spcBef>
                <a:buFontTx/>
                <a:buNone/>
              </a:pPr>
              <a:r>
                <a:rPr lang="en-US" altLang="en-US" sz="1800">
                  <a:solidFill>
                    <a:srgbClr val="0070C0"/>
                  </a:solidFill>
                </a:rPr>
                <a:t>Error</a:t>
              </a:r>
            </a:p>
          </p:txBody>
        </p:sp>
      </p:grpSp>
      <p:grpSp>
        <p:nvGrpSpPr>
          <p:cNvPr id="9" name="Group 20">
            <a:extLst>
              <a:ext uri="{FF2B5EF4-FFF2-40B4-BE49-F238E27FC236}">
                <a16:creationId xmlns:a16="http://schemas.microsoft.com/office/drawing/2014/main" id="{140C5C0D-3E57-4D46-BEE9-E94DB7DD57DE}"/>
              </a:ext>
            </a:extLst>
          </p:cNvPr>
          <p:cNvGrpSpPr>
            <a:grpSpLocks/>
          </p:cNvGrpSpPr>
          <p:nvPr/>
        </p:nvGrpSpPr>
        <p:grpSpPr bwMode="auto">
          <a:xfrm>
            <a:off x="609600" y="1143000"/>
            <a:ext cx="2514600" cy="1789113"/>
            <a:chOff x="609600" y="3733800"/>
            <a:chExt cx="2514600" cy="1789331"/>
          </a:xfrm>
        </p:grpSpPr>
        <p:sp>
          <p:nvSpPr>
            <p:cNvPr id="10" name="Oval Callout 9">
              <a:extLst>
                <a:ext uri="{FF2B5EF4-FFF2-40B4-BE49-F238E27FC236}">
                  <a16:creationId xmlns:a16="http://schemas.microsoft.com/office/drawing/2014/main" id="{AD063DC0-2574-4267-ADBD-9A583BE089CD}"/>
                </a:ext>
              </a:extLst>
            </p:cNvPr>
            <p:cNvSpPr/>
            <p:nvPr/>
          </p:nvSpPr>
          <p:spPr bwMode="auto">
            <a:xfrm>
              <a:off x="1600200" y="3733800"/>
              <a:ext cx="1524000" cy="990721"/>
            </a:xfrm>
            <a:prstGeom prst="wedgeEllipseCallou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329" name="TextBox 12">
              <a:extLst>
                <a:ext uri="{FF2B5EF4-FFF2-40B4-BE49-F238E27FC236}">
                  <a16:creationId xmlns:a16="http://schemas.microsoft.com/office/drawing/2014/main" id="{1B0D486D-D7CC-4B1A-A48F-F3A60F24E92C}"/>
                </a:ext>
              </a:extLst>
            </p:cNvPr>
            <p:cNvSpPr txBox="1">
              <a:spLocks noChangeArrowheads="1"/>
            </p:cNvSpPr>
            <p:nvPr/>
          </p:nvSpPr>
          <p:spPr bwMode="auto">
            <a:xfrm>
              <a:off x="609600" y="4876800"/>
              <a:ext cx="2289703" cy="646331"/>
            </a:xfrm>
            <a:prstGeom prst="rect">
              <a:avLst/>
            </a:prstGeom>
            <a:noFill/>
            <a:ln w="1905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7030A0"/>
                  </a:solidFill>
                </a:rPr>
                <a:t>What we See, What is </a:t>
              </a:r>
            </a:p>
            <a:p>
              <a:pPr eaLnBrk="1" hangingPunct="1">
                <a:spcBef>
                  <a:spcPct val="0"/>
                </a:spcBef>
                <a:buFontTx/>
                <a:buNone/>
              </a:pPr>
              <a:r>
                <a:rPr lang="en-US" altLang="en-US" sz="1800">
                  <a:solidFill>
                    <a:srgbClr val="7030A0"/>
                  </a:solidFill>
                </a:rPr>
                <a:t>“Revealed”, the “Lie”</a:t>
              </a:r>
            </a:p>
          </p:txBody>
        </p:sp>
      </p:grpSp>
      <p:grpSp>
        <p:nvGrpSpPr>
          <p:cNvPr id="12" name="Group 18">
            <a:extLst>
              <a:ext uri="{FF2B5EF4-FFF2-40B4-BE49-F238E27FC236}">
                <a16:creationId xmlns:a16="http://schemas.microsoft.com/office/drawing/2014/main" id="{5A943569-41D9-4228-A0EB-C9E4ACC1A5FE}"/>
              </a:ext>
            </a:extLst>
          </p:cNvPr>
          <p:cNvGrpSpPr>
            <a:grpSpLocks/>
          </p:cNvGrpSpPr>
          <p:nvPr/>
        </p:nvGrpSpPr>
        <p:grpSpPr bwMode="auto">
          <a:xfrm>
            <a:off x="3657600" y="1219200"/>
            <a:ext cx="2451100" cy="1712913"/>
            <a:chOff x="3657820" y="3810000"/>
            <a:chExt cx="2450720" cy="1713131"/>
          </a:xfrm>
        </p:grpSpPr>
        <p:sp>
          <p:nvSpPr>
            <p:cNvPr id="13" name="Oval Callout 12">
              <a:extLst>
                <a:ext uri="{FF2B5EF4-FFF2-40B4-BE49-F238E27FC236}">
                  <a16:creationId xmlns:a16="http://schemas.microsoft.com/office/drawing/2014/main" id="{E27DDC7F-B5F8-48BE-945B-2376507E7306}"/>
                </a:ext>
              </a:extLst>
            </p:cNvPr>
            <p:cNvSpPr/>
            <p:nvPr/>
          </p:nvSpPr>
          <p:spPr bwMode="auto">
            <a:xfrm>
              <a:off x="4114949" y="3810000"/>
              <a:ext cx="1142823" cy="914516"/>
            </a:xfrm>
            <a:prstGeom prst="wedgeEllipseCallout">
              <a:avLst>
                <a:gd name="adj1" fmla="val 4238"/>
                <a:gd name="adj2" fmla="val 6462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327" name="TextBox 14">
              <a:extLst>
                <a:ext uri="{FF2B5EF4-FFF2-40B4-BE49-F238E27FC236}">
                  <a16:creationId xmlns:a16="http://schemas.microsoft.com/office/drawing/2014/main" id="{62A4550C-CA05-4BBD-987C-0BFE84714BD3}"/>
                </a:ext>
              </a:extLst>
            </p:cNvPr>
            <p:cNvSpPr txBox="1">
              <a:spLocks noChangeArrowheads="1"/>
            </p:cNvSpPr>
            <p:nvPr/>
          </p:nvSpPr>
          <p:spPr bwMode="auto">
            <a:xfrm>
              <a:off x="3657820" y="4876800"/>
              <a:ext cx="2450720" cy="64633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What we Want to Know,</a:t>
              </a:r>
            </a:p>
            <a:p>
              <a:pPr eaLnBrk="1" hangingPunct="1">
                <a:spcBef>
                  <a:spcPct val="0"/>
                </a:spcBef>
                <a:buFontTx/>
                <a:buNone/>
              </a:pPr>
              <a:r>
                <a:rPr lang="en-US" altLang="en-US" sz="1800">
                  <a:solidFill>
                    <a:srgbClr val="FF0000"/>
                  </a:solidFill>
                </a:rPr>
                <a:t>What is “Essential”</a:t>
              </a:r>
            </a:p>
          </p:txBody>
        </p:sp>
      </p:grpSp>
      <p:grpSp>
        <p:nvGrpSpPr>
          <p:cNvPr id="15" name="Group 19">
            <a:extLst>
              <a:ext uri="{FF2B5EF4-FFF2-40B4-BE49-F238E27FC236}">
                <a16:creationId xmlns:a16="http://schemas.microsoft.com/office/drawing/2014/main" id="{6DDC0D8B-3B74-4C8E-B81F-DEA1A6A5CC2F}"/>
              </a:ext>
            </a:extLst>
          </p:cNvPr>
          <p:cNvGrpSpPr>
            <a:grpSpLocks/>
          </p:cNvGrpSpPr>
          <p:nvPr/>
        </p:nvGrpSpPr>
        <p:grpSpPr bwMode="auto">
          <a:xfrm>
            <a:off x="5943600" y="1219200"/>
            <a:ext cx="2552700" cy="2438400"/>
            <a:chOff x="5943600" y="3810000"/>
            <a:chExt cx="2552700" cy="2438400"/>
          </a:xfrm>
        </p:grpSpPr>
        <p:sp>
          <p:nvSpPr>
            <p:cNvPr id="13324" name="TextBox 15">
              <a:extLst>
                <a:ext uri="{FF2B5EF4-FFF2-40B4-BE49-F238E27FC236}">
                  <a16:creationId xmlns:a16="http://schemas.microsoft.com/office/drawing/2014/main" id="{B257C0CC-26B7-46F7-8462-58B6C0E06F37}"/>
                </a:ext>
              </a:extLst>
            </p:cNvPr>
            <p:cNvSpPr txBox="1">
              <a:spLocks noChangeArrowheads="1"/>
            </p:cNvSpPr>
            <p:nvPr/>
          </p:nvSpPr>
          <p:spPr bwMode="auto">
            <a:xfrm>
              <a:off x="6401217" y="4740295"/>
              <a:ext cx="2095083" cy="1508105"/>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Nuisance, But Real</a:t>
              </a:r>
            </a:p>
            <a:p>
              <a:pPr eaLnBrk="1" hangingPunct="1">
                <a:spcBef>
                  <a:spcPct val="0"/>
                </a:spcBef>
                <a:buFontTx/>
                <a:buNone/>
              </a:pPr>
              <a:r>
                <a:rPr lang="en-US" altLang="en-US" sz="1800">
                  <a:solidFill>
                    <a:srgbClr val="0070C0"/>
                  </a:solidFill>
                </a:rPr>
                <a:t> </a:t>
              </a:r>
              <a:r>
                <a:rPr lang="en-US" altLang="en-US" sz="1400">
                  <a:solidFill>
                    <a:srgbClr val="0070C0"/>
                  </a:solidFill>
                </a:rPr>
                <a:t>- Sampling Errors</a:t>
              </a:r>
            </a:p>
            <a:p>
              <a:pPr eaLnBrk="1" hangingPunct="1">
                <a:spcBef>
                  <a:spcPct val="0"/>
                </a:spcBef>
                <a:buFontTx/>
                <a:buNone/>
              </a:pPr>
              <a:r>
                <a:rPr lang="en-US" altLang="en-US" sz="1400">
                  <a:solidFill>
                    <a:srgbClr val="0070C0"/>
                  </a:solidFill>
                </a:rPr>
                <a:t> - Bias Errors</a:t>
              </a:r>
            </a:p>
            <a:p>
              <a:pPr eaLnBrk="1" hangingPunct="1">
                <a:spcBef>
                  <a:spcPct val="0"/>
                </a:spcBef>
                <a:buFontTx/>
                <a:buNone/>
              </a:pPr>
              <a:r>
                <a:rPr lang="en-US" altLang="en-US" sz="1400">
                  <a:solidFill>
                    <a:srgbClr val="0070C0"/>
                  </a:solidFill>
                </a:rPr>
                <a:t> - Measurement Approach</a:t>
              </a:r>
            </a:p>
            <a:p>
              <a:pPr eaLnBrk="1" hangingPunct="1">
                <a:spcBef>
                  <a:spcPct val="0"/>
                </a:spcBef>
                <a:buFontTx/>
                <a:buNone/>
              </a:pPr>
              <a:r>
                <a:rPr lang="en-US" altLang="en-US" sz="1400">
                  <a:solidFill>
                    <a:srgbClr val="0070C0"/>
                  </a:solidFill>
                </a:rPr>
                <a:t>    Variation Errors</a:t>
              </a:r>
            </a:p>
            <a:p>
              <a:pPr eaLnBrk="1" hangingPunct="1">
                <a:spcBef>
                  <a:spcPct val="0"/>
                </a:spcBef>
                <a:buFontTx/>
                <a:buNone/>
              </a:pPr>
              <a:r>
                <a:rPr lang="en-US" altLang="en-US" sz="1400">
                  <a:solidFill>
                    <a:srgbClr val="0070C0"/>
                  </a:solidFill>
                </a:rPr>
                <a:t> - Blunders</a:t>
              </a:r>
            </a:p>
          </p:txBody>
        </p:sp>
        <p:sp>
          <p:nvSpPr>
            <p:cNvPr id="17" name="Oval Callout 16">
              <a:extLst>
                <a:ext uri="{FF2B5EF4-FFF2-40B4-BE49-F238E27FC236}">
                  <a16:creationId xmlns:a16="http://schemas.microsoft.com/office/drawing/2014/main" id="{F39FEB10-1B96-4585-A9C0-451D78933567}"/>
                </a:ext>
              </a:extLst>
            </p:cNvPr>
            <p:cNvSpPr/>
            <p:nvPr/>
          </p:nvSpPr>
          <p:spPr bwMode="auto">
            <a:xfrm>
              <a:off x="5943600" y="3810000"/>
              <a:ext cx="1828800" cy="838200"/>
            </a:xfrm>
            <a:prstGeom prst="wedgeEllipseCallout">
              <a:avLst>
                <a:gd name="adj1" fmla="val 24801"/>
                <a:gd name="adj2" fmla="val 60810"/>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8" name="TextBox 17">
            <a:extLst>
              <a:ext uri="{FF2B5EF4-FFF2-40B4-BE49-F238E27FC236}">
                <a16:creationId xmlns:a16="http://schemas.microsoft.com/office/drawing/2014/main" id="{D7F0DC06-BB40-4B8D-AE11-AF1ACDA818CB}"/>
              </a:ext>
            </a:extLst>
          </p:cNvPr>
          <p:cNvSpPr txBox="1"/>
          <p:nvPr/>
        </p:nvSpPr>
        <p:spPr>
          <a:xfrm>
            <a:off x="1371600" y="3657600"/>
            <a:ext cx="5554663" cy="923925"/>
          </a:xfrm>
          <a:prstGeom prst="rect">
            <a:avLst/>
          </a:prstGeom>
          <a:noFill/>
        </p:spPr>
        <p:txBody>
          <a:bodyPr wrap="none">
            <a:spAutoFit/>
          </a:bodyPr>
          <a:lstStyle/>
          <a:p>
            <a:pPr>
              <a:defRPr/>
            </a:pPr>
            <a:r>
              <a:rPr lang="en-US" dirty="0">
                <a:latin typeface="Arial" charset="0"/>
                <a:cs typeface="Arial" charset="0"/>
              </a:rPr>
              <a:t>The Basic Statistical Model reflected above is:</a:t>
            </a:r>
          </a:p>
          <a:p>
            <a:pPr>
              <a:defRPr/>
            </a:pPr>
            <a:endParaRPr lang="en-US" dirty="0">
              <a:latin typeface="Arial" charset="0"/>
              <a:cs typeface="Arial" charset="0"/>
            </a:endParaRPr>
          </a:p>
          <a:p>
            <a:pPr>
              <a:defRPr/>
            </a:pPr>
            <a:r>
              <a:rPr lang="en-US" b="1" dirty="0">
                <a:latin typeface="Arial" charset="0"/>
                <a:cs typeface="Arial" charset="0"/>
              </a:rPr>
              <a:t>        </a:t>
            </a:r>
            <a:r>
              <a:rPr lang="en-US" b="1" dirty="0">
                <a:solidFill>
                  <a:schemeClr val="accent4"/>
                </a:solidFill>
                <a:latin typeface="Arial" charset="0"/>
                <a:cs typeface="Arial" charset="0"/>
              </a:rPr>
              <a:t>Y</a:t>
            </a:r>
            <a:r>
              <a:rPr lang="en-US" b="1" baseline="-25000" dirty="0">
                <a:solidFill>
                  <a:schemeClr val="accent4"/>
                </a:solidFill>
                <a:latin typeface="Arial" charset="0"/>
                <a:cs typeface="Arial" charset="0"/>
              </a:rPr>
              <a:t>i</a:t>
            </a:r>
            <a:r>
              <a:rPr lang="en-US" b="1" dirty="0">
                <a:solidFill>
                  <a:schemeClr val="accent4"/>
                </a:solidFill>
                <a:latin typeface="Arial" charset="0"/>
                <a:cs typeface="Arial" charset="0"/>
              </a:rPr>
              <a:t> </a:t>
            </a:r>
            <a:r>
              <a:rPr lang="en-US" b="1" dirty="0">
                <a:latin typeface="Arial" charset="0"/>
                <a:cs typeface="Arial" charset="0"/>
              </a:rPr>
              <a:t>                    =              </a:t>
            </a:r>
            <a:r>
              <a:rPr lang="el-GR" b="1" dirty="0">
                <a:solidFill>
                  <a:srgbClr val="FF0000"/>
                </a:solidFill>
                <a:latin typeface="Calibri"/>
                <a:cs typeface="Arial" charset="0"/>
              </a:rPr>
              <a:t>μ</a:t>
            </a:r>
            <a:r>
              <a:rPr lang="en-US" b="1" dirty="0">
                <a:latin typeface="Calibri"/>
                <a:cs typeface="Arial" charset="0"/>
              </a:rPr>
              <a:t>                +                     </a:t>
            </a:r>
            <a:r>
              <a:rPr lang="el-GR" b="1" dirty="0">
                <a:solidFill>
                  <a:srgbClr val="0070C0"/>
                </a:solidFill>
                <a:latin typeface="Calibri"/>
                <a:cs typeface="Arial" charset="0"/>
              </a:rPr>
              <a:t>ε</a:t>
            </a:r>
            <a:r>
              <a:rPr lang="en-US" b="1" baseline="-25000" dirty="0">
                <a:solidFill>
                  <a:srgbClr val="0070C0"/>
                </a:solidFill>
                <a:latin typeface="Calibri"/>
                <a:cs typeface="Arial" charset="0"/>
              </a:rPr>
              <a:t>i</a:t>
            </a:r>
            <a:endParaRPr lang="en-US" b="1" baseline="-25000" dirty="0">
              <a:solidFill>
                <a:srgbClr val="0070C0"/>
              </a:solidFill>
              <a:latin typeface="Arial" charset="0"/>
              <a:cs typeface="Arial" charset="0"/>
            </a:endParaRPr>
          </a:p>
        </p:txBody>
      </p:sp>
      <p:sp>
        <p:nvSpPr>
          <p:cNvPr id="19" name="TextBox 18">
            <a:extLst>
              <a:ext uri="{FF2B5EF4-FFF2-40B4-BE49-F238E27FC236}">
                <a16:creationId xmlns:a16="http://schemas.microsoft.com/office/drawing/2014/main" id="{6A99073B-CDA0-46AF-B3D9-C34A73C03729}"/>
              </a:ext>
            </a:extLst>
          </p:cNvPr>
          <p:cNvSpPr txBox="1"/>
          <p:nvPr/>
        </p:nvSpPr>
        <p:spPr>
          <a:xfrm>
            <a:off x="1404938" y="4648200"/>
            <a:ext cx="1300162" cy="646113"/>
          </a:xfrm>
          <a:prstGeom prst="rect">
            <a:avLst/>
          </a:prstGeom>
          <a:noFill/>
        </p:spPr>
        <p:txBody>
          <a:bodyPr>
            <a:spAutoFit/>
          </a:bodyPr>
          <a:lstStyle/>
          <a:p>
            <a:pPr>
              <a:defRPr/>
            </a:pPr>
            <a:r>
              <a:rPr lang="en-US" b="1" dirty="0">
                <a:solidFill>
                  <a:schemeClr val="accent4"/>
                </a:solidFill>
                <a:latin typeface="Arial" charset="0"/>
                <a:cs typeface="Arial" charset="0"/>
              </a:rPr>
              <a:t>Observed </a:t>
            </a:r>
            <a:r>
              <a:rPr lang="en-US" dirty="0">
                <a:solidFill>
                  <a:schemeClr val="accent4"/>
                </a:solidFill>
                <a:latin typeface="Arial" charset="0"/>
                <a:cs typeface="Arial" charset="0"/>
              </a:rPr>
              <a:t>Data Value</a:t>
            </a:r>
          </a:p>
        </p:txBody>
      </p:sp>
      <p:sp>
        <p:nvSpPr>
          <p:cNvPr id="20" name="TextBox 19">
            <a:extLst>
              <a:ext uri="{FF2B5EF4-FFF2-40B4-BE49-F238E27FC236}">
                <a16:creationId xmlns:a16="http://schemas.microsoft.com/office/drawing/2014/main" id="{C3BDBB23-CDC6-49C0-ABAE-95C19594AD32}"/>
              </a:ext>
            </a:extLst>
          </p:cNvPr>
          <p:cNvSpPr txBox="1">
            <a:spLocks noChangeArrowheads="1"/>
          </p:cNvSpPr>
          <p:nvPr/>
        </p:nvSpPr>
        <p:spPr bwMode="auto">
          <a:xfrm>
            <a:off x="4038600" y="4648200"/>
            <a:ext cx="137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Arial" panose="020B0604020202020204" pitchFamily="34" charset="0"/>
              </a:rPr>
              <a:t>Signal</a:t>
            </a:r>
            <a:r>
              <a:rPr lang="en-US" altLang="en-US" sz="1800">
                <a:solidFill>
                  <a:srgbClr val="FF0000"/>
                </a:solidFill>
                <a:latin typeface="Arial" panose="020B0604020202020204" pitchFamily="34" charset="0"/>
              </a:rPr>
              <a:t> =</a:t>
            </a:r>
          </a:p>
          <a:p>
            <a:pPr eaLnBrk="1" hangingPunct="1">
              <a:spcBef>
                <a:spcPct val="0"/>
              </a:spcBef>
              <a:buFontTx/>
              <a:buNone/>
            </a:pPr>
            <a:r>
              <a:rPr lang="en-US" altLang="en-US" sz="1800">
                <a:solidFill>
                  <a:srgbClr val="FF0000"/>
                </a:solidFill>
                <a:latin typeface="Arial" panose="020B0604020202020204" pitchFamily="34" charset="0"/>
              </a:rPr>
              <a:t>Parameter We Really Want to Know</a:t>
            </a:r>
          </a:p>
        </p:txBody>
      </p:sp>
      <p:sp>
        <p:nvSpPr>
          <p:cNvPr id="21" name="TextBox 20">
            <a:extLst>
              <a:ext uri="{FF2B5EF4-FFF2-40B4-BE49-F238E27FC236}">
                <a16:creationId xmlns:a16="http://schemas.microsoft.com/office/drawing/2014/main" id="{5D88382D-6964-4162-B07C-3C8F890CFAFA}"/>
              </a:ext>
            </a:extLst>
          </p:cNvPr>
          <p:cNvSpPr txBox="1">
            <a:spLocks noChangeArrowheads="1"/>
          </p:cNvSpPr>
          <p:nvPr/>
        </p:nvSpPr>
        <p:spPr bwMode="auto">
          <a:xfrm>
            <a:off x="6249988" y="4648200"/>
            <a:ext cx="18272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70C0"/>
                </a:solidFill>
                <a:latin typeface="Arial" panose="020B0604020202020204" pitchFamily="34" charset="0"/>
              </a:rPr>
              <a:t>Noise</a:t>
            </a:r>
            <a:r>
              <a:rPr lang="en-US" altLang="en-US" sz="1800">
                <a:solidFill>
                  <a:srgbClr val="0070C0"/>
                </a:solidFill>
                <a:latin typeface="Arial" panose="020B0604020202020204" pitchFamily="34" charset="0"/>
              </a:rPr>
              <a:t> =</a:t>
            </a:r>
          </a:p>
          <a:p>
            <a:pPr eaLnBrk="1" hangingPunct="1">
              <a:spcBef>
                <a:spcPct val="0"/>
              </a:spcBef>
              <a:buFontTx/>
              <a:buNone/>
            </a:pPr>
            <a:r>
              <a:rPr lang="en-US" altLang="en-US" sz="1800">
                <a:solidFill>
                  <a:srgbClr val="0070C0"/>
                </a:solidFill>
                <a:latin typeface="Arial" panose="020B0604020202020204" pitchFamily="34" charset="0"/>
              </a:rPr>
              <a:t>Errors due to Sampling, Bias, Measurement, Mistakes, etc.</a:t>
            </a:r>
          </a:p>
        </p:txBody>
      </p:sp>
      <p:sp>
        <p:nvSpPr>
          <p:cNvPr id="22" name="TextBox 21">
            <a:extLst>
              <a:ext uri="{FF2B5EF4-FFF2-40B4-BE49-F238E27FC236}">
                <a16:creationId xmlns:a16="http://schemas.microsoft.com/office/drawing/2014/main" id="{4B82AF99-114D-4B43-8170-B2B9710C4FB0}"/>
              </a:ext>
            </a:extLst>
          </p:cNvPr>
          <p:cNvSpPr txBox="1"/>
          <p:nvPr/>
        </p:nvSpPr>
        <p:spPr>
          <a:xfrm>
            <a:off x="1033463" y="6324600"/>
            <a:ext cx="6981825" cy="369888"/>
          </a:xfrm>
          <a:prstGeom prst="rect">
            <a:avLst/>
          </a:prstGeom>
          <a:solidFill>
            <a:srgbClr val="FFFF00"/>
          </a:solidFill>
          <a:ln>
            <a:solidFill>
              <a:schemeClr val="tx1"/>
            </a:solidFill>
          </a:ln>
        </p:spPr>
        <p:txBody>
          <a:bodyPr wrap="none">
            <a:spAutoFit/>
          </a:bodyPr>
          <a:lstStyle/>
          <a:p>
            <a:pPr>
              <a:defRPr/>
            </a:pPr>
            <a:r>
              <a:rPr lang="en-US" dirty="0">
                <a:latin typeface="Arial" charset="0"/>
                <a:cs typeface="Arial" charset="0"/>
              </a:rPr>
              <a:t>How much of what is </a:t>
            </a:r>
            <a:r>
              <a:rPr lang="en-US" b="1" dirty="0">
                <a:solidFill>
                  <a:schemeClr val="accent4"/>
                </a:solidFill>
                <a:latin typeface="Arial" charset="0"/>
                <a:cs typeface="Arial" charset="0"/>
              </a:rPr>
              <a:t>Observed</a:t>
            </a:r>
            <a:r>
              <a:rPr lang="en-US" dirty="0">
                <a:latin typeface="Arial" charset="0"/>
                <a:cs typeface="Arial" charset="0"/>
              </a:rPr>
              <a:t> is </a:t>
            </a:r>
            <a:r>
              <a:rPr lang="en-US" b="1" dirty="0">
                <a:solidFill>
                  <a:srgbClr val="FF0000"/>
                </a:solidFill>
                <a:latin typeface="Arial" charset="0"/>
                <a:cs typeface="Arial" charset="0"/>
              </a:rPr>
              <a:t>Signal</a:t>
            </a:r>
            <a:r>
              <a:rPr lang="en-US" dirty="0">
                <a:latin typeface="Arial" charset="0"/>
                <a:cs typeface="Arial" charset="0"/>
              </a:rPr>
              <a:t> and how much is </a:t>
            </a:r>
            <a:r>
              <a:rPr lang="en-US" b="1" dirty="0">
                <a:solidFill>
                  <a:srgbClr val="0070C0"/>
                </a:solidFill>
                <a:latin typeface="Arial" charset="0"/>
                <a:cs typeface="Arial" charset="0"/>
              </a:rPr>
              <a:t>Noise</a:t>
            </a:r>
            <a:r>
              <a:rPr lang="en-US" dirty="0">
                <a:latin typeface="Arial" charset="0"/>
                <a:cs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48A383-203E-464B-A27B-914C703BBFB4}"/>
              </a:ext>
            </a:extLst>
          </p:cNvPr>
          <p:cNvSpPr>
            <a:spLocks noGrp="1"/>
          </p:cNvSpPr>
          <p:nvPr>
            <p:ph type="title"/>
          </p:nvPr>
        </p:nvSpPr>
        <p:spPr>
          <a:xfrm>
            <a:off x="457200" y="0"/>
            <a:ext cx="8229600" cy="1143000"/>
          </a:xfrm>
        </p:spPr>
        <p:txBody>
          <a:bodyPr/>
          <a:lstStyle/>
          <a:p>
            <a:pPr eaLnBrk="1" hangingPunct="1">
              <a:defRPr/>
            </a:pPr>
            <a:r>
              <a:rPr lang="en-US" altLang="en-US" sz="3200" dirty="0">
                <a:solidFill>
                  <a:srgbClr val="FF0000"/>
                </a:solidFill>
              </a:rPr>
              <a:t>Probability</a:t>
            </a:r>
            <a:r>
              <a:rPr lang="en-US" altLang="en-US" sz="3200" dirty="0"/>
              <a:t> and </a:t>
            </a:r>
            <a:r>
              <a:rPr lang="en-US" altLang="en-US" sz="3200" dirty="0">
                <a:solidFill>
                  <a:schemeClr val="accent4">
                    <a:lumMod val="75000"/>
                  </a:schemeClr>
                </a:solidFill>
              </a:rPr>
              <a:t>Statistics</a:t>
            </a:r>
          </a:p>
        </p:txBody>
      </p:sp>
      <p:sp>
        <p:nvSpPr>
          <p:cNvPr id="9220" name="TextBox 3">
            <a:extLst>
              <a:ext uri="{FF2B5EF4-FFF2-40B4-BE49-F238E27FC236}">
                <a16:creationId xmlns:a16="http://schemas.microsoft.com/office/drawing/2014/main" id="{6EFE349D-41B4-4674-B69D-0AFC39BF82BF}"/>
              </a:ext>
            </a:extLst>
          </p:cNvPr>
          <p:cNvSpPr txBox="1">
            <a:spLocks noChangeArrowheads="1"/>
          </p:cNvSpPr>
          <p:nvPr/>
        </p:nvSpPr>
        <p:spPr bwMode="auto">
          <a:xfrm>
            <a:off x="762000" y="1066800"/>
            <a:ext cx="7316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 - </a:t>
            </a:r>
            <a:r>
              <a:rPr lang="en-US" altLang="en-US" sz="1800">
                <a:solidFill>
                  <a:srgbClr val="FF0000"/>
                </a:solidFill>
              </a:rPr>
              <a:t>Probability</a:t>
            </a:r>
            <a:r>
              <a:rPr lang="en-US" altLang="en-US" sz="1800"/>
              <a:t> attempts to evaluate the chance that specific events will occur </a:t>
            </a:r>
          </a:p>
          <a:p>
            <a:pPr eaLnBrk="1" hangingPunct="1">
              <a:spcBef>
                <a:spcPct val="0"/>
              </a:spcBef>
              <a:buFontTx/>
              <a:buNone/>
            </a:pPr>
            <a:r>
              <a:rPr lang="en-US" altLang="en-US" sz="1800"/>
              <a:t>     given knowledge of a </a:t>
            </a:r>
            <a:r>
              <a:rPr lang="en-US" altLang="en-US" sz="1800">
                <a:solidFill>
                  <a:srgbClr val="FF0000"/>
                </a:solidFill>
              </a:rPr>
              <a:t>Population</a:t>
            </a:r>
          </a:p>
          <a:p>
            <a:pPr eaLnBrk="1" hangingPunct="1">
              <a:spcBef>
                <a:spcPct val="0"/>
              </a:spcBef>
              <a:buFontTx/>
              <a:buNone/>
            </a:pPr>
            <a:r>
              <a:rPr lang="en-US" altLang="en-US" sz="1800"/>
              <a:t> - </a:t>
            </a:r>
            <a:r>
              <a:rPr lang="en-US" altLang="en-US" sz="1800">
                <a:solidFill>
                  <a:srgbClr val="7030A0"/>
                </a:solidFill>
              </a:rPr>
              <a:t>Statistics</a:t>
            </a:r>
            <a:r>
              <a:rPr lang="en-US" altLang="en-US" sz="1800"/>
              <a:t> attempts to evaluate what a </a:t>
            </a:r>
            <a:r>
              <a:rPr lang="en-US" altLang="en-US" sz="1800">
                <a:solidFill>
                  <a:srgbClr val="FF0000"/>
                </a:solidFill>
              </a:rPr>
              <a:t>Population</a:t>
            </a:r>
            <a:r>
              <a:rPr lang="en-US" altLang="en-US" sz="1800"/>
              <a:t> looks like </a:t>
            </a:r>
          </a:p>
          <a:p>
            <a:pPr eaLnBrk="1" hangingPunct="1">
              <a:spcBef>
                <a:spcPct val="0"/>
              </a:spcBef>
              <a:buFontTx/>
              <a:buNone/>
            </a:pPr>
            <a:r>
              <a:rPr lang="en-US" altLang="en-US" sz="1800"/>
              <a:t>     given the occurrence of an event (ie, a </a:t>
            </a:r>
            <a:r>
              <a:rPr lang="en-US" altLang="en-US" sz="1800">
                <a:solidFill>
                  <a:srgbClr val="0070C0"/>
                </a:solidFill>
              </a:rPr>
              <a:t>Sample</a:t>
            </a:r>
            <a:r>
              <a:rPr lang="en-US" altLang="en-US" sz="1800"/>
              <a:t>)</a:t>
            </a:r>
          </a:p>
        </p:txBody>
      </p:sp>
      <p:grpSp>
        <p:nvGrpSpPr>
          <p:cNvPr id="2" name="Group 13">
            <a:extLst>
              <a:ext uri="{FF2B5EF4-FFF2-40B4-BE49-F238E27FC236}">
                <a16:creationId xmlns:a16="http://schemas.microsoft.com/office/drawing/2014/main" id="{CCA75C67-7D2E-4142-80D6-4BE7C7654CAD}"/>
              </a:ext>
            </a:extLst>
          </p:cNvPr>
          <p:cNvGrpSpPr>
            <a:grpSpLocks/>
          </p:cNvGrpSpPr>
          <p:nvPr/>
        </p:nvGrpSpPr>
        <p:grpSpPr bwMode="auto">
          <a:xfrm>
            <a:off x="1066800" y="2514600"/>
            <a:ext cx="6400800" cy="4038600"/>
            <a:chOff x="1600200" y="3810000"/>
            <a:chExt cx="3657600" cy="2743200"/>
          </a:xfrm>
        </p:grpSpPr>
        <p:sp>
          <p:nvSpPr>
            <p:cNvPr id="5" name="Oval 4">
              <a:extLst>
                <a:ext uri="{FF2B5EF4-FFF2-40B4-BE49-F238E27FC236}">
                  <a16:creationId xmlns:a16="http://schemas.microsoft.com/office/drawing/2014/main" id="{29D08E8B-4DE8-4FA4-B916-02E0360C7119}"/>
                </a:ext>
              </a:extLst>
            </p:cNvPr>
            <p:cNvSpPr/>
            <p:nvPr/>
          </p:nvSpPr>
          <p:spPr>
            <a:xfrm>
              <a:off x="1600200" y="3810000"/>
              <a:ext cx="3657600" cy="2743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5" name="TextBox 2">
              <a:extLst>
                <a:ext uri="{FF2B5EF4-FFF2-40B4-BE49-F238E27FC236}">
                  <a16:creationId xmlns:a16="http://schemas.microsoft.com/office/drawing/2014/main" id="{EF44508D-F160-4593-B30F-5F8887640B57}"/>
                </a:ext>
              </a:extLst>
            </p:cNvPr>
            <p:cNvSpPr txBox="1">
              <a:spLocks noChangeArrowheads="1"/>
            </p:cNvSpPr>
            <p:nvPr/>
          </p:nvSpPr>
          <p:spPr bwMode="auto">
            <a:xfrm>
              <a:off x="3009762" y="4486214"/>
              <a:ext cx="900723" cy="31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FF0000"/>
                  </a:solidFill>
                </a:rPr>
                <a:t>Population</a:t>
              </a:r>
            </a:p>
          </p:txBody>
        </p:sp>
        <p:sp>
          <p:nvSpPr>
            <p:cNvPr id="7" name="Oval 6">
              <a:extLst>
                <a:ext uri="{FF2B5EF4-FFF2-40B4-BE49-F238E27FC236}">
                  <a16:creationId xmlns:a16="http://schemas.microsoft.com/office/drawing/2014/main" id="{FA225544-4C4F-41CB-BF25-C011A3F1D14E}"/>
                </a:ext>
              </a:extLst>
            </p:cNvPr>
            <p:cNvSpPr/>
            <p:nvPr/>
          </p:nvSpPr>
          <p:spPr>
            <a:xfrm>
              <a:off x="2971800" y="5333641"/>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7" name="TextBox 4">
              <a:extLst>
                <a:ext uri="{FF2B5EF4-FFF2-40B4-BE49-F238E27FC236}">
                  <a16:creationId xmlns:a16="http://schemas.microsoft.com/office/drawing/2014/main" id="{4978DE19-348A-4391-AA69-7B8C5C74F141}"/>
                </a:ext>
              </a:extLst>
            </p:cNvPr>
            <p:cNvSpPr txBox="1">
              <a:spLocks noChangeArrowheads="1"/>
            </p:cNvSpPr>
            <p:nvPr/>
          </p:nvSpPr>
          <p:spPr bwMode="auto">
            <a:xfrm>
              <a:off x="3126119" y="5638801"/>
              <a:ext cx="508564" cy="25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70C0"/>
                  </a:solidFill>
                </a:rPr>
                <a:t>Sample</a:t>
              </a:r>
            </a:p>
          </p:txBody>
        </p:sp>
        <p:sp>
          <p:nvSpPr>
            <p:cNvPr id="14348" name="TextBox 8">
              <a:extLst>
                <a:ext uri="{FF2B5EF4-FFF2-40B4-BE49-F238E27FC236}">
                  <a16:creationId xmlns:a16="http://schemas.microsoft.com/office/drawing/2014/main" id="{70F6B414-7965-4ADC-9DF5-FB30F84F370A}"/>
                </a:ext>
              </a:extLst>
            </p:cNvPr>
            <p:cNvSpPr txBox="1">
              <a:spLocks noChangeArrowheads="1"/>
            </p:cNvSpPr>
            <p:nvPr/>
          </p:nvSpPr>
          <p:spPr bwMode="auto">
            <a:xfrm>
              <a:off x="1676400" y="5029200"/>
              <a:ext cx="940517" cy="27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FF0000"/>
                  </a:solidFill>
                  <a:latin typeface="Arial" panose="020B0604020202020204" pitchFamily="34" charset="0"/>
                </a:rPr>
                <a:t>Probability</a:t>
              </a:r>
            </a:p>
          </p:txBody>
        </p:sp>
        <p:sp>
          <p:nvSpPr>
            <p:cNvPr id="10" name="Curved Right Arrow 9">
              <a:extLst>
                <a:ext uri="{FF2B5EF4-FFF2-40B4-BE49-F238E27FC236}">
                  <a16:creationId xmlns:a16="http://schemas.microsoft.com/office/drawing/2014/main" id="{5EFB1349-2F16-424F-848E-E613C88C8B32}"/>
                </a:ext>
              </a:extLst>
            </p:cNvPr>
            <p:cNvSpPr/>
            <p:nvPr/>
          </p:nvSpPr>
          <p:spPr>
            <a:xfrm>
              <a:off x="2514600" y="4572360"/>
              <a:ext cx="457200" cy="1066440"/>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grpSp>
        <p:nvGrpSpPr>
          <p:cNvPr id="3" name="Group 14">
            <a:extLst>
              <a:ext uri="{FF2B5EF4-FFF2-40B4-BE49-F238E27FC236}">
                <a16:creationId xmlns:a16="http://schemas.microsoft.com/office/drawing/2014/main" id="{7C7A3D8C-D850-4488-AFAF-898277C578FD}"/>
              </a:ext>
            </a:extLst>
          </p:cNvPr>
          <p:cNvGrpSpPr>
            <a:grpSpLocks/>
          </p:cNvGrpSpPr>
          <p:nvPr/>
        </p:nvGrpSpPr>
        <p:grpSpPr bwMode="auto">
          <a:xfrm>
            <a:off x="5156200" y="3509963"/>
            <a:ext cx="2049463" cy="1731962"/>
            <a:chOff x="3962400" y="4495800"/>
            <a:chExt cx="1397663" cy="1143000"/>
          </a:xfrm>
        </p:grpSpPr>
        <p:sp>
          <p:nvSpPr>
            <p:cNvPr id="11" name="TextBox 10">
              <a:extLst>
                <a:ext uri="{FF2B5EF4-FFF2-40B4-BE49-F238E27FC236}">
                  <a16:creationId xmlns:a16="http://schemas.microsoft.com/office/drawing/2014/main" id="{0F4BAB9E-EDB5-4B11-8881-D53138432E60}"/>
                </a:ext>
              </a:extLst>
            </p:cNvPr>
            <p:cNvSpPr txBox="1"/>
            <p:nvPr/>
          </p:nvSpPr>
          <p:spPr>
            <a:xfrm>
              <a:off x="4458240" y="4952581"/>
              <a:ext cx="901823" cy="265058"/>
            </a:xfrm>
            <a:prstGeom prst="rect">
              <a:avLst/>
            </a:prstGeom>
            <a:noFill/>
          </p:spPr>
          <p:txBody>
            <a:bodyPr wrap="none">
              <a:spAutoFit/>
            </a:bodyPr>
            <a:lstStyle/>
            <a:p>
              <a:pPr>
                <a:defRPr/>
              </a:pPr>
              <a:r>
                <a:rPr lang="en-US" sz="2000" b="1" dirty="0">
                  <a:solidFill>
                    <a:schemeClr val="accent4">
                      <a:lumMod val="75000"/>
                    </a:schemeClr>
                  </a:solidFill>
                  <a:latin typeface="Arial" charset="0"/>
                  <a:cs typeface="Arial" charset="0"/>
                </a:rPr>
                <a:t>Statistics</a:t>
              </a:r>
            </a:p>
          </p:txBody>
        </p:sp>
        <p:sp>
          <p:nvSpPr>
            <p:cNvPr id="13" name="Curved Right Arrow 12">
              <a:extLst>
                <a:ext uri="{FF2B5EF4-FFF2-40B4-BE49-F238E27FC236}">
                  <a16:creationId xmlns:a16="http://schemas.microsoft.com/office/drawing/2014/main" id="{427736C4-A0BE-49DE-A9C6-EDD51EED9F2B}"/>
                </a:ext>
              </a:extLst>
            </p:cNvPr>
            <p:cNvSpPr/>
            <p:nvPr/>
          </p:nvSpPr>
          <p:spPr>
            <a:xfrm rot="10800000">
              <a:off x="3962400" y="4495800"/>
              <a:ext cx="533732" cy="1143000"/>
            </a:xfrm>
            <a:prstGeom prst="curvedRightArrow">
              <a:avLst/>
            </a:prstGeom>
            <a:solidFill>
              <a:schemeClr val="accent4"/>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anim calcmode="lin" valueType="num">
                                      <p:cBhvr additive="base">
                                        <p:cTn id="11"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220">
                                            <p:txEl>
                                              <p:pRg st="2" end="2"/>
                                            </p:txEl>
                                          </p:spTgt>
                                        </p:tgtEl>
                                        <p:attrNameLst>
                                          <p:attrName>style.visibility</p:attrName>
                                        </p:attrNameLst>
                                      </p:cBhvr>
                                      <p:to>
                                        <p:strVal val="visible"/>
                                      </p:to>
                                    </p:set>
                                    <p:anim calcmode="lin" valueType="num">
                                      <p:cBhvr additive="base">
                                        <p:cTn id="23"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20">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20">
                                            <p:txEl>
                                              <p:pRg st="3" end="3"/>
                                            </p:txEl>
                                          </p:spTgt>
                                        </p:tgtEl>
                                        <p:attrNameLst>
                                          <p:attrName>style.visibility</p:attrName>
                                        </p:attrNameLst>
                                      </p:cBhvr>
                                      <p:to>
                                        <p:strVal val="visible"/>
                                      </p:to>
                                    </p:set>
                                    <p:anim calcmode="lin" valueType="num">
                                      <p:cBhvr additive="base">
                                        <p:cTn id="27"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a:extLst>
              <a:ext uri="{FF2B5EF4-FFF2-40B4-BE49-F238E27FC236}">
                <a16:creationId xmlns:a16="http://schemas.microsoft.com/office/drawing/2014/main" id="{93ACF1C6-9E3E-44E0-8AF4-C71E1ECB991A}"/>
              </a:ext>
            </a:extLst>
          </p:cNvPr>
          <p:cNvSpPr txBox="1">
            <a:spLocks noChangeArrowheads="1"/>
          </p:cNvSpPr>
          <p:nvPr/>
        </p:nvSpPr>
        <p:spPr bwMode="auto">
          <a:xfrm>
            <a:off x="1828800" y="914400"/>
            <a:ext cx="494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70C0"/>
                </a:solidFill>
              </a:rPr>
              <a:t>In God we trust, all others bring data.</a:t>
            </a:r>
          </a:p>
        </p:txBody>
      </p:sp>
      <p:sp>
        <p:nvSpPr>
          <p:cNvPr id="3075" name="TextBox 4">
            <a:extLst>
              <a:ext uri="{FF2B5EF4-FFF2-40B4-BE49-F238E27FC236}">
                <a16:creationId xmlns:a16="http://schemas.microsoft.com/office/drawing/2014/main" id="{916DCC32-AFA0-4279-822C-82B8F9DED4F4}"/>
              </a:ext>
            </a:extLst>
          </p:cNvPr>
          <p:cNvSpPr txBox="1">
            <a:spLocks noChangeArrowheads="1"/>
          </p:cNvSpPr>
          <p:nvPr/>
        </p:nvSpPr>
        <p:spPr bwMode="auto">
          <a:xfrm>
            <a:off x="1676400" y="1676400"/>
            <a:ext cx="549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70C0"/>
                </a:solidFill>
              </a:rPr>
              <a:t>There are lies, damned lies, and statistics.</a:t>
            </a:r>
          </a:p>
        </p:txBody>
      </p:sp>
      <p:sp>
        <p:nvSpPr>
          <p:cNvPr id="3076" name="TextBox 5">
            <a:extLst>
              <a:ext uri="{FF2B5EF4-FFF2-40B4-BE49-F238E27FC236}">
                <a16:creationId xmlns:a16="http://schemas.microsoft.com/office/drawing/2014/main" id="{A1A872CE-7B86-44F9-A52D-2FC1296CD55B}"/>
              </a:ext>
            </a:extLst>
          </p:cNvPr>
          <p:cNvSpPr txBox="1">
            <a:spLocks noChangeArrowheads="1"/>
          </p:cNvSpPr>
          <p:nvPr/>
        </p:nvSpPr>
        <p:spPr bwMode="auto">
          <a:xfrm>
            <a:off x="1066800" y="2590800"/>
            <a:ext cx="7300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70C0"/>
                </a:solidFill>
              </a:rPr>
              <a:t>Statistics are like a string bikini, what they reveal can be</a:t>
            </a:r>
          </a:p>
          <a:p>
            <a:pPr eaLnBrk="1" hangingPunct="1">
              <a:spcBef>
                <a:spcPct val="0"/>
              </a:spcBef>
              <a:buFontTx/>
              <a:buNone/>
            </a:pPr>
            <a:r>
              <a:rPr lang="en-US" altLang="en-US" sz="2400" b="1">
                <a:solidFill>
                  <a:srgbClr val="0070C0"/>
                </a:solidFill>
              </a:rPr>
              <a:t>very interesting, but what they hide is often essential. </a:t>
            </a:r>
          </a:p>
        </p:txBody>
      </p:sp>
      <p:grpSp>
        <p:nvGrpSpPr>
          <p:cNvPr id="2" name="Group 17">
            <a:extLst>
              <a:ext uri="{FF2B5EF4-FFF2-40B4-BE49-F238E27FC236}">
                <a16:creationId xmlns:a16="http://schemas.microsoft.com/office/drawing/2014/main" id="{4A8C59F6-F36B-4D37-9995-2261F123E674}"/>
              </a:ext>
            </a:extLst>
          </p:cNvPr>
          <p:cNvGrpSpPr>
            <a:grpSpLocks/>
          </p:cNvGrpSpPr>
          <p:nvPr/>
        </p:nvGrpSpPr>
        <p:grpSpPr bwMode="auto">
          <a:xfrm>
            <a:off x="1752600" y="3886200"/>
            <a:ext cx="5853113" cy="646113"/>
            <a:chOff x="1752683" y="3886200"/>
            <a:chExt cx="5852248" cy="646331"/>
          </a:xfrm>
        </p:grpSpPr>
        <p:sp>
          <p:nvSpPr>
            <p:cNvPr id="3087" name="TextBox 6">
              <a:extLst>
                <a:ext uri="{FF2B5EF4-FFF2-40B4-BE49-F238E27FC236}">
                  <a16:creationId xmlns:a16="http://schemas.microsoft.com/office/drawing/2014/main" id="{A6B98C76-5601-4B55-9D36-985BD6AB12FE}"/>
                </a:ext>
              </a:extLst>
            </p:cNvPr>
            <p:cNvSpPr txBox="1">
              <a:spLocks noChangeArrowheads="1"/>
            </p:cNvSpPr>
            <p:nvPr/>
          </p:nvSpPr>
          <p:spPr bwMode="auto">
            <a:xfrm>
              <a:off x="1752683" y="3886200"/>
              <a:ext cx="1192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7030A0"/>
                  </a:solidFill>
                </a:rPr>
                <a:t>Observed</a:t>
              </a:r>
            </a:p>
            <a:p>
              <a:pPr algn="ctr" eaLnBrk="1" hangingPunct="1">
                <a:spcBef>
                  <a:spcPct val="0"/>
                </a:spcBef>
                <a:buFontTx/>
                <a:buNone/>
              </a:pPr>
              <a:r>
                <a:rPr lang="en-US" altLang="en-US" sz="1800">
                  <a:solidFill>
                    <a:srgbClr val="7030A0"/>
                  </a:solidFill>
                </a:rPr>
                <a:t>Data Value</a:t>
              </a:r>
            </a:p>
          </p:txBody>
        </p:sp>
        <p:sp>
          <p:nvSpPr>
            <p:cNvPr id="3088" name="TextBox 7">
              <a:extLst>
                <a:ext uri="{FF2B5EF4-FFF2-40B4-BE49-F238E27FC236}">
                  <a16:creationId xmlns:a16="http://schemas.microsoft.com/office/drawing/2014/main" id="{7F13870C-727C-4811-B6D6-E83588365D93}"/>
                </a:ext>
              </a:extLst>
            </p:cNvPr>
            <p:cNvSpPr txBox="1">
              <a:spLocks noChangeArrowheads="1"/>
            </p:cNvSpPr>
            <p:nvPr/>
          </p:nvSpPr>
          <p:spPr bwMode="auto">
            <a:xfrm>
              <a:off x="3429204" y="4038600"/>
              <a:ext cx="300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t>
              </a:r>
            </a:p>
          </p:txBody>
        </p:sp>
        <p:sp>
          <p:nvSpPr>
            <p:cNvPr id="3089" name="TextBox 8">
              <a:extLst>
                <a:ext uri="{FF2B5EF4-FFF2-40B4-BE49-F238E27FC236}">
                  <a16:creationId xmlns:a16="http://schemas.microsoft.com/office/drawing/2014/main" id="{59A3DDB3-A6F3-449E-B620-41459F1865CB}"/>
                </a:ext>
              </a:extLst>
            </p:cNvPr>
            <p:cNvSpPr txBox="1">
              <a:spLocks noChangeArrowheads="1"/>
            </p:cNvSpPr>
            <p:nvPr/>
          </p:nvSpPr>
          <p:spPr bwMode="auto">
            <a:xfrm>
              <a:off x="4267463" y="3886200"/>
              <a:ext cx="777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FF0000"/>
                  </a:solidFill>
                </a:rPr>
                <a:t>Actual</a:t>
              </a:r>
            </a:p>
            <a:p>
              <a:pPr algn="ctr" eaLnBrk="1" hangingPunct="1">
                <a:spcBef>
                  <a:spcPct val="0"/>
                </a:spcBef>
                <a:buFontTx/>
                <a:buNone/>
              </a:pPr>
              <a:r>
                <a:rPr lang="en-US" altLang="en-US" sz="1800">
                  <a:solidFill>
                    <a:srgbClr val="FF0000"/>
                  </a:solidFill>
                </a:rPr>
                <a:t>Value</a:t>
              </a:r>
            </a:p>
          </p:txBody>
        </p:sp>
        <p:sp>
          <p:nvSpPr>
            <p:cNvPr id="3090" name="TextBox 9">
              <a:extLst>
                <a:ext uri="{FF2B5EF4-FFF2-40B4-BE49-F238E27FC236}">
                  <a16:creationId xmlns:a16="http://schemas.microsoft.com/office/drawing/2014/main" id="{1CCD204E-56A8-40A0-AC4B-7AF1EEB114BC}"/>
                </a:ext>
              </a:extLst>
            </p:cNvPr>
            <p:cNvSpPr txBox="1">
              <a:spLocks noChangeArrowheads="1"/>
            </p:cNvSpPr>
            <p:nvPr/>
          </p:nvSpPr>
          <p:spPr bwMode="auto">
            <a:xfrm>
              <a:off x="5410547" y="4038600"/>
              <a:ext cx="300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t>
              </a:r>
            </a:p>
          </p:txBody>
        </p:sp>
        <p:sp>
          <p:nvSpPr>
            <p:cNvPr id="3091" name="TextBox 10">
              <a:extLst>
                <a:ext uri="{FF2B5EF4-FFF2-40B4-BE49-F238E27FC236}">
                  <a16:creationId xmlns:a16="http://schemas.microsoft.com/office/drawing/2014/main" id="{BCFEE941-D8A8-4CC3-9A6B-5FFAC22C7F91}"/>
                </a:ext>
              </a:extLst>
            </p:cNvPr>
            <p:cNvSpPr txBox="1">
              <a:spLocks noChangeArrowheads="1"/>
            </p:cNvSpPr>
            <p:nvPr/>
          </p:nvSpPr>
          <p:spPr bwMode="auto">
            <a:xfrm>
              <a:off x="6096396" y="3886200"/>
              <a:ext cx="15085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0070C0"/>
                  </a:solidFill>
                </a:rPr>
                <a:t>Measurement</a:t>
              </a:r>
            </a:p>
            <a:p>
              <a:pPr algn="ctr" eaLnBrk="1" hangingPunct="1">
                <a:spcBef>
                  <a:spcPct val="0"/>
                </a:spcBef>
                <a:buFontTx/>
                <a:buNone/>
              </a:pPr>
              <a:r>
                <a:rPr lang="en-US" altLang="en-US" sz="1800">
                  <a:solidFill>
                    <a:srgbClr val="0070C0"/>
                  </a:solidFill>
                </a:rPr>
                <a:t>Error</a:t>
              </a:r>
            </a:p>
          </p:txBody>
        </p:sp>
      </p:grpSp>
      <p:grpSp>
        <p:nvGrpSpPr>
          <p:cNvPr id="3" name="Group 20">
            <a:extLst>
              <a:ext uri="{FF2B5EF4-FFF2-40B4-BE49-F238E27FC236}">
                <a16:creationId xmlns:a16="http://schemas.microsoft.com/office/drawing/2014/main" id="{EADA00A3-0ACC-44C0-9320-5F1CF3CC500B}"/>
              </a:ext>
            </a:extLst>
          </p:cNvPr>
          <p:cNvGrpSpPr>
            <a:grpSpLocks/>
          </p:cNvGrpSpPr>
          <p:nvPr/>
        </p:nvGrpSpPr>
        <p:grpSpPr bwMode="auto">
          <a:xfrm>
            <a:off x="609600" y="3733800"/>
            <a:ext cx="2514600" cy="1789113"/>
            <a:chOff x="609600" y="3733800"/>
            <a:chExt cx="2514600" cy="1789331"/>
          </a:xfrm>
        </p:grpSpPr>
        <p:sp>
          <p:nvSpPr>
            <p:cNvPr id="12" name="Oval Callout 11">
              <a:extLst>
                <a:ext uri="{FF2B5EF4-FFF2-40B4-BE49-F238E27FC236}">
                  <a16:creationId xmlns:a16="http://schemas.microsoft.com/office/drawing/2014/main" id="{3AA9DB74-73C7-46FD-93C6-EEFA57921822}"/>
                </a:ext>
              </a:extLst>
            </p:cNvPr>
            <p:cNvSpPr/>
            <p:nvPr/>
          </p:nvSpPr>
          <p:spPr bwMode="auto">
            <a:xfrm>
              <a:off x="1600200" y="3733800"/>
              <a:ext cx="1524000" cy="990721"/>
            </a:xfrm>
            <a:prstGeom prst="wedgeEllipseCallou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86" name="TextBox 12">
              <a:extLst>
                <a:ext uri="{FF2B5EF4-FFF2-40B4-BE49-F238E27FC236}">
                  <a16:creationId xmlns:a16="http://schemas.microsoft.com/office/drawing/2014/main" id="{D928A3BA-D868-4899-900C-F442A20CF233}"/>
                </a:ext>
              </a:extLst>
            </p:cNvPr>
            <p:cNvSpPr txBox="1">
              <a:spLocks noChangeArrowheads="1"/>
            </p:cNvSpPr>
            <p:nvPr/>
          </p:nvSpPr>
          <p:spPr bwMode="auto">
            <a:xfrm>
              <a:off x="609600" y="4876800"/>
              <a:ext cx="2289703" cy="646331"/>
            </a:xfrm>
            <a:prstGeom prst="rect">
              <a:avLst/>
            </a:prstGeom>
            <a:noFill/>
            <a:ln w="1905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7030A0"/>
                  </a:solidFill>
                </a:rPr>
                <a:t>What we See, What is </a:t>
              </a:r>
            </a:p>
            <a:p>
              <a:pPr eaLnBrk="1" hangingPunct="1">
                <a:spcBef>
                  <a:spcPct val="0"/>
                </a:spcBef>
                <a:buFontTx/>
                <a:buNone/>
              </a:pPr>
              <a:r>
                <a:rPr lang="en-US" altLang="en-US" sz="1800">
                  <a:solidFill>
                    <a:srgbClr val="7030A0"/>
                  </a:solidFill>
                </a:rPr>
                <a:t>“Revealed”, the “Lie”</a:t>
              </a:r>
            </a:p>
          </p:txBody>
        </p:sp>
      </p:grpSp>
      <p:grpSp>
        <p:nvGrpSpPr>
          <p:cNvPr id="4" name="Group 18">
            <a:extLst>
              <a:ext uri="{FF2B5EF4-FFF2-40B4-BE49-F238E27FC236}">
                <a16:creationId xmlns:a16="http://schemas.microsoft.com/office/drawing/2014/main" id="{A20696BE-8E9F-40EF-B1BD-F7DA17FBF10C}"/>
              </a:ext>
            </a:extLst>
          </p:cNvPr>
          <p:cNvGrpSpPr>
            <a:grpSpLocks/>
          </p:cNvGrpSpPr>
          <p:nvPr/>
        </p:nvGrpSpPr>
        <p:grpSpPr bwMode="auto">
          <a:xfrm>
            <a:off x="3657600" y="3810000"/>
            <a:ext cx="2451100" cy="1712913"/>
            <a:chOff x="3657820" y="3810000"/>
            <a:chExt cx="2450720" cy="1713131"/>
          </a:xfrm>
        </p:grpSpPr>
        <p:sp>
          <p:nvSpPr>
            <p:cNvPr id="14" name="Oval Callout 13">
              <a:extLst>
                <a:ext uri="{FF2B5EF4-FFF2-40B4-BE49-F238E27FC236}">
                  <a16:creationId xmlns:a16="http://schemas.microsoft.com/office/drawing/2014/main" id="{0D8B5A0A-25C7-4D6B-8C70-8635AA6F9FBF}"/>
                </a:ext>
              </a:extLst>
            </p:cNvPr>
            <p:cNvSpPr/>
            <p:nvPr/>
          </p:nvSpPr>
          <p:spPr bwMode="auto">
            <a:xfrm>
              <a:off x="4114949" y="3810000"/>
              <a:ext cx="1142823" cy="914516"/>
            </a:xfrm>
            <a:prstGeom prst="wedgeEllipseCallout">
              <a:avLst>
                <a:gd name="adj1" fmla="val 4238"/>
                <a:gd name="adj2" fmla="val 6462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84" name="TextBox 14">
              <a:extLst>
                <a:ext uri="{FF2B5EF4-FFF2-40B4-BE49-F238E27FC236}">
                  <a16:creationId xmlns:a16="http://schemas.microsoft.com/office/drawing/2014/main" id="{2D20C739-8AC9-4A22-B0B0-D344F962AF4F}"/>
                </a:ext>
              </a:extLst>
            </p:cNvPr>
            <p:cNvSpPr txBox="1">
              <a:spLocks noChangeArrowheads="1"/>
            </p:cNvSpPr>
            <p:nvPr/>
          </p:nvSpPr>
          <p:spPr bwMode="auto">
            <a:xfrm>
              <a:off x="3657820" y="4876800"/>
              <a:ext cx="2450720" cy="64633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What we Want to Know,</a:t>
              </a:r>
            </a:p>
            <a:p>
              <a:pPr eaLnBrk="1" hangingPunct="1">
                <a:spcBef>
                  <a:spcPct val="0"/>
                </a:spcBef>
                <a:buFontTx/>
                <a:buNone/>
              </a:pPr>
              <a:r>
                <a:rPr lang="en-US" altLang="en-US" sz="1800">
                  <a:solidFill>
                    <a:srgbClr val="FF0000"/>
                  </a:solidFill>
                </a:rPr>
                <a:t>What is “Essential”</a:t>
              </a:r>
            </a:p>
          </p:txBody>
        </p:sp>
      </p:grpSp>
      <p:grpSp>
        <p:nvGrpSpPr>
          <p:cNvPr id="5" name="Group 19">
            <a:extLst>
              <a:ext uri="{FF2B5EF4-FFF2-40B4-BE49-F238E27FC236}">
                <a16:creationId xmlns:a16="http://schemas.microsoft.com/office/drawing/2014/main" id="{D42D5E80-4FED-413A-97C9-986029B12497}"/>
              </a:ext>
            </a:extLst>
          </p:cNvPr>
          <p:cNvGrpSpPr>
            <a:grpSpLocks/>
          </p:cNvGrpSpPr>
          <p:nvPr/>
        </p:nvGrpSpPr>
        <p:grpSpPr bwMode="auto">
          <a:xfrm>
            <a:off x="5943600" y="3810000"/>
            <a:ext cx="2552700" cy="2438400"/>
            <a:chOff x="5943600" y="3810000"/>
            <a:chExt cx="2552700" cy="2438400"/>
          </a:xfrm>
        </p:grpSpPr>
        <p:sp>
          <p:nvSpPr>
            <p:cNvPr id="3081" name="TextBox 15">
              <a:extLst>
                <a:ext uri="{FF2B5EF4-FFF2-40B4-BE49-F238E27FC236}">
                  <a16:creationId xmlns:a16="http://schemas.microsoft.com/office/drawing/2014/main" id="{A372C6BE-B28B-428A-8723-ACA5FF162DDD}"/>
                </a:ext>
              </a:extLst>
            </p:cNvPr>
            <p:cNvSpPr txBox="1">
              <a:spLocks noChangeArrowheads="1"/>
            </p:cNvSpPr>
            <p:nvPr/>
          </p:nvSpPr>
          <p:spPr bwMode="auto">
            <a:xfrm>
              <a:off x="6401217" y="4740295"/>
              <a:ext cx="2095083" cy="1508105"/>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Nuisance, But Real</a:t>
              </a:r>
            </a:p>
            <a:p>
              <a:pPr eaLnBrk="1" hangingPunct="1">
                <a:spcBef>
                  <a:spcPct val="0"/>
                </a:spcBef>
                <a:buFontTx/>
                <a:buNone/>
              </a:pPr>
              <a:r>
                <a:rPr lang="en-US" altLang="en-US" sz="1800">
                  <a:solidFill>
                    <a:srgbClr val="0070C0"/>
                  </a:solidFill>
                </a:rPr>
                <a:t> </a:t>
              </a:r>
              <a:r>
                <a:rPr lang="en-US" altLang="en-US" sz="1400">
                  <a:solidFill>
                    <a:srgbClr val="0070C0"/>
                  </a:solidFill>
                </a:rPr>
                <a:t>- Sampling Errors</a:t>
              </a:r>
            </a:p>
            <a:p>
              <a:pPr eaLnBrk="1" hangingPunct="1">
                <a:spcBef>
                  <a:spcPct val="0"/>
                </a:spcBef>
                <a:buFontTx/>
                <a:buNone/>
              </a:pPr>
              <a:r>
                <a:rPr lang="en-US" altLang="en-US" sz="1400">
                  <a:solidFill>
                    <a:srgbClr val="0070C0"/>
                  </a:solidFill>
                </a:rPr>
                <a:t> - Bias Errors</a:t>
              </a:r>
            </a:p>
            <a:p>
              <a:pPr eaLnBrk="1" hangingPunct="1">
                <a:spcBef>
                  <a:spcPct val="0"/>
                </a:spcBef>
                <a:buFontTx/>
                <a:buNone/>
              </a:pPr>
              <a:r>
                <a:rPr lang="en-US" altLang="en-US" sz="1400">
                  <a:solidFill>
                    <a:srgbClr val="0070C0"/>
                  </a:solidFill>
                </a:rPr>
                <a:t> - Measurement Approach</a:t>
              </a:r>
            </a:p>
            <a:p>
              <a:pPr eaLnBrk="1" hangingPunct="1">
                <a:spcBef>
                  <a:spcPct val="0"/>
                </a:spcBef>
                <a:buFontTx/>
                <a:buNone/>
              </a:pPr>
              <a:r>
                <a:rPr lang="en-US" altLang="en-US" sz="1400">
                  <a:solidFill>
                    <a:srgbClr val="0070C0"/>
                  </a:solidFill>
                </a:rPr>
                <a:t>    Variation Errors</a:t>
              </a:r>
            </a:p>
            <a:p>
              <a:pPr eaLnBrk="1" hangingPunct="1">
                <a:spcBef>
                  <a:spcPct val="0"/>
                </a:spcBef>
                <a:buFontTx/>
                <a:buNone/>
              </a:pPr>
              <a:r>
                <a:rPr lang="en-US" altLang="en-US" sz="1400">
                  <a:solidFill>
                    <a:srgbClr val="0070C0"/>
                  </a:solidFill>
                </a:rPr>
                <a:t> - Blunders</a:t>
              </a:r>
            </a:p>
          </p:txBody>
        </p:sp>
        <p:sp>
          <p:nvSpPr>
            <p:cNvPr id="17" name="Oval Callout 16">
              <a:extLst>
                <a:ext uri="{FF2B5EF4-FFF2-40B4-BE49-F238E27FC236}">
                  <a16:creationId xmlns:a16="http://schemas.microsoft.com/office/drawing/2014/main" id="{2094A3D1-2EFE-438F-B299-309A9F2A32DB}"/>
                </a:ext>
              </a:extLst>
            </p:cNvPr>
            <p:cNvSpPr/>
            <p:nvPr/>
          </p:nvSpPr>
          <p:spPr bwMode="auto">
            <a:xfrm>
              <a:off x="5943600" y="3810000"/>
              <a:ext cx="1828800" cy="838200"/>
            </a:xfrm>
            <a:prstGeom prst="wedgeEllipseCallout">
              <a:avLst>
                <a:gd name="adj1" fmla="val 24801"/>
                <a:gd name="adj2" fmla="val 60810"/>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6">
                                            <p:txEl>
                                              <p:pRg st="0" end="0"/>
                                            </p:txEl>
                                          </p:spTgt>
                                        </p:tgtEl>
                                        <p:attrNameLst>
                                          <p:attrName>style.visibility</p:attrName>
                                        </p:attrNameLst>
                                      </p:cBhvr>
                                      <p:to>
                                        <p:strVal val="visible"/>
                                      </p:to>
                                    </p:set>
                                    <p:animEffect transition="in" filter="blinds(horizontal)">
                                      <p:cBhvr>
                                        <p:cTn id="12" dur="500"/>
                                        <p:tgtEl>
                                          <p:spTgt spid="307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6">
                                            <p:txEl>
                                              <p:pRg st="1" end="1"/>
                                            </p:txEl>
                                          </p:spTgt>
                                        </p:tgtEl>
                                        <p:attrNameLst>
                                          <p:attrName>style.visibility</p:attrName>
                                        </p:attrNameLst>
                                      </p:cBhvr>
                                      <p:to>
                                        <p:strVal val="visible"/>
                                      </p:to>
                                    </p:set>
                                    <p:animEffect transition="in" filter="blinds(horizontal)">
                                      <p:cBhvr>
                                        <p:cTn id="15" dur="500"/>
                                        <p:tgtEl>
                                          <p:spTgt spid="3076">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D6BC64A-F1A3-49EC-AA40-50673B19E17F}"/>
              </a:ext>
            </a:extLst>
          </p:cNvPr>
          <p:cNvSpPr/>
          <p:nvPr/>
        </p:nvSpPr>
        <p:spPr>
          <a:xfrm>
            <a:off x="381000" y="228600"/>
            <a:ext cx="4114800" cy="381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99" name="TextBox 2">
            <a:extLst>
              <a:ext uri="{FF2B5EF4-FFF2-40B4-BE49-F238E27FC236}">
                <a16:creationId xmlns:a16="http://schemas.microsoft.com/office/drawing/2014/main" id="{D53E82DF-2218-4145-B753-6DCC96A87B29}"/>
              </a:ext>
            </a:extLst>
          </p:cNvPr>
          <p:cNvSpPr txBox="1">
            <a:spLocks noChangeArrowheads="1"/>
          </p:cNvSpPr>
          <p:nvPr/>
        </p:nvSpPr>
        <p:spPr bwMode="auto">
          <a:xfrm>
            <a:off x="1524000" y="6096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a:t>
            </a:r>
          </a:p>
        </p:txBody>
      </p:sp>
      <p:sp>
        <p:nvSpPr>
          <p:cNvPr id="4" name="Oval 3">
            <a:extLst>
              <a:ext uri="{FF2B5EF4-FFF2-40B4-BE49-F238E27FC236}">
                <a16:creationId xmlns:a16="http://schemas.microsoft.com/office/drawing/2014/main" id="{4A65147A-540A-4206-B1A1-7ADC1BD2B703}"/>
              </a:ext>
            </a:extLst>
          </p:cNvPr>
          <p:cNvSpPr/>
          <p:nvPr/>
        </p:nvSpPr>
        <p:spPr>
          <a:xfrm>
            <a:off x="2209800" y="1752600"/>
            <a:ext cx="1752600" cy="1752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1" name="TextBox 4">
            <a:extLst>
              <a:ext uri="{FF2B5EF4-FFF2-40B4-BE49-F238E27FC236}">
                <a16:creationId xmlns:a16="http://schemas.microsoft.com/office/drawing/2014/main" id="{B3AC9ADA-E053-4F8D-91E8-7A38364258C3}"/>
              </a:ext>
            </a:extLst>
          </p:cNvPr>
          <p:cNvSpPr txBox="1">
            <a:spLocks noChangeArrowheads="1"/>
          </p:cNvSpPr>
          <p:nvPr/>
        </p:nvSpPr>
        <p:spPr bwMode="auto">
          <a:xfrm>
            <a:off x="2590800" y="21336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p>
        </p:txBody>
      </p:sp>
      <p:sp>
        <p:nvSpPr>
          <p:cNvPr id="4102" name="TextBox 5">
            <a:extLst>
              <a:ext uri="{FF2B5EF4-FFF2-40B4-BE49-F238E27FC236}">
                <a16:creationId xmlns:a16="http://schemas.microsoft.com/office/drawing/2014/main" id="{5E776AB3-E6E6-44FB-87B1-F854A638BE11}"/>
              </a:ext>
            </a:extLst>
          </p:cNvPr>
          <p:cNvSpPr txBox="1">
            <a:spLocks noChangeArrowheads="1"/>
          </p:cNvSpPr>
          <p:nvPr/>
        </p:nvSpPr>
        <p:spPr bwMode="auto">
          <a:xfrm>
            <a:off x="4648200" y="228600"/>
            <a:ext cx="3873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rPr>
              <a:t>Population</a:t>
            </a:r>
            <a:r>
              <a:rPr lang="en-US" altLang="en-US" sz="1800">
                <a:solidFill>
                  <a:srgbClr val="FF0000"/>
                </a:solidFill>
              </a:rPr>
              <a:t> is the group of individuals,</a:t>
            </a:r>
          </a:p>
          <a:p>
            <a:pPr eaLnBrk="1" hangingPunct="1">
              <a:spcBef>
                <a:spcPct val="0"/>
              </a:spcBef>
              <a:buFontTx/>
              <a:buNone/>
            </a:pPr>
            <a:r>
              <a:rPr lang="en-US" altLang="en-US" sz="1800">
                <a:solidFill>
                  <a:srgbClr val="FF0000"/>
                </a:solidFill>
              </a:rPr>
              <a:t>objects, or events that we want to</a:t>
            </a:r>
          </a:p>
          <a:p>
            <a:pPr eaLnBrk="1" hangingPunct="1">
              <a:spcBef>
                <a:spcPct val="0"/>
              </a:spcBef>
              <a:buFontTx/>
              <a:buNone/>
            </a:pPr>
            <a:r>
              <a:rPr lang="en-US" altLang="en-US" sz="1800">
                <a:solidFill>
                  <a:srgbClr val="FF0000"/>
                </a:solidFill>
              </a:rPr>
              <a:t>know something about</a:t>
            </a:r>
          </a:p>
          <a:p>
            <a:pPr eaLnBrk="1" hangingPunct="1">
              <a:spcBef>
                <a:spcPct val="0"/>
              </a:spcBef>
              <a:buFontTx/>
              <a:buNone/>
            </a:pPr>
            <a:r>
              <a:rPr lang="en-US" altLang="en-US" sz="1400">
                <a:solidFill>
                  <a:srgbClr val="FF0000"/>
                </a:solidFill>
              </a:rPr>
              <a:t> - All U.S. Citizens</a:t>
            </a:r>
          </a:p>
          <a:p>
            <a:pPr eaLnBrk="1" hangingPunct="1">
              <a:spcBef>
                <a:spcPct val="0"/>
              </a:spcBef>
              <a:buFontTx/>
              <a:buNone/>
            </a:pPr>
            <a:r>
              <a:rPr lang="en-US" altLang="en-US" sz="1400">
                <a:solidFill>
                  <a:srgbClr val="FF0000"/>
                </a:solidFill>
              </a:rPr>
              <a:t> - All Product from a Specific Manufacturing Line</a:t>
            </a:r>
          </a:p>
          <a:p>
            <a:pPr eaLnBrk="1" hangingPunct="1">
              <a:spcBef>
                <a:spcPct val="0"/>
              </a:spcBef>
              <a:buFontTx/>
              <a:buNone/>
            </a:pPr>
            <a:r>
              <a:rPr lang="en-US" altLang="en-US" sz="1400">
                <a:solidFill>
                  <a:srgbClr val="FF0000"/>
                </a:solidFill>
              </a:rPr>
              <a:t> - All Customer Complaints about a Specific Service</a:t>
            </a:r>
          </a:p>
        </p:txBody>
      </p:sp>
      <p:sp>
        <p:nvSpPr>
          <p:cNvPr id="4103" name="TextBox 6">
            <a:extLst>
              <a:ext uri="{FF2B5EF4-FFF2-40B4-BE49-F238E27FC236}">
                <a16:creationId xmlns:a16="http://schemas.microsoft.com/office/drawing/2014/main" id="{52240E47-620F-43C2-8B35-B0A2376723C6}"/>
              </a:ext>
            </a:extLst>
          </p:cNvPr>
          <p:cNvSpPr txBox="1">
            <a:spLocks noChangeArrowheads="1"/>
          </p:cNvSpPr>
          <p:nvPr/>
        </p:nvSpPr>
        <p:spPr bwMode="auto">
          <a:xfrm>
            <a:off x="5029200" y="2209800"/>
            <a:ext cx="36385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70C0"/>
                </a:solidFill>
              </a:rPr>
              <a:t>Sample</a:t>
            </a:r>
            <a:r>
              <a:rPr lang="en-US" altLang="en-US" sz="1800">
                <a:solidFill>
                  <a:srgbClr val="0070C0"/>
                </a:solidFill>
              </a:rPr>
              <a:t> is a subset of the </a:t>
            </a:r>
            <a:r>
              <a:rPr lang="en-US" altLang="en-US" sz="1800">
                <a:solidFill>
                  <a:srgbClr val="FF0000"/>
                </a:solidFill>
              </a:rPr>
              <a:t>Population</a:t>
            </a:r>
            <a:r>
              <a:rPr lang="en-US" altLang="en-US" sz="1800">
                <a:solidFill>
                  <a:srgbClr val="0070C0"/>
                </a:solidFill>
              </a:rPr>
              <a:t>,</a:t>
            </a:r>
          </a:p>
          <a:p>
            <a:pPr eaLnBrk="1" hangingPunct="1">
              <a:spcBef>
                <a:spcPct val="0"/>
              </a:spcBef>
              <a:buFontTx/>
              <a:buNone/>
            </a:pPr>
            <a:r>
              <a:rPr lang="en-US" altLang="en-US" sz="1800">
                <a:solidFill>
                  <a:srgbClr val="0070C0"/>
                </a:solidFill>
              </a:rPr>
              <a:t>and is comprised of the individuals,</a:t>
            </a:r>
          </a:p>
          <a:p>
            <a:pPr eaLnBrk="1" hangingPunct="1">
              <a:spcBef>
                <a:spcPct val="0"/>
              </a:spcBef>
              <a:buFontTx/>
              <a:buNone/>
            </a:pPr>
            <a:r>
              <a:rPr lang="en-US" altLang="en-US" sz="1800">
                <a:solidFill>
                  <a:srgbClr val="0070C0"/>
                </a:solidFill>
              </a:rPr>
              <a:t>objects, or events we can observe</a:t>
            </a:r>
          </a:p>
          <a:p>
            <a:pPr eaLnBrk="1" hangingPunct="1">
              <a:spcBef>
                <a:spcPct val="0"/>
              </a:spcBef>
              <a:buFontTx/>
              <a:buNone/>
            </a:pPr>
            <a:r>
              <a:rPr lang="en-US" altLang="en-US" sz="1800">
                <a:solidFill>
                  <a:srgbClr val="0070C0"/>
                </a:solidFill>
              </a:rPr>
              <a:t> </a:t>
            </a:r>
            <a:r>
              <a:rPr lang="en-US" altLang="en-US" sz="1400">
                <a:solidFill>
                  <a:srgbClr val="0070C0"/>
                </a:solidFill>
              </a:rPr>
              <a:t>- A poll of U.S. Citizens</a:t>
            </a:r>
          </a:p>
          <a:p>
            <a:pPr eaLnBrk="1" hangingPunct="1">
              <a:spcBef>
                <a:spcPct val="0"/>
              </a:spcBef>
              <a:buFontTx/>
              <a:buNone/>
            </a:pPr>
            <a:r>
              <a:rPr lang="en-US" altLang="en-US" sz="1400">
                <a:solidFill>
                  <a:srgbClr val="0070C0"/>
                </a:solidFill>
              </a:rPr>
              <a:t> - Product from a Specific Lot</a:t>
            </a:r>
          </a:p>
          <a:p>
            <a:pPr eaLnBrk="1" hangingPunct="1">
              <a:spcBef>
                <a:spcPct val="0"/>
              </a:spcBef>
              <a:buFontTx/>
              <a:buNone/>
            </a:pPr>
            <a:r>
              <a:rPr lang="en-US" altLang="en-US" sz="1400">
                <a:solidFill>
                  <a:srgbClr val="0070C0"/>
                </a:solidFill>
              </a:rPr>
              <a:t> - Complaints from a Specific Time Period</a:t>
            </a:r>
          </a:p>
        </p:txBody>
      </p:sp>
      <p:sp>
        <p:nvSpPr>
          <p:cNvPr id="4104" name="TextBox 7">
            <a:extLst>
              <a:ext uri="{FF2B5EF4-FFF2-40B4-BE49-F238E27FC236}">
                <a16:creationId xmlns:a16="http://schemas.microsoft.com/office/drawing/2014/main" id="{72FE4571-ED12-45BA-B904-13A60701CA68}"/>
              </a:ext>
            </a:extLst>
          </p:cNvPr>
          <p:cNvSpPr txBox="1">
            <a:spLocks noChangeArrowheads="1"/>
          </p:cNvSpPr>
          <p:nvPr/>
        </p:nvSpPr>
        <p:spPr bwMode="auto">
          <a:xfrm>
            <a:off x="4797425" y="4267200"/>
            <a:ext cx="43465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Variable</a:t>
            </a:r>
            <a:r>
              <a:rPr lang="en-US" altLang="en-US" sz="1800">
                <a:solidFill>
                  <a:srgbClr val="7030A0"/>
                </a:solidFill>
              </a:rPr>
              <a:t> is a Characteristic of Interest,</a:t>
            </a:r>
          </a:p>
          <a:p>
            <a:pPr eaLnBrk="1" hangingPunct="1">
              <a:spcBef>
                <a:spcPct val="0"/>
              </a:spcBef>
              <a:buFontTx/>
              <a:buNone/>
            </a:pPr>
            <a:r>
              <a:rPr lang="en-US" altLang="en-US" sz="1800">
                <a:solidFill>
                  <a:srgbClr val="7030A0"/>
                </a:solidFill>
              </a:rPr>
              <a:t>Generally can be Measured for any</a:t>
            </a:r>
          </a:p>
          <a:p>
            <a:pPr eaLnBrk="1" hangingPunct="1">
              <a:spcBef>
                <a:spcPct val="0"/>
              </a:spcBef>
              <a:buFontTx/>
              <a:buNone/>
            </a:pPr>
            <a:r>
              <a:rPr lang="en-US" altLang="en-US" sz="1800">
                <a:solidFill>
                  <a:srgbClr val="7030A0"/>
                </a:solidFill>
              </a:rPr>
              <a:t>Item in the </a:t>
            </a:r>
            <a:r>
              <a:rPr lang="en-US" altLang="en-US" sz="1800">
                <a:solidFill>
                  <a:srgbClr val="FF0000"/>
                </a:solidFill>
              </a:rPr>
              <a:t>Population</a:t>
            </a:r>
            <a:r>
              <a:rPr lang="en-US" altLang="en-US" sz="1800">
                <a:solidFill>
                  <a:srgbClr val="7030A0"/>
                </a:solidFill>
              </a:rPr>
              <a:t> or </a:t>
            </a:r>
            <a:r>
              <a:rPr lang="en-US" altLang="en-US" sz="1800">
                <a:solidFill>
                  <a:srgbClr val="0070C0"/>
                </a:solidFill>
              </a:rPr>
              <a:t>Sample</a:t>
            </a:r>
          </a:p>
          <a:p>
            <a:pPr eaLnBrk="1" hangingPunct="1">
              <a:spcBef>
                <a:spcPct val="0"/>
              </a:spcBef>
              <a:buFontTx/>
              <a:buNone/>
            </a:pPr>
            <a:r>
              <a:rPr lang="en-US" altLang="en-US" sz="1800">
                <a:solidFill>
                  <a:srgbClr val="7030A0"/>
                </a:solidFill>
              </a:rPr>
              <a:t> </a:t>
            </a:r>
            <a:r>
              <a:rPr lang="en-US" altLang="en-US" sz="1400">
                <a:solidFill>
                  <a:srgbClr val="7030A0"/>
                </a:solidFill>
              </a:rPr>
              <a:t>- Voting Preference/Intent</a:t>
            </a:r>
          </a:p>
          <a:p>
            <a:pPr eaLnBrk="1" hangingPunct="1">
              <a:spcBef>
                <a:spcPct val="0"/>
              </a:spcBef>
              <a:buFontTx/>
              <a:buNone/>
            </a:pPr>
            <a:r>
              <a:rPr lang="en-US" altLang="en-US" sz="1400">
                <a:solidFill>
                  <a:srgbClr val="7030A0"/>
                </a:solidFill>
              </a:rPr>
              <a:t> - A Specific Quality Characteristic (eg, Size, Strength, etc)</a:t>
            </a:r>
          </a:p>
          <a:p>
            <a:pPr eaLnBrk="1" hangingPunct="1">
              <a:spcBef>
                <a:spcPct val="0"/>
              </a:spcBef>
              <a:buFontTx/>
              <a:buNone/>
            </a:pPr>
            <a:r>
              <a:rPr lang="en-US" altLang="en-US" sz="1400">
                <a:solidFill>
                  <a:srgbClr val="7030A0"/>
                </a:solidFill>
              </a:rPr>
              <a:t> - Specific Nature of a Complaint</a:t>
            </a:r>
          </a:p>
        </p:txBody>
      </p:sp>
      <p:graphicFrame>
        <p:nvGraphicFramePr>
          <p:cNvPr id="9" name="Table 8">
            <a:extLst>
              <a:ext uri="{FF2B5EF4-FFF2-40B4-BE49-F238E27FC236}">
                <a16:creationId xmlns:a16="http://schemas.microsoft.com/office/drawing/2014/main" id="{5E248B8E-61D8-4D45-B0FC-7FED307A1076}"/>
              </a:ext>
            </a:extLst>
          </p:cNvPr>
          <p:cNvGraphicFramePr>
            <a:graphicFrameLocks noGrp="1"/>
          </p:cNvGraphicFramePr>
          <p:nvPr/>
        </p:nvGraphicFramePr>
        <p:xfrm>
          <a:off x="152400" y="4419600"/>
          <a:ext cx="4648199" cy="2192336"/>
        </p:xfrm>
        <a:graphic>
          <a:graphicData uri="http://schemas.openxmlformats.org/drawingml/2006/table">
            <a:tbl>
              <a:tblPr/>
              <a:tblGrid>
                <a:gridCol w="960248">
                  <a:extLst>
                    <a:ext uri="{9D8B030D-6E8A-4147-A177-3AD203B41FA5}">
                      <a16:colId xmlns:a16="http://schemas.microsoft.com/office/drawing/2014/main" val="20000"/>
                    </a:ext>
                  </a:extLst>
                </a:gridCol>
                <a:gridCol w="768198">
                  <a:extLst>
                    <a:ext uri="{9D8B030D-6E8A-4147-A177-3AD203B41FA5}">
                      <a16:colId xmlns:a16="http://schemas.microsoft.com/office/drawing/2014/main" val="20001"/>
                    </a:ext>
                  </a:extLst>
                </a:gridCol>
                <a:gridCol w="963249">
                  <a:extLst>
                    <a:ext uri="{9D8B030D-6E8A-4147-A177-3AD203B41FA5}">
                      <a16:colId xmlns:a16="http://schemas.microsoft.com/office/drawing/2014/main" val="20002"/>
                    </a:ext>
                  </a:extLst>
                </a:gridCol>
                <a:gridCol w="1956504">
                  <a:extLst>
                    <a:ext uri="{9D8B030D-6E8A-4147-A177-3AD203B41FA5}">
                      <a16:colId xmlns:a16="http://schemas.microsoft.com/office/drawing/2014/main" val="20003"/>
                    </a:ext>
                  </a:extLst>
                </a:gridCol>
              </a:tblGrid>
              <a:tr h="399992">
                <a:tc>
                  <a:txBody>
                    <a:bodyPr/>
                    <a:lstStyle/>
                    <a:p>
                      <a:pPr algn="ctr" fontAlgn="ctr"/>
                      <a:r>
                        <a:rPr lang="en-US" sz="1100" b="0" i="0" u="none" strike="noStrike" dirty="0">
                          <a:solidFill>
                            <a:srgbClr val="000000"/>
                          </a:solidFill>
                          <a:latin typeface="Calibri"/>
                        </a:rPr>
                        <a:t>Types of Variables</a:t>
                      </a:r>
                    </a:p>
                  </a:txBody>
                  <a:tcPr marL="9525" marR="9525" marT="952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Other Descriptors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Additional Breakdown</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Examples</a:t>
                      </a:r>
                    </a:p>
                  </a:txBody>
                  <a:tcPr marL="9525" marR="9525" marT="952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9996">
                <a:tc rowSpan="4">
                  <a:txBody>
                    <a:bodyPr/>
                    <a:lstStyle/>
                    <a:p>
                      <a:pPr algn="ctr" fontAlgn="ctr"/>
                      <a:r>
                        <a:rPr lang="en-US" sz="1100" b="0" i="0" u="none" strike="noStrike">
                          <a:solidFill>
                            <a:srgbClr val="000000"/>
                          </a:solidFill>
                          <a:latin typeface="Calibri"/>
                        </a:rPr>
                        <a:t>Qualitative</a:t>
                      </a:r>
                    </a:p>
                  </a:txBody>
                  <a:tcPr marL="9525" marR="9525" marT="952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latin typeface="Calibri"/>
                        </a:rPr>
                        <a:t>Attribute, Categorical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latin typeface="Calibri"/>
                        </a:rPr>
                        <a:t>Nominal               </a:t>
                      </a:r>
                      <a:r>
                        <a:rPr lang="en-US" sz="800" b="0" i="0" u="none" strike="noStrike">
                          <a:solidFill>
                            <a:srgbClr val="000000"/>
                          </a:solidFill>
                          <a:latin typeface="Calibri"/>
                        </a:rPr>
                        <a:t>(No Inherent Order)</a:t>
                      </a:r>
                      <a:endParaRPr lang="en-US" sz="1100" b="0" i="0" u="none" strike="noStrike">
                        <a:solidFill>
                          <a:srgbClr val="000000"/>
                        </a:solidFill>
                        <a:latin typeface="Calibri"/>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800" b="0" i="0" u="none" strike="noStrike">
                          <a:solidFill>
                            <a:srgbClr val="000000"/>
                          </a:solidFill>
                          <a:latin typeface="Calibri"/>
                        </a:rPr>
                        <a:t>Demographic - Race, Gender, Religion, etc</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47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fr-FR" sz="800" b="0" i="0" u="none" strike="noStrike">
                          <a:solidFill>
                            <a:srgbClr val="000000"/>
                          </a:solidFill>
                          <a:latin typeface="Calibri"/>
                        </a:rPr>
                        <a:t>Political Affiliations, Job Types, etc</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472">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latin typeface="Calibri"/>
                        </a:rPr>
                        <a:t>Ordinal             </a:t>
                      </a:r>
                      <a:r>
                        <a:rPr lang="en-US" sz="800" b="0" i="0" u="none" strike="noStrike">
                          <a:solidFill>
                            <a:srgbClr val="000000"/>
                          </a:solidFill>
                          <a:latin typeface="Calibri"/>
                        </a:rPr>
                        <a:t>(Inherent Order)</a:t>
                      </a:r>
                      <a:endParaRPr lang="en-US" sz="1100" b="0" i="0" u="none" strike="noStrike">
                        <a:solidFill>
                          <a:srgbClr val="000000"/>
                        </a:solidFill>
                        <a:latin typeface="Calibri"/>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latin typeface="Calibri"/>
                        </a:rPr>
                        <a:t>Non-numerical Ratings (eg, Good, OK, Bad)</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47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nn-NO" sz="800" b="0" i="0" u="none" strike="noStrike">
                          <a:solidFill>
                            <a:srgbClr val="000000"/>
                          </a:solidFill>
                          <a:latin typeface="Calibri"/>
                        </a:rPr>
                        <a:t>Age Groupings (eg, Under 21, 21-40, Over 40)</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5233">
                <a:tc rowSpan="4">
                  <a:txBody>
                    <a:bodyPr/>
                    <a:lstStyle/>
                    <a:p>
                      <a:pPr algn="ctr" fontAlgn="ctr"/>
                      <a:r>
                        <a:rPr lang="en-US" sz="1100" b="0" i="0" u="none" strike="noStrike">
                          <a:solidFill>
                            <a:srgbClr val="000000"/>
                          </a:solidFill>
                          <a:latin typeface="Calibri"/>
                        </a:rPr>
                        <a:t>Quantitative</a:t>
                      </a:r>
                    </a:p>
                  </a:txBody>
                  <a:tcPr marL="9525" marR="9525" marT="952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latin typeface="Calibri"/>
                        </a:rPr>
                        <a:t>Numerical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latin typeface="Calibri"/>
                        </a:rPr>
                        <a:t>Discrete                 </a:t>
                      </a:r>
                      <a:r>
                        <a:rPr lang="en-US" sz="800" b="0" i="0" u="none" strike="noStrike">
                          <a:solidFill>
                            <a:srgbClr val="000000"/>
                          </a:solidFill>
                          <a:latin typeface="Calibri"/>
                        </a:rPr>
                        <a:t>(Finite Number of Possible Results)</a:t>
                      </a:r>
                      <a:endParaRPr lang="en-US" sz="1100" b="0" i="0" u="none" strike="noStrike">
                        <a:solidFill>
                          <a:srgbClr val="000000"/>
                        </a:solidFill>
                        <a:latin typeface="Calibri"/>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800" b="0" i="0" u="none" strike="noStrike">
                          <a:solidFill>
                            <a:srgbClr val="000000"/>
                          </a:solidFill>
                          <a:latin typeface="Calibri"/>
                        </a:rPr>
                        <a:t>Counts (eg, Particles, Defects, etc)</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52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latin typeface="Calibri"/>
                        </a:rPr>
                        <a:t>Numerical Ratings (eg, 1 to 10 integers only)</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5233">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latin typeface="Calibri"/>
                        </a:rPr>
                        <a:t>Continuous  </a:t>
                      </a:r>
                      <a:r>
                        <a:rPr lang="en-US" sz="800" b="0" i="0" u="none" strike="noStrike">
                          <a:solidFill>
                            <a:srgbClr val="000000"/>
                          </a:solidFill>
                          <a:latin typeface="Calibri"/>
                        </a:rPr>
                        <a:t>(Theoretically Infinite Results Possible)</a:t>
                      </a:r>
                      <a:endParaRPr lang="en-US" sz="1100" b="0" i="0" u="none" strike="noStrike">
                        <a:solidFill>
                          <a:srgbClr val="000000"/>
                        </a:solidFill>
                        <a:latin typeface="Calibri"/>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latin typeface="Calibri"/>
                        </a:rPr>
                        <a:t>Measured Values (eg, Distance, Weight, etc)</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52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dirty="0">
                          <a:solidFill>
                            <a:srgbClr val="000000"/>
                          </a:solidFill>
                          <a:latin typeface="Calibri"/>
                        </a:rPr>
                        <a:t>Time</a:t>
                      </a:r>
                    </a:p>
                  </a:txBody>
                  <a:tcPr marL="9525" marR="9525" marT="952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141" name="TextBox 9">
            <a:extLst>
              <a:ext uri="{FF2B5EF4-FFF2-40B4-BE49-F238E27FC236}">
                <a16:creationId xmlns:a16="http://schemas.microsoft.com/office/drawing/2014/main" id="{F8E83B32-10D7-419C-9937-9D86AE17E2E2}"/>
              </a:ext>
            </a:extLst>
          </p:cNvPr>
          <p:cNvSpPr txBox="1">
            <a:spLocks noChangeArrowheads="1"/>
          </p:cNvSpPr>
          <p:nvPr/>
        </p:nvSpPr>
        <p:spPr bwMode="auto">
          <a:xfrm>
            <a:off x="4876800" y="6027738"/>
            <a:ext cx="26812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More Information is Carried in the</a:t>
            </a:r>
          </a:p>
          <a:p>
            <a:pPr eaLnBrk="1" hangingPunct="1">
              <a:spcBef>
                <a:spcPct val="0"/>
              </a:spcBef>
              <a:buFontTx/>
              <a:buNone/>
            </a:pPr>
            <a:r>
              <a:rPr lang="en-US" altLang="en-US" sz="1200"/>
              <a:t>Data as we go Down the Table, So </a:t>
            </a:r>
          </a:p>
          <a:p>
            <a:pPr eaLnBrk="1" hangingPunct="1">
              <a:spcBef>
                <a:spcPct val="0"/>
              </a:spcBef>
              <a:buFontTx/>
              <a:buNone/>
            </a:pPr>
            <a:r>
              <a:rPr lang="en-US" altLang="en-US" sz="1200"/>
              <a:t>“Best” Data is Quantitative, Continuous,</a:t>
            </a:r>
          </a:p>
          <a:p>
            <a:pPr eaLnBrk="1" hangingPunct="1">
              <a:spcBef>
                <a:spcPct val="0"/>
              </a:spcBef>
              <a:buFontTx/>
              <a:buNone/>
            </a:pPr>
            <a:r>
              <a:rPr lang="en-US" altLang="en-US" sz="1200"/>
              <a:t>Which is the Type we will Use Most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xEl>
                                              <p:pRg st="0" end="0"/>
                                            </p:txEl>
                                          </p:spTgt>
                                        </p:tgtEl>
                                        <p:attrNameLst>
                                          <p:attrName>style.visibility</p:attrName>
                                        </p:attrNameLst>
                                      </p:cBhvr>
                                      <p:to>
                                        <p:strVal val="visible"/>
                                      </p:to>
                                    </p:set>
                                    <p:anim calcmode="lin" valueType="num">
                                      <p:cBhvr additive="base">
                                        <p:cTn id="19" dur="500" fill="hold"/>
                                        <p:tgtEl>
                                          <p:spTgt spid="410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02">
                                            <p:txEl>
                                              <p:pRg st="1" end="1"/>
                                            </p:txEl>
                                          </p:spTgt>
                                        </p:tgtEl>
                                        <p:attrNameLst>
                                          <p:attrName>style.visibility</p:attrName>
                                        </p:attrNameLst>
                                      </p:cBhvr>
                                      <p:to>
                                        <p:strVal val="visible"/>
                                      </p:to>
                                    </p:set>
                                    <p:anim calcmode="lin" valueType="num">
                                      <p:cBhvr additive="base">
                                        <p:cTn id="23" dur="500" fill="hold"/>
                                        <p:tgtEl>
                                          <p:spTgt spid="410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02">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02">
                                            <p:txEl>
                                              <p:pRg st="2" end="2"/>
                                            </p:txEl>
                                          </p:spTgt>
                                        </p:tgtEl>
                                        <p:attrNameLst>
                                          <p:attrName>style.visibility</p:attrName>
                                        </p:attrNameLst>
                                      </p:cBhvr>
                                      <p:to>
                                        <p:strVal val="visible"/>
                                      </p:to>
                                    </p:set>
                                    <p:anim calcmode="lin" valueType="num">
                                      <p:cBhvr additive="base">
                                        <p:cTn id="27" dur="500" fill="hold"/>
                                        <p:tgtEl>
                                          <p:spTgt spid="410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102">
                                            <p:txEl>
                                              <p:pRg st="3" end="3"/>
                                            </p:txEl>
                                          </p:spTgt>
                                        </p:tgtEl>
                                        <p:attrNameLst>
                                          <p:attrName>style.visibility</p:attrName>
                                        </p:attrNameLst>
                                      </p:cBhvr>
                                      <p:to>
                                        <p:strVal val="visible"/>
                                      </p:to>
                                    </p:set>
                                    <p:anim calcmode="lin" valueType="num">
                                      <p:cBhvr additive="base">
                                        <p:cTn id="33" dur="500" fill="hold"/>
                                        <p:tgtEl>
                                          <p:spTgt spid="410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102">
                                            <p:txEl>
                                              <p:pRg st="4" end="4"/>
                                            </p:txEl>
                                          </p:spTgt>
                                        </p:tgtEl>
                                        <p:attrNameLst>
                                          <p:attrName>style.visibility</p:attrName>
                                        </p:attrNameLst>
                                      </p:cBhvr>
                                      <p:to>
                                        <p:strVal val="visible"/>
                                      </p:to>
                                    </p:set>
                                    <p:anim calcmode="lin" valueType="num">
                                      <p:cBhvr additive="base">
                                        <p:cTn id="39" dur="500" fill="hold"/>
                                        <p:tgtEl>
                                          <p:spTgt spid="4102">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102">
                                            <p:txEl>
                                              <p:pRg st="5" end="5"/>
                                            </p:txEl>
                                          </p:spTgt>
                                        </p:tgtEl>
                                        <p:attrNameLst>
                                          <p:attrName>style.visibility</p:attrName>
                                        </p:attrNameLst>
                                      </p:cBhvr>
                                      <p:to>
                                        <p:strVal val="visible"/>
                                      </p:to>
                                    </p:set>
                                    <p:anim calcmode="lin" valueType="num">
                                      <p:cBhvr additive="base">
                                        <p:cTn id="45" dur="500" fill="hold"/>
                                        <p:tgtEl>
                                          <p:spTgt spid="410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01"/>
                                        </p:tgtEl>
                                        <p:attrNameLst>
                                          <p:attrName>style.visibility</p:attrName>
                                        </p:attrNameLst>
                                      </p:cBhvr>
                                      <p:to>
                                        <p:strVal val="visible"/>
                                      </p:to>
                                    </p:set>
                                    <p:anim calcmode="lin" valueType="num">
                                      <p:cBhvr additive="base">
                                        <p:cTn id="57" dur="500" fill="hold"/>
                                        <p:tgtEl>
                                          <p:spTgt spid="4101"/>
                                        </p:tgtEl>
                                        <p:attrNameLst>
                                          <p:attrName>ppt_x</p:attrName>
                                        </p:attrNameLst>
                                      </p:cBhvr>
                                      <p:tavLst>
                                        <p:tav tm="0">
                                          <p:val>
                                            <p:strVal val="#ppt_x"/>
                                          </p:val>
                                        </p:tav>
                                        <p:tav tm="100000">
                                          <p:val>
                                            <p:strVal val="#ppt_x"/>
                                          </p:val>
                                        </p:tav>
                                      </p:tavLst>
                                    </p:anim>
                                    <p:anim calcmode="lin" valueType="num">
                                      <p:cBhvr additive="base">
                                        <p:cTn id="5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4103">
                                            <p:txEl>
                                              <p:pRg st="0" end="0"/>
                                            </p:txEl>
                                          </p:spTgt>
                                        </p:tgtEl>
                                        <p:attrNameLst>
                                          <p:attrName>style.visibility</p:attrName>
                                        </p:attrNameLst>
                                      </p:cBhvr>
                                      <p:to>
                                        <p:strVal val="visible"/>
                                      </p:to>
                                    </p:set>
                                    <p:anim calcmode="lin" valueType="num">
                                      <p:cBhvr additive="base">
                                        <p:cTn id="63" dur="500" fill="hold"/>
                                        <p:tgtEl>
                                          <p:spTgt spid="4103">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103">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103">
                                            <p:txEl>
                                              <p:pRg st="1" end="1"/>
                                            </p:txEl>
                                          </p:spTgt>
                                        </p:tgtEl>
                                        <p:attrNameLst>
                                          <p:attrName>style.visibility</p:attrName>
                                        </p:attrNameLst>
                                      </p:cBhvr>
                                      <p:to>
                                        <p:strVal val="visible"/>
                                      </p:to>
                                    </p:set>
                                    <p:anim calcmode="lin" valueType="num">
                                      <p:cBhvr additive="base">
                                        <p:cTn id="67" dur="500" fill="hold"/>
                                        <p:tgtEl>
                                          <p:spTgt spid="4103">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103">
                                            <p:txEl>
                                              <p:pRg st="1" end="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103">
                                            <p:txEl>
                                              <p:pRg st="2" end="2"/>
                                            </p:txEl>
                                          </p:spTgt>
                                        </p:tgtEl>
                                        <p:attrNameLst>
                                          <p:attrName>style.visibility</p:attrName>
                                        </p:attrNameLst>
                                      </p:cBhvr>
                                      <p:to>
                                        <p:strVal val="visible"/>
                                      </p:to>
                                    </p:set>
                                    <p:anim calcmode="lin" valueType="num">
                                      <p:cBhvr additive="base">
                                        <p:cTn id="71" dur="500" fill="hold"/>
                                        <p:tgtEl>
                                          <p:spTgt spid="4103">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4103">
                                            <p:txEl>
                                              <p:pRg st="3" end="3"/>
                                            </p:txEl>
                                          </p:spTgt>
                                        </p:tgtEl>
                                        <p:attrNameLst>
                                          <p:attrName>style.visibility</p:attrName>
                                        </p:attrNameLst>
                                      </p:cBhvr>
                                      <p:to>
                                        <p:strVal val="visible"/>
                                      </p:to>
                                    </p:set>
                                    <p:anim calcmode="lin" valueType="num">
                                      <p:cBhvr additive="base">
                                        <p:cTn id="77" dur="500" fill="hold"/>
                                        <p:tgtEl>
                                          <p:spTgt spid="4103">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4103">
                                            <p:txEl>
                                              <p:pRg st="4" end="4"/>
                                            </p:txEl>
                                          </p:spTgt>
                                        </p:tgtEl>
                                        <p:attrNameLst>
                                          <p:attrName>style.visibility</p:attrName>
                                        </p:attrNameLst>
                                      </p:cBhvr>
                                      <p:to>
                                        <p:strVal val="visible"/>
                                      </p:to>
                                    </p:set>
                                    <p:anim calcmode="lin" valueType="num">
                                      <p:cBhvr additive="base">
                                        <p:cTn id="83" dur="500" fill="hold"/>
                                        <p:tgtEl>
                                          <p:spTgt spid="4103">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1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4103">
                                            <p:txEl>
                                              <p:pRg st="5" end="5"/>
                                            </p:txEl>
                                          </p:spTgt>
                                        </p:tgtEl>
                                        <p:attrNameLst>
                                          <p:attrName>style.visibility</p:attrName>
                                        </p:attrNameLst>
                                      </p:cBhvr>
                                      <p:to>
                                        <p:strVal val="visible"/>
                                      </p:to>
                                    </p:set>
                                    <p:anim calcmode="lin" valueType="num">
                                      <p:cBhvr additive="base">
                                        <p:cTn id="89" dur="500" fill="hold"/>
                                        <p:tgtEl>
                                          <p:spTgt spid="4103">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1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4104">
                                            <p:txEl>
                                              <p:pRg st="0" end="0"/>
                                            </p:txEl>
                                          </p:spTgt>
                                        </p:tgtEl>
                                        <p:attrNameLst>
                                          <p:attrName>style.visibility</p:attrName>
                                        </p:attrNameLst>
                                      </p:cBhvr>
                                      <p:to>
                                        <p:strVal val="visible"/>
                                      </p:to>
                                    </p:set>
                                    <p:anim calcmode="lin" valueType="num">
                                      <p:cBhvr additive="base">
                                        <p:cTn id="95" dur="500" fill="hold"/>
                                        <p:tgtEl>
                                          <p:spTgt spid="4104">
                                            <p:txEl>
                                              <p:pRg st="0" end="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104">
                                            <p:txEl>
                                              <p:pRg st="0" end="0"/>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04">
                                            <p:txEl>
                                              <p:pRg st="1" end="1"/>
                                            </p:txEl>
                                          </p:spTgt>
                                        </p:tgtEl>
                                        <p:attrNameLst>
                                          <p:attrName>style.visibility</p:attrName>
                                        </p:attrNameLst>
                                      </p:cBhvr>
                                      <p:to>
                                        <p:strVal val="visible"/>
                                      </p:to>
                                    </p:set>
                                    <p:anim calcmode="lin" valueType="num">
                                      <p:cBhvr additive="base">
                                        <p:cTn id="99" dur="500" fill="hold"/>
                                        <p:tgtEl>
                                          <p:spTgt spid="4104">
                                            <p:txEl>
                                              <p:pRg st="1" end="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4104">
                                            <p:txEl>
                                              <p:pRg st="1" end="1"/>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04">
                                            <p:txEl>
                                              <p:pRg st="2" end="2"/>
                                            </p:txEl>
                                          </p:spTgt>
                                        </p:tgtEl>
                                        <p:attrNameLst>
                                          <p:attrName>style.visibility</p:attrName>
                                        </p:attrNameLst>
                                      </p:cBhvr>
                                      <p:to>
                                        <p:strVal val="visible"/>
                                      </p:to>
                                    </p:set>
                                    <p:anim calcmode="lin" valueType="num">
                                      <p:cBhvr additive="base">
                                        <p:cTn id="103" dur="500" fill="hold"/>
                                        <p:tgtEl>
                                          <p:spTgt spid="4104">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1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4104">
                                            <p:txEl>
                                              <p:pRg st="3" end="3"/>
                                            </p:txEl>
                                          </p:spTgt>
                                        </p:tgtEl>
                                        <p:attrNameLst>
                                          <p:attrName>style.visibility</p:attrName>
                                        </p:attrNameLst>
                                      </p:cBhvr>
                                      <p:to>
                                        <p:strVal val="visible"/>
                                      </p:to>
                                    </p:set>
                                    <p:anim calcmode="lin" valueType="num">
                                      <p:cBhvr additive="base">
                                        <p:cTn id="109" dur="500" fill="hold"/>
                                        <p:tgtEl>
                                          <p:spTgt spid="4104">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1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4104">
                                            <p:txEl>
                                              <p:pRg st="4" end="4"/>
                                            </p:txEl>
                                          </p:spTgt>
                                        </p:tgtEl>
                                        <p:attrNameLst>
                                          <p:attrName>style.visibility</p:attrName>
                                        </p:attrNameLst>
                                      </p:cBhvr>
                                      <p:to>
                                        <p:strVal val="visible"/>
                                      </p:to>
                                    </p:set>
                                    <p:anim calcmode="lin" valueType="num">
                                      <p:cBhvr additive="base">
                                        <p:cTn id="115" dur="500" fill="hold"/>
                                        <p:tgtEl>
                                          <p:spTgt spid="4104">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1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4104">
                                            <p:txEl>
                                              <p:pRg st="5" end="5"/>
                                            </p:txEl>
                                          </p:spTgt>
                                        </p:tgtEl>
                                        <p:attrNameLst>
                                          <p:attrName>style.visibility</p:attrName>
                                        </p:attrNameLst>
                                      </p:cBhvr>
                                      <p:to>
                                        <p:strVal val="visible"/>
                                      </p:to>
                                    </p:set>
                                    <p:anim calcmode="lin" valueType="num">
                                      <p:cBhvr additive="base">
                                        <p:cTn id="121" dur="500" fill="hold"/>
                                        <p:tgtEl>
                                          <p:spTgt spid="4104">
                                            <p:txEl>
                                              <p:pRg st="5" end="5"/>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1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additive="base">
                                        <p:cTn id="127" dur="500" fill="hold"/>
                                        <p:tgtEl>
                                          <p:spTgt spid="9"/>
                                        </p:tgtEl>
                                        <p:attrNameLst>
                                          <p:attrName>ppt_x</p:attrName>
                                        </p:attrNameLst>
                                      </p:cBhvr>
                                      <p:tavLst>
                                        <p:tav tm="0">
                                          <p:val>
                                            <p:strVal val="#ppt_x"/>
                                          </p:val>
                                        </p:tav>
                                        <p:tav tm="100000">
                                          <p:val>
                                            <p:strVal val="#ppt_x"/>
                                          </p:val>
                                        </p:tav>
                                      </p:tavLst>
                                    </p:anim>
                                    <p:anim calcmode="lin" valueType="num">
                                      <p:cBhvr additive="base">
                                        <p:cTn id="1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141"/>
                                        </p:tgtEl>
                                        <p:attrNameLst>
                                          <p:attrName>style.visibility</p:attrName>
                                        </p:attrNameLst>
                                      </p:cBhvr>
                                      <p:to>
                                        <p:strVal val="visible"/>
                                      </p:to>
                                    </p:set>
                                    <p:anim calcmode="lin" valueType="num">
                                      <p:cBhvr additive="base">
                                        <p:cTn id="133" dur="500" fill="hold"/>
                                        <p:tgtEl>
                                          <p:spTgt spid="4141"/>
                                        </p:tgtEl>
                                        <p:attrNameLst>
                                          <p:attrName>ppt_x</p:attrName>
                                        </p:attrNameLst>
                                      </p:cBhvr>
                                      <p:tavLst>
                                        <p:tav tm="0">
                                          <p:val>
                                            <p:strVal val="#ppt_x"/>
                                          </p:val>
                                        </p:tav>
                                        <p:tav tm="100000">
                                          <p:val>
                                            <p:strVal val="#ppt_x"/>
                                          </p:val>
                                        </p:tav>
                                      </p:tavLst>
                                    </p:anim>
                                    <p:anim calcmode="lin" valueType="num">
                                      <p:cBhvr additive="base">
                                        <p:cTn id="134" dur="500" fill="hold"/>
                                        <p:tgtEl>
                                          <p:spTgt spid="4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99" grpId="0"/>
      <p:bldP spid="4" grpId="0" animBg="1"/>
      <p:bldP spid="4101" grpId="0"/>
      <p:bldP spid="41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C196D0D-9E7B-4D2F-BE17-22D2328CD97D}"/>
              </a:ext>
            </a:extLst>
          </p:cNvPr>
          <p:cNvSpPr/>
          <p:nvPr/>
        </p:nvSpPr>
        <p:spPr>
          <a:xfrm>
            <a:off x="609600" y="1066800"/>
            <a:ext cx="4114800" cy="381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23" name="TextBox 2">
            <a:extLst>
              <a:ext uri="{FF2B5EF4-FFF2-40B4-BE49-F238E27FC236}">
                <a16:creationId xmlns:a16="http://schemas.microsoft.com/office/drawing/2014/main" id="{BF9B5431-9D92-455D-9E21-E5ADBF393C97}"/>
              </a:ext>
            </a:extLst>
          </p:cNvPr>
          <p:cNvSpPr txBox="1">
            <a:spLocks noChangeArrowheads="1"/>
          </p:cNvSpPr>
          <p:nvPr/>
        </p:nvSpPr>
        <p:spPr bwMode="auto">
          <a:xfrm>
            <a:off x="1905000" y="13716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a:t>
            </a:r>
          </a:p>
        </p:txBody>
      </p:sp>
      <p:sp>
        <p:nvSpPr>
          <p:cNvPr id="4" name="Oval 3">
            <a:extLst>
              <a:ext uri="{FF2B5EF4-FFF2-40B4-BE49-F238E27FC236}">
                <a16:creationId xmlns:a16="http://schemas.microsoft.com/office/drawing/2014/main" id="{4FAED7DC-F557-4DEE-8C9E-EB1F1D9C2372}"/>
              </a:ext>
            </a:extLst>
          </p:cNvPr>
          <p:cNvSpPr/>
          <p:nvPr/>
        </p:nvSpPr>
        <p:spPr>
          <a:xfrm>
            <a:off x="2362200" y="2590800"/>
            <a:ext cx="1752600" cy="1752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25" name="TextBox 4">
            <a:extLst>
              <a:ext uri="{FF2B5EF4-FFF2-40B4-BE49-F238E27FC236}">
                <a16:creationId xmlns:a16="http://schemas.microsoft.com/office/drawing/2014/main" id="{CF6B185C-1A82-4FD5-9EF0-C68E4E7BA68F}"/>
              </a:ext>
            </a:extLst>
          </p:cNvPr>
          <p:cNvSpPr txBox="1">
            <a:spLocks noChangeArrowheads="1"/>
          </p:cNvSpPr>
          <p:nvPr/>
        </p:nvSpPr>
        <p:spPr bwMode="auto">
          <a:xfrm>
            <a:off x="2667000" y="33528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p>
        </p:txBody>
      </p:sp>
      <p:sp>
        <p:nvSpPr>
          <p:cNvPr id="5126" name="TextBox 7">
            <a:extLst>
              <a:ext uri="{FF2B5EF4-FFF2-40B4-BE49-F238E27FC236}">
                <a16:creationId xmlns:a16="http://schemas.microsoft.com/office/drawing/2014/main" id="{E4B35BD5-070F-42A7-AE09-A2BA01602DC1}"/>
              </a:ext>
            </a:extLst>
          </p:cNvPr>
          <p:cNvSpPr txBox="1">
            <a:spLocks noChangeArrowheads="1"/>
          </p:cNvSpPr>
          <p:nvPr/>
        </p:nvSpPr>
        <p:spPr bwMode="auto">
          <a:xfrm>
            <a:off x="4648200" y="457200"/>
            <a:ext cx="42910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Variable</a:t>
            </a:r>
            <a:r>
              <a:rPr lang="en-US" altLang="en-US" sz="1800">
                <a:solidFill>
                  <a:srgbClr val="7030A0"/>
                </a:solidFill>
              </a:rPr>
              <a:t> is a Characteristic of Interest,</a:t>
            </a:r>
          </a:p>
          <a:p>
            <a:pPr eaLnBrk="1" hangingPunct="1">
              <a:spcBef>
                <a:spcPct val="0"/>
              </a:spcBef>
              <a:buFontTx/>
              <a:buNone/>
            </a:pPr>
            <a:r>
              <a:rPr lang="en-US" altLang="en-US" sz="1800">
                <a:solidFill>
                  <a:srgbClr val="7030A0"/>
                </a:solidFill>
              </a:rPr>
              <a:t>Generally can be Measured for any</a:t>
            </a:r>
          </a:p>
          <a:p>
            <a:pPr eaLnBrk="1" hangingPunct="1">
              <a:spcBef>
                <a:spcPct val="0"/>
              </a:spcBef>
              <a:buFontTx/>
              <a:buNone/>
            </a:pPr>
            <a:r>
              <a:rPr lang="en-US" altLang="en-US" sz="1800">
                <a:solidFill>
                  <a:srgbClr val="7030A0"/>
                </a:solidFill>
              </a:rPr>
              <a:t>Item in the </a:t>
            </a:r>
            <a:r>
              <a:rPr lang="en-US" altLang="en-US" sz="1800">
                <a:solidFill>
                  <a:srgbClr val="FF0000"/>
                </a:solidFill>
              </a:rPr>
              <a:t>Population</a:t>
            </a:r>
            <a:r>
              <a:rPr lang="en-US" altLang="en-US" sz="1800">
                <a:solidFill>
                  <a:srgbClr val="7030A0"/>
                </a:solidFill>
              </a:rPr>
              <a:t> or </a:t>
            </a:r>
            <a:r>
              <a:rPr lang="en-US" altLang="en-US" sz="1800">
                <a:solidFill>
                  <a:srgbClr val="0070C0"/>
                </a:solidFill>
              </a:rPr>
              <a:t>Sample</a:t>
            </a:r>
          </a:p>
          <a:p>
            <a:pPr eaLnBrk="1" hangingPunct="1">
              <a:spcBef>
                <a:spcPct val="0"/>
              </a:spcBef>
              <a:buFontTx/>
              <a:buNone/>
            </a:pPr>
            <a:r>
              <a:rPr lang="en-US" altLang="en-US" sz="1800">
                <a:solidFill>
                  <a:srgbClr val="7030A0"/>
                </a:solidFill>
              </a:rPr>
              <a:t> </a:t>
            </a:r>
            <a:r>
              <a:rPr lang="en-US" altLang="en-US" sz="1400">
                <a:solidFill>
                  <a:srgbClr val="7030A0"/>
                </a:solidFill>
              </a:rPr>
              <a:t>- Voting Preference/Intent</a:t>
            </a:r>
          </a:p>
          <a:p>
            <a:pPr eaLnBrk="1" hangingPunct="1">
              <a:spcBef>
                <a:spcPct val="0"/>
              </a:spcBef>
              <a:buFontTx/>
              <a:buNone/>
            </a:pPr>
            <a:r>
              <a:rPr lang="en-US" altLang="en-US" sz="1400">
                <a:solidFill>
                  <a:srgbClr val="7030A0"/>
                </a:solidFill>
              </a:rPr>
              <a:t> - A Specific Quality Characteristic (eg, Size, Strength, etc)</a:t>
            </a:r>
          </a:p>
          <a:p>
            <a:pPr eaLnBrk="1" hangingPunct="1">
              <a:spcBef>
                <a:spcPct val="0"/>
              </a:spcBef>
              <a:buFontTx/>
              <a:buNone/>
            </a:pPr>
            <a:r>
              <a:rPr lang="en-US" altLang="en-US" sz="1400">
                <a:solidFill>
                  <a:srgbClr val="7030A0"/>
                </a:solidFill>
              </a:rPr>
              <a:t> - Specific Nature of a Complaint</a:t>
            </a:r>
          </a:p>
        </p:txBody>
      </p:sp>
      <p:sp>
        <p:nvSpPr>
          <p:cNvPr id="5127" name="TextBox 8">
            <a:extLst>
              <a:ext uri="{FF2B5EF4-FFF2-40B4-BE49-F238E27FC236}">
                <a16:creationId xmlns:a16="http://schemas.microsoft.com/office/drawing/2014/main" id="{E0FFD8C1-321E-4249-9D60-8BA02941E9DE}"/>
              </a:ext>
            </a:extLst>
          </p:cNvPr>
          <p:cNvSpPr txBox="1">
            <a:spLocks noChangeArrowheads="1"/>
          </p:cNvSpPr>
          <p:nvPr/>
        </p:nvSpPr>
        <p:spPr bwMode="auto">
          <a:xfrm>
            <a:off x="4876800" y="2438400"/>
            <a:ext cx="40862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Data Value </a:t>
            </a:r>
            <a:r>
              <a:rPr lang="en-US" altLang="en-US" sz="1800">
                <a:solidFill>
                  <a:srgbClr val="7030A0"/>
                </a:solidFill>
              </a:rPr>
              <a:t>is a quantity or description</a:t>
            </a:r>
          </a:p>
          <a:p>
            <a:pPr eaLnBrk="1" hangingPunct="1">
              <a:spcBef>
                <a:spcPct val="0"/>
              </a:spcBef>
              <a:buFontTx/>
              <a:buNone/>
            </a:pPr>
            <a:r>
              <a:rPr lang="en-US" altLang="en-US" sz="1800">
                <a:solidFill>
                  <a:srgbClr val="7030A0"/>
                </a:solidFill>
              </a:rPr>
              <a:t>associated with a specific Variable for</a:t>
            </a:r>
          </a:p>
          <a:p>
            <a:pPr eaLnBrk="1" hangingPunct="1">
              <a:spcBef>
                <a:spcPct val="0"/>
              </a:spcBef>
              <a:buFontTx/>
              <a:buNone/>
            </a:pPr>
            <a:r>
              <a:rPr lang="en-US" altLang="en-US" sz="1800">
                <a:solidFill>
                  <a:srgbClr val="7030A0"/>
                </a:solidFill>
              </a:rPr>
              <a:t>One element of the </a:t>
            </a:r>
            <a:r>
              <a:rPr lang="en-US" altLang="en-US" sz="1800">
                <a:solidFill>
                  <a:srgbClr val="FF0000"/>
                </a:solidFill>
              </a:rPr>
              <a:t>Population </a:t>
            </a:r>
            <a:r>
              <a:rPr lang="en-US" altLang="en-US" sz="1800">
                <a:solidFill>
                  <a:srgbClr val="7030A0"/>
                </a:solidFill>
              </a:rPr>
              <a:t>or </a:t>
            </a:r>
            <a:r>
              <a:rPr lang="en-US" altLang="en-US" sz="1800">
                <a:solidFill>
                  <a:srgbClr val="0070C0"/>
                </a:solidFill>
              </a:rPr>
              <a:t>Sample</a:t>
            </a:r>
          </a:p>
          <a:p>
            <a:pPr eaLnBrk="1" hangingPunct="1">
              <a:spcBef>
                <a:spcPct val="0"/>
              </a:spcBef>
              <a:buFontTx/>
              <a:buNone/>
            </a:pPr>
            <a:r>
              <a:rPr lang="en-US" altLang="en-US" sz="1800">
                <a:solidFill>
                  <a:srgbClr val="7030A0"/>
                </a:solidFill>
              </a:rPr>
              <a:t> </a:t>
            </a:r>
            <a:r>
              <a:rPr lang="en-US" altLang="en-US" sz="1400">
                <a:solidFill>
                  <a:srgbClr val="7030A0"/>
                </a:solidFill>
              </a:rPr>
              <a:t>- Democrat</a:t>
            </a:r>
          </a:p>
          <a:p>
            <a:pPr eaLnBrk="1" hangingPunct="1">
              <a:spcBef>
                <a:spcPct val="0"/>
              </a:spcBef>
              <a:buFontTx/>
              <a:buNone/>
            </a:pPr>
            <a:r>
              <a:rPr lang="en-US" altLang="en-US" sz="1400">
                <a:solidFill>
                  <a:srgbClr val="7030A0"/>
                </a:solidFill>
              </a:rPr>
              <a:t> - 0.011 microns</a:t>
            </a:r>
          </a:p>
          <a:p>
            <a:pPr eaLnBrk="1" hangingPunct="1">
              <a:spcBef>
                <a:spcPct val="0"/>
              </a:spcBef>
              <a:buFontTx/>
              <a:buNone/>
            </a:pPr>
            <a:r>
              <a:rPr lang="en-US" altLang="en-US" sz="1400">
                <a:solidFill>
                  <a:srgbClr val="7030A0"/>
                </a:solidFill>
              </a:rPr>
              <a:t> - Lost luggage</a:t>
            </a:r>
          </a:p>
        </p:txBody>
      </p:sp>
      <p:sp>
        <p:nvSpPr>
          <p:cNvPr id="5128" name="TextBox 9">
            <a:extLst>
              <a:ext uri="{FF2B5EF4-FFF2-40B4-BE49-F238E27FC236}">
                <a16:creationId xmlns:a16="http://schemas.microsoft.com/office/drawing/2014/main" id="{29EE4BB1-84E8-4D71-A2E6-418464482448}"/>
              </a:ext>
            </a:extLst>
          </p:cNvPr>
          <p:cNvSpPr txBox="1">
            <a:spLocks noChangeArrowheads="1"/>
          </p:cNvSpPr>
          <p:nvPr/>
        </p:nvSpPr>
        <p:spPr bwMode="auto">
          <a:xfrm>
            <a:off x="4419600" y="4724400"/>
            <a:ext cx="441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Data</a:t>
            </a:r>
            <a:r>
              <a:rPr lang="en-US" altLang="en-US" sz="1800">
                <a:solidFill>
                  <a:srgbClr val="7030A0"/>
                </a:solidFill>
              </a:rPr>
              <a:t> is the group of Data Values for a specific</a:t>
            </a:r>
          </a:p>
          <a:p>
            <a:pPr eaLnBrk="1" hangingPunct="1">
              <a:spcBef>
                <a:spcPct val="0"/>
              </a:spcBef>
              <a:buFontTx/>
              <a:buNone/>
            </a:pPr>
            <a:r>
              <a:rPr lang="en-US" altLang="en-US" sz="1800">
                <a:solidFill>
                  <a:srgbClr val="7030A0"/>
                </a:solidFill>
              </a:rPr>
              <a:t>Variable for the items in the </a:t>
            </a:r>
            <a:r>
              <a:rPr lang="en-US" altLang="en-US" sz="1800">
                <a:solidFill>
                  <a:srgbClr val="0070C0"/>
                </a:solidFill>
              </a:rPr>
              <a:t>Sample</a:t>
            </a:r>
          </a:p>
        </p:txBody>
      </p:sp>
      <p:graphicFrame>
        <p:nvGraphicFramePr>
          <p:cNvPr id="11" name="Table 10">
            <a:extLst>
              <a:ext uri="{FF2B5EF4-FFF2-40B4-BE49-F238E27FC236}">
                <a16:creationId xmlns:a16="http://schemas.microsoft.com/office/drawing/2014/main" id="{FEAE0AAA-97CC-468C-92E1-C4DB028D92E1}"/>
              </a:ext>
            </a:extLst>
          </p:cNvPr>
          <p:cNvGraphicFramePr>
            <a:graphicFrameLocks noGrp="1"/>
          </p:cNvGraphicFramePr>
          <p:nvPr/>
        </p:nvGraphicFramePr>
        <p:xfrm>
          <a:off x="4953000" y="5410200"/>
          <a:ext cx="3467100" cy="1133475"/>
        </p:xfrm>
        <a:graphic>
          <a:graphicData uri="http://schemas.openxmlformats.org/drawingml/2006/table">
            <a:tbl>
              <a:tblPr/>
              <a:tblGrid>
                <a:gridCol w="751787">
                  <a:extLst>
                    <a:ext uri="{9D8B030D-6E8A-4147-A177-3AD203B41FA5}">
                      <a16:colId xmlns:a16="http://schemas.microsoft.com/office/drawing/2014/main" val="20000"/>
                    </a:ext>
                  </a:extLst>
                </a:gridCol>
                <a:gridCol w="773991">
                  <a:extLst>
                    <a:ext uri="{9D8B030D-6E8A-4147-A177-3AD203B41FA5}">
                      <a16:colId xmlns:a16="http://schemas.microsoft.com/office/drawing/2014/main" val="20001"/>
                    </a:ext>
                  </a:extLst>
                </a:gridCol>
                <a:gridCol w="609042">
                  <a:extLst>
                    <a:ext uri="{9D8B030D-6E8A-4147-A177-3AD203B41FA5}">
                      <a16:colId xmlns:a16="http://schemas.microsoft.com/office/drawing/2014/main" val="20002"/>
                    </a:ext>
                  </a:extLst>
                </a:gridCol>
                <a:gridCol w="1332280">
                  <a:extLst>
                    <a:ext uri="{9D8B030D-6E8A-4147-A177-3AD203B41FA5}">
                      <a16:colId xmlns:a16="http://schemas.microsoft.com/office/drawing/2014/main" val="20003"/>
                    </a:ext>
                  </a:extLst>
                </a:gridCol>
              </a:tblGrid>
              <a:tr h="209550">
                <a:tc>
                  <a:txBody>
                    <a:bodyPr/>
                    <a:lstStyle/>
                    <a:p>
                      <a:pPr algn="ctr" fontAlgn="b"/>
                      <a:r>
                        <a:rPr lang="en-US" sz="1100" b="0" i="0" u="none" strike="noStrike" dirty="0">
                          <a:solidFill>
                            <a:srgbClr val="000000"/>
                          </a:solidFill>
                          <a:latin typeface="Calibri"/>
                        </a:rPr>
                        <a:t>Generic</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Party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Microns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Complaint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125">
                <a:tc>
                  <a:txBody>
                    <a:bodyPr/>
                    <a:lstStyle/>
                    <a:p>
                      <a:pPr algn="ctr" fontAlgn="b"/>
                      <a:r>
                        <a:rPr lang="en-US" sz="1100" b="0" i="0" u="none" strike="noStrike">
                          <a:solidFill>
                            <a:srgbClr val="000000"/>
                          </a:solidFill>
                          <a:latin typeface="Calibri"/>
                        </a:rPr>
                        <a:t>x</a:t>
                      </a:r>
                      <a:r>
                        <a:rPr lang="en-US" sz="1100" b="0" i="0" u="none" strike="noStrike" baseline="-25000">
                          <a:solidFill>
                            <a:srgbClr val="000000"/>
                          </a:solidFill>
                          <a:latin typeface="Calibri"/>
                        </a:rPr>
                        <a:t>1</a:t>
                      </a:r>
                      <a:endParaRPr lang="en-US" sz="1100" b="0" i="0" u="none" strike="noStrike">
                        <a:solidFill>
                          <a:srgbClr val="000000"/>
                        </a:solidFill>
                        <a:latin typeface="Calibri"/>
                      </a:endParaRP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Democrat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Poor In-Flight Service</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ctr" fontAlgn="b"/>
                      <a:r>
                        <a:rPr lang="en-US" sz="1100" b="0" i="0" u="none" strike="noStrike">
                          <a:solidFill>
                            <a:srgbClr val="000000"/>
                          </a:solidFill>
                          <a:latin typeface="Calibri"/>
                        </a:rPr>
                        <a:t>x</a:t>
                      </a:r>
                      <a:r>
                        <a:rPr lang="en-US" sz="1100" b="0" i="0" u="none" strike="noStrike" baseline="-25000">
                          <a:solidFill>
                            <a:srgbClr val="000000"/>
                          </a:solidFill>
                          <a:latin typeface="Calibri"/>
                        </a:rPr>
                        <a:t>2</a:t>
                      </a:r>
                      <a:endParaRPr lang="en-US" sz="1100" b="0" i="0" u="none" strike="noStrike">
                        <a:solidFill>
                          <a:srgbClr val="000000"/>
                        </a:solidFill>
                        <a:latin typeface="Calibri"/>
                      </a:endParaRP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Republican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Late Flight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b"/>
                      <a:r>
                        <a:rPr lang="en-US" sz="1100" b="0" i="0" u="none" strike="noStrike">
                          <a:solidFill>
                            <a:srgbClr val="000000"/>
                          </a:solidFill>
                          <a:latin typeface="Calibri"/>
                        </a:rPr>
                        <a:t>x</a:t>
                      </a:r>
                      <a:r>
                        <a:rPr lang="en-US" sz="1100" b="0" i="0" u="none" strike="noStrike" baseline="-25000">
                          <a:solidFill>
                            <a:srgbClr val="000000"/>
                          </a:solidFill>
                          <a:latin typeface="Calibri"/>
                        </a:rPr>
                        <a:t>3</a:t>
                      </a:r>
                      <a:endParaRPr lang="en-US" sz="1100" b="0" i="0" u="none" strike="noStrike">
                        <a:solidFill>
                          <a:srgbClr val="000000"/>
                        </a:solidFill>
                        <a:latin typeface="Calibri"/>
                      </a:endParaRP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Republican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Late Flight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fontAlgn="b"/>
                      <a:r>
                        <a:rPr lang="en-US" sz="1100" b="0" i="0" u="none" strike="noStrike">
                          <a:solidFill>
                            <a:srgbClr val="000000"/>
                          </a:solidFill>
                          <a:latin typeface="Calibri"/>
                        </a:rPr>
                        <a:t>x</a:t>
                      </a:r>
                      <a:r>
                        <a:rPr lang="en-US" sz="1100" b="0" i="0" u="none" strike="noStrike" baseline="-25000">
                          <a:solidFill>
                            <a:srgbClr val="000000"/>
                          </a:solidFill>
                          <a:latin typeface="Calibri"/>
                        </a:rPr>
                        <a:t>4</a:t>
                      </a:r>
                      <a:endParaRPr lang="en-US" sz="1100" b="0" i="0" u="none" strike="noStrike">
                        <a:solidFill>
                          <a:srgbClr val="000000"/>
                        </a:solidFill>
                        <a:latin typeface="Calibri"/>
                      </a:endParaRP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Democrat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Late Flight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anim calcmode="lin" valueType="num">
                                      <p:cBhvr additive="base">
                                        <p:cTn id="7" dur="500" fill="hold"/>
                                        <p:tgtEl>
                                          <p:spTgt spid="51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anim calcmode="lin" valueType="num">
                                      <p:cBhvr additive="base">
                                        <p:cTn id="11" dur="500" fill="hold"/>
                                        <p:tgtEl>
                                          <p:spTgt spid="51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anim calcmode="lin" valueType="num">
                                      <p:cBhvr additive="base">
                                        <p:cTn id="15" dur="500" fill="hold"/>
                                        <p:tgtEl>
                                          <p:spTgt spid="51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5127">
                                            <p:txEl>
                                              <p:pRg st="3" end="3"/>
                                            </p:txEl>
                                          </p:spTgt>
                                        </p:tgtEl>
                                        <p:attrNameLst>
                                          <p:attrName>style.visibility</p:attrName>
                                        </p:attrNameLst>
                                      </p:cBhvr>
                                      <p:to>
                                        <p:strVal val="visible"/>
                                      </p:to>
                                    </p:set>
                                    <p:anim calcmode="lin" valueType="num">
                                      <p:cBhvr additive="base">
                                        <p:cTn id="21" dur="500" fill="hold"/>
                                        <p:tgtEl>
                                          <p:spTgt spid="51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127">
                                            <p:txEl>
                                              <p:pRg st="4" end="4"/>
                                            </p:txEl>
                                          </p:spTgt>
                                        </p:tgtEl>
                                        <p:attrNameLst>
                                          <p:attrName>style.visibility</p:attrName>
                                        </p:attrNameLst>
                                      </p:cBhvr>
                                      <p:to>
                                        <p:strVal val="visible"/>
                                      </p:to>
                                    </p:set>
                                    <p:anim calcmode="lin" valueType="num">
                                      <p:cBhvr additive="base">
                                        <p:cTn id="27" dur="500" fill="hold"/>
                                        <p:tgtEl>
                                          <p:spTgt spid="512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127">
                                            <p:txEl>
                                              <p:pRg st="5" end="5"/>
                                            </p:txEl>
                                          </p:spTgt>
                                        </p:tgtEl>
                                        <p:attrNameLst>
                                          <p:attrName>style.visibility</p:attrName>
                                        </p:attrNameLst>
                                      </p:cBhvr>
                                      <p:to>
                                        <p:strVal val="visible"/>
                                      </p:to>
                                    </p:set>
                                    <p:anim calcmode="lin" valueType="num">
                                      <p:cBhvr additive="base">
                                        <p:cTn id="33" dur="500" fill="hold"/>
                                        <p:tgtEl>
                                          <p:spTgt spid="512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128"/>
                                        </p:tgtEl>
                                        <p:attrNameLst>
                                          <p:attrName>style.visibility</p:attrName>
                                        </p:attrNameLst>
                                      </p:cBhvr>
                                      <p:to>
                                        <p:strVal val="visible"/>
                                      </p:to>
                                    </p:set>
                                    <p:anim calcmode="lin" valueType="num">
                                      <p:cBhvr additive="base">
                                        <p:cTn id="39" dur="500" fill="hold"/>
                                        <p:tgtEl>
                                          <p:spTgt spid="5128"/>
                                        </p:tgtEl>
                                        <p:attrNameLst>
                                          <p:attrName>ppt_x</p:attrName>
                                        </p:attrNameLst>
                                      </p:cBhvr>
                                      <p:tavLst>
                                        <p:tav tm="0">
                                          <p:val>
                                            <p:strVal val="#ppt_x"/>
                                          </p:val>
                                        </p:tav>
                                        <p:tav tm="100000">
                                          <p:val>
                                            <p:strVal val="#ppt_x"/>
                                          </p:val>
                                        </p:tav>
                                      </p:tavLst>
                                    </p:anim>
                                    <p:anim calcmode="lin" valueType="num">
                                      <p:cBhvr additive="base">
                                        <p:cTn id="40"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60D7A9C-15C6-4417-BB39-F84323C363AC}"/>
              </a:ext>
            </a:extLst>
          </p:cNvPr>
          <p:cNvSpPr/>
          <p:nvPr/>
        </p:nvSpPr>
        <p:spPr>
          <a:xfrm>
            <a:off x="228600" y="609600"/>
            <a:ext cx="4114800" cy="381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47" name="TextBox 2">
            <a:extLst>
              <a:ext uri="{FF2B5EF4-FFF2-40B4-BE49-F238E27FC236}">
                <a16:creationId xmlns:a16="http://schemas.microsoft.com/office/drawing/2014/main" id="{7F71A321-C97A-47EF-9CCB-A3D8A2677028}"/>
              </a:ext>
            </a:extLst>
          </p:cNvPr>
          <p:cNvSpPr txBox="1">
            <a:spLocks noChangeArrowheads="1"/>
          </p:cNvSpPr>
          <p:nvPr/>
        </p:nvSpPr>
        <p:spPr bwMode="auto">
          <a:xfrm>
            <a:off x="1295400" y="12192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a:t>
            </a:r>
          </a:p>
        </p:txBody>
      </p:sp>
      <p:sp>
        <p:nvSpPr>
          <p:cNvPr id="4" name="Oval 3">
            <a:extLst>
              <a:ext uri="{FF2B5EF4-FFF2-40B4-BE49-F238E27FC236}">
                <a16:creationId xmlns:a16="http://schemas.microsoft.com/office/drawing/2014/main" id="{FF71F5C4-D7D7-438F-8193-22664B132F3A}"/>
              </a:ext>
            </a:extLst>
          </p:cNvPr>
          <p:cNvSpPr/>
          <p:nvPr/>
        </p:nvSpPr>
        <p:spPr>
          <a:xfrm>
            <a:off x="2057400" y="2057400"/>
            <a:ext cx="1752600" cy="1752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49" name="TextBox 4">
            <a:extLst>
              <a:ext uri="{FF2B5EF4-FFF2-40B4-BE49-F238E27FC236}">
                <a16:creationId xmlns:a16="http://schemas.microsoft.com/office/drawing/2014/main" id="{73E70B35-E0E2-46CB-8307-70525AAF937A}"/>
              </a:ext>
            </a:extLst>
          </p:cNvPr>
          <p:cNvSpPr txBox="1">
            <a:spLocks noChangeArrowheads="1"/>
          </p:cNvSpPr>
          <p:nvPr/>
        </p:nvSpPr>
        <p:spPr bwMode="auto">
          <a:xfrm>
            <a:off x="2362200" y="24384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p>
        </p:txBody>
      </p:sp>
      <p:sp>
        <p:nvSpPr>
          <p:cNvPr id="6150" name="TextBox 9">
            <a:extLst>
              <a:ext uri="{FF2B5EF4-FFF2-40B4-BE49-F238E27FC236}">
                <a16:creationId xmlns:a16="http://schemas.microsoft.com/office/drawing/2014/main" id="{66F1BA59-232D-4CC7-B51E-B035C4EB2601}"/>
              </a:ext>
            </a:extLst>
          </p:cNvPr>
          <p:cNvSpPr txBox="1">
            <a:spLocks noChangeArrowheads="1"/>
          </p:cNvSpPr>
          <p:nvPr/>
        </p:nvSpPr>
        <p:spPr bwMode="auto">
          <a:xfrm>
            <a:off x="4495800" y="152400"/>
            <a:ext cx="441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Data</a:t>
            </a:r>
            <a:r>
              <a:rPr lang="en-US" altLang="en-US" sz="1800">
                <a:solidFill>
                  <a:srgbClr val="7030A0"/>
                </a:solidFill>
              </a:rPr>
              <a:t> is the group of Data Values for a specific</a:t>
            </a:r>
          </a:p>
          <a:p>
            <a:pPr eaLnBrk="1" hangingPunct="1">
              <a:spcBef>
                <a:spcPct val="0"/>
              </a:spcBef>
              <a:buFontTx/>
              <a:buNone/>
            </a:pPr>
            <a:r>
              <a:rPr lang="en-US" altLang="en-US" sz="1800">
                <a:solidFill>
                  <a:srgbClr val="7030A0"/>
                </a:solidFill>
              </a:rPr>
              <a:t>Variable for the items in the </a:t>
            </a:r>
            <a:r>
              <a:rPr lang="en-US" altLang="en-US" sz="1800">
                <a:solidFill>
                  <a:srgbClr val="0070C0"/>
                </a:solidFill>
              </a:rPr>
              <a:t>Sample</a:t>
            </a:r>
          </a:p>
        </p:txBody>
      </p:sp>
      <p:graphicFrame>
        <p:nvGraphicFramePr>
          <p:cNvPr id="12" name="Table 11">
            <a:extLst>
              <a:ext uri="{FF2B5EF4-FFF2-40B4-BE49-F238E27FC236}">
                <a16:creationId xmlns:a16="http://schemas.microsoft.com/office/drawing/2014/main" id="{5695A83A-CC49-45E2-AF16-CB2573DE1FCE}"/>
              </a:ext>
            </a:extLst>
          </p:cNvPr>
          <p:cNvGraphicFramePr>
            <a:graphicFrameLocks noGrp="1"/>
          </p:cNvGraphicFramePr>
          <p:nvPr/>
        </p:nvGraphicFramePr>
        <p:xfrm>
          <a:off x="5029200" y="914400"/>
          <a:ext cx="2935288" cy="4064003"/>
        </p:xfrm>
        <a:graphic>
          <a:graphicData uri="http://schemas.openxmlformats.org/drawingml/2006/table">
            <a:tbl>
              <a:tblPr/>
              <a:tblGrid>
                <a:gridCol w="636472">
                  <a:extLst>
                    <a:ext uri="{9D8B030D-6E8A-4147-A177-3AD203B41FA5}">
                      <a16:colId xmlns:a16="http://schemas.microsoft.com/office/drawing/2014/main" val="20000"/>
                    </a:ext>
                  </a:extLst>
                </a:gridCol>
                <a:gridCol w="655270">
                  <a:extLst>
                    <a:ext uri="{9D8B030D-6E8A-4147-A177-3AD203B41FA5}">
                      <a16:colId xmlns:a16="http://schemas.microsoft.com/office/drawing/2014/main" val="20001"/>
                    </a:ext>
                  </a:extLst>
                </a:gridCol>
                <a:gridCol w="515622">
                  <a:extLst>
                    <a:ext uri="{9D8B030D-6E8A-4147-A177-3AD203B41FA5}">
                      <a16:colId xmlns:a16="http://schemas.microsoft.com/office/drawing/2014/main" val="20002"/>
                    </a:ext>
                  </a:extLst>
                </a:gridCol>
                <a:gridCol w="1127924">
                  <a:extLst>
                    <a:ext uri="{9D8B030D-6E8A-4147-A177-3AD203B41FA5}">
                      <a16:colId xmlns:a16="http://schemas.microsoft.com/office/drawing/2014/main" val="20003"/>
                    </a:ext>
                  </a:extLst>
                </a:gridCol>
              </a:tblGrid>
              <a:tr h="177397">
                <a:tc>
                  <a:txBody>
                    <a:bodyPr/>
                    <a:lstStyle/>
                    <a:p>
                      <a:pPr algn="ctr" fontAlgn="b"/>
                      <a:r>
                        <a:rPr lang="en-US" sz="900" b="0" i="0" u="none" strike="noStrike">
                          <a:solidFill>
                            <a:srgbClr val="000000"/>
                          </a:solidFill>
                          <a:latin typeface="Calibri"/>
                        </a:rPr>
                        <a:t>Generic</a:t>
                      </a: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Party</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Microns</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Complaint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587">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0.014</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Poor In-Flight Service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2</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Republican</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0.015</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3</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Republican</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0.006</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4</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0.012</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5</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Other</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0.010</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6</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Republican</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0.007</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7</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Republican</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0.015</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8</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0.003</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Poor In-Flight Service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9</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0.014</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10</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0.006</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11</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0.014</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Lost Luggage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12</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Republican</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0.014</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Lost Luggage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13</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0.010</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Lost Luggage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14</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0.016</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Poor In-Flight Service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15</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0.012</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Poor In-Flight Service</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16</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0.015</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17</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0.014</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18</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0.012</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Other</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3524">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19</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Republican</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0.015</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01587">
                <a:tc>
                  <a:txBody>
                    <a:bodyPr/>
                    <a:lstStyle/>
                    <a:p>
                      <a:pPr algn="ctr" fontAlgn="b"/>
                      <a:r>
                        <a:rPr lang="en-US" sz="900" b="0" i="0" u="none" strike="noStrike">
                          <a:solidFill>
                            <a:srgbClr val="000000"/>
                          </a:solidFill>
                          <a:latin typeface="Calibri"/>
                        </a:rPr>
                        <a:t>x</a:t>
                      </a:r>
                      <a:r>
                        <a:rPr lang="en-US" sz="900" b="0" i="0" u="none" strike="noStrike" baseline="-25000">
                          <a:solidFill>
                            <a:srgbClr val="000000"/>
                          </a:solidFill>
                          <a:latin typeface="Calibri"/>
                        </a:rPr>
                        <a:t>20</a:t>
                      </a:r>
                      <a:endParaRPr lang="en-US" sz="900" b="0" i="0" u="none" strike="noStrike">
                        <a:solidFill>
                          <a:srgbClr val="000000"/>
                        </a:solidFill>
                        <a:latin typeface="Calibri"/>
                      </a:endParaRPr>
                    </a:p>
                  </a:txBody>
                  <a:tcPr marL="8063" marR="8063" marT="806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Democrat</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0.011</a:t>
                      </a:r>
                    </a:p>
                  </a:txBody>
                  <a:tcPr marL="8063" marR="8063" marT="8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latin typeface="Calibri"/>
                        </a:rPr>
                        <a:t>Late Flight</a:t>
                      </a:r>
                    </a:p>
                  </a:txBody>
                  <a:tcPr marL="8063" marR="8063" marT="806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cxnSp>
        <p:nvCxnSpPr>
          <p:cNvPr id="14" name="Straight Connector 13">
            <a:extLst>
              <a:ext uri="{FF2B5EF4-FFF2-40B4-BE49-F238E27FC236}">
                <a16:creationId xmlns:a16="http://schemas.microsoft.com/office/drawing/2014/main" id="{005F21AC-23A8-41AC-A2B0-D21E1D551564}"/>
              </a:ext>
            </a:extLst>
          </p:cNvPr>
          <p:cNvCxnSpPr>
            <a:stCxn id="4" idx="0"/>
          </p:cNvCxnSpPr>
          <p:nvPr/>
        </p:nvCxnSpPr>
        <p:spPr>
          <a:xfrm rot="5400000" flipH="1" flipV="1">
            <a:off x="3409950" y="438150"/>
            <a:ext cx="1143000" cy="2095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543C8D-843F-4A8B-9F5A-662B45015E7C}"/>
              </a:ext>
            </a:extLst>
          </p:cNvPr>
          <p:cNvCxnSpPr>
            <a:stCxn id="4" idx="4"/>
          </p:cNvCxnSpPr>
          <p:nvPr/>
        </p:nvCxnSpPr>
        <p:spPr>
          <a:xfrm rot="16200000" flipH="1">
            <a:off x="3409950" y="3333750"/>
            <a:ext cx="1143000" cy="2095500"/>
          </a:xfrm>
          <a:prstGeom prst="line">
            <a:avLst/>
          </a:prstGeom>
        </p:spPr>
        <p:style>
          <a:lnRef idx="1">
            <a:schemeClr val="accent1"/>
          </a:lnRef>
          <a:fillRef idx="0">
            <a:schemeClr val="accent1"/>
          </a:fillRef>
          <a:effectRef idx="0">
            <a:schemeClr val="accent1"/>
          </a:effectRef>
          <a:fontRef idx="minor">
            <a:schemeClr val="tx1"/>
          </a:fontRef>
        </p:style>
      </p:cxnSp>
      <p:sp>
        <p:nvSpPr>
          <p:cNvPr id="6265" name="TextBox 19">
            <a:extLst>
              <a:ext uri="{FF2B5EF4-FFF2-40B4-BE49-F238E27FC236}">
                <a16:creationId xmlns:a16="http://schemas.microsoft.com/office/drawing/2014/main" id="{CA888141-0DFF-403D-9295-EE32F9C0C725}"/>
              </a:ext>
            </a:extLst>
          </p:cNvPr>
          <p:cNvSpPr txBox="1">
            <a:spLocks noChangeArrowheads="1"/>
          </p:cNvSpPr>
          <p:nvPr/>
        </p:nvSpPr>
        <p:spPr bwMode="auto">
          <a:xfrm>
            <a:off x="304800" y="5105400"/>
            <a:ext cx="567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Statistic</a:t>
            </a:r>
            <a:r>
              <a:rPr lang="en-US" altLang="en-US" sz="1800">
                <a:solidFill>
                  <a:srgbClr val="7030A0"/>
                </a:solidFill>
              </a:rPr>
              <a:t> is a numerical value summarizing the </a:t>
            </a:r>
            <a:r>
              <a:rPr lang="en-US" altLang="en-US" sz="1800">
                <a:solidFill>
                  <a:srgbClr val="0070C0"/>
                </a:solidFill>
              </a:rPr>
              <a:t>Sample</a:t>
            </a:r>
            <a:r>
              <a:rPr lang="en-US" altLang="en-US" sz="1800">
                <a:solidFill>
                  <a:srgbClr val="7030A0"/>
                </a:solidFill>
              </a:rPr>
              <a:t> Data</a:t>
            </a:r>
          </a:p>
        </p:txBody>
      </p:sp>
      <p:graphicFrame>
        <p:nvGraphicFramePr>
          <p:cNvPr id="21" name="Table 20">
            <a:extLst>
              <a:ext uri="{FF2B5EF4-FFF2-40B4-BE49-F238E27FC236}">
                <a16:creationId xmlns:a16="http://schemas.microsoft.com/office/drawing/2014/main" id="{9D668500-ED51-4C2E-A019-B5376F48C1DC}"/>
              </a:ext>
            </a:extLst>
          </p:cNvPr>
          <p:cNvGraphicFramePr>
            <a:graphicFrameLocks noGrp="1"/>
          </p:cNvGraphicFramePr>
          <p:nvPr/>
        </p:nvGraphicFramePr>
        <p:xfrm>
          <a:off x="381000" y="5562600"/>
          <a:ext cx="1828800" cy="1028700"/>
        </p:xfrm>
        <a:graphic>
          <a:graphicData uri="http://schemas.openxmlformats.org/drawingml/2006/table">
            <a:tbl>
              <a:tblPr/>
              <a:tblGrid>
                <a:gridCol w="7112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tblGrid>
              <a:tr h="209550">
                <a:tc>
                  <a:txBody>
                    <a:bodyPr/>
                    <a:lstStyle/>
                    <a:p>
                      <a:pPr algn="ctr" fontAlgn="b"/>
                      <a:r>
                        <a:rPr lang="en-US" sz="1100" b="0" i="0" u="none" strike="noStrike" dirty="0">
                          <a:solidFill>
                            <a:srgbClr val="000000"/>
                          </a:solidFill>
                          <a:latin typeface="Calibri"/>
                        </a:rPr>
                        <a:t>Party</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Number</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Percent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a:solidFill>
                            <a:srgbClr val="000000"/>
                          </a:solidFill>
                          <a:latin typeface="Calibri"/>
                        </a:rPr>
                        <a:t>Democrat</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Republican</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fontAlgn="b"/>
                      <a:r>
                        <a:rPr lang="en-US" sz="1100" b="0" i="0" u="none" strike="noStrike">
                          <a:solidFill>
                            <a:srgbClr val="000000"/>
                          </a:solidFill>
                          <a:latin typeface="Calibri"/>
                        </a:rPr>
                        <a:t>Other</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fontAlgn="b"/>
                      <a:r>
                        <a:rPr lang="en-US" sz="1100" b="0" i="0" u="none" strike="noStrike">
                          <a:solidFill>
                            <a:srgbClr val="000000"/>
                          </a:solidFill>
                          <a:latin typeface="Calibri"/>
                        </a:rPr>
                        <a:t>All</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2" name="Table 21">
            <a:extLst>
              <a:ext uri="{FF2B5EF4-FFF2-40B4-BE49-F238E27FC236}">
                <a16:creationId xmlns:a16="http://schemas.microsoft.com/office/drawing/2014/main" id="{D6182429-38C5-43BA-B600-A03377986F0D}"/>
              </a:ext>
            </a:extLst>
          </p:cNvPr>
          <p:cNvGraphicFramePr>
            <a:graphicFrameLocks noGrp="1"/>
          </p:cNvGraphicFramePr>
          <p:nvPr/>
        </p:nvGraphicFramePr>
        <p:xfrm>
          <a:off x="2362200" y="5715000"/>
          <a:ext cx="1219200" cy="6096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09550">
                <a:tc>
                  <a:txBody>
                    <a:bodyPr/>
                    <a:lstStyle/>
                    <a:p>
                      <a:pPr algn="ctr" fontAlgn="b"/>
                      <a:r>
                        <a:rPr lang="en-US" sz="1100" b="0" i="0" u="none" strike="noStrike">
                          <a:solidFill>
                            <a:srgbClr val="000000"/>
                          </a:solidFill>
                          <a:latin typeface="Calibri"/>
                        </a:rPr>
                        <a:t>Statistic</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Microns</a:t>
                      </a:r>
                    </a:p>
                  </a:txBody>
                  <a:tcPr marL="9525" marR="9525" marT="952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a:solidFill>
                            <a:srgbClr val="000000"/>
                          </a:solidFill>
                          <a:latin typeface="Calibri"/>
                        </a:rPr>
                        <a:t>Average</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0.0118</a:t>
                      </a:r>
                    </a:p>
                  </a:txBody>
                  <a:tcPr marL="9525" marR="9525" marT="952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Std Dev</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0.0037</a:t>
                      </a:r>
                    </a:p>
                  </a:txBody>
                  <a:tcPr marL="9525" marR="9525" marT="952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3" name="Table 22">
            <a:extLst>
              <a:ext uri="{FF2B5EF4-FFF2-40B4-BE49-F238E27FC236}">
                <a16:creationId xmlns:a16="http://schemas.microsoft.com/office/drawing/2014/main" id="{E1DE433D-A650-4427-B93B-9C64466BC54E}"/>
              </a:ext>
            </a:extLst>
          </p:cNvPr>
          <p:cNvGraphicFramePr>
            <a:graphicFrameLocks noGrp="1"/>
          </p:cNvGraphicFramePr>
          <p:nvPr/>
        </p:nvGraphicFramePr>
        <p:xfrm>
          <a:off x="3810000" y="5486400"/>
          <a:ext cx="2463800" cy="1238250"/>
        </p:xfrm>
        <a:graphic>
          <a:graphicData uri="http://schemas.openxmlformats.org/drawingml/2006/table">
            <a:tbl>
              <a:tblPr/>
              <a:tblGrid>
                <a:gridCol w="1331784">
                  <a:extLst>
                    <a:ext uri="{9D8B030D-6E8A-4147-A177-3AD203B41FA5}">
                      <a16:colId xmlns:a16="http://schemas.microsoft.com/office/drawing/2014/main" val="20000"/>
                    </a:ext>
                  </a:extLst>
                </a:gridCol>
                <a:gridCol w="570764">
                  <a:extLst>
                    <a:ext uri="{9D8B030D-6E8A-4147-A177-3AD203B41FA5}">
                      <a16:colId xmlns:a16="http://schemas.microsoft.com/office/drawing/2014/main" val="20001"/>
                    </a:ext>
                  </a:extLst>
                </a:gridCol>
                <a:gridCol w="561252">
                  <a:extLst>
                    <a:ext uri="{9D8B030D-6E8A-4147-A177-3AD203B41FA5}">
                      <a16:colId xmlns:a16="http://schemas.microsoft.com/office/drawing/2014/main" val="20002"/>
                    </a:ext>
                  </a:extLst>
                </a:gridCol>
              </a:tblGrid>
              <a:tr h="209550">
                <a:tc>
                  <a:txBody>
                    <a:bodyPr/>
                    <a:lstStyle/>
                    <a:p>
                      <a:pPr algn="ctr" fontAlgn="b"/>
                      <a:r>
                        <a:rPr lang="en-US" sz="1100" b="0" i="0" u="none" strike="noStrike" dirty="0">
                          <a:solidFill>
                            <a:srgbClr val="000000"/>
                          </a:solidFill>
                          <a:latin typeface="Calibri"/>
                        </a:rPr>
                        <a:t>Complaint</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Number</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Percent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a:solidFill>
                            <a:srgbClr val="000000"/>
                          </a:solidFill>
                          <a:latin typeface="Calibri"/>
                        </a:rPr>
                        <a:t>Late Flight</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Lost Luggage</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fontAlgn="b"/>
                      <a:r>
                        <a:rPr lang="en-US" sz="1100" b="0" i="0" u="none" strike="noStrike">
                          <a:solidFill>
                            <a:srgbClr val="000000"/>
                          </a:solidFill>
                          <a:latin typeface="Calibri"/>
                        </a:rPr>
                        <a:t>Poor In-Flight Service</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fontAlgn="b"/>
                      <a:r>
                        <a:rPr lang="en-US" sz="1100" b="0" i="0" u="none" strike="noStrike">
                          <a:solidFill>
                            <a:srgbClr val="000000"/>
                          </a:solidFill>
                          <a:latin typeface="Calibri"/>
                        </a:rPr>
                        <a:t>Other</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fontAlgn="b"/>
                      <a:r>
                        <a:rPr lang="en-US" sz="1100" b="0" i="0" u="none" strike="noStrike">
                          <a:solidFill>
                            <a:srgbClr val="000000"/>
                          </a:solidFill>
                          <a:latin typeface="Calibri"/>
                        </a:rPr>
                        <a:t>All</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336" name="TextBox 23">
            <a:extLst>
              <a:ext uri="{FF2B5EF4-FFF2-40B4-BE49-F238E27FC236}">
                <a16:creationId xmlns:a16="http://schemas.microsoft.com/office/drawing/2014/main" id="{6978F555-0553-4733-A626-8C6FF60250C6}"/>
              </a:ext>
            </a:extLst>
          </p:cNvPr>
          <p:cNvSpPr txBox="1">
            <a:spLocks noChangeArrowheads="1"/>
          </p:cNvSpPr>
          <p:nvPr/>
        </p:nvSpPr>
        <p:spPr bwMode="auto">
          <a:xfrm>
            <a:off x="6477000" y="5715000"/>
            <a:ext cx="2519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But Are the Statistics</a:t>
            </a:r>
          </a:p>
          <a:p>
            <a:pPr eaLnBrk="1" hangingPunct="1">
              <a:spcBef>
                <a:spcPct val="0"/>
              </a:spcBef>
              <a:buFontTx/>
              <a:buNone/>
            </a:pPr>
            <a:r>
              <a:rPr lang="en-US" altLang="en-US" sz="1800"/>
              <a:t>What we Want to Know?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265"/>
                                        </p:tgtEl>
                                        <p:attrNameLst>
                                          <p:attrName>style.visibility</p:attrName>
                                        </p:attrNameLst>
                                      </p:cBhvr>
                                      <p:to>
                                        <p:strVal val="visible"/>
                                      </p:to>
                                    </p:set>
                                    <p:anim calcmode="lin" valueType="num">
                                      <p:cBhvr additive="base">
                                        <p:cTn id="27" dur="500" fill="hold"/>
                                        <p:tgtEl>
                                          <p:spTgt spid="6265"/>
                                        </p:tgtEl>
                                        <p:attrNameLst>
                                          <p:attrName>ppt_x</p:attrName>
                                        </p:attrNameLst>
                                      </p:cBhvr>
                                      <p:tavLst>
                                        <p:tav tm="0">
                                          <p:val>
                                            <p:strVal val="#ppt_x"/>
                                          </p:val>
                                        </p:tav>
                                        <p:tav tm="100000">
                                          <p:val>
                                            <p:strVal val="#ppt_x"/>
                                          </p:val>
                                        </p:tav>
                                      </p:tavLst>
                                    </p:anim>
                                    <p:anim calcmode="lin" valueType="num">
                                      <p:cBhvr additive="base">
                                        <p:cTn id="28" dur="500" fill="hold"/>
                                        <p:tgtEl>
                                          <p:spTgt spid="626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336"/>
                                        </p:tgtEl>
                                        <p:attrNameLst>
                                          <p:attrName>style.visibility</p:attrName>
                                        </p:attrNameLst>
                                      </p:cBhvr>
                                      <p:to>
                                        <p:strVal val="visible"/>
                                      </p:to>
                                    </p:set>
                                    <p:anim calcmode="lin" valueType="num">
                                      <p:cBhvr additive="base">
                                        <p:cTn id="51" dur="500" fill="hold"/>
                                        <p:tgtEl>
                                          <p:spTgt spid="6336"/>
                                        </p:tgtEl>
                                        <p:attrNameLst>
                                          <p:attrName>ppt_x</p:attrName>
                                        </p:attrNameLst>
                                      </p:cBhvr>
                                      <p:tavLst>
                                        <p:tav tm="0">
                                          <p:val>
                                            <p:strVal val="#ppt_x"/>
                                          </p:val>
                                        </p:tav>
                                        <p:tav tm="100000">
                                          <p:val>
                                            <p:strVal val="#ppt_x"/>
                                          </p:val>
                                        </p:tav>
                                      </p:tavLst>
                                    </p:anim>
                                    <p:anim calcmode="lin" valueType="num">
                                      <p:cBhvr additive="base">
                                        <p:cTn id="52" dur="500" fill="hold"/>
                                        <p:tgtEl>
                                          <p:spTgt spid="6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265" grpId="0"/>
      <p:bldP spid="63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25979BC-272F-4871-9105-1C270B7B2E3C}"/>
              </a:ext>
            </a:extLst>
          </p:cNvPr>
          <p:cNvSpPr/>
          <p:nvPr/>
        </p:nvSpPr>
        <p:spPr>
          <a:xfrm>
            <a:off x="152400" y="533400"/>
            <a:ext cx="4114800" cy="381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1" name="TextBox 2">
            <a:extLst>
              <a:ext uri="{FF2B5EF4-FFF2-40B4-BE49-F238E27FC236}">
                <a16:creationId xmlns:a16="http://schemas.microsoft.com/office/drawing/2014/main" id="{A6F0803A-9447-4CE8-830D-BC4A2C9B5553}"/>
              </a:ext>
            </a:extLst>
          </p:cNvPr>
          <p:cNvSpPr txBox="1">
            <a:spLocks noChangeArrowheads="1"/>
          </p:cNvSpPr>
          <p:nvPr/>
        </p:nvSpPr>
        <p:spPr bwMode="auto">
          <a:xfrm>
            <a:off x="1295400" y="12192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a:t>
            </a:r>
          </a:p>
        </p:txBody>
      </p:sp>
      <p:sp>
        <p:nvSpPr>
          <p:cNvPr id="4" name="Oval 3">
            <a:extLst>
              <a:ext uri="{FF2B5EF4-FFF2-40B4-BE49-F238E27FC236}">
                <a16:creationId xmlns:a16="http://schemas.microsoft.com/office/drawing/2014/main" id="{82E91C5D-7B40-45F5-B4E2-1A52343C47D7}"/>
              </a:ext>
            </a:extLst>
          </p:cNvPr>
          <p:cNvSpPr/>
          <p:nvPr/>
        </p:nvSpPr>
        <p:spPr>
          <a:xfrm>
            <a:off x="2057400" y="2057400"/>
            <a:ext cx="1752600" cy="1752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3" name="TextBox 4">
            <a:extLst>
              <a:ext uri="{FF2B5EF4-FFF2-40B4-BE49-F238E27FC236}">
                <a16:creationId xmlns:a16="http://schemas.microsoft.com/office/drawing/2014/main" id="{61A9AC15-1146-4DAA-B1D0-1E41E9EF09C8}"/>
              </a:ext>
            </a:extLst>
          </p:cNvPr>
          <p:cNvSpPr txBox="1">
            <a:spLocks noChangeArrowheads="1"/>
          </p:cNvSpPr>
          <p:nvPr/>
        </p:nvSpPr>
        <p:spPr bwMode="auto">
          <a:xfrm>
            <a:off x="2362200" y="24384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p>
        </p:txBody>
      </p:sp>
      <p:sp>
        <p:nvSpPr>
          <p:cNvPr id="7174" name="TextBox 19">
            <a:extLst>
              <a:ext uri="{FF2B5EF4-FFF2-40B4-BE49-F238E27FC236}">
                <a16:creationId xmlns:a16="http://schemas.microsoft.com/office/drawing/2014/main" id="{BA98573C-2A89-41B8-948D-8575C68F02CF}"/>
              </a:ext>
            </a:extLst>
          </p:cNvPr>
          <p:cNvSpPr txBox="1">
            <a:spLocks noChangeArrowheads="1"/>
          </p:cNvSpPr>
          <p:nvPr/>
        </p:nvSpPr>
        <p:spPr bwMode="auto">
          <a:xfrm>
            <a:off x="3200400" y="152400"/>
            <a:ext cx="567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030A0"/>
                </a:solidFill>
              </a:rPr>
              <a:t>Statistic</a:t>
            </a:r>
            <a:r>
              <a:rPr lang="en-US" altLang="en-US" sz="1800">
                <a:solidFill>
                  <a:srgbClr val="7030A0"/>
                </a:solidFill>
              </a:rPr>
              <a:t> is a numerical value summarizing the </a:t>
            </a:r>
            <a:r>
              <a:rPr lang="en-US" altLang="en-US" sz="1800">
                <a:solidFill>
                  <a:srgbClr val="0070C0"/>
                </a:solidFill>
              </a:rPr>
              <a:t>Sample</a:t>
            </a:r>
            <a:r>
              <a:rPr lang="en-US" altLang="en-US" sz="1800">
                <a:solidFill>
                  <a:srgbClr val="7030A0"/>
                </a:solidFill>
              </a:rPr>
              <a:t> Data</a:t>
            </a:r>
          </a:p>
        </p:txBody>
      </p:sp>
      <p:graphicFrame>
        <p:nvGraphicFramePr>
          <p:cNvPr id="21" name="Table 20">
            <a:extLst>
              <a:ext uri="{FF2B5EF4-FFF2-40B4-BE49-F238E27FC236}">
                <a16:creationId xmlns:a16="http://schemas.microsoft.com/office/drawing/2014/main" id="{ED4A1F6C-A781-47F4-8BFE-4260175191E4}"/>
              </a:ext>
            </a:extLst>
          </p:cNvPr>
          <p:cNvGraphicFramePr>
            <a:graphicFrameLocks noGrp="1"/>
          </p:cNvGraphicFramePr>
          <p:nvPr/>
        </p:nvGraphicFramePr>
        <p:xfrm>
          <a:off x="4648200" y="2590800"/>
          <a:ext cx="1828800" cy="1028700"/>
        </p:xfrm>
        <a:graphic>
          <a:graphicData uri="http://schemas.openxmlformats.org/drawingml/2006/table">
            <a:tbl>
              <a:tblPr/>
              <a:tblGrid>
                <a:gridCol w="7112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tblGrid>
              <a:tr h="209550">
                <a:tc>
                  <a:txBody>
                    <a:bodyPr/>
                    <a:lstStyle/>
                    <a:p>
                      <a:pPr algn="ctr" fontAlgn="b"/>
                      <a:r>
                        <a:rPr lang="en-US" sz="1100" b="0" i="0" u="none" strike="noStrike" dirty="0">
                          <a:solidFill>
                            <a:srgbClr val="000000"/>
                          </a:solidFill>
                          <a:latin typeface="Calibri"/>
                        </a:rPr>
                        <a:t>Party</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Number</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Percent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a:solidFill>
                            <a:srgbClr val="000000"/>
                          </a:solidFill>
                          <a:latin typeface="Calibri"/>
                        </a:rPr>
                        <a:t>Democrat</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Republican</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fontAlgn="b"/>
                      <a:r>
                        <a:rPr lang="en-US" sz="1100" b="0" i="0" u="none" strike="noStrike">
                          <a:solidFill>
                            <a:srgbClr val="000000"/>
                          </a:solidFill>
                          <a:latin typeface="Calibri"/>
                        </a:rPr>
                        <a:t>Other</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fontAlgn="b"/>
                      <a:r>
                        <a:rPr lang="en-US" sz="1100" b="0" i="0" u="none" strike="noStrike" dirty="0">
                          <a:solidFill>
                            <a:srgbClr val="000000"/>
                          </a:solidFill>
                          <a:latin typeface="Calibri"/>
                        </a:rPr>
                        <a:t>All</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2" name="Table 21">
            <a:extLst>
              <a:ext uri="{FF2B5EF4-FFF2-40B4-BE49-F238E27FC236}">
                <a16:creationId xmlns:a16="http://schemas.microsoft.com/office/drawing/2014/main" id="{EADC1A94-EBD2-454B-9976-610FF3C988EC}"/>
              </a:ext>
            </a:extLst>
          </p:cNvPr>
          <p:cNvGraphicFramePr>
            <a:graphicFrameLocks noGrp="1"/>
          </p:cNvGraphicFramePr>
          <p:nvPr/>
        </p:nvGraphicFramePr>
        <p:xfrm>
          <a:off x="4953000" y="4038600"/>
          <a:ext cx="1219200" cy="587375"/>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09777">
                <a:tc>
                  <a:txBody>
                    <a:bodyPr/>
                    <a:lstStyle/>
                    <a:p>
                      <a:pPr algn="ctr" fontAlgn="b"/>
                      <a:r>
                        <a:rPr lang="en-US" sz="1100" b="0" i="0" u="none" strike="noStrike" dirty="0">
                          <a:solidFill>
                            <a:srgbClr val="000000"/>
                          </a:solidFill>
                          <a:latin typeface="Calibri"/>
                        </a:rPr>
                        <a:t>Statistic</a:t>
                      </a:r>
                    </a:p>
                  </a:txBody>
                  <a:tcPr marL="9525" marR="9525" marT="953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Microns</a:t>
                      </a:r>
                    </a:p>
                  </a:txBody>
                  <a:tcPr marL="9525" marR="9525" marT="953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241">
                <a:tc>
                  <a:txBody>
                    <a:bodyPr/>
                    <a:lstStyle/>
                    <a:p>
                      <a:pPr algn="ctr" fontAlgn="b"/>
                      <a:r>
                        <a:rPr lang="en-US" sz="1100" b="0" i="0" u="none" strike="noStrike" dirty="0">
                          <a:solidFill>
                            <a:srgbClr val="000000"/>
                          </a:solidFill>
                          <a:latin typeface="Calibri"/>
                        </a:rPr>
                        <a:t>Average</a:t>
                      </a:r>
                    </a:p>
                  </a:txBody>
                  <a:tcPr marL="9525" marR="9525" marT="953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0.0118</a:t>
                      </a:r>
                    </a:p>
                  </a:txBody>
                  <a:tcPr marL="9525" marR="9525" marT="953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7357">
                <a:tc>
                  <a:txBody>
                    <a:bodyPr/>
                    <a:lstStyle/>
                    <a:p>
                      <a:pPr algn="ctr" fontAlgn="b"/>
                      <a:r>
                        <a:rPr lang="en-US" sz="1100" b="0" i="0" u="none" strike="noStrike">
                          <a:solidFill>
                            <a:srgbClr val="000000"/>
                          </a:solidFill>
                          <a:latin typeface="Calibri"/>
                        </a:rPr>
                        <a:t>Std Dev</a:t>
                      </a:r>
                    </a:p>
                  </a:txBody>
                  <a:tcPr marL="9525" marR="9525" marT="953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0.0037</a:t>
                      </a:r>
                    </a:p>
                  </a:txBody>
                  <a:tcPr marL="9525" marR="9525" marT="953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3" name="Table 22">
            <a:extLst>
              <a:ext uri="{FF2B5EF4-FFF2-40B4-BE49-F238E27FC236}">
                <a16:creationId xmlns:a16="http://schemas.microsoft.com/office/drawing/2014/main" id="{2D5C5943-210B-44B4-B59D-63763439CE3E}"/>
              </a:ext>
            </a:extLst>
          </p:cNvPr>
          <p:cNvGraphicFramePr>
            <a:graphicFrameLocks noGrp="1"/>
          </p:cNvGraphicFramePr>
          <p:nvPr/>
        </p:nvGraphicFramePr>
        <p:xfrm>
          <a:off x="4267200" y="5105400"/>
          <a:ext cx="2463800" cy="1238250"/>
        </p:xfrm>
        <a:graphic>
          <a:graphicData uri="http://schemas.openxmlformats.org/drawingml/2006/table">
            <a:tbl>
              <a:tblPr/>
              <a:tblGrid>
                <a:gridCol w="1331784">
                  <a:extLst>
                    <a:ext uri="{9D8B030D-6E8A-4147-A177-3AD203B41FA5}">
                      <a16:colId xmlns:a16="http://schemas.microsoft.com/office/drawing/2014/main" val="20000"/>
                    </a:ext>
                  </a:extLst>
                </a:gridCol>
                <a:gridCol w="570764">
                  <a:extLst>
                    <a:ext uri="{9D8B030D-6E8A-4147-A177-3AD203B41FA5}">
                      <a16:colId xmlns:a16="http://schemas.microsoft.com/office/drawing/2014/main" val="20001"/>
                    </a:ext>
                  </a:extLst>
                </a:gridCol>
                <a:gridCol w="561252">
                  <a:extLst>
                    <a:ext uri="{9D8B030D-6E8A-4147-A177-3AD203B41FA5}">
                      <a16:colId xmlns:a16="http://schemas.microsoft.com/office/drawing/2014/main" val="20002"/>
                    </a:ext>
                  </a:extLst>
                </a:gridCol>
              </a:tblGrid>
              <a:tr h="209550">
                <a:tc>
                  <a:txBody>
                    <a:bodyPr/>
                    <a:lstStyle/>
                    <a:p>
                      <a:pPr algn="ctr" fontAlgn="b"/>
                      <a:r>
                        <a:rPr lang="en-US" sz="1100" b="0" i="0" u="none" strike="noStrike" dirty="0">
                          <a:solidFill>
                            <a:srgbClr val="000000"/>
                          </a:solidFill>
                          <a:latin typeface="Calibri"/>
                        </a:rPr>
                        <a:t>Complaint</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Number</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Percent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dirty="0">
                          <a:solidFill>
                            <a:srgbClr val="000000"/>
                          </a:solidFill>
                          <a:latin typeface="Calibri"/>
                        </a:rPr>
                        <a:t>Late Flight</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Lost Luggage</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fontAlgn="b"/>
                      <a:r>
                        <a:rPr lang="en-US" sz="1100" b="0" i="0" u="none" strike="noStrike">
                          <a:solidFill>
                            <a:srgbClr val="000000"/>
                          </a:solidFill>
                          <a:latin typeface="Calibri"/>
                        </a:rPr>
                        <a:t>Poor In-Flight Service</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fontAlgn="b"/>
                      <a:r>
                        <a:rPr lang="en-US" sz="1100" b="0" i="0" u="none" strike="noStrike">
                          <a:solidFill>
                            <a:srgbClr val="000000"/>
                          </a:solidFill>
                          <a:latin typeface="Calibri"/>
                        </a:rPr>
                        <a:t>Other</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fontAlgn="b"/>
                      <a:r>
                        <a:rPr lang="en-US" sz="1100" b="0" i="0" u="none" strike="noStrike">
                          <a:solidFill>
                            <a:srgbClr val="000000"/>
                          </a:solidFill>
                          <a:latin typeface="Calibri"/>
                        </a:rPr>
                        <a:t>All</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245" name="TextBox 14">
            <a:extLst>
              <a:ext uri="{FF2B5EF4-FFF2-40B4-BE49-F238E27FC236}">
                <a16:creationId xmlns:a16="http://schemas.microsoft.com/office/drawing/2014/main" id="{0D816186-9513-4226-AA43-4D462FCF37A7}"/>
              </a:ext>
            </a:extLst>
          </p:cNvPr>
          <p:cNvSpPr txBox="1">
            <a:spLocks noChangeArrowheads="1"/>
          </p:cNvSpPr>
          <p:nvPr/>
        </p:nvSpPr>
        <p:spPr bwMode="auto">
          <a:xfrm>
            <a:off x="4114800" y="533400"/>
            <a:ext cx="447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rPr>
              <a:t>Parameter</a:t>
            </a:r>
            <a:r>
              <a:rPr lang="en-US" altLang="en-US" sz="1800">
                <a:solidFill>
                  <a:srgbClr val="FF0000"/>
                </a:solidFill>
              </a:rPr>
              <a:t> is a corresponding numerical value</a:t>
            </a:r>
          </a:p>
          <a:p>
            <a:pPr eaLnBrk="1" hangingPunct="1">
              <a:spcBef>
                <a:spcPct val="0"/>
              </a:spcBef>
              <a:buFontTx/>
              <a:buNone/>
            </a:pPr>
            <a:r>
              <a:rPr lang="en-US" altLang="en-US" sz="1800">
                <a:solidFill>
                  <a:srgbClr val="FF0000"/>
                </a:solidFill>
              </a:rPr>
              <a:t>summarizing the Population Data</a:t>
            </a:r>
          </a:p>
        </p:txBody>
      </p:sp>
      <p:sp>
        <p:nvSpPr>
          <p:cNvPr id="7246" name="TextBox 15">
            <a:extLst>
              <a:ext uri="{FF2B5EF4-FFF2-40B4-BE49-F238E27FC236}">
                <a16:creationId xmlns:a16="http://schemas.microsoft.com/office/drawing/2014/main" id="{774ECC46-F030-46E3-B239-474143A9324A}"/>
              </a:ext>
            </a:extLst>
          </p:cNvPr>
          <p:cNvSpPr txBox="1">
            <a:spLocks noChangeArrowheads="1"/>
          </p:cNvSpPr>
          <p:nvPr/>
        </p:nvSpPr>
        <p:spPr bwMode="auto">
          <a:xfrm>
            <a:off x="4191000" y="1219200"/>
            <a:ext cx="4821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Parameters</a:t>
            </a:r>
            <a:r>
              <a:rPr lang="en-US" altLang="en-US" sz="1800"/>
              <a:t> are generally what we want to know,</a:t>
            </a:r>
          </a:p>
          <a:p>
            <a:pPr eaLnBrk="1" hangingPunct="1">
              <a:spcBef>
                <a:spcPct val="0"/>
              </a:spcBef>
              <a:buFontTx/>
              <a:buNone/>
            </a:pPr>
            <a:r>
              <a:rPr lang="en-US" altLang="en-US" sz="1800"/>
              <a:t>But </a:t>
            </a:r>
            <a:r>
              <a:rPr lang="en-US" altLang="en-US" sz="1800">
                <a:solidFill>
                  <a:srgbClr val="7030A0"/>
                </a:solidFill>
              </a:rPr>
              <a:t>Statistics</a:t>
            </a:r>
            <a:r>
              <a:rPr lang="en-US" altLang="en-US" sz="1800"/>
              <a:t> are all we generally have available</a:t>
            </a:r>
          </a:p>
        </p:txBody>
      </p:sp>
      <p:sp>
        <p:nvSpPr>
          <p:cNvPr id="7247" name="TextBox 16">
            <a:extLst>
              <a:ext uri="{FF2B5EF4-FFF2-40B4-BE49-F238E27FC236}">
                <a16:creationId xmlns:a16="http://schemas.microsoft.com/office/drawing/2014/main" id="{43BF9B7A-EEA5-47B3-AC44-548953407540}"/>
              </a:ext>
            </a:extLst>
          </p:cNvPr>
          <p:cNvSpPr txBox="1">
            <a:spLocks noChangeArrowheads="1"/>
          </p:cNvSpPr>
          <p:nvPr/>
        </p:nvSpPr>
        <p:spPr bwMode="auto">
          <a:xfrm>
            <a:off x="4724400" y="2057400"/>
            <a:ext cx="1751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r>
              <a:rPr lang="en-US" altLang="en-US" sz="1800"/>
              <a:t> </a:t>
            </a:r>
            <a:r>
              <a:rPr lang="en-US" altLang="en-US" sz="1800">
                <a:solidFill>
                  <a:srgbClr val="7030A0"/>
                </a:solidFill>
              </a:rPr>
              <a:t>Statistics</a:t>
            </a:r>
          </a:p>
        </p:txBody>
      </p:sp>
      <p:sp>
        <p:nvSpPr>
          <p:cNvPr id="7248" name="TextBox 18">
            <a:extLst>
              <a:ext uri="{FF2B5EF4-FFF2-40B4-BE49-F238E27FC236}">
                <a16:creationId xmlns:a16="http://schemas.microsoft.com/office/drawing/2014/main" id="{4FE67B92-E253-4656-9030-103760237127}"/>
              </a:ext>
            </a:extLst>
          </p:cNvPr>
          <p:cNvSpPr txBox="1">
            <a:spLocks noChangeArrowheads="1"/>
          </p:cNvSpPr>
          <p:nvPr/>
        </p:nvSpPr>
        <p:spPr bwMode="auto">
          <a:xfrm>
            <a:off x="6629400" y="2057400"/>
            <a:ext cx="2316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 Parameters</a:t>
            </a:r>
          </a:p>
        </p:txBody>
      </p:sp>
      <p:graphicFrame>
        <p:nvGraphicFramePr>
          <p:cNvPr id="25" name="Table 24">
            <a:extLst>
              <a:ext uri="{FF2B5EF4-FFF2-40B4-BE49-F238E27FC236}">
                <a16:creationId xmlns:a16="http://schemas.microsoft.com/office/drawing/2014/main" id="{B3AA9A26-7ED9-45A9-98E3-BB823ED49FD5}"/>
              </a:ext>
            </a:extLst>
          </p:cNvPr>
          <p:cNvGraphicFramePr>
            <a:graphicFrameLocks noGrp="1"/>
          </p:cNvGraphicFramePr>
          <p:nvPr/>
        </p:nvGraphicFramePr>
        <p:xfrm>
          <a:off x="7010400" y="2590800"/>
          <a:ext cx="1282700" cy="1028700"/>
        </p:xfrm>
        <a:graphic>
          <a:graphicData uri="http://schemas.openxmlformats.org/drawingml/2006/table">
            <a:tbl>
              <a:tblPr/>
              <a:tblGrid>
                <a:gridCol w="7112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209550">
                <a:tc>
                  <a:txBody>
                    <a:bodyPr/>
                    <a:lstStyle/>
                    <a:p>
                      <a:pPr algn="ctr" fontAlgn="b"/>
                      <a:r>
                        <a:rPr lang="en-US" sz="1100" b="0" i="0" u="none" strike="noStrike">
                          <a:solidFill>
                            <a:srgbClr val="000000"/>
                          </a:solidFill>
                          <a:latin typeface="Calibri"/>
                        </a:rPr>
                        <a:t>Party</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Percent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a:solidFill>
                            <a:srgbClr val="000000"/>
                          </a:solidFill>
                          <a:latin typeface="Calibri"/>
                        </a:rPr>
                        <a:t>Democrat</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52.0%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Republican</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43.2%</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fontAlgn="b"/>
                      <a:r>
                        <a:rPr lang="en-US" sz="1100" b="0" i="0" u="none" strike="noStrike">
                          <a:solidFill>
                            <a:srgbClr val="000000"/>
                          </a:solidFill>
                          <a:latin typeface="Calibri"/>
                        </a:rPr>
                        <a:t>Other</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4.8%</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fontAlgn="b"/>
                      <a:r>
                        <a:rPr lang="en-US" sz="1100" b="0" i="0" u="none" strike="noStrike">
                          <a:solidFill>
                            <a:srgbClr val="000000"/>
                          </a:solidFill>
                          <a:latin typeface="Calibri"/>
                        </a:rPr>
                        <a:t>All</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7" name="Table 26">
            <a:extLst>
              <a:ext uri="{FF2B5EF4-FFF2-40B4-BE49-F238E27FC236}">
                <a16:creationId xmlns:a16="http://schemas.microsoft.com/office/drawing/2014/main" id="{DB51CDEE-AAD6-4779-B68D-781E68CD9313}"/>
              </a:ext>
            </a:extLst>
          </p:cNvPr>
          <p:cNvGraphicFramePr>
            <a:graphicFrameLocks noGrp="1"/>
          </p:cNvGraphicFramePr>
          <p:nvPr/>
        </p:nvGraphicFramePr>
        <p:xfrm>
          <a:off x="6934200" y="5105400"/>
          <a:ext cx="1905000" cy="1238250"/>
        </p:xfrm>
        <a:graphic>
          <a:graphicData uri="http://schemas.openxmlformats.org/drawingml/2006/table">
            <a:tbl>
              <a:tblPr/>
              <a:tblGrid>
                <a:gridCol w="1333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209550">
                <a:tc>
                  <a:txBody>
                    <a:bodyPr/>
                    <a:lstStyle/>
                    <a:p>
                      <a:pPr algn="ctr" fontAlgn="b"/>
                      <a:r>
                        <a:rPr lang="en-US" sz="1100" b="0" i="0" u="none" strike="noStrike">
                          <a:solidFill>
                            <a:srgbClr val="000000"/>
                          </a:solidFill>
                          <a:latin typeface="Calibri"/>
                        </a:rPr>
                        <a:t>Complaint</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Percent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b="0" i="0" u="none" strike="noStrike">
                          <a:solidFill>
                            <a:srgbClr val="000000"/>
                          </a:solidFill>
                          <a:latin typeface="Calibri"/>
                        </a:rPr>
                        <a:t>Late Flight</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100" b="0" i="0" u="none" strike="noStrike">
                          <a:solidFill>
                            <a:srgbClr val="000000"/>
                          </a:solidFill>
                          <a:latin typeface="Calibri"/>
                        </a:rPr>
                        <a:t>Lost Luggage</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fontAlgn="b"/>
                      <a:r>
                        <a:rPr lang="en-US" sz="1100" b="0" i="0" u="none" strike="noStrike">
                          <a:solidFill>
                            <a:srgbClr val="000000"/>
                          </a:solidFill>
                          <a:latin typeface="Calibri"/>
                        </a:rPr>
                        <a:t>Poor In-Flight Service</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fontAlgn="b"/>
                      <a:r>
                        <a:rPr lang="en-US" sz="1100" b="0" i="0" u="none" strike="noStrike">
                          <a:solidFill>
                            <a:srgbClr val="000000"/>
                          </a:solidFill>
                          <a:latin typeface="Calibri"/>
                        </a:rPr>
                        <a:t>Other</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fontAlgn="b"/>
                      <a:r>
                        <a:rPr lang="en-US" sz="1100" b="0" i="0" u="none" strike="noStrike">
                          <a:solidFill>
                            <a:srgbClr val="000000"/>
                          </a:solidFill>
                          <a:latin typeface="Calibri"/>
                        </a:rPr>
                        <a:t>All</a:t>
                      </a:r>
                    </a:p>
                  </a:txBody>
                  <a:tcPr marL="9525" marR="9525" marT="9525" marB="0" anchor="b">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100.0%</a:t>
                      </a:r>
                    </a:p>
                  </a:txBody>
                  <a:tcPr marL="9525" marR="9525" marT="9525" marB="0" anchor="b">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293" name="TextBox 27">
            <a:extLst>
              <a:ext uri="{FF2B5EF4-FFF2-40B4-BE49-F238E27FC236}">
                <a16:creationId xmlns:a16="http://schemas.microsoft.com/office/drawing/2014/main" id="{13235B95-E3F8-4D42-B5B8-E8F0D684DB17}"/>
              </a:ext>
            </a:extLst>
          </p:cNvPr>
          <p:cNvSpPr txBox="1">
            <a:spLocks noChangeArrowheads="1"/>
          </p:cNvSpPr>
          <p:nvPr/>
        </p:nvSpPr>
        <p:spPr bwMode="auto">
          <a:xfrm>
            <a:off x="304800" y="5715000"/>
            <a:ext cx="37496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Differences Between </a:t>
            </a:r>
            <a:r>
              <a:rPr lang="en-US" altLang="en-US" sz="1800">
                <a:solidFill>
                  <a:srgbClr val="0070C0"/>
                </a:solidFill>
              </a:rPr>
              <a:t>Sample</a:t>
            </a:r>
            <a:r>
              <a:rPr lang="en-US" altLang="en-US" sz="1800"/>
              <a:t> </a:t>
            </a:r>
            <a:r>
              <a:rPr lang="en-US" altLang="en-US" sz="1800">
                <a:solidFill>
                  <a:srgbClr val="7030A0"/>
                </a:solidFill>
              </a:rPr>
              <a:t>Statistics</a:t>
            </a:r>
          </a:p>
          <a:p>
            <a:pPr eaLnBrk="1" hangingPunct="1">
              <a:spcBef>
                <a:spcPct val="0"/>
              </a:spcBef>
              <a:buFontTx/>
              <a:buNone/>
            </a:pPr>
            <a:r>
              <a:rPr lang="en-US" altLang="en-US" sz="1800"/>
              <a:t>and </a:t>
            </a:r>
            <a:r>
              <a:rPr lang="en-US" altLang="en-US" sz="1800">
                <a:solidFill>
                  <a:srgbClr val="FF0000"/>
                </a:solidFill>
              </a:rPr>
              <a:t>Population Parameters</a:t>
            </a:r>
            <a:r>
              <a:rPr lang="en-US" altLang="en-US" sz="1800"/>
              <a:t> are </a:t>
            </a:r>
          </a:p>
          <a:p>
            <a:pPr eaLnBrk="1" hangingPunct="1">
              <a:spcBef>
                <a:spcPct val="0"/>
              </a:spcBef>
              <a:buFontTx/>
              <a:buNone/>
            </a:pPr>
            <a:r>
              <a:rPr lang="en-US" altLang="en-US" sz="1800" b="1"/>
              <a:t>Sampling Errors</a:t>
            </a:r>
          </a:p>
        </p:txBody>
      </p:sp>
      <p:sp>
        <p:nvSpPr>
          <p:cNvPr id="7294" name="TextBox 28">
            <a:extLst>
              <a:ext uri="{FF2B5EF4-FFF2-40B4-BE49-F238E27FC236}">
                <a16:creationId xmlns:a16="http://schemas.microsoft.com/office/drawing/2014/main" id="{87E63B50-BCD6-42AD-AE87-5775C64EBAC7}"/>
              </a:ext>
            </a:extLst>
          </p:cNvPr>
          <p:cNvSpPr txBox="1">
            <a:spLocks noChangeArrowheads="1"/>
          </p:cNvSpPr>
          <p:nvPr/>
        </p:nvSpPr>
        <p:spPr bwMode="auto">
          <a:xfrm>
            <a:off x="228600" y="4648200"/>
            <a:ext cx="3886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Inferential Statistics </a:t>
            </a:r>
            <a:r>
              <a:rPr lang="en-US" altLang="en-US" sz="1800"/>
              <a:t>is using the</a:t>
            </a:r>
          </a:p>
          <a:p>
            <a:pPr eaLnBrk="1" hangingPunct="1">
              <a:spcBef>
                <a:spcPct val="0"/>
              </a:spcBef>
              <a:buFontTx/>
              <a:buNone/>
            </a:pPr>
            <a:r>
              <a:rPr lang="en-US" altLang="en-US" sz="1800"/>
              <a:t>Descriptive </a:t>
            </a:r>
            <a:r>
              <a:rPr lang="en-US" altLang="en-US" sz="1800">
                <a:solidFill>
                  <a:srgbClr val="7030A0"/>
                </a:solidFill>
              </a:rPr>
              <a:t>Statistics</a:t>
            </a:r>
            <a:r>
              <a:rPr lang="en-US" altLang="en-US" sz="1800"/>
              <a:t> of the </a:t>
            </a:r>
            <a:r>
              <a:rPr lang="en-US" altLang="en-US" sz="1800">
                <a:solidFill>
                  <a:srgbClr val="0070C0"/>
                </a:solidFill>
              </a:rPr>
              <a:t>Sample</a:t>
            </a:r>
            <a:r>
              <a:rPr lang="en-US" altLang="en-US" sz="1800"/>
              <a:t> to</a:t>
            </a:r>
          </a:p>
          <a:p>
            <a:pPr eaLnBrk="1" hangingPunct="1">
              <a:spcBef>
                <a:spcPct val="0"/>
              </a:spcBef>
              <a:buFontTx/>
              <a:buNone/>
            </a:pPr>
            <a:r>
              <a:rPr lang="en-US" altLang="en-US" sz="1800"/>
              <a:t>Draw Conclusions about the </a:t>
            </a:r>
            <a:r>
              <a:rPr lang="en-US" altLang="en-US" sz="1800">
                <a:solidFill>
                  <a:srgbClr val="FF0000"/>
                </a:solidFill>
              </a:rPr>
              <a:t>Population</a:t>
            </a:r>
          </a:p>
        </p:txBody>
      </p:sp>
      <p:pic>
        <p:nvPicPr>
          <p:cNvPr id="7295" name="Picture 141">
            <a:extLst>
              <a:ext uri="{FF2B5EF4-FFF2-40B4-BE49-F238E27FC236}">
                <a16:creationId xmlns:a16="http://schemas.microsoft.com/office/drawing/2014/main" id="{034A20FE-30E6-4193-BA12-0027504D9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038600"/>
            <a:ext cx="13430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45"/>
                                        </p:tgtEl>
                                        <p:attrNameLst>
                                          <p:attrName>style.visibility</p:attrName>
                                        </p:attrNameLst>
                                      </p:cBhvr>
                                      <p:to>
                                        <p:strVal val="visible"/>
                                      </p:to>
                                    </p:set>
                                    <p:anim calcmode="lin" valueType="num">
                                      <p:cBhvr additive="base">
                                        <p:cTn id="7" dur="500" fill="hold"/>
                                        <p:tgtEl>
                                          <p:spTgt spid="7245"/>
                                        </p:tgtEl>
                                        <p:attrNameLst>
                                          <p:attrName>ppt_x</p:attrName>
                                        </p:attrNameLst>
                                      </p:cBhvr>
                                      <p:tavLst>
                                        <p:tav tm="0">
                                          <p:val>
                                            <p:strVal val="#ppt_x"/>
                                          </p:val>
                                        </p:tav>
                                        <p:tav tm="100000">
                                          <p:val>
                                            <p:strVal val="#ppt_x"/>
                                          </p:val>
                                        </p:tav>
                                      </p:tavLst>
                                    </p:anim>
                                    <p:anim calcmode="lin" valueType="num">
                                      <p:cBhvr additive="base">
                                        <p:cTn id="8" dur="500" fill="hold"/>
                                        <p:tgtEl>
                                          <p:spTgt spid="72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46"/>
                                        </p:tgtEl>
                                        <p:attrNameLst>
                                          <p:attrName>style.visibility</p:attrName>
                                        </p:attrNameLst>
                                      </p:cBhvr>
                                      <p:to>
                                        <p:strVal val="visible"/>
                                      </p:to>
                                    </p:set>
                                    <p:anim calcmode="lin" valueType="num">
                                      <p:cBhvr additive="base">
                                        <p:cTn id="13" dur="500" fill="hold"/>
                                        <p:tgtEl>
                                          <p:spTgt spid="7246"/>
                                        </p:tgtEl>
                                        <p:attrNameLst>
                                          <p:attrName>ppt_x</p:attrName>
                                        </p:attrNameLst>
                                      </p:cBhvr>
                                      <p:tavLst>
                                        <p:tav tm="0">
                                          <p:val>
                                            <p:strVal val="#ppt_x"/>
                                          </p:val>
                                        </p:tav>
                                        <p:tav tm="100000">
                                          <p:val>
                                            <p:strVal val="#ppt_x"/>
                                          </p:val>
                                        </p:tav>
                                      </p:tavLst>
                                    </p:anim>
                                    <p:anim calcmode="lin" valueType="num">
                                      <p:cBhvr additive="base">
                                        <p:cTn id="14" dur="500" fill="hold"/>
                                        <p:tgtEl>
                                          <p:spTgt spid="72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47"/>
                                        </p:tgtEl>
                                        <p:attrNameLst>
                                          <p:attrName>style.visibility</p:attrName>
                                        </p:attrNameLst>
                                      </p:cBhvr>
                                      <p:to>
                                        <p:strVal val="visible"/>
                                      </p:to>
                                    </p:set>
                                    <p:anim calcmode="lin" valueType="num">
                                      <p:cBhvr additive="base">
                                        <p:cTn id="19" dur="500" fill="hold"/>
                                        <p:tgtEl>
                                          <p:spTgt spid="7247"/>
                                        </p:tgtEl>
                                        <p:attrNameLst>
                                          <p:attrName>ppt_x</p:attrName>
                                        </p:attrNameLst>
                                      </p:cBhvr>
                                      <p:tavLst>
                                        <p:tav tm="0">
                                          <p:val>
                                            <p:strVal val="#ppt_x"/>
                                          </p:val>
                                        </p:tav>
                                        <p:tav tm="100000">
                                          <p:val>
                                            <p:strVal val="#ppt_x"/>
                                          </p:val>
                                        </p:tav>
                                      </p:tavLst>
                                    </p:anim>
                                    <p:anim calcmode="lin" valueType="num">
                                      <p:cBhvr additive="base">
                                        <p:cTn id="20" dur="500" fill="hold"/>
                                        <p:tgtEl>
                                          <p:spTgt spid="72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48"/>
                                        </p:tgtEl>
                                        <p:attrNameLst>
                                          <p:attrName>style.visibility</p:attrName>
                                        </p:attrNameLst>
                                      </p:cBhvr>
                                      <p:to>
                                        <p:strVal val="visible"/>
                                      </p:to>
                                    </p:set>
                                    <p:anim calcmode="lin" valueType="num">
                                      <p:cBhvr additive="base">
                                        <p:cTn id="31" dur="500" fill="hold"/>
                                        <p:tgtEl>
                                          <p:spTgt spid="7248"/>
                                        </p:tgtEl>
                                        <p:attrNameLst>
                                          <p:attrName>ppt_x</p:attrName>
                                        </p:attrNameLst>
                                      </p:cBhvr>
                                      <p:tavLst>
                                        <p:tav tm="0">
                                          <p:val>
                                            <p:strVal val="#ppt_x"/>
                                          </p:val>
                                        </p:tav>
                                        <p:tav tm="100000">
                                          <p:val>
                                            <p:strVal val="#ppt_x"/>
                                          </p:val>
                                        </p:tav>
                                      </p:tavLst>
                                    </p:anim>
                                    <p:anim calcmode="lin" valueType="num">
                                      <p:cBhvr additive="base">
                                        <p:cTn id="32" dur="500" fill="hold"/>
                                        <p:tgtEl>
                                          <p:spTgt spid="724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295"/>
                                        </p:tgtEl>
                                        <p:attrNameLst>
                                          <p:attrName>style.visibility</p:attrName>
                                        </p:attrNameLst>
                                      </p:cBhvr>
                                      <p:to>
                                        <p:strVal val="visible"/>
                                      </p:to>
                                    </p:set>
                                    <p:anim calcmode="lin" valueType="num">
                                      <p:cBhvr additive="base">
                                        <p:cTn id="49" dur="500" fill="hold"/>
                                        <p:tgtEl>
                                          <p:spTgt spid="7295"/>
                                        </p:tgtEl>
                                        <p:attrNameLst>
                                          <p:attrName>ppt_x</p:attrName>
                                        </p:attrNameLst>
                                      </p:cBhvr>
                                      <p:tavLst>
                                        <p:tav tm="0">
                                          <p:val>
                                            <p:strVal val="#ppt_x"/>
                                          </p:val>
                                        </p:tav>
                                        <p:tav tm="100000">
                                          <p:val>
                                            <p:strVal val="#ppt_x"/>
                                          </p:val>
                                        </p:tav>
                                      </p:tavLst>
                                    </p:anim>
                                    <p:anim calcmode="lin" valueType="num">
                                      <p:cBhvr additive="base">
                                        <p:cTn id="50" dur="500" fill="hold"/>
                                        <p:tgtEl>
                                          <p:spTgt spid="729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294"/>
                                        </p:tgtEl>
                                        <p:attrNameLst>
                                          <p:attrName>style.visibility</p:attrName>
                                        </p:attrNameLst>
                                      </p:cBhvr>
                                      <p:to>
                                        <p:strVal val="visible"/>
                                      </p:to>
                                    </p:set>
                                    <p:anim calcmode="lin" valueType="num">
                                      <p:cBhvr additive="base">
                                        <p:cTn id="67" dur="500" fill="hold"/>
                                        <p:tgtEl>
                                          <p:spTgt spid="7294"/>
                                        </p:tgtEl>
                                        <p:attrNameLst>
                                          <p:attrName>ppt_x</p:attrName>
                                        </p:attrNameLst>
                                      </p:cBhvr>
                                      <p:tavLst>
                                        <p:tav tm="0">
                                          <p:val>
                                            <p:strVal val="#ppt_x"/>
                                          </p:val>
                                        </p:tav>
                                        <p:tav tm="100000">
                                          <p:val>
                                            <p:strVal val="#ppt_x"/>
                                          </p:val>
                                        </p:tav>
                                      </p:tavLst>
                                    </p:anim>
                                    <p:anim calcmode="lin" valueType="num">
                                      <p:cBhvr additive="base">
                                        <p:cTn id="68" dur="500" fill="hold"/>
                                        <p:tgtEl>
                                          <p:spTgt spid="729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293"/>
                                        </p:tgtEl>
                                        <p:attrNameLst>
                                          <p:attrName>style.visibility</p:attrName>
                                        </p:attrNameLst>
                                      </p:cBhvr>
                                      <p:to>
                                        <p:strVal val="visible"/>
                                      </p:to>
                                    </p:set>
                                    <p:anim calcmode="lin" valueType="num">
                                      <p:cBhvr additive="base">
                                        <p:cTn id="73" dur="500" fill="hold"/>
                                        <p:tgtEl>
                                          <p:spTgt spid="7293"/>
                                        </p:tgtEl>
                                        <p:attrNameLst>
                                          <p:attrName>ppt_x</p:attrName>
                                        </p:attrNameLst>
                                      </p:cBhvr>
                                      <p:tavLst>
                                        <p:tav tm="0">
                                          <p:val>
                                            <p:strVal val="#ppt_x"/>
                                          </p:val>
                                        </p:tav>
                                        <p:tav tm="100000">
                                          <p:val>
                                            <p:strVal val="#ppt_x"/>
                                          </p:val>
                                        </p:tav>
                                      </p:tavLst>
                                    </p:anim>
                                    <p:anim calcmode="lin" valueType="num">
                                      <p:cBhvr additive="base">
                                        <p:cTn id="74" dur="500" fill="hold"/>
                                        <p:tgtEl>
                                          <p:spTgt spid="7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5" grpId="0"/>
      <p:bldP spid="7246" grpId="0"/>
      <p:bldP spid="7247" grpId="0"/>
      <p:bldP spid="7248" grpId="0"/>
      <p:bldP spid="7293" grpId="0"/>
      <p:bldP spid="72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402589F-59BF-4A22-8FFA-BAA2C5612615}"/>
              </a:ext>
            </a:extLst>
          </p:cNvPr>
          <p:cNvSpPr>
            <a:spLocks noGrp="1"/>
          </p:cNvSpPr>
          <p:nvPr>
            <p:ph type="title"/>
          </p:nvPr>
        </p:nvSpPr>
        <p:spPr>
          <a:xfrm>
            <a:off x="457200" y="152400"/>
            <a:ext cx="8229600" cy="1143000"/>
          </a:xfrm>
        </p:spPr>
        <p:txBody>
          <a:bodyPr/>
          <a:lstStyle/>
          <a:p>
            <a:pPr eaLnBrk="1" hangingPunct="1"/>
            <a:r>
              <a:rPr lang="en-US" altLang="en-US" sz="3200"/>
              <a:t>Sampling Methods</a:t>
            </a:r>
            <a:br>
              <a:rPr lang="en-US" altLang="en-US" sz="3200"/>
            </a:br>
            <a:r>
              <a:rPr lang="en-US" altLang="en-US" sz="3200"/>
              <a:t>Data Collection Approaches</a:t>
            </a:r>
          </a:p>
        </p:txBody>
      </p:sp>
      <p:sp>
        <p:nvSpPr>
          <p:cNvPr id="8195" name="TextBox 2">
            <a:extLst>
              <a:ext uri="{FF2B5EF4-FFF2-40B4-BE49-F238E27FC236}">
                <a16:creationId xmlns:a16="http://schemas.microsoft.com/office/drawing/2014/main" id="{6C7077F3-0AC8-48B5-BB07-D7750A5B2638}"/>
              </a:ext>
            </a:extLst>
          </p:cNvPr>
          <p:cNvSpPr txBox="1">
            <a:spLocks noChangeArrowheads="1"/>
          </p:cNvSpPr>
          <p:nvPr/>
        </p:nvSpPr>
        <p:spPr bwMode="auto">
          <a:xfrm>
            <a:off x="381000" y="1752600"/>
            <a:ext cx="3429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Calibri" panose="020F0502020204030204" pitchFamily="34" charset="0"/>
              <a:buAutoNum type="arabicParenR"/>
            </a:pPr>
            <a:r>
              <a:rPr lang="en-US" altLang="en-US" sz="1800"/>
              <a:t>Define the Objective</a:t>
            </a:r>
          </a:p>
          <a:p>
            <a:pPr eaLnBrk="1" hangingPunct="1">
              <a:spcBef>
                <a:spcPct val="0"/>
              </a:spcBef>
              <a:buFont typeface="Calibri" panose="020F0502020204030204" pitchFamily="34" charset="0"/>
              <a:buAutoNum type="arabicParenR"/>
            </a:pPr>
            <a:r>
              <a:rPr lang="en-US" altLang="en-US" sz="1800"/>
              <a:t>Define the Population &amp; Variable(s) of Interest</a:t>
            </a:r>
          </a:p>
          <a:p>
            <a:pPr eaLnBrk="1" hangingPunct="1">
              <a:spcBef>
                <a:spcPct val="0"/>
              </a:spcBef>
              <a:buFont typeface="Calibri" panose="020F0502020204030204" pitchFamily="34" charset="0"/>
              <a:buAutoNum type="arabicParenR"/>
            </a:pPr>
            <a:r>
              <a:rPr lang="en-US" altLang="en-US" sz="1800"/>
              <a:t>Define the Data Collection &amp; Measurement Approaches</a:t>
            </a:r>
          </a:p>
          <a:p>
            <a:pPr eaLnBrk="1" hangingPunct="1">
              <a:spcBef>
                <a:spcPct val="0"/>
              </a:spcBef>
              <a:buFont typeface="Calibri" panose="020F0502020204030204" pitchFamily="34" charset="0"/>
              <a:buAutoNum type="arabicParenR"/>
            </a:pPr>
            <a:r>
              <a:rPr lang="en-US" altLang="en-US" sz="1800"/>
              <a:t>Collect the Sample Data</a:t>
            </a:r>
          </a:p>
          <a:p>
            <a:pPr eaLnBrk="1" hangingPunct="1">
              <a:spcBef>
                <a:spcPct val="0"/>
              </a:spcBef>
              <a:buFont typeface="Calibri" panose="020F0502020204030204" pitchFamily="34" charset="0"/>
              <a:buAutoNum type="arabicParenR"/>
            </a:pPr>
            <a:r>
              <a:rPr lang="en-US" altLang="en-US" sz="1800"/>
              <a:t>Review the Process vs the Plan</a:t>
            </a:r>
          </a:p>
        </p:txBody>
      </p:sp>
      <p:sp>
        <p:nvSpPr>
          <p:cNvPr id="8196" name="TextBox 3">
            <a:extLst>
              <a:ext uri="{FF2B5EF4-FFF2-40B4-BE49-F238E27FC236}">
                <a16:creationId xmlns:a16="http://schemas.microsoft.com/office/drawing/2014/main" id="{DD40ECE7-CE2D-4B86-A66B-75ADE7939E5B}"/>
              </a:ext>
            </a:extLst>
          </p:cNvPr>
          <p:cNvSpPr txBox="1">
            <a:spLocks noChangeArrowheads="1"/>
          </p:cNvSpPr>
          <p:nvPr/>
        </p:nvSpPr>
        <p:spPr bwMode="auto">
          <a:xfrm>
            <a:off x="533400" y="1371600"/>
            <a:ext cx="2619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Data Collection Process</a:t>
            </a:r>
          </a:p>
        </p:txBody>
      </p:sp>
      <p:sp>
        <p:nvSpPr>
          <p:cNvPr id="8197" name="TextBox 4">
            <a:extLst>
              <a:ext uri="{FF2B5EF4-FFF2-40B4-BE49-F238E27FC236}">
                <a16:creationId xmlns:a16="http://schemas.microsoft.com/office/drawing/2014/main" id="{21078722-6473-4459-84D3-3ED2BC2553CD}"/>
              </a:ext>
            </a:extLst>
          </p:cNvPr>
          <p:cNvSpPr txBox="1">
            <a:spLocks noChangeArrowheads="1"/>
          </p:cNvSpPr>
          <p:nvPr/>
        </p:nvSpPr>
        <p:spPr bwMode="auto">
          <a:xfrm>
            <a:off x="381000" y="4057650"/>
            <a:ext cx="3352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Calibri" panose="020F0502020204030204" pitchFamily="34" charset="0"/>
              <a:buAutoNum type="arabicParenR"/>
            </a:pPr>
            <a:r>
              <a:rPr lang="en-US" altLang="en-US" sz="1600">
                <a:solidFill>
                  <a:srgbClr val="FF0000"/>
                </a:solidFill>
              </a:rPr>
              <a:t>Keep it Manageable</a:t>
            </a:r>
          </a:p>
          <a:p>
            <a:pPr eaLnBrk="1" hangingPunct="1">
              <a:spcBef>
                <a:spcPct val="0"/>
              </a:spcBef>
              <a:buFont typeface="Calibri" panose="020F0502020204030204" pitchFamily="34" charset="0"/>
              <a:buAutoNum type="arabicParenR"/>
            </a:pPr>
            <a:r>
              <a:rPr lang="en-US" altLang="en-US" sz="1600">
                <a:solidFill>
                  <a:srgbClr val="FF0000"/>
                </a:solidFill>
              </a:rPr>
              <a:t>Most Frequent Error is Attempting to Do Too Much</a:t>
            </a:r>
          </a:p>
          <a:p>
            <a:pPr eaLnBrk="1" hangingPunct="1">
              <a:spcBef>
                <a:spcPct val="0"/>
              </a:spcBef>
              <a:buFont typeface="Calibri" panose="020F0502020204030204" pitchFamily="34" charset="0"/>
              <a:buAutoNum type="arabicParenR"/>
            </a:pPr>
            <a:r>
              <a:rPr lang="en-US" altLang="en-US" sz="1600">
                <a:solidFill>
                  <a:srgbClr val="FF0000"/>
                </a:solidFill>
              </a:rPr>
              <a:t>Still Strive for Representative Sample &amp; Keep Analysis in Mind – Obtain Most Informative Data Reasonably Possible</a:t>
            </a:r>
          </a:p>
          <a:p>
            <a:pPr eaLnBrk="1" hangingPunct="1">
              <a:spcBef>
                <a:spcPct val="0"/>
              </a:spcBef>
              <a:buFont typeface="Calibri" panose="020F0502020204030204" pitchFamily="34" charset="0"/>
              <a:buAutoNum type="arabicParenR"/>
            </a:pPr>
            <a:r>
              <a:rPr lang="en-US" altLang="en-US" sz="1600">
                <a:solidFill>
                  <a:srgbClr val="FF0000"/>
                </a:solidFill>
              </a:rPr>
              <a:t>Take care in Data Collection – Avoid Blunders</a:t>
            </a:r>
          </a:p>
          <a:p>
            <a:pPr eaLnBrk="1" hangingPunct="1">
              <a:spcBef>
                <a:spcPct val="0"/>
              </a:spcBef>
              <a:buFont typeface="Calibri" panose="020F0502020204030204" pitchFamily="34" charset="0"/>
              <a:buAutoNum type="arabicParenR"/>
            </a:pPr>
            <a:r>
              <a:rPr lang="en-US" altLang="en-US" sz="1600">
                <a:solidFill>
                  <a:srgbClr val="FF0000"/>
                </a:solidFill>
              </a:rPr>
              <a:t>Review Process to Improve Future Efforts</a:t>
            </a:r>
          </a:p>
        </p:txBody>
      </p:sp>
      <p:sp>
        <p:nvSpPr>
          <p:cNvPr id="8198" name="TextBox 5">
            <a:extLst>
              <a:ext uri="{FF2B5EF4-FFF2-40B4-BE49-F238E27FC236}">
                <a16:creationId xmlns:a16="http://schemas.microsoft.com/office/drawing/2014/main" id="{1B04D7E8-7349-4EA4-962E-7F74B226745A}"/>
              </a:ext>
            </a:extLst>
          </p:cNvPr>
          <p:cNvSpPr txBox="1">
            <a:spLocks noChangeArrowheads="1"/>
          </p:cNvSpPr>
          <p:nvPr/>
        </p:nvSpPr>
        <p:spPr bwMode="auto">
          <a:xfrm>
            <a:off x="609600" y="37338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FF0000"/>
                </a:solidFill>
              </a:rPr>
              <a:t>Some Guidelines</a:t>
            </a:r>
          </a:p>
        </p:txBody>
      </p:sp>
      <p:graphicFrame>
        <p:nvGraphicFramePr>
          <p:cNvPr id="7" name="Table 6">
            <a:extLst>
              <a:ext uri="{FF2B5EF4-FFF2-40B4-BE49-F238E27FC236}">
                <a16:creationId xmlns:a16="http://schemas.microsoft.com/office/drawing/2014/main" id="{382BCDA3-58EF-40D9-99AE-DDAA7642C16E}"/>
              </a:ext>
            </a:extLst>
          </p:cNvPr>
          <p:cNvGraphicFramePr>
            <a:graphicFrameLocks noGrp="1"/>
          </p:cNvGraphicFramePr>
          <p:nvPr/>
        </p:nvGraphicFramePr>
        <p:xfrm>
          <a:off x="4724400" y="1676400"/>
          <a:ext cx="2933700" cy="1943100"/>
        </p:xfrm>
        <a:graphic>
          <a:graphicData uri="http://schemas.openxmlformats.org/drawingml/2006/table">
            <a:tbl>
              <a:tblPr/>
              <a:tblGrid>
                <a:gridCol w="1002215">
                  <a:extLst>
                    <a:ext uri="{9D8B030D-6E8A-4147-A177-3AD203B41FA5}">
                      <a16:colId xmlns:a16="http://schemas.microsoft.com/office/drawing/2014/main" val="20000"/>
                    </a:ext>
                  </a:extLst>
                </a:gridCol>
                <a:gridCol w="485250">
                  <a:extLst>
                    <a:ext uri="{9D8B030D-6E8A-4147-A177-3AD203B41FA5}">
                      <a16:colId xmlns:a16="http://schemas.microsoft.com/office/drawing/2014/main" val="20001"/>
                    </a:ext>
                  </a:extLst>
                </a:gridCol>
                <a:gridCol w="1446235">
                  <a:extLst>
                    <a:ext uri="{9D8B030D-6E8A-4147-A177-3AD203B41FA5}">
                      <a16:colId xmlns:a16="http://schemas.microsoft.com/office/drawing/2014/main" val="20002"/>
                    </a:ext>
                  </a:extLst>
                </a:gridCol>
              </a:tblGrid>
              <a:tr h="209550">
                <a:tc>
                  <a:txBody>
                    <a:bodyPr/>
                    <a:lstStyle/>
                    <a:p>
                      <a:pPr algn="ctr" fontAlgn="b"/>
                      <a:r>
                        <a:rPr lang="en-US" sz="1100" b="0" i="0" u="none" strike="noStrike" dirty="0">
                          <a:solidFill>
                            <a:srgbClr val="000000"/>
                          </a:solidFill>
                          <a:latin typeface="Calibri"/>
                        </a:rPr>
                        <a:t>Sample Type</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Stages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Sample Name</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rowSpan="6">
                  <a:txBody>
                    <a:bodyPr/>
                    <a:lstStyle/>
                    <a:p>
                      <a:pPr algn="ctr" fontAlgn="ctr"/>
                      <a:r>
                        <a:rPr lang="en-US" sz="1100" b="0" i="0" u="none" strike="noStrike">
                          <a:solidFill>
                            <a:srgbClr val="000000"/>
                          </a:solidFill>
                          <a:latin typeface="Calibri"/>
                        </a:rPr>
                        <a:t>Probability</a:t>
                      </a:r>
                    </a:p>
                  </a:txBody>
                  <a:tcPr marL="9525" marR="9525" marT="952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err="1">
                          <a:solidFill>
                            <a:srgbClr val="000000"/>
                          </a:solidFill>
                          <a:latin typeface="Calibri"/>
                        </a:rPr>
                        <a:t>Mutli</a:t>
                      </a:r>
                      <a:endParaRPr lang="en-US"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Proportional Stratified</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Stratified Random</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Cluster</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Multi-Stage Random</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n-US"/>
                    </a:p>
                  </a:txBody>
                  <a:tcPr/>
                </a:tc>
                <a:tc rowSpan="2">
                  <a:txBody>
                    <a:bodyPr/>
                    <a:lstStyle/>
                    <a:p>
                      <a:pPr algn="ctr" fontAlgn="ctr"/>
                      <a:r>
                        <a:rPr lang="en-US" sz="1100" b="0" i="0" u="none" strike="noStrike">
                          <a:solidFill>
                            <a:srgbClr val="000000"/>
                          </a:solidFill>
                          <a:latin typeface="Calibri"/>
                        </a:rPr>
                        <a:t>Single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Simple Random</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Systematic</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rowSpan="3">
                  <a:txBody>
                    <a:bodyPr/>
                    <a:lstStyle/>
                    <a:p>
                      <a:pPr algn="ctr" fontAlgn="ctr"/>
                      <a:r>
                        <a:rPr lang="en-US" sz="1100" b="0" i="0" u="none" strike="noStrike">
                          <a:solidFill>
                            <a:srgbClr val="000000"/>
                          </a:solidFill>
                          <a:latin typeface="Calibri"/>
                        </a:rPr>
                        <a:t>Non-Probability</a:t>
                      </a:r>
                    </a:p>
                  </a:txBody>
                  <a:tcPr marL="9525" marR="9525" marT="952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Single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Judgment</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Volunteer</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vMerge="1">
                  <a:txBody>
                    <a:bodyPr/>
                    <a:lstStyle/>
                    <a:p>
                      <a:endParaRPr lang="en-US"/>
                    </a:p>
                  </a:txBody>
                  <a:tcPr/>
                </a:tc>
                <a:tc vMerge="1">
                  <a:txBody>
                    <a:bodyPr/>
                    <a:lstStyle/>
                    <a:p>
                      <a:endParaRPr lang="en-US"/>
                    </a:p>
                  </a:txBody>
                  <a:tcPr/>
                </a:tc>
                <a:tc>
                  <a:txBody>
                    <a:bodyPr/>
                    <a:lstStyle/>
                    <a:p>
                      <a:pPr algn="l" fontAlgn="b"/>
                      <a:r>
                        <a:rPr lang="en-US" sz="1100" b="0" i="0" u="none" strike="noStrike" dirty="0">
                          <a:solidFill>
                            <a:srgbClr val="000000"/>
                          </a:solidFill>
                          <a:latin typeface="Calibri"/>
                        </a:rPr>
                        <a:t>Convenience</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232" name="TextBox 7">
            <a:extLst>
              <a:ext uri="{FF2B5EF4-FFF2-40B4-BE49-F238E27FC236}">
                <a16:creationId xmlns:a16="http://schemas.microsoft.com/office/drawing/2014/main" id="{F76A87EF-9866-444A-8B5E-2402A7923FFB}"/>
              </a:ext>
            </a:extLst>
          </p:cNvPr>
          <p:cNvSpPr txBox="1">
            <a:spLocks noChangeArrowheads="1"/>
          </p:cNvSpPr>
          <p:nvPr/>
        </p:nvSpPr>
        <p:spPr bwMode="auto">
          <a:xfrm>
            <a:off x="4724400" y="1371600"/>
            <a:ext cx="285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Common Sampling Methods</a:t>
            </a:r>
          </a:p>
        </p:txBody>
      </p:sp>
      <p:sp>
        <p:nvSpPr>
          <p:cNvPr id="8233" name="TextBox 9">
            <a:extLst>
              <a:ext uri="{FF2B5EF4-FFF2-40B4-BE49-F238E27FC236}">
                <a16:creationId xmlns:a16="http://schemas.microsoft.com/office/drawing/2014/main" id="{70144E4D-D99B-45CE-8DD2-33920BDA82FA}"/>
              </a:ext>
            </a:extLst>
          </p:cNvPr>
          <p:cNvSpPr txBox="1">
            <a:spLocks noChangeArrowheads="1"/>
          </p:cNvSpPr>
          <p:nvPr/>
        </p:nvSpPr>
        <p:spPr bwMode="auto">
          <a:xfrm>
            <a:off x="4267200" y="3749675"/>
            <a:ext cx="46482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Some Observations</a:t>
            </a:r>
          </a:p>
          <a:p>
            <a:pPr eaLnBrk="1" hangingPunct="1">
              <a:spcBef>
                <a:spcPct val="0"/>
              </a:spcBef>
            </a:pPr>
            <a:r>
              <a:rPr lang="en-US" altLang="en-US" sz="1600">
                <a:solidFill>
                  <a:srgbClr val="0070C0"/>
                </a:solidFill>
              </a:rPr>
              <a:t> Sampling is Generally Driven by the Budget</a:t>
            </a:r>
          </a:p>
          <a:p>
            <a:pPr eaLnBrk="1" hangingPunct="1">
              <a:spcBef>
                <a:spcPct val="0"/>
              </a:spcBef>
            </a:pPr>
            <a:r>
              <a:rPr lang="en-US" altLang="en-US" sz="1600">
                <a:solidFill>
                  <a:srgbClr val="0070C0"/>
                </a:solidFill>
              </a:rPr>
              <a:t> Sampling Approach should consider the Objective</a:t>
            </a:r>
          </a:p>
          <a:p>
            <a:pPr eaLnBrk="1" hangingPunct="1">
              <a:spcBef>
                <a:spcPct val="0"/>
              </a:spcBef>
            </a:pPr>
            <a:r>
              <a:rPr lang="en-US" altLang="en-US" sz="1600">
                <a:solidFill>
                  <a:srgbClr val="0070C0"/>
                </a:solidFill>
              </a:rPr>
              <a:t> Compromises in Sampling can Increase Likelihood of Non-Representative Samples</a:t>
            </a:r>
          </a:p>
          <a:p>
            <a:pPr eaLnBrk="1" hangingPunct="1">
              <a:spcBef>
                <a:spcPct val="0"/>
              </a:spcBef>
            </a:pPr>
            <a:r>
              <a:rPr lang="en-US" altLang="en-US" sz="1600">
                <a:solidFill>
                  <a:srgbClr val="0070C0"/>
                </a:solidFill>
              </a:rPr>
              <a:t> Going Down Table Above, Generally</a:t>
            </a:r>
            <a:endParaRPr lang="en-US" altLang="en-US" sz="1200">
              <a:solidFill>
                <a:srgbClr val="0070C0"/>
              </a:solidFill>
            </a:endParaRPr>
          </a:p>
          <a:p>
            <a:pPr lvl="1" eaLnBrk="1" hangingPunct="1">
              <a:spcBef>
                <a:spcPct val="0"/>
              </a:spcBef>
              <a:buFont typeface="Arial" panose="020B0604020202020204" pitchFamily="34" charset="0"/>
              <a:buChar char="•"/>
            </a:pPr>
            <a:r>
              <a:rPr lang="en-US" altLang="en-US" sz="1200">
                <a:solidFill>
                  <a:srgbClr val="0070C0"/>
                </a:solidFill>
              </a:rPr>
              <a:t> Less Expensive</a:t>
            </a:r>
          </a:p>
          <a:p>
            <a:pPr lvl="1" eaLnBrk="1" hangingPunct="1">
              <a:spcBef>
                <a:spcPct val="0"/>
              </a:spcBef>
              <a:buFont typeface="Arial" panose="020B0604020202020204" pitchFamily="34" charset="0"/>
              <a:buChar char="•"/>
            </a:pPr>
            <a:r>
              <a:rPr lang="en-US" altLang="en-US" sz="1200">
                <a:solidFill>
                  <a:srgbClr val="0070C0"/>
                </a:solidFill>
              </a:rPr>
              <a:t> Less Information Required Up Front</a:t>
            </a:r>
          </a:p>
          <a:p>
            <a:pPr lvl="1" eaLnBrk="1" hangingPunct="1">
              <a:spcBef>
                <a:spcPct val="0"/>
              </a:spcBef>
              <a:buFont typeface="Arial" panose="020B0604020202020204" pitchFamily="34" charset="0"/>
              <a:buChar char="•"/>
            </a:pPr>
            <a:r>
              <a:rPr lang="en-US" altLang="en-US" sz="1200">
                <a:solidFill>
                  <a:srgbClr val="0070C0"/>
                </a:solidFill>
              </a:rPr>
              <a:t> More Chance for Non-Representative Samples</a:t>
            </a:r>
          </a:p>
          <a:p>
            <a:pPr eaLnBrk="1" hangingPunct="1">
              <a:spcBef>
                <a:spcPct val="0"/>
              </a:spcBef>
            </a:pPr>
            <a:r>
              <a:rPr lang="en-US" altLang="en-US" sz="1600">
                <a:solidFill>
                  <a:srgbClr val="0070C0"/>
                </a:solidFill>
              </a:rPr>
              <a:t> </a:t>
            </a:r>
            <a:r>
              <a:rPr lang="en-US" altLang="en-US" sz="1600" b="1">
                <a:solidFill>
                  <a:srgbClr val="0070C0"/>
                </a:solidFill>
              </a:rPr>
              <a:t>Bias Errors </a:t>
            </a:r>
            <a:r>
              <a:rPr lang="en-US" altLang="en-US" sz="1600">
                <a:solidFill>
                  <a:srgbClr val="0070C0"/>
                </a:solidFill>
              </a:rPr>
              <a:t>are the Likely Result of Non-Representative Samples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 calcmode="lin" valueType="num">
                                      <p:cBhvr additive="base">
                                        <p:cTn id="19"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 calcmode="lin" valueType="num">
                                      <p:cBhvr additive="base">
                                        <p:cTn id="2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232"/>
                                        </p:tgtEl>
                                        <p:attrNameLst>
                                          <p:attrName>style.visibility</p:attrName>
                                        </p:attrNameLst>
                                      </p:cBhvr>
                                      <p:to>
                                        <p:strVal val="visible"/>
                                      </p:to>
                                    </p:set>
                                    <p:anim calcmode="lin" valueType="num">
                                      <p:cBhvr additive="base">
                                        <p:cTn id="35" dur="500" fill="hold"/>
                                        <p:tgtEl>
                                          <p:spTgt spid="8232"/>
                                        </p:tgtEl>
                                        <p:attrNameLst>
                                          <p:attrName>ppt_x</p:attrName>
                                        </p:attrNameLst>
                                      </p:cBhvr>
                                      <p:tavLst>
                                        <p:tav tm="0">
                                          <p:val>
                                            <p:strVal val="#ppt_x"/>
                                          </p:val>
                                        </p:tav>
                                        <p:tav tm="100000">
                                          <p:val>
                                            <p:strVal val="#ppt_x"/>
                                          </p:val>
                                        </p:tav>
                                      </p:tavLst>
                                    </p:anim>
                                    <p:anim calcmode="lin" valueType="num">
                                      <p:cBhvr additive="base">
                                        <p:cTn id="36" dur="500" fill="hold"/>
                                        <p:tgtEl>
                                          <p:spTgt spid="823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8195">
                                            <p:txEl>
                                              <p:pRg st="3" end="3"/>
                                            </p:txEl>
                                          </p:spTgt>
                                        </p:tgtEl>
                                        <p:attrNameLst>
                                          <p:attrName>style.visibility</p:attrName>
                                        </p:attrNameLst>
                                      </p:cBhvr>
                                      <p:to>
                                        <p:strVal val="visible"/>
                                      </p:to>
                                    </p:set>
                                    <p:anim calcmode="lin" valueType="num">
                                      <p:cBhvr additive="base">
                                        <p:cTn id="4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195">
                                            <p:txEl>
                                              <p:pRg st="4" end="4"/>
                                            </p:txEl>
                                          </p:spTgt>
                                        </p:tgtEl>
                                        <p:attrNameLst>
                                          <p:attrName>style.visibility</p:attrName>
                                        </p:attrNameLst>
                                      </p:cBhvr>
                                      <p:to>
                                        <p:strVal val="visible"/>
                                      </p:to>
                                    </p:set>
                                    <p:anim calcmode="lin" valueType="num">
                                      <p:cBhvr additive="base">
                                        <p:cTn id="4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198"/>
                                        </p:tgtEl>
                                        <p:attrNameLst>
                                          <p:attrName>style.visibility</p:attrName>
                                        </p:attrNameLst>
                                      </p:cBhvr>
                                      <p:to>
                                        <p:strVal val="visible"/>
                                      </p:to>
                                    </p:set>
                                    <p:anim calcmode="lin" valueType="num">
                                      <p:cBhvr additive="base">
                                        <p:cTn id="53" dur="500" fill="hold"/>
                                        <p:tgtEl>
                                          <p:spTgt spid="8198"/>
                                        </p:tgtEl>
                                        <p:attrNameLst>
                                          <p:attrName>ppt_x</p:attrName>
                                        </p:attrNameLst>
                                      </p:cBhvr>
                                      <p:tavLst>
                                        <p:tav tm="0">
                                          <p:val>
                                            <p:strVal val="#ppt_x"/>
                                          </p:val>
                                        </p:tav>
                                        <p:tav tm="100000">
                                          <p:val>
                                            <p:strVal val="#ppt_x"/>
                                          </p:val>
                                        </p:tav>
                                      </p:tavLst>
                                    </p:anim>
                                    <p:anim calcmode="lin" valueType="num">
                                      <p:cBhvr additive="base">
                                        <p:cTn id="54"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197">
                                            <p:txEl>
                                              <p:pRg st="0" end="0"/>
                                            </p:txEl>
                                          </p:spTgt>
                                        </p:tgtEl>
                                        <p:attrNameLst>
                                          <p:attrName>style.visibility</p:attrName>
                                        </p:attrNameLst>
                                      </p:cBhvr>
                                      <p:to>
                                        <p:strVal val="visible"/>
                                      </p:to>
                                    </p:set>
                                    <p:anim calcmode="lin" valueType="num">
                                      <p:cBhvr additive="base">
                                        <p:cTn id="59" dur="500" fill="hold"/>
                                        <p:tgtEl>
                                          <p:spTgt spid="8197">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8197">
                                            <p:txEl>
                                              <p:pRg st="1" end="1"/>
                                            </p:txEl>
                                          </p:spTgt>
                                        </p:tgtEl>
                                        <p:attrNameLst>
                                          <p:attrName>style.visibility</p:attrName>
                                        </p:attrNameLst>
                                      </p:cBhvr>
                                      <p:to>
                                        <p:strVal val="visible"/>
                                      </p:to>
                                    </p:set>
                                    <p:anim calcmode="lin" valueType="num">
                                      <p:cBhvr additive="base">
                                        <p:cTn id="65" dur="500" fill="hold"/>
                                        <p:tgtEl>
                                          <p:spTgt spid="819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1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8197">
                                            <p:txEl>
                                              <p:pRg st="2" end="2"/>
                                            </p:txEl>
                                          </p:spTgt>
                                        </p:tgtEl>
                                        <p:attrNameLst>
                                          <p:attrName>style.visibility</p:attrName>
                                        </p:attrNameLst>
                                      </p:cBhvr>
                                      <p:to>
                                        <p:strVal val="visible"/>
                                      </p:to>
                                    </p:set>
                                    <p:anim calcmode="lin" valueType="num">
                                      <p:cBhvr additive="base">
                                        <p:cTn id="71" dur="500" fill="hold"/>
                                        <p:tgtEl>
                                          <p:spTgt spid="8197">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8197">
                                            <p:txEl>
                                              <p:pRg st="3" end="3"/>
                                            </p:txEl>
                                          </p:spTgt>
                                        </p:tgtEl>
                                        <p:attrNameLst>
                                          <p:attrName>style.visibility</p:attrName>
                                        </p:attrNameLst>
                                      </p:cBhvr>
                                      <p:to>
                                        <p:strVal val="visible"/>
                                      </p:to>
                                    </p:set>
                                    <p:anim calcmode="lin" valueType="num">
                                      <p:cBhvr additive="base">
                                        <p:cTn id="77" dur="500" fill="hold"/>
                                        <p:tgtEl>
                                          <p:spTgt spid="8197">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8197">
                                            <p:txEl>
                                              <p:pRg st="4" end="4"/>
                                            </p:txEl>
                                          </p:spTgt>
                                        </p:tgtEl>
                                        <p:attrNameLst>
                                          <p:attrName>style.visibility</p:attrName>
                                        </p:attrNameLst>
                                      </p:cBhvr>
                                      <p:to>
                                        <p:strVal val="visible"/>
                                      </p:to>
                                    </p:set>
                                    <p:anim calcmode="lin" valueType="num">
                                      <p:cBhvr additive="base">
                                        <p:cTn id="83" dur="500" fill="hold"/>
                                        <p:tgtEl>
                                          <p:spTgt spid="8197">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81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8233">
                                            <p:txEl>
                                              <p:pRg st="0" end="0"/>
                                            </p:txEl>
                                          </p:spTgt>
                                        </p:tgtEl>
                                        <p:attrNameLst>
                                          <p:attrName>style.visibility</p:attrName>
                                        </p:attrNameLst>
                                      </p:cBhvr>
                                      <p:to>
                                        <p:strVal val="visible"/>
                                      </p:to>
                                    </p:set>
                                    <p:anim calcmode="lin" valueType="num">
                                      <p:cBhvr additive="base">
                                        <p:cTn id="89" dur="500" fill="hold"/>
                                        <p:tgtEl>
                                          <p:spTgt spid="82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82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8233">
                                            <p:txEl>
                                              <p:pRg st="1" end="1"/>
                                            </p:txEl>
                                          </p:spTgt>
                                        </p:tgtEl>
                                        <p:attrNameLst>
                                          <p:attrName>style.visibility</p:attrName>
                                        </p:attrNameLst>
                                      </p:cBhvr>
                                      <p:to>
                                        <p:strVal val="visible"/>
                                      </p:to>
                                    </p:set>
                                    <p:anim calcmode="lin" valueType="num">
                                      <p:cBhvr additive="base">
                                        <p:cTn id="95" dur="500" fill="hold"/>
                                        <p:tgtEl>
                                          <p:spTgt spid="8233">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82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nodeType="clickEffect">
                                  <p:stCondLst>
                                    <p:cond delay="0"/>
                                  </p:stCondLst>
                                  <p:childTnLst>
                                    <p:set>
                                      <p:cBhvr>
                                        <p:cTn id="100" dur="1" fill="hold">
                                          <p:stCondLst>
                                            <p:cond delay="0"/>
                                          </p:stCondLst>
                                        </p:cTn>
                                        <p:tgtEl>
                                          <p:spTgt spid="8233">
                                            <p:txEl>
                                              <p:pRg st="2" end="2"/>
                                            </p:txEl>
                                          </p:spTgt>
                                        </p:tgtEl>
                                        <p:attrNameLst>
                                          <p:attrName>style.visibility</p:attrName>
                                        </p:attrNameLst>
                                      </p:cBhvr>
                                      <p:to>
                                        <p:strVal val="visible"/>
                                      </p:to>
                                    </p:set>
                                    <p:anim calcmode="lin" valueType="num">
                                      <p:cBhvr additive="base">
                                        <p:cTn id="101" dur="500" fill="hold"/>
                                        <p:tgtEl>
                                          <p:spTgt spid="8233">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82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8233">
                                            <p:txEl>
                                              <p:pRg st="3" end="3"/>
                                            </p:txEl>
                                          </p:spTgt>
                                        </p:tgtEl>
                                        <p:attrNameLst>
                                          <p:attrName>style.visibility</p:attrName>
                                        </p:attrNameLst>
                                      </p:cBhvr>
                                      <p:to>
                                        <p:strVal val="visible"/>
                                      </p:to>
                                    </p:set>
                                    <p:anim calcmode="lin" valueType="num">
                                      <p:cBhvr additive="base">
                                        <p:cTn id="107" dur="500" fill="hold"/>
                                        <p:tgtEl>
                                          <p:spTgt spid="8233">
                                            <p:txEl>
                                              <p:pRg st="3" end="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82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nodeType="clickEffect">
                                  <p:stCondLst>
                                    <p:cond delay="0"/>
                                  </p:stCondLst>
                                  <p:childTnLst>
                                    <p:set>
                                      <p:cBhvr>
                                        <p:cTn id="112" dur="1" fill="hold">
                                          <p:stCondLst>
                                            <p:cond delay="0"/>
                                          </p:stCondLst>
                                        </p:cTn>
                                        <p:tgtEl>
                                          <p:spTgt spid="8233">
                                            <p:txEl>
                                              <p:pRg st="4" end="4"/>
                                            </p:txEl>
                                          </p:spTgt>
                                        </p:tgtEl>
                                        <p:attrNameLst>
                                          <p:attrName>style.visibility</p:attrName>
                                        </p:attrNameLst>
                                      </p:cBhvr>
                                      <p:to>
                                        <p:strVal val="visible"/>
                                      </p:to>
                                    </p:set>
                                    <p:anim calcmode="lin" valueType="num">
                                      <p:cBhvr additive="base">
                                        <p:cTn id="113" dur="500" fill="hold"/>
                                        <p:tgtEl>
                                          <p:spTgt spid="8233">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8233">
                                            <p:txEl>
                                              <p:pRg st="4" end="4"/>
                                            </p:txEl>
                                          </p:spTgt>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8233">
                                            <p:txEl>
                                              <p:pRg st="5" end="5"/>
                                            </p:txEl>
                                          </p:spTgt>
                                        </p:tgtEl>
                                        <p:attrNameLst>
                                          <p:attrName>style.visibility</p:attrName>
                                        </p:attrNameLst>
                                      </p:cBhvr>
                                      <p:to>
                                        <p:strVal val="visible"/>
                                      </p:to>
                                    </p:set>
                                    <p:anim calcmode="lin" valueType="num">
                                      <p:cBhvr additive="base">
                                        <p:cTn id="117" dur="500" fill="hold"/>
                                        <p:tgtEl>
                                          <p:spTgt spid="8233">
                                            <p:txEl>
                                              <p:pRg st="5" end="5"/>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8233">
                                            <p:txEl>
                                              <p:pRg st="5" end="5"/>
                                            </p:txEl>
                                          </p:spTgt>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8233">
                                            <p:txEl>
                                              <p:pRg st="6" end="6"/>
                                            </p:txEl>
                                          </p:spTgt>
                                        </p:tgtEl>
                                        <p:attrNameLst>
                                          <p:attrName>style.visibility</p:attrName>
                                        </p:attrNameLst>
                                      </p:cBhvr>
                                      <p:to>
                                        <p:strVal val="visible"/>
                                      </p:to>
                                    </p:set>
                                    <p:anim calcmode="lin" valueType="num">
                                      <p:cBhvr additive="base">
                                        <p:cTn id="121" dur="500" fill="hold"/>
                                        <p:tgtEl>
                                          <p:spTgt spid="8233">
                                            <p:txEl>
                                              <p:pRg st="6" end="6"/>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8233">
                                            <p:txEl>
                                              <p:pRg st="6" end="6"/>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233">
                                            <p:txEl>
                                              <p:pRg st="7" end="7"/>
                                            </p:txEl>
                                          </p:spTgt>
                                        </p:tgtEl>
                                        <p:attrNameLst>
                                          <p:attrName>style.visibility</p:attrName>
                                        </p:attrNameLst>
                                      </p:cBhvr>
                                      <p:to>
                                        <p:strVal val="visible"/>
                                      </p:to>
                                    </p:set>
                                    <p:anim calcmode="lin" valueType="num">
                                      <p:cBhvr additive="base">
                                        <p:cTn id="125" dur="500" fill="hold"/>
                                        <p:tgtEl>
                                          <p:spTgt spid="8233">
                                            <p:txEl>
                                              <p:pRg st="7" end="7"/>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2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nodeType="clickEffect">
                                  <p:stCondLst>
                                    <p:cond delay="0"/>
                                  </p:stCondLst>
                                  <p:childTnLst>
                                    <p:set>
                                      <p:cBhvr>
                                        <p:cTn id="130" dur="1" fill="hold">
                                          <p:stCondLst>
                                            <p:cond delay="0"/>
                                          </p:stCondLst>
                                        </p:cTn>
                                        <p:tgtEl>
                                          <p:spTgt spid="8233">
                                            <p:txEl>
                                              <p:pRg st="8" end="8"/>
                                            </p:txEl>
                                          </p:spTgt>
                                        </p:tgtEl>
                                        <p:attrNameLst>
                                          <p:attrName>style.visibility</p:attrName>
                                        </p:attrNameLst>
                                      </p:cBhvr>
                                      <p:to>
                                        <p:strVal val="visible"/>
                                      </p:to>
                                    </p:set>
                                    <p:anim calcmode="lin" valueType="num">
                                      <p:cBhvr additive="base">
                                        <p:cTn id="131" dur="500" fill="hold"/>
                                        <p:tgtEl>
                                          <p:spTgt spid="8233">
                                            <p:txEl>
                                              <p:pRg st="8" end="8"/>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823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8" grpId="0"/>
      <p:bldP spid="82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FFBE57B3-ABF0-404E-9DAF-290485E81EB3}"/>
              </a:ext>
            </a:extLst>
          </p:cNvPr>
          <p:cNvSpPr txBox="1">
            <a:spLocks noChangeArrowheads="1"/>
          </p:cNvSpPr>
          <p:nvPr/>
        </p:nvSpPr>
        <p:spPr bwMode="auto">
          <a:xfrm>
            <a:off x="533400" y="609600"/>
            <a:ext cx="2487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Election Polling</a:t>
            </a:r>
          </a:p>
        </p:txBody>
      </p:sp>
      <p:sp>
        <p:nvSpPr>
          <p:cNvPr id="3" name="TextBox 2">
            <a:extLst>
              <a:ext uri="{FF2B5EF4-FFF2-40B4-BE49-F238E27FC236}">
                <a16:creationId xmlns:a16="http://schemas.microsoft.com/office/drawing/2014/main" id="{074A8835-9DAB-46E6-8E2F-6421C3C29281}"/>
              </a:ext>
            </a:extLst>
          </p:cNvPr>
          <p:cNvSpPr txBox="1">
            <a:spLocks noChangeArrowheads="1"/>
          </p:cNvSpPr>
          <p:nvPr/>
        </p:nvSpPr>
        <p:spPr bwMode="auto">
          <a:xfrm>
            <a:off x="381000" y="1295400"/>
            <a:ext cx="3505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1936, </a:t>
            </a:r>
            <a:r>
              <a:rPr lang="en-US" altLang="en-US" sz="1800" i="1">
                <a:latin typeface="Arial" panose="020B0604020202020204" pitchFamily="34" charset="0"/>
              </a:rPr>
              <a:t>Literary Digest </a:t>
            </a:r>
            <a:r>
              <a:rPr lang="en-US" altLang="en-US" sz="1800">
                <a:latin typeface="Arial" panose="020B0604020202020204" pitchFamily="34" charset="0"/>
              </a:rPr>
              <a:t>ran their by then traditional presidential election poll of more than10 million Americans.</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Similar polls they had run correctly predicted the outcome each time they had been conducted – 1916, 1920, 1924, 1928, and 1932.</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Their results are displayed at right and effectively predict a landslide for the Republican candidate Alf Landon.</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- 57% of the voters</a:t>
            </a:r>
          </a:p>
          <a:p>
            <a:pPr eaLnBrk="1" hangingPunct="1">
              <a:spcBef>
                <a:spcPct val="0"/>
              </a:spcBef>
              <a:buFontTx/>
              <a:buNone/>
            </a:pPr>
            <a:r>
              <a:rPr lang="en-US" altLang="en-US" sz="1800">
                <a:latin typeface="Arial" panose="020B0604020202020204" pitchFamily="34" charset="0"/>
              </a:rPr>
              <a:t>  - 370 Electoral College votes</a:t>
            </a:r>
          </a:p>
        </p:txBody>
      </p:sp>
      <p:pic>
        <p:nvPicPr>
          <p:cNvPr id="4" name="Picture 2">
            <a:extLst>
              <a:ext uri="{FF2B5EF4-FFF2-40B4-BE49-F238E27FC236}">
                <a16:creationId xmlns:a16="http://schemas.microsoft.com/office/drawing/2014/main" id="{5AC7D596-4D2F-4DD3-AFF7-722749393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66" t="20667" r="31250" b="10001"/>
          <a:stretch>
            <a:fillRect/>
          </a:stretch>
        </p:blipFill>
        <p:spPr bwMode="auto">
          <a:xfrm>
            <a:off x="3886200" y="762000"/>
            <a:ext cx="5257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C58389F-D957-460C-87E4-55BD2EA02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834" t="28667" r="51044" b="16000"/>
          <a:stretch>
            <a:fillRect/>
          </a:stretch>
        </p:blipFill>
        <p:spPr bwMode="auto">
          <a:xfrm>
            <a:off x="3429000" y="533400"/>
            <a:ext cx="55626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C341EE68-753E-4B67-98BF-486801124297}"/>
              </a:ext>
            </a:extLst>
          </p:cNvPr>
          <p:cNvSpPr>
            <a:spLocks noChangeArrowheads="1"/>
          </p:cNvSpPr>
          <p:nvPr/>
        </p:nvSpPr>
        <p:spPr bwMode="auto">
          <a:xfrm>
            <a:off x="3505200" y="56388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http://uselectionatlas.org/RESULTS/national.php?year=1936</a:t>
            </a:r>
          </a:p>
        </p:txBody>
      </p:sp>
      <p:sp>
        <p:nvSpPr>
          <p:cNvPr id="10244" name="TextBox 3">
            <a:extLst>
              <a:ext uri="{FF2B5EF4-FFF2-40B4-BE49-F238E27FC236}">
                <a16:creationId xmlns:a16="http://schemas.microsoft.com/office/drawing/2014/main" id="{9FDE159A-5F5C-4F59-948B-A53C8BB7A1AF}"/>
              </a:ext>
            </a:extLst>
          </p:cNvPr>
          <p:cNvSpPr txBox="1">
            <a:spLocks noChangeArrowheads="1"/>
          </p:cNvSpPr>
          <p:nvPr/>
        </p:nvSpPr>
        <p:spPr bwMode="auto">
          <a:xfrm>
            <a:off x="533400" y="304800"/>
            <a:ext cx="2487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Election Polling</a:t>
            </a:r>
          </a:p>
        </p:txBody>
      </p:sp>
      <p:sp>
        <p:nvSpPr>
          <p:cNvPr id="10245" name="TextBox 4">
            <a:extLst>
              <a:ext uri="{FF2B5EF4-FFF2-40B4-BE49-F238E27FC236}">
                <a16:creationId xmlns:a16="http://schemas.microsoft.com/office/drawing/2014/main" id="{CBA56BD3-2D96-44BF-B7E9-6259047D89ED}"/>
              </a:ext>
            </a:extLst>
          </p:cNvPr>
          <p:cNvSpPr txBox="1">
            <a:spLocks noChangeArrowheads="1"/>
          </p:cNvSpPr>
          <p:nvPr/>
        </p:nvSpPr>
        <p:spPr bwMode="auto">
          <a:xfrm>
            <a:off x="228600" y="914400"/>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So what was the outcome?</a:t>
            </a:r>
          </a:p>
        </p:txBody>
      </p:sp>
      <p:sp>
        <p:nvSpPr>
          <p:cNvPr id="6" name="TextBox 5">
            <a:extLst>
              <a:ext uri="{FF2B5EF4-FFF2-40B4-BE49-F238E27FC236}">
                <a16:creationId xmlns:a16="http://schemas.microsoft.com/office/drawing/2014/main" id="{E1EEB2AD-188D-4645-AAC8-5A5302A5C4FC}"/>
              </a:ext>
            </a:extLst>
          </p:cNvPr>
          <p:cNvSpPr txBox="1">
            <a:spLocks noChangeArrowheads="1"/>
          </p:cNvSpPr>
          <p:nvPr/>
        </p:nvSpPr>
        <p:spPr bwMode="auto">
          <a:xfrm>
            <a:off x="228600" y="1468438"/>
            <a:ext cx="29718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Roosevelt won, but was it at least close?</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 Well, no</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Roosevelt won &gt;60% of the vote and all but two states (ie, 523 of the 531 Electoral College votes)</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So what happened?</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b="1" i="1">
                <a:latin typeface="Arial" panose="020B0604020202020204" pitchFamily="34" charset="0"/>
              </a:rPr>
              <a:t>Sample Bias Error</a:t>
            </a:r>
          </a:p>
          <a:p>
            <a:pPr eaLnBrk="1" hangingPunct="1">
              <a:spcBef>
                <a:spcPct val="0"/>
              </a:spcBef>
              <a:buFontTx/>
              <a:buNone/>
            </a:pPr>
            <a:r>
              <a:rPr lang="en-US" altLang="en-US" sz="1800">
                <a:latin typeface="Arial" panose="020B0604020202020204" pitchFamily="34" charset="0"/>
              </a:rPr>
              <a:t>  - Self-selected sample</a:t>
            </a:r>
          </a:p>
          <a:p>
            <a:pPr eaLnBrk="1" hangingPunct="1">
              <a:spcBef>
                <a:spcPct val="0"/>
              </a:spcBef>
              <a:buFontTx/>
              <a:buNone/>
            </a:pPr>
            <a:r>
              <a:rPr lang="en-US" altLang="en-US" sz="1800">
                <a:latin typeface="Arial" panose="020B0604020202020204" pitchFamily="34" charset="0"/>
              </a:rPr>
              <a:t>  - Bias in mailings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fill="hold"/>
                                        <p:tgtEl>
                                          <p:spTgt spid="3075"/>
                                        </p:tgtEl>
                                        <p:attrNameLst>
                                          <p:attrName>ppt_x</p:attrName>
                                        </p:attrNameLst>
                                      </p:cBhvr>
                                      <p:tavLst>
                                        <p:tav tm="0">
                                          <p:val>
                                            <p:strVal val="#ppt_x"/>
                                          </p:val>
                                        </p:tav>
                                        <p:tav tm="100000">
                                          <p:val>
                                            <p:strVal val="#ppt_x"/>
                                          </p:val>
                                        </p:tav>
                                      </p:tavLst>
                                    </p:anim>
                                    <p:anim calcmode="lin" valueType="num">
                                      <p:cBhvr additive="base">
                                        <p:cTn id="2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 calcmode="lin" valueType="num">
                                      <p:cBhvr additive="base">
                                        <p:cTn id="4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1674</Words>
  <Application>Microsoft Office PowerPoint</Application>
  <PresentationFormat>On-screen Show (4:3)</PresentationFormat>
  <Paragraphs>439</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STAT 5340 Statistical Analysis I </vt:lpstr>
      <vt:lpstr>PowerPoint Presentation</vt:lpstr>
      <vt:lpstr>PowerPoint Presentation</vt:lpstr>
      <vt:lpstr>PowerPoint Presentation</vt:lpstr>
      <vt:lpstr>PowerPoint Presentation</vt:lpstr>
      <vt:lpstr>PowerPoint Presentation</vt:lpstr>
      <vt:lpstr>Sampling Methods Data Collection Approaches</vt:lpstr>
      <vt:lpstr>PowerPoint Presentation</vt:lpstr>
      <vt:lpstr>PowerPoint Presentation</vt:lpstr>
      <vt:lpstr>PowerPoint Presentation</vt:lpstr>
      <vt:lpstr>PowerPoint Presentation</vt:lpstr>
      <vt:lpstr>PowerPoint Presentation</vt:lpstr>
      <vt:lpstr>Probability and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rkhenderson</dc:creator>
  <cp:lastModifiedBy>Robert Henderson</cp:lastModifiedBy>
  <cp:revision>80</cp:revision>
  <dcterms:created xsi:type="dcterms:W3CDTF">2009-02-24T15:21:43Z</dcterms:created>
  <dcterms:modified xsi:type="dcterms:W3CDTF">2023-08-23T21:42:33Z</dcterms:modified>
</cp:coreProperties>
</file>