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7" r:id="rId4"/>
    <p:sldId id="285" r:id="rId5"/>
    <p:sldId id="261" r:id="rId6"/>
    <p:sldId id="278" r:id="rId7"/>
    <p:sldId id="279" r:id="rId8"/>
    <p:sldId id="280" r:id="rId9"/>
    <p:sldId id="281" r:id="rId10"/>
    <p:sldId id="282" r:id="rId11"/>
    <p:sldId id="266" r:id="rId12"/>
    <p:sldId id="267" r:id="rId13"/>
    <p:sldId id="268" r:id="rId14"/>
    <p:sldId id="269" r:id="rId15"/>
    <p:sldId id="288" r:id="rId16"/>
    <p:sldId id="286" r:id="rId17"/>
    <p:sldId id="287" r:id="rId18"/>
    <p:sldId id="291" r:id="rId19"/>
    <p:sldId id="275" r:id="rId20"/>
    <p:sldId id="289" r:id="rId21"/>
    <p:sldId id="290" r:id="rId22"/>
    <p:sldId id="276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50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8D419A3-FE36-4405-AFD8-D87C3E6A7D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09BF8-8622-420C-883A-A4B4F8050E9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CB4665E-B1EC-4CA7-BB06-89DC2157E790}" type="datetimeFigureOut">
              <a:rPr lang="en-US"/>
              <a:pPr>
                <a:defRPr/>
              </a:pPr>
              <a:t>9/5/2023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AF15C3B-C817-468C-889F-557A038BED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5577A3B-026B-473F-98F5-73845D300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2BC37-EA06-4D63-8EF1-05E293B74E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14A7B-DC77-4F15-882C-5185F0AAF0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1C84D16-7BAE-4159-8359-52181AB958D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214E0D23-0F9E-4A62-8DDC-DB61319275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C79343CB-EBF4-4C06-861C-6E83EC0585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DFB53C15-F970-4ABF-805C-180E37BFDF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E18E8C1-B503-4937-937C-89B85FB23402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A36E968C-5F93-440A-B762-276AD6431C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EFBE91E5-F0A1-436B-9836-C9657F612B1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B8619-A7B6-4950-BEB2-2119EA9A91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8EA867A-6D52-481F-8881-E100D8CB9546}" type="slidenum">
              <a:rPr lang="en-US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2F6BC622-7B2D-43EC-BDB9-2EB7163F7F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BABCF665-A201-42C6-88D8-D8608741618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9F9D6-0F2E-4B20-9D0C-005035CC59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E5301D5-8BC6-4795-A902-1CCF6231B86A}" type="slidenum">
              <a:rPr lang="en-US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EAE9495B-9DD2-49D3-8DD1-36978F7C07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CDC5CDBC-0A42-4854-9CEB-97B37501C84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86F85-9E5A-466D-995E-C07F4A930F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0A6D270-2BF7-4AAD-9E11-F96E6E21EF28}" type="slidenum">
              <a:rPr lang="en-US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5185E01F-BD25-4F63-B216-D4688AAE79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008F409C-0AE5-4107-BD4E-3C362614B7D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5A633-38C1-4FBB-8AA1-E4E5D1EB9E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9A55081-22FE-49F9-B9C7-E97A2F1FBEB6}" type="slidenum">
              <a:rPr lang="en-US" altLang="en-US">
                <a:latin typeface="Calibri" panose="020F0502020204030204" pitchFamily="34" charset="0"/>
              </a:rPr>
              <a:pPr eaLnBrk="1" hangingPunct="1"/>
              <a:t>14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19AB1365-7B71-4E68-A7BC-506147F9389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AFA7568D-835B-4581-B2E1-FA2D6DDC884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23D66-0D6B-41C4-A0FE-3953688EF6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446030B-4EA2-49DC-8DA0-6984731F8980}" type="slidenum">
              <a:rPr lang="en-US" altLang="en-US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5A1F4DA2-767C-4671-ACF0-F68AEA5746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47612FAE-4582-4986-B7C8-DBA194794B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20B4BE6C-3B88-416A-B800-338BE2B00A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BE01087-2ABF-493F-AE89-F4D1FF7BCB52}" type="slidenum">
              <a:rPr lang="en-US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96B02D3D-7000-49F0-B112-9925AAC677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23162DC4-7A45-487A-B12A-B09854C003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22C54E7E-5379-42B5-B0C0-81512F891F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B2C310F-AF1C-4F63-8385-4BBB96D631FA}" type="slidenum">
              <a:rPr lang="en-US" altLang="en-US">
                <a:latin typeface="Calibri" panose="020F0502020204030204" pitchFamily="34" charset="0"/>
              </a:rPr>
              <a:pPr eaLnBrk="1" hangingPunct="1"/>
              <a:t>20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001FB846-2DC7-464B-AED1-A76E072C8E4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8B09CFB1-8FEC-49CF-B247-F76ECA87A3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41ACE-2700-4E45-8956-C76CA3A033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CD40316-7675-4F0A-B6D5-D735673023B3}" type="slidenum">
              <a:rPr lang="en-US" altLang="en-US">
                <a:latin typeface="Calibri" panose="020F0502020204030204" pitchFamily="34" charset="0"/>
              </a:rPr>
              <a:pPr eaLnBrk="1" hangingPunct="1"/>
              <a:t>22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F7EDE2A8-CB6C-478C-B6A4-2E0CF30ED4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903EE5D0-5F9F-43C4-822A-4A6D821CAE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CCD23E17-E64E-443B-9647-C6FC9CFDEF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AA109E3-B889-4ED6-A2F3-8C83D9760C9E}" type="slidenum">
              <a:rPr lang="en-US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44329B55-0D3F-4D9E-A414-F14C6D7442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49361E5A-B747-490F-917C-927F684FD5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DAA59-C5E7-4DB0-848F-6FD92ED76D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3FA602D-A31A-4720-921B-8939786EC818}" type="slidenum">
              <a:rPr lang="en-US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C4E14B88-546A-4745-ACE0-C6F9E8D26A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C37266DA-9DD5-4177-AEB2-AA180795B5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58EED-F47E-4AB4-AFF5-7EA1DD79F5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6E5194C-5BFE-4F81-9898-7AA398B336B5}" type="slidenum">
              <a:rPr lang="en-US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D6E4918E-13C7-455D-B76C-1554033ECF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6B63ED3E-3F7D-4158-B5F7-6AB179219D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CBB9B-B94F-4219-93AA-D072998731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89468F7-A435-4E7A-BE18-999F8FDFEE85}" type="slidenum">
              <a:rPr lang="en-US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483C8BE2-A76F-429A-AB66-BD0A5A984B2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43B93B06-EB3D-4CE4-8692-15A4CE89CB7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B930A-D696-4A72-B1F5-30130290FF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C363404-3E21-42A0-A806-9193503490DE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73262C82-8108-4560-92C7-97FB4C8940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C1E25F2E-7FCB-409C-9AE0-6D9DF3BCB55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978AA4AF-F608-4FD0-833C-F9B4BA4016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C39FD78-7632-4C75-AB29-1912E67B9095}" type="slidenum">
              <a:rPr lang="en-US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8C2F8AE6-1D7B-450F-A36B-1A531E4C4F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27C3F99E-D693-4086-ACE8-FDD78F2D706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0290F-8E4B-4A94-8393-453D7D091A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F855BB-0576-41B6-8C42-EC538E2E7DEE}" type="slidenum">
              <a:rPr lang="en-US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0C5FB6C0-8340-44C3-9EF5-9223C0A67A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2BC3D85B-4F87-42FC-8A38-F52D5A40978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B411C-8F9F-4D1E-9D3E-26471E110C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28B5AC5-E258-4E79-B947-C1E00E84DED2}" type="slidenum">
              <a:rPr lang="en-US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2A77A-7FFF-43FB-B7C7-7B9A0B32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E6A53-1BEF-4EB5-A62F-83A8186C0A9F}" type="datetimeFigureOut">
              <a:rPr lang="en-US"/>
              <a:pPr>
                <a:defRPr/>
              </a:pPr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AFB98-6E98-4428-A9EF-E247B0B5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D3B5A-9199-4383-A677-EC8C22AA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BF3278-6F52-4A59-BE0A-B98FBF94BA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318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FE4DD-AEFB-45E8-AF5F-827F79216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66407-48BF-4218-8252-5384217E6E0C}" type="datetimeFigureOut">
              <a:rPr lang="en-US"/>
              <a:pPr>
                <a:defRPr/>
              </a:pPr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3ACE8-B399-47AE-BBC3-718A6995E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84FB9-20CC-4C32-B08F-D2B560F4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F74BBD-2F63-42D5-BD38-4A5F9D2B80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23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E0C1C-5AF0-4072-A560-76C76367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79251-C591-4684-9328-6A9238C031B9}" type="datetimeFigureOut">
              <a:rPr lang="en-US"/>
              <a:pPr>
                <a:defRPr/>
              </a:pPr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15C3-80C5-43D5-9EC7-9F223420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C689B-88DC-4E5E-AC75-FB13FC2F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ABB1E2-F37E-4E04-9457-752611B246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531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44DA1-EF2A-4A69-A3A2-ED6DCEBD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53D0E-B0FF-44C5-AF29-C5290ED74E4C}" type="datetimeFigureOut">
              <a:rPr lang="en-US"/>
              <a:pPr>
                <a:defRPr/>
              </a:pPr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794F6-3D48-4AFB-AEEE-CC67F4B0A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CF020-6626-4079-AAC4-058CFA90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266C33-C7B2-44FB-BDBF-77FB2A77D0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806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2A2F4-82B3-4B48-9325-01D22B03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A1AAC-63DD-4C67-9245-1E914BE114B7}" type="datetimeFigureOut">
              <a:rPr lang="en-US"/>
              <a:pPr>
                <a:defRPr/>
              </a:pPr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C635E-4A6E-4598-964D-99EA3A58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2DFEB-94BD-4215-999A-A0CFAD76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204DF3-89DA-4CA0-A374-1887BBA3FB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614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EF5011B-9771-41CC-9C5C-0CC9131E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0EE18-328B-47EA-914B-DFA0632908BB}" type="datetimeFigureOut">
              <a:rPr lang="en-US"/>
              <a:pPr>
                <a:defRPr/>
              </a:pPr>
              <a:t>9/5/2023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0379EF1-6D5B-4730-9B35-65F36C7C8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1F6970E-2FC2-4391-86B7-F92A85DD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DEC8F-C7AE-4A1D-96F3-01006EEF4C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546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0F594EE-462C-4456-A8E6-84A1D9669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DFF95-2893-4831-8863-97236622EF0D}" type="datetimeFigureOut">
              <a:rPr lang="en-US"/>
              <a:pPr>
                <a:defRPr/>
              </a:pPr>
              <a:t>9/5/2023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907FEF6-C36C-4E5C-8439-9DB4C3C83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C6656BA-807F-4CCC-B529-010CBD01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135D27-3D07-4157-A41F-6237E3C6AB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957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EB90602-1265-45ED-B390-43C9A4AB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BAC3B-06B4-4488-8397-22B1D1740F10}" type="datetimeFigureOut">
              <a:rPr lang="en-US"/>
              <a:pPr>
                <a:defRPr/>
              </a:pPr>
              <a:t>9/5/2023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F6F841A-B511-4C1C-90AE-716453B6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DE7FC64-95E7-4656-82F4-FF861FEB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59AE7E-B7B2-4D04-AA75-77D5DE9B3A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846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72CC593-877A-400B-AC7D-BAB69F00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C7457-79E3-4200-BF18-6F8E09B7A82A}" type="datetimeFigureOut">
              <a:rPr lang="en-US"/>
              <a:pPr>
                <a:defRPr/>
              </a:pPr>
              <a:t>9/5/2023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BA9891B-5171-4779-91B0-55DAB192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6F9BA2-BF59-4C75-99F0-FE45BAA5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B50172-EADE-4245-80B8-6036F11B2F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37D0648-F4F3-465D-AFAE-7E736B561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3D923-249B-4EBA-B3B3-0B3357313BBF}" type="datetimeFigureOut">
              <a:rPr lang="en-US"/>
              <a:pPr>
                <a:defRPr/>
              </a:pPr>
              <a:t>9/5/2023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DF0C6B9-E67A-46D5-9920-A948EF5FE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6867CEC-7136-485C-AFC5-99D30A8F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4F532-DBCD-4E53-91EA-DFE0E0D637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970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C808134-4098-44FF-BCDC-5075061D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50000-9F8F-401D-B0D9-5758AC7ECAEB}" type="datetimeFigureOut">
              <a:rPr lang="en-US"/>
              <a:pPr>
                <a:defRPr/>
              </a:pPr>
              <a:t>9/5/2023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41AC01D-C51F-401C-B771-596D43EC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8EF6AFF-F569-4011-A072-4A2963EE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54B50E-6837-44F4-8B8C-D4BE9D8BD4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468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E280A42A-5109-42C5-81EB-DCFD1CEB25A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93F96F3-0FE8-4C85-811B-FB1CAEB7BFF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76E90-38E6-4C7B-9790-5BE99F5F6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76B5C97-2968-4298-AEE5-761FF3EFAA97}" type="datetimeFigureOut">
              <a:rPr lang="en-US"/>
              <a:pPr>
                <a:defRPr/>
              </a:pPr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F70B5-369D-4951-A3D3-3CB436F16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9F1B9-A829-4491-9595-AFC659C6C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85586563-193F-478E-AC26-F3C59E3800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C03BCF10-CB80-4B95-8017-78930282F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STAT 5340</a:t>
            </a:r>
            <a:br>
              <a:rPr lang="en-US" altLang="en-US" sz="3600" dirty="0"/>
            </a:br>
            <a:r>
              <a:rPr lang="en-US" altLang="en-US" sz="3600" dirty="0"/>
              <a:t> Statistical Analysis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13C89-59CE-43D5-9D20-A3CA82D3D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Probability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4ACFD-1046-46BF-8A2A-6B67B8FC5B49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dirty="0">
                <a:latin typeface="+mj-lt"/>
                <a:ea typeface="+mj-ea"/>
                <a:cs typeface="+mj-cs"/>
              </a:rPr>
              <a:t>Sets</a:t>
            </a:r>
          </a:p>
          <a:p>
            <a:pPr algn="ctr">
              <a:defRPr/>
            </a:pPr>
            <a:r>
              <a:rPr lang="en-US" sz="2400" dirty="0">
                <a:latin typeface="+mj-lt"/>
                <a:ea typeface="+mj-ea"/>
                <a:cs typeface="+mj-cs"/>
              </a:rPr>
              <a:t>Set Operations</a:t>
            </a:r>
          </a:p>
        </p:txBody>
      </p:sp>
      <p:sp>
        <p:nvSpPr>
          <p:cNvPr id="5124" name="TextBox 20">
            <a:extLst>
              <a:ext uri="{FF2B5EF4-FFF2-40B4-BE49-F238E27FC236}">
                <a16:creationId xmlns:a16="http://schemas.microsoft.com/office/drawing/2014/main" id="{6CBFE87A-4BA6-4DE7-B4DA-C9F011BA8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048000"/>
            <a:ext cx="49641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INTERSECTION</a:t>
            </a:r>
          </a:p>
          <a:p>
            <a:pPr eaLnBrk="1" hangingPunct="1"/>
            <a:r>
              <a:rPr lang="en-US" altLang="en-US"/>
              <a:t>    A ∩ B = A and B</a:t>
            </a:r>
          </a:p>
          <a:p>
            <a:pPr eaLnBrk="1" hangingPunct="1"/>
            <a:r>
              <a:rPr lang="en-US" altLang="en-US"/>
              <a:t>    The Set of All Items in Both Set A and Set B </a:t>
            </a:r>
          </a:p>
        </p:txBody>
      </p:sp>
      <p:grpSp>
        <p:nvGrpSpPr>
          <p:cNvPr id="3" name="Group 21">
            <a:extLst>
              <a:ext uri="{FF2B5EF4-FFF2-40B4-BE49-F238E27FC236}">
                <a16:creationId xmlns:a16="http://schemas.microsoft.com/office/drawing/2014/main" id="{B2ADF975-A1BA-43F7-915E-14D4CE32FEA9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648200"/>
            <a:ext cx="2133600" cy="1676400"/>
            <a:chOff x="6096000" y="4648200"/>
            <a:chExt cx="2133600" cy="1676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159E286-32A6-4DD0-8161-106785AD84B5}"/>
                </a:ext>
              </a:extLst>
            </p:cNvPr>
            <p:cNvSpPr/>
            <p:nvPr/>
          </p:nvSpPr>
          <p:spPr>
            <a:xfrm>
              <a:off x="6096000" y="4648200"/>
              <a:ext cx="2133600" cy="16764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B1B6210-3E83-4AB7-A3AD-ABFED45B5D75}"/>
                </a:ext>
              </a:extLst>
            </p:cNvPr>
            <p:cNvSpPr/>
            <p:nvPr/>
          </p:nvSpPr>
          <p:spPr>
            <a:xfrm>
              <a:off x="6553200" y="5029200"/>
              <a:ext cx="1030288" cy="10223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A</a:t>
              </a:r>
            </a:p>
          </p:txBody>
        </p:sp>
        <p:sp>
          <p:nvSpPr>
            <p:cNvPr id="11286" name="TextBox 9">
              <a:extLst>
                <a:ext uri="{FF2B5EF4-FFF2-40B4-BE49-F238E27FC236}">
                  <a16:creationId xmlns:a16="http://schemas.microsoft.com/office/drawing/2014/main" id="{97E2EDD2-FD82-4A0F-A3B5-D858AB775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000" y="4724400"/>
              <a:ext cx="160338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latin typeface="Calibri" panose="020F0502020204030204" pitchFamily="34" charset="0"/>
                </a:rPr>
                <a:t>U</a:t>
              </a:r>
            </a:p>
          </p:txBody>
        </p:sp>
      </p:grpSp>
      <p:sp>
        <p:nvSpPr>
          <p:cNvPr id="5128" name="TextBox 26">
            <a:extLst>
              <a:ext uri="{FF2B5EF4-FFF2-40B4-BE49-F238E27FC236}">
                <a16:creationId xmlns:a16="http://schemas.microsoft.com/office/drawing/2014/main" id="{6F9C9A50-0237-4438-842B-CFF8461B7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0"/>
            <a:ext cx="48609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COMPLEMENT</a:t>
            </a:r>
          </a:p>
          <a:p>
            <a:pPr eaLnBrk="1" hangingPunct="1"/>
            <a:r>
              <a:rPr lang="en-US" altLang="en-US"/>
              <a:t>    A</a:t>
            </a:r>
            <a:r>
              <a:rPr lang="en-US" altLang="en-US" baseline="30000"/>
              <a:t>’</a:t>
            </a:r>
            <a:r>
              <a:rPr lang="en-US" altLang="en-US"/>
              <a:t> = not A</a:t>
            </a:r>
          </a:p>
          <a:p>
            <a:pPr eaLnBrk="1" hangingPunct="1"/>
            <a:r>
              <a:rPr lang="en-US" altLang="en-US"/>
              <a:t>    The Set of All Items in the Universal Set, U,</a:t>
            </a:r>
          </a:p>
          <a:p>
            <a:pPr eaLnBrk="1" hangingPunct="1"/>
            <a:r>
              <a:rPr lang="en-US" altLang="en-US"/>
              <a:t>    But Not in A</a:t>
            </a:r>
          </a:p>
        </p:txBody>
      </p:sp>
      <p:grpSp>
        <p:nvGrpSpPr>
          <p:cNvPr id="4" name="Group 29">
            <a:extLst>
              <a:ext uri="{FF2B5EF4-FFF2-40B4-BE49-F238E27FC236}">
                <a16:creationId xmlns:a16="http://schemas.microsoft.com/office/drawing/2014/main" id="{1CEE72B3-AF50-43B2-8D98-4C228729FCFD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1066800"/>
            <a:ext cx="2133600" cy="1676400"/>
            <a:chOff x="6096000" y="1066800"/>
            <a:chExt cx="2133600" cy="16764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7E2E41-88EA-4299-94FE-260E95D68946}"/>
                </a:ext>
              </a:extLst>
            </p:cNvPr>
            <p:cNvSpPr/>
            <p:nvPr/>
          </p:nvSpPr>
          <p:spPr>
            <a:xfrm>
              <a:off x="6096000" y="1066800"/>
              <a:ext cx="2133600" cy="167640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1C9FF66-7499-47B3-AC34-CAF470E45A44}"/>
                </a:ext>
              </a:extLst>
            </p:cNvPr>
            <p:cNvSpPr/>
            <p:nvPr/>
          </p:nvSpPr>
          <p:spPr>
            <a:xfrm>
              <a:off x="6353175" y="1271588"/>
              <a:ext cx="1030288" cy="1022350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A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11281" name="TextBox 9">
              <a:extLst>
                <a:ext uri="{FF2B5EF4-FFF2-40B4-BE49-F238E27FC236}">
                  <a16:creationId xmlns:a16="http://schemas.microsoft.com/office/drawing/2014/main" id="{C80BADE7-23C2-436C-ABC3-D7845F4C02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2097" y="1107688"/>
              <a:ext cx="160174" cy="198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latin typeface="Calibri" panose="020F0502020204030204" pitchFamily="34" charset="0"/>
                </a:rPr>
                <a:t>U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0E951CC-9995-4208-9A8D-E72C47D7EF83}"/>
                </a:ext>
              </a:extLst>
            </p:cNvPr>
            <p:cNvSpPr/>
            <p:nvPr/>
          </p:nvSpPr>
          <p:spPr>
            <a:xfrm>
              <a:off x="7086600" y="1371600"/>
              <a:ext cx="990600" cy="990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0090FDED-CB57-4EE5-AB42-B11D3AD8DA6C}"/>
                </a:ext>
              </a:extLst>
            </p:cNvPr>
            <p:cNvSpPr/>
            <p:nvPr/>
          </p:nvSpPr>
          <p:spPr>
            <a:xfrm>
              <a:off x="6335713" y="1274763"/>
              <a:ext cx="1727200" cy="1082675"/>
            </a:xfrm>
            <a:custGeom>
              <a:avLst/>
              <a:gdLst>
                <a:gd name="connsiteX0" fmla="*/ 940157 w 1725769"/>
                <a:gd name="connsiteY0" fmla="*/ 206062 h 1081826"/>
                <a:gd name="connsiteX1" fmla="*/ 734095 w 1725769"/>
                <a:gd name="connsiteY1" fmla="*/ 38637 h 1081826"/>
                <a:gd name="connsiteX2" fmla="*/ 476518 w 1725769"/>
                <a:gd name="connsiteY2" fmla="*/ 0 h 1081826"/>
                <a:gd name="connsiteX3" fmla="*/ 218940 w 1725769"/>
                <a:gd name="connsiteY3" fmla="*/ 90153 h 1081826"/>
                <a:gd name="connsiteX4" fmla="*/ 90152 w 1725769"/>
                <a:gd name="connsiteY4" fmla="*/ 231820 h 1081826"/>
                <a:gd name="connsiteX5" fmla="*/ 0 w 1725769"/>
                <a:gd name="connsiteY5" fmla="*/ 463640 h 1081826"/>
                <a:gd name="connsiteX6" fmla="*/ 38636 w 1725769"/>
                <a:gd name="connsiteY6" fmla="*/ 656823 h 1081826"/>
                <a:gd name="connsiteX7" fmla="*/ 141667 w 1725769"/>
                <a:gd name="connsiteY7" fmla="*/ 850006 h 1081826"/>
                <a:gd name="connsiteX8" fmla="*/ 334850 w 1725769"/>
                <a:gd name="connsiteY8" fmla="*/ 978795 h 1081826"/>
                <a:gd name="connsiteX9" fmla="*/ 566670 w 1725769"/>
                <a:gd name="connsiteY9" fmla="*/ 1017431 h 1081826"/>
                <a:gd name="connsiteX10" fmla="*/ 746974 w 1725769"/>
                <a:gd name="connsiteY10" fmla="*/ 953037 h 1081826"/>
                <a:gd name="connsiteX11" fmla="*/ 850005 w 1725769"/>
                <a:gd name="connsiteY11" fmla="*/ 901522 h 1081826"/>
                <a:gd name="connsiteX12" fmla="*/ 1004552 w 1725769"/>
                <a:gd name="connsiteY12" fmla="*/ 1017431 h 1081826"/>
                <a:gd name="connsiteX13" fmla="*/ 1184856 w 1725769"/>
                <a:gd name="connsiteY13" fmla="*/ 1081826 h 1081826"/>
                <a:gd name="connsiteX14" fmla="*/ 1365160 w 1725769"/>
                <a:gd name="connsiteY14" fmla="*/ 1056068 h 1081826"/>
                <a:gd name="connsiteX15" fmla="*/ 1532586 w 1725769"/>
                <a:gd name="connsiteY15" fmla="*/ 978795 h 1081826"/>
                <a:gd name="connsiteX16" fmla="*/ 1661374 w 1725769"/>
                <a:gd name="connsiteY16" fmla="*/ 850006 h 1081826"/>
                <a:gd name="connsiteX17" fmla="*/ 1725769 w 1725769"/>
                <a:gd name="connsiteY17" fmla="*/ 656823 h 1081826"/>
                <a:gd name="connsiteX18" fmla="*/ 1725769 w 1725769"/>
                <a:gd name="connsiteY18" fmla="*/ 450761 h 1081826"/>
                <a:gd name="connsiteX19" fmla="*/ 1622738 w 1725769"/>
                <a:gd name="connsiteY19" fmla="*/ 283336 h 1081826"/>
                <a:gd name="connsiteX20" fmla="*/ 1506828 w 1725769"/>
                <a:gd name="connsiteY20" fmla="*/ 180305 h 1081826"/>
                <a:gd name="connsiteX21" fmla="*/ 1326524 w 1725769"/>
                <a:gd name="connsiteY21" fmla="*/ 103031 h 1081826"/>
                <a:gd name="connsiteX22" fmla="*/ 1107583 w 1725769"/>
                <a:gd name="connsiteY22" fmla="*/ 128789 h 1081826"/>
                <a:gd name="connsiteX23" fmla="*/ 940157 w 1725769"/>
                <a:gd name="connsiteY23" fmla="*/ 206062 h 1081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25769" h="1081826">
                  <a:moveTo>
                    <a:pt x="940157" y="206062"/>
                  </a:moveTo>
                  <a:lnTo>
                    <a:pt x="734095" y="38637"/>
                  </a:lnTo>
                  <a:lnTo>
                    <a:pt x="476518" y="0"/>
                  </a:lnTo>
                  <a:lnTo>
                    <a:pt x="218940" y="90153"/>
                  </a:lnTo>
                  <a:lnTo>
                    <a:pt x="90152" y="231820"/>
                  </a:lnTo>
                  <a:lnTo>
                    <a:pt x="0" y="463640"/>
                  </a:lnTo>
                  <a:lnTo>
                    <a:pt x="38636" y="656823"/>
                  </a:lnTo>
                  <a:lnTo>
                    <a:pt x="141667" y="850006"/>
                  </a:lnTo>
                  <a:lnTo>
                    <a:pt x="334850" y="978795"/>
                  </a:lnTo>
                  <a:lnTo>
                    <a:pt x="566670" y="1017431"/>
                  </a:lnTo>
                  <a:lnTo>
                    <a:pt x="746974" y="953037"/>
                  </a:lnTo>
                  <a:lnTo>
                    <a:pt x="850005" y="901522"/>
                  </a:lnTo>
                  <a:lnTo>
                    <a:pt x="1004552" y="1017431"/>
                  </a:lnTo>
                  <a:lnTo>
                    <a:pt x="1184856" y="1081826"/>
                  </a:lnTo>
                  <a:lnTo>
                    <a:pt x="1365160" y="1056068"/>
                  </a:lnTo>
                  <a:lnTo>
                    <a:pt x="1532586" y="978795"/>
                  </a:lnTo>
                  <a:lnTo>
                    <a:pt x="1661374" y="850006"/>
                  </a:lnTo>
                  <a:lnTo>
                    <a:pt x="1725769" y="656823"/>
                  </a:lnTo>
                  <a:lnTo>
                    <a:pt x="1725769" y="450761"/>
                  </a:lnTo>
                  <a:lnTo>
                    <a:pt x="1622738" y="283336"/>
                  </a:lnTo>
                  <a:lnTo>
                    <a:pt x="1506828" y="180305"/>
                  </a:lnTo>
                  <a:lnTo>
                    <a:pt x="1326524" y="103031"/>
                  </a:lnTo>
                  <a:lnTo>
                    <a:pt x="1107583" y="128789"/>
                  </a:lnTo>
                  <a:lnTo>
                    <a:pt x="940157" y="20606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5130" name="TextBox 30">
            <a:extLst>
              <a:ext uri="{FF2B5EF4-FFF2-40B4-BE49-F238E27FC236}">
                <a16:creationId xmlns:a16="http://schemas.microsoft.com/office/drawing/2014/main" id="{967158BB-0BA4-4FFD-B2F4-B1FC0A197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19200"/>
            <a:ext cx="52847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UNION</a:t>
            </a:r>
          </a:p>
          <a:p>
            <a:pPr eaLnBrk="1" hangingPunct="1"/>
            <a:r>
              <a:rPr lang="en-US" altLang="en-US"/>
              <a:t>    A U B = A or B</a:t>
            </a:r>
          </a:p>
          <a:p>
            <a:pPr eaLnBrk="1" hangingPunct="1"/>
            <a:r>
              <a:rPr lang="en-US" altLang="en-US"/>
              <a:t>    The Set of All Items in Set A, in Set B or in Both</a:t>
            </a:r>
          </a:p>
          <a:p>
            <a:pPr eaLnBrk="1" hangingPunct="1"/>
            <a:r>
              <a:rPr lang="en-US" altLang="en-US"/>
              <a:t>    Sets A and B</a:t>
            </a:r>
          </a:p>
        </p:txBody>
      </p:sp>
      <p:grpSp>
        <p:nvGrpSpPr>
          <p:cNvPr id="5" name="Group 20">
            <a:extLst>
              <a:ext uri="{FF2B5EF4-FFF2-40B4-BE49-F238E27FC236}">
                <a16:creationId xmlns:a16="http://schemas.microsoft.com/office/drawing/2014/main" id="{20EACFC1-B198-49B8-B1FD-127814D6E917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895600"/>
            <a:ext cx="2133600" cy="1524000"/>
            <a:chOff x="6096000" y="2895600"/>
            <a:chExt cx="2133600" cy="1524000"/>
          </a:xfrm>
        </p:grpSpPr>
        <p:grpSp>
          <p:nvGrpSpPr>
            <p:cNvPr id="11273" name="Group 15">
              <a:extLst>
                <a:ext uri="{FF2B5EF4-FFF2-40B4-BE49-F238E27FC236}">
                  <a16:creationId xmlns:a16="http://schemas.microsoft.com/office/drawing/2014/main" id="{1F964396-EA61-4EBF-AD4E-7AB8539E29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00" y="2895600"/>
              <a:ext cx="2133600" cy="1524000"/>
              <a:chOff x="685800" y="1676400"/>
              <a:chExt cx="4419600" cy="31242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F8D8B20-254D-416C-8299-239F8D441326}"/>
                  </a:ext>
                </a:extLst>
              </p:cNvPr>
              <p:cNvSpPr/>
              <p:nvPr/>
            </p:nvSpPr>
            <p:spPr>
              <a:xfrm>
                <a:off x="685800" y="1676400"/>
                <a:ext cx="4419600" cy="31242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AE662E5-FF9C-4E54-9581-BD68C6D1FA08}"/>
                  </a:ext>
                </a:extLst>
              </p:cNvPr>
              <p:cNvSpPr/>
              <p:nvPr/>
            </p:nvSpPr>
            <p:spPr>
              <a:xfrm>
                <a:off x="1159329" y="1988820"/>
                <a:ext cx="2134168" cy="203073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11277" name="TextBox 9">
                <a:extLst>
                  <a:ext uri="{FF2B5EF4-FFF2-40B4-BE49-F238E27FC236}">
                    <a16:creationId xmlns:a16="http://schemas.microsoft.com/office/drawing/2014/main" id="{8F892EC5-7610-42A2-983E-692F7A223F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0" y="1752600"/>
                <a:ext cx="331788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b="1">
                    <a:latin typeface="Calibri" panose="020F0502020204030204" pitchFamily="34" charset="0"/>
                  </a:rPr>
                  <a:t>U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DE44C1B-2121-4224-A8AB-035CB4FB1173}"/>
                  </a:ext>
                </a:extLst>
              </p:cNvPr>
              <p:cNvSpPr/>
              <p:nvPr/>
            </p:nvSpPr>
            <p:spPr>
              <a:xfrm>
                <a:off x="2737757" y="2145030"/>
                <a:ext cx="2051957" cy="1933099"/>
              </a:xfrm>
              <a:prstGeom prst="ellipse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>
                    <a:solidFill>
                      <a:srgbClr val="002060"/>
                    </a:solidFill>
                  </a:rPr>
                  <a:t>B</a:t>
                </a:r>
              </a:p>
            </p:txBody>
          </p:sp>
        </p:grp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430E5E18-A4A8-467B-8821-0081F6991845}"/>
                </a:ext>
              </a:extLst>
            </p:cNvPr>
            <p:cNvSpPr/>
            <p:nvPr/>
          </p:nvSpPr>
          <p:spPr>
            <a:xfrm>
              <a:off x="7083425" y="3244850"/>
              <a:ext cx="269875" cy="657225"/>
            </a:xfrm>
            <a:custGeom>
              <a:avLst/>
              <a:gdLst>
                <a:gd name="connsiteX0" fmla="*/ 154547 w 270457"/>
                <a:gd name="connsiteY0" fmla="*/ 0 h 656823"/>
                <a:gd name="connsiteX1" fmla="*/ 64395 w 270457"/>
                <a:gd name="connsiteY1" fmla="*/ 103031 h 656823"/>
                <a:gd name="connsiteX2" fmla="*/ 64395 w 270457"/>
                <a:gd name="connsiteY2" fmla="*/ 103031 h 656823"/>
                <a:gd name="connsiteX3" fmla="*/ 0 w 270457"/>
                <a:gd name="connsiteY3" fmla="*/ 296214 h 656823"/>
                <a:gd name="connsiteX4" fmla="*/ 12879 w 270457"/>
                <a:gd name="connsiteY4" fmla="*/ 463639 h 656823"/>
                <a:gd name="connsiteX5" fmla="*/ 103031 w 270457"/>
                <a:gd name="connsiteY5" fmla="*/ 656823 h 656823"/>
                <a:gd name="connsiteX6" fmla="*/ 244699 w 270457"/>
                <a:gd name="connsiteY6" fmla="*/ 489397 h 656823"/>
                <a:gd name="connsiteX7" fmla="*/ 270457 w 270457"/>
                <a:gd name="connsiteY7" fmla="*/ 257578 h 656823"/>
                <a:gd name="connsiteX8" fmla="*/ 154547 w 270457"/>
                <a:gd name="connsiteY8" fmla="*/ 0 h 65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457" h="656823">
                  <a:moveTo>
                    <a:pt x="154547" y="0"/>
                  </a:moveTo>
                  <a:lnTo>
                    <a:pt x="64395" y="103031"/>
                  </a:lnTo>
                  <a:lnTo>
                    <a:pt x="64395" y="103031"/>
                  </a:lnTo>
                  <a:lnTo>
                    <a:pt x="0" y="296214"/>
                  </a:lnTo>
                  <a:lnTo>
                    <a:pt x="12879" y="463639"/>
                  </a:lnTo>
                  <a:lnTo>
                    <a:pt x="103031" y="656823"/>
                  </a:lnTo>
                  <a:lnTo>
                    <a:pt x="244699" y="489397"/>
                  </a:lnTo>
                  <a:lnTo>
                    <a:pt x="270457" y="257578"/>
                  </a:lnTo>
                  <a:lnTo>
                    <a:pt x="154547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5128" grpId="0"/>
      <p:bldP spid="51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81C5C22-6365-4086-8F5E-CD64B0F3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Probability</a:t>
            </a:r>
            <a:br>
              <a:rPr lang="en-US" altLang="en-US" sz="3200"/>
            </a:br>
            <a:r>
              <a:rPr lang="en-US" altLang="en-US" sz="2400"/>
              <a:t>Rules of Probability</a:t>
            </a:r>
            <a:endParaRPr lang="en-US" altLang="en-US" sz="3200"/>
          </a:p>
        </p:txBody>
      </p:sp>
      <p:sp>
        <p:nvSpPr>
          <p:cNvPr id="8195" name="TextBox 2">
            <a:extLst>
              <a:ext uri="{FF2B5EF4-FFF2-40B4-BE49-F238E27FC236}">
                <a16:creationId xmlns:a16="http://schemas.microsoft.com/office/drawing/2014/main" id="{65EAFBC0-F8F6-4920-9626-B881F42E4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76400"/>
            <a:ext cx="7173913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Rule 1:  A probability is always a number between 0 and 1, inclusive.</a:t>
            </a:r>
          </a:p>
          <a:p>
            <a:pPr eaLnBrk="1" hangingPunct="1"/>
            <a:r>
              <a:rPr lang="en-US" altLang="en-US"/>
              <a:t>	0 &lt;= P[Any Event] &lt;= 1</a:t>
            </a:r>
          </a:p>
          <a:p>
            <a:pPr eaLnBrk="1" hangingPunct="1"/>
            <a:r>
              <a:rPr lang="en-US" altLang="en-US"/>
              <a:t> 	</a:t>
            </a:r>
            <a:r>
              <a:rPr lang="en-US" altLang="en-US" sz="1600"/>
              <a:t>Note: Usually, probabilities are expressed in decimal form,</a:t>
            </a:r>
          </a:p>
          <a:p>
            <a:pPr eaLnBrk="1" hangingPunct="1"/>
            <a:r>
              <a:rPr lang="en-US" altLang="en-US" sz="1600"/>
              <a:t>	          but can also be expressed as percentages, eg 1 = 100%</a:t>
            </a:r>
          </a:p>
          <a:p>
            <a:pPr eaLnBrk="1" hangingPunct="1"/>
            <a:r>
              <a:rPr lang="en-US" altLang="en-US" sz="1600"/>
              <a:t>	Note: P[A] = 0 indicates outcome A can not occur</a:t>
            </a:r>
          </a:p>
          <a:p>
            <a:pPr eaLnBrk="1" hangingPunct="1"/>
            <a:r>
              <a:rPr lang="en-US" altLang="en-US" sz="1600"/>
              <a:t>	Note: P[A] = 1 indicates outcome A is the only possible outcome,</a:t>
            </a:r>
          </a:p>
          <a:p>
            <a:pPr eaLnBrk="1" hangingPunct="1"/>
            <a:r>
              <a:rPr lang="en-US" altLang="en-US" sz="1600"/>
              <a:t>	          and always occurs</a:t>
            </a:r>
          </a:p>
        </p:txBody>
      </p:sp>
      <p:sp>
        <p:nvSpPr>
          <p:cNvPr id="8196" name="TextBox 3">
            <a:extLst>
              <a:ext uri="{FF2B5EF4-FFF2-40B4-BE49-F238E27FC236}">
                <a16:creationId xmlns:a16="http://schemas.microsoft.com/office/drawing/2014/main" id="{9EF3B82D-39DD-4D5D-88D8-36D3154BF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733800"/>
            <a:ext cx="76565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Rule 2:  The sum of probabilities for all possible outcomes is equal to one.</a:t>
            </a:r>
          </a:p>
          <a:p>
            <a:pPr eaLnBrk="1" hangingPunct="1"/>
            <a:r>
              <a:rPr lang="en-US" altLang="en-US"/>
              <a:t>               Sum( All P[A</a:t>
            </a:r>
            <a:r>
              <a:rPr lang="en-US" altLang="en-US" baseline="-25000"/>
              <a:t>i</a:t>
            </a:r>
            <a:r>
              <a:rPr lang="en-US" altLang="en-US"/>
              <a:t>] ) = 1</a:t>
            </a:r>
          </a:p>
        </p:txBody>
      </p:sp>
      <p:sp>
        <p:nvSpPr>
          <p:cNvPr id="8197" name="TextBox 4">
            <a:extLst>
              <a:ext uri="{FF2B5EF4-FFF2-40B4-BE49-F238E27FC236}">
                <a16:creationId xmlns:a16="http://schemas.microsoft.com/office/drawing/2014/main" id="{10F5F30A-6337-49A1-9FEF-87CB649F3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876800"/>
            <a:ext cx="78787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Rule 3 (Law of Large Numbers):  If an experiment is repeated many times,</a:t>
            </a:r>
          </a:p>
          <a:p>
            <a:pPr eaLnBrk="1" hangingPunct="1"/>
            <a:r>
              <a:rPr lang="en-US" altLang="en-US"/>
              <a:t>	the empirically observed probability of a given outcome will tend to</a:t>
            </a:r>
          </a:p>
          <a:p>
            <a:pPr eaLnBrk="1" hangingPunct="1"/>
            <a:r>
              <a:rPr lang="en-US" altLang="en-US"/>
              <a:t>	approach the theoretical probability of that outcome for a single</a:t>
            </a:r>
          </a:p>
          <a:p>
            <a:pPr eaLnBrk="1" hangingPunct="1"/>
            <a:r>
              <a:rPr lang="en-US" altLang="en-US"/>
              <a:t>	experimental trial.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2240B6-7D70-48F0-904F-483425CBC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4267200"/>
            <a:ext cx="60340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NOTE: Here A</a:t>
            </a:r>
            <a:r>
              <a:rPr lang="en-US" altLang="en-US" sz="1200" baseline="-25000"/>
              <a:t>i</a:t>
            </a:r>
            <a:r>
              <a:rPr lang="en-US" altLang="en-US" sz="1200"/>
              <a:t> is a partitioning of the entire Sample Space so that all A</a:t>
            </a:r>
            <a:r>
              <a:rPr lang="en-US" altLang="en-US" sz="1200" baseline="-25000"/>
              <a:t>i</a:t>
            </a:r>
            <a:r>
              <a:rPr lang="en-US" altLang="en-US" sz="1200"/>
              <a:t> are mutually exclusive of each 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8196" grpId="0"/>
      <p:bldP spid="8197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3C7397AC-7C46-4AD8-9333-435D050D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z="3200"/>
              <a:t>Probability</a:t>
            </a:r>
            <a:br>
              <a:rPr lang="en-US" altLang="en-US" sz="3200"/>
            </a:br>
            <a:r>
              <a:rPr lang="en-US" altLang="en-US" sz="2400"/>
              <a:t>Rules - Example</a:t>
            </a:r>
            <a:endParaRPr lang="en-US" altLang="en-US" sz="3200"/>
          </a:p>
        </p:txBody>
      </p:sp>
      <p:pic>
        <p:nvPicPr>
          <p:cNvPr id="13315" name="Picture 3">
            <a:extLst>
              <a:ext uri="{FF2B5EF4-FFF2-40B4-BE49-F238E27FC236}">
                <a16:creationId xmlns:a16="http://schemas.microsoft.com/office/drawing/2014/main" id="{4182F84B-64C7-409D-8BB5-4E4049354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05200"/>
            <a:ext cx="45910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D7189290-A8D8-4383-9663-32206E7AA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43434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>
            <a:extLst>
              <a:ext uri="{FF2B5EF4-FFF2-40B4-BE49-F238E27FC236}">
                <a16:creationId xmlns:a16="http://schemas.microsoft.com/office/drawing/2014/main" id="{EDAD6F85-07AF-4A86-B510-602B6C0AC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143000"/>
            <a:ext cx="3124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Box 6">
            <a:extLst>
              <a:ext uri="{FF2B5EF4-FFF2-40B4-BE49-F238E27FC236}">
                <a16:creationId xmlns:a16="http://schemas.microsoft.com/office/drawing/2014/main" id="{2EF3FF34-48EE-4AE4-B604-994BD721C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800600"/>
            <a:ext cx="37734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Rule 1: All P[A] between 0 and 1</a:t>
            </a:r>
          </a:p>
          <a:p>
            <a:pPr eaLnBrk="1" hangingPunct="1"/>
            <a:r>
              <a:rPr lang="en-US" altLang="en-US" sz="1400"/>
              <a:t>Rule 2: Sum of P[A] for All Outcomes = 1</a:t>
            </a:r>
          </a:p>
          <a:p>
            <a:pPr eaLnBrk="1" hangingPunct="1"/>
            <a:r>
              <a:rPr lang="en-US" altLang="en-US" sz="1400"/>
              <a:t>Rule 3: P’[7] Observed approaches</a:t>
            </a:r>
          </a:p>
          <a:p>
            <a:pPr eaLnBrk="1" hangingPunct="1"/>
            <a:r>
              <a:rPr lang="en-US" altLang="en-US" sz="1400"/>
              <a:t>             P[7] Expected with Repeated Throws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FB5B3D76-5A91-4305-A2A7-CFC96C24C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z="3200"/>
              <a:t>Probability</a:t>
            </a:r>
            <a:br>
              <a:rPr lang="en-US" altLang="en-US" sz="3200"/>
            </a:br>
            <a:r>
              <a:rPr lang="en-US" altLang="en-US" sz="2400"/>
              <a:t>Complementary and Mutually Exclusive Events</a:t>
            </a:r>
            <a:endParaRPr lang="en-US" altLang="en-US" sz="3200"/>
          </a:p>
        </p:txBody>
      </p:sp>
      <p:sp>
        <p:nvSpPr>
          <p:cNvPr id="14339" name="TextBox 2">
            <a:extLst>
              <a:ext uri="{FF2B5EF4-FFF2-40B4-BE49-F238E27FC236}">
                <a16:creationId xmlns:a16="http://schemas.microsoft.com/office/drawing/2014/main" id="{24306802-AF7D-43CE-A69D-9BA8809AC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95400"/>
            <a:ext cx="5108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The Complement of Event A is the Event “Not A”</a:t>
            </a:r>
          </a:p>
          <a:p>
            <a:pPr eaLnBrk="1" hangingPunct="1"/>
            <a:r>
              <a:rPr lang="en-US" altLang="en-US"/>
              <a:t>P[Not A] = P[A’] = 1 – P[A]</a:t>
            </a:r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969D56A0-CB4D-492A-831E-12DB42C1CED0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3657600" cy="1981200"/>
            <a:chOff x="4114800" y="1828800"/>
            <a:chExt cx="3657600" cy="1981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FBE4B9A-7340-4304-B452-9EFF266401C7}"/>
                </a:ext>
              </a:extLst>
            </p:cNvPr>
            <p:cNvSpPr/>
            <p:nvPr/>
          </p:nvSpPr>
          <p:spPr>
            <a:xfrm>
              <a:off x="4114800" y="1828800"/>
              <a:ext cx="3657600" cy="1981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37A1033-A1E4-4438-BCA7-221DD5DBB708}"/>
                </a:ext>
              </a:extLst>
            </p:cNvPr>
            <p:cNvSpPr/>
            <p:nvPr/>
          </p:nvSpPr>
          <p:spPr>
            <a:xfrm>
              <a:off x="5181600" y="2286000"/>
              <a:ext cx="1295400" cy="1295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4351" name="TextBox 5">
              <a:extLst>
                <a:ext uri="{FF2B5EF4-FFF2-40B4-BE49-F238E27FC236}">
                  <a16:creationId xmlns:a16="http://schemas.microsoft.com/office/drawing/2014/main" id="{1146A2AB-2F08-4C92-91B0-1698D12A5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2209800"/>
              <a:ext cx="7493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Not A</a:t>
              </a:r>
            </a:p>
          </p:txBody>
        </p:sp>
      </p:grpSp>
      <p:sp>
        <p:nvSpPr>
          <p:cNvPr id="14343" name="TextBox 6">
            <a:extLst>
              <a:ext uri="{FF2B5EF4-FFF2-40B4-BE49-F238E27FC236}">
                <a16:creationId xmlns:a16="http://schemas.microsoft.com/office/drawing/2014/main" id="{1AE719D8-03C7-4C85-BDB1-97EAF27BC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962400"/>
            <a:ext cx="71691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Mutually Exclusive Events, A and B, are Events that Can NOT Occur</a:t>
            </a:r>
          </a:p>
          <a:p>
            <a:pPr eaLnBrk="1" hangingPunct="1"/>
            <a:r>
              <a:rPr lang="en-US" altLang="en-US"/>
              <a:t>Simultaneously</a:t>
            </a:r>
          </a:p>
          <a:p>
            <a:pPr eaLnBrk="1" hangingPunct="1"/>
            <a:r>
              <a:rPr lang="en-US" altLang="en-US"/>
              <a:t>P[A and B] = P[A ∩ B] = 0</a:t>
            </a:r>
          </a:p>
        </p:txBody>
      </p:sp>
      <p:sp>
        <p:nvSpPr>
          <p:cNvPr id="14344" name="TextBox 7">
            <a:extLst>
              <a:ext uri="{FF2B5EF4-FFF2-40B4-BE49-F238E27FC236}">
                <a16:creationId xmlns:a16="http://schemas.microsoft.com/office/drawing/2014/main" id="{0B7F3A24-2BB1-48B4-B85E-7532351B4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14600"/>
            <a:ext cx="24558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The Complement of an</a:t>
            </a:r>
          </a:p>
          <a:p>
            <a:pPr eaLnBrk="1" hangingPunct="1"/>
            <a:r>
              <a:rPr lang="en-US" altLang="en-US" sz="1600"/>
              <a:t>Event is All Area Outside</a:t>
            </a:r>
          </a:p>
          <a:p>
            <a:pPr eaLnBrk="1" hangingPunct="1"/>
            <a:r>
              <a:rPr lang="en-US" altLang="en-US" sz="1600"/>
              <a:t>The Circle for that Event,</a:t>
            </a:r>
          </a:p>
          <a:p>
            <a:pPr eaLnBrk="1" hangingPunct="1"/>
            <a:r>
              <a:rPr lang="en-US" altLang="en-US" sz="1600"/>
              <a:t>But Still within the Venn</a:t>
            </a:r>
          </a:p>
          <a:p>
            <a:pPr eaLnBrk="1" hangingPunct="1"/>
            <a:r>
              <a:rPr lang="en-US" altLang="en-US" sz="1600"/>
              <a:t>Diagram</a:t>
            </a: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CFE080C6-D8CD-4143-98A6-78F048D4B8F4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495800"/>
            <a:ext cx="3657600" cy="1981200"/>
            <a:chOff x="4114800" y="4495800"/>
            <a:chExt cx="3657600" cy="19812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4CB70E6-026B-4C08-B36A-83F4CB948D9D}"/>
                </a:ext>
              </a:extLst>
            </p:cNvPr>
            <p:cNvSpPr/>
            <p:nvPr/>
          </p:nvSpPr>
          <p:spPr>
            <a:xfrm>
              <a:off x="4114800" y="4495800"/>
              <a:ext cx="3657600" cy="1981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D02889F-005A-4273-93D5-2A6032EB20B2}"/>
                </a:ext>
              </a:extLst>
            </p:cNvPr>
            <p:cNvSpPr/>
            <p:nvPr/>
          </p:nvSpPr>
          <p:spPr>
            <a:xfrm>
              <a:off x="4572000" y="4800600"/>
              <a:ext cx="1295400" cy="1295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29B7910-F7C1-43B4-9B6A-BD24F9BAA3E0}"/>
                </a:ext>
              </a:extLst>
            </p:cNvPr>
            <p:cNvSpPr/>
            <p:nvPr/>
          </p:nvSpPr>
          <p:spPr>
            <a:xfrm>
              <a:off x="6096000" y="4800600"/>
              <a:ext cx="1295400" cy="1295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14348" name="TextBox 11">
            <a:extLst>
              <a:ext uri="{FF2B5EF4-FFF2-40B4-BE49-F238E27FC236}">
                <a16:creationId xmlns:a16="http://schemas.microsoft.com/office/drawing/2014/main" id="{8FFE58F5-A6C9-4FD2-AF91-7FF49217F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867400"/>
            <a:ext cx="27051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Mutually exclusive Events</a:t>
            </a:r>
          </a:p>
          <a:p>
            <a:pPr eaLnBrk="1" hangingPunct="1"/>
            <a:r>
              <a:rPr lang="en-US" altLang="en-US" sz="1600"/>
              <a:t>Have no Overlapping  Area </a:t>
            </a:r>
          </a:p>
          <a:p>
            <a:pPr eaLnBrk="1" hangingPunct="1"/>
            <a:r>
              <a:rPr lang="en-US" altLang="en-US" sz="1600"/>
              <a:t>within the Venn Diagram</a:t>
            </a:r>
          </a:p>
        </p:txBody>
      </p:sp>
      <p:sp>
        <p:nvSpPr>
          <p:cNvPr id="14349" name="TextBox 12">
            <a:extLst>
              <a:ext uri="{FF2B5EF4-FFF2-40B4-BE49-F238E27FC236}">
                <a16:creationId xmlns:a16="http://schemas.microsoft.com/office/drawing/2014/main" id="{D77ACC36-5030-45DC-99D2-996A0E43A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876800"/>
            <a:ext cx="31480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NOTE: A and Not A are mutually exclusive</a:t>
            </a:r>
          </a:p>
          <a:p>
            <a:pPr eaLnBrk="1" hangingPunct="1"/>
            <a:r>
              <a:rPr lang="en-US" altLang="en-US" sz="1200"/>
              <a:t>            If A &amp; B are mutually exclusive, then</a:t>
            </a:r>
          </a:p>
          <a:p>
            <a:pPr eaLnBrk="1" hangingPunct="1"/>
            <a:r>
              <a:rPr lang="en-US" altLang="en-US" sz="1200"/>
              <a:t>            P[A or B] = P[A U B] = P[A] + P[B]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3" grpId="0"/>
      <p:bldP spid="14344" grpId="0"/>
      <p:bldP spid="14348" grpId="0"/>
      <p:bldP spid="143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7C13A2C0-DA7B-4715-8817-53FE4BD13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z="3200"/>
              <a:t>Probability</a:t>
            </a:r>
            <a:br>
              <a:rPr lang="en-US" altLang="en-US" sz="3200"/>
            </a:br>
            <a:r>
              <a:rPr lang="en-US" altLang="en-US" sz="2400"/>
              <a:t>“Additive Rule”</a:t>
            </a:r>
            <a:endParaRPr lang="en-US" altLang="en-US" sz="3200"/>
          </a:p>
        </p:txBody>
      </p:sp>
      <p:sp>
        <p:nvSpPr>
          <p:cNvPr id="15365" name="TextBox 2">
            <a:extLst>
              <a:ext uri="{FF2B5EF4-FFF2-40B4-BE49-F238E27FC236}">
                <a16:creationId xmlns:a16="http://schemas.microsoft.com/office/drawing/2014/main" id="{F2187816-921D-4B76-A4D4-2DB118F2A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6800"/>
            <a:ext cx="87264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P[A or B] = P[A U B] = Probability that either A alone, B alone, or both A and B occur</a:t>
            </a:r>
          </a:p>
          <a:p>
            <a:pPr eaLnBrk="1" hangingPunct="1"/>
            <a:r>
              <a:rPr lang="en-US" altLang="en-US"/>
              <a:t>	 = P[A] + P[B] – P[A ∩ B]</a:t>
            </a:r>
          </a:p>
          <a:p>
            <a:pPr eaLnBrk="1" hangingPunct="1"/>
            <a:r>
              <a:rPr lang="en-US" altLang="en-US"/>
              <a:t>	 = P[A] + P[B] – P[A and B]</a:t>
            </a:r>
          </a:p>
        </p:txBody>
      </p:sp>
      <p:sp>
        <p:nvSpPr>
          <p:cNvPr id="15366" name="TextBox 3">
            <a:extLst>
              <a:ext uri="{FF2B5EF4-FFF2-40B4-BE49-F238E27FC236}">
                <a16:creationId xmlns:a16="http://schemas.microsoft.com/office/drawing/2014/main" id="{939E02A9-9E08-4801-86B6-18FA2672E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86200"/>
            <a:ext cx="80454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u="sng"/>
              <a:t>If A &amp; B are Mutually Exclusive Events</a:t>
            </a:r>
            <a:r>
              <a:rPr lang="en-US" altLang="en-US"/>
              <a:t>, then</a:t>
            </a:r>
          </a:p>
          <a:p>
            <a:pPr eaLnBrk="1" hangingPunct="1"/>
            <a:r>
              <a:rPr lang="en-US" altLang="en-US"/>
              <a:t>   P[A or B] = P[A U B] = Probability that A alone, B alone, or both A &amp; B occur</a:t>
            </a:r>
          </a:p>
          <a:p>
            <a:pPr eaLnBrk="1" hangingPunct="1"/>
            <a:r>
              <a:rPr lang="en-US" altLang="en-US"/>
              <a:t>                  = P[A] + P[B]</a:t>
            </a:r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DC184C64-81FC-416D-BA2E-02621CD25D2B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524000"/>
            <a:ext cx="3657600" cy="1981200"/>
            <a:chOff x="4191000" y="4648200"/>
            <a:chExt cx="3657600" cy="19812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AC8430-771A-47AD-AD9B-C4DEE859B85B}"/>
                </a:ext>
              </a:extLst>
            </p:cNvPr>
            <p:cNvSpPr/>
            <p:nvPr/>
          </p:nvSpPr>
          <p:spPr>
            <a:xfrm>
              <a:off x="5562600" y="4800600"/>
              <a:ext cx="2133600" cy="1676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159F51A-E6FA-4E23-AB41-5E16058D56A2}"/>
                </a:ext>
              </a:extLst>
            </p:cNvPr>
            <p:cNvSpPr/>
            <p:nvPr/>
          </p:nvSpPr>
          <p:spPr>
            <a:xfrm>
              <a:off x="4419600" y="4876800"/>
              <a:ext cx="1905000" cy="1447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E6188CE-F782-4836-B3B0-A3B8B9E1DA37}"/>
                </a:ext>
              </a:extLst>
            </p:cNvPr>
            <p:cNvSpPr/>
            <p:nvPr/>
          </p:nvSpPr>
          <p:spPr>
            <a:xfrm>
              <a:off x="5535613" y="4984750"/>
              <a:ext cx="414337" cy="1249363"/>
            </a:xfrm>
            <a:custGeom>
              <a:avLst/>
              <a:gdLst>
                <a:gd name="connsiteX0" fmla="*/ 414270 w 414270"/>
                <a:gd name="connsiteY0" fmla="*/ 0 h 1249251"/>
                <a:gd name="connsiteX1" fmla="*/ 208208 w 414270"/>
                <a:gd name="connsiteY1" fmla="*/ 180304 h 1249251"/>
                <a:gd name="connsiteX2" fmla="*/ 66541 w 414270"/>
                <a:gd name="connsiteY2" fmla="*/ 437882 h 1249251"/>
                <a:gd name="connsiteX3" fmla="*/ 2146 w 414270"/>
                <a:gd name="connsiteY3" fmla="*/ 643944 h 1249251"/>
                <a:gd name="connsiteX4" fmla="*/ 53662 w 414270"/>
                <a:gd name="connsiteY4" fmla="*/ 850006 h 1249251"/>
                <a:gd name="connsiteX5" fmla="*/ 156693 w 414270"/>
                <a:gd name="connsiteY5" fmla="*/ 1043189 h 1249251"/>
                <a:gd name="connsiteX6" fmla="*/ 156693 w 414270"/>
                <a:gd name="connsiteY6" fmla="*/ 1043189 h 1249251"/>
                <a:gd name="connsiteX7" fmla="*/ 259724 w 414270"/>
                <a:gd name="connsiteY7" fmla="*/ 1171977 h 1249251"/>
                <a:gd name="connsiteX8" fmla="*/ 349876 w 414270"/>
                <a:gd name="connsiteY8" fmla="*/ 1249251 h 124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4270" h="1249251">
                  <a:moveTo>
                    <a:pt x="414270" y="0"/>
                  </a:moveTo>
                  <a:cubicBezTo>
                    <a:pt x="340216" y="53662"/>
                    <a:pt x="266163" y="107324"/>
                    <a:pt x="208208" y="180304"/>
                  </a:cubicBezTo>
                  <a:cubicBezTo>
                    <a:pt x="150253" y="253284"/>
                    <a:pt x="100885" y="360609"/>
                    <a:pt x="66541" y="437882"/>
                  </a:cubicBezTo>
                  <a:cubicBezTo>
                    <a:pt x="32197" y="515155"/>
                    <a:pt x="4292" y="575257"/>
                    <a:pt x="2146" y="643944"/>
                  </a:cubicBezTo>
                  <a:cubicBezTo>
                    <a:pt x="0" y="712631"/>
                    <a:pt x="27904" y="783465"/>
                    <a:pt x="53662" y="850006"/>
                  </a:cubicBezTo>
                  <a:cubicBezTo>
                    <a:pt x="79420" y="916547"/>
                    <a:pt x="156693" y="1043189"/>
                    <a:pt x="156693" y="1043189"/>
                  </a:cubicBezTo>
                  <a:lnTo>
                    <a:pt x="156693" y="1043189"/>
                  </a:lnTo>
                  <a:cubicBezTo>
                    <a:pt x="173865" y="1064654"/>
                    <a:pt x="227527" y="1137633"/>
                    <a:pt x="259724" y="1171977"/>
                  </a:cubicBezTo>
                  <a:cubicBezTo>
                    <a:pt x="291921" y="1206321"/>
                    <a:pt x="349876" y="1249251"/>
                    <a:pt x="349876" y="1249251"/>
                  </a:cubicBezTo>
                </a:path>
              </a:pathLst>
            </a:custGeom>
            <a:ln w="158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DA490C6-3C29-4800-AEBC-46D95E36EA05}"/>
                </a:ext>
              </a:extLst>
            </p:cNvPr>
            <p:cNvSpPr/>
            <p:nvPr/>
          </p:nvSpPr>
          <p:spPr>
            <a:xfrm>
              <a:off x="4191000" y="4648200"/>
              <a:ext cx="3657600" cy="1981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A or B</a:t>
              </a:r>
            </a:p>
          </p:txBody>
        </p:sp>
      </p:grpSp>
      <p:sp>
        <p:nvSpPr>
          <p:cNvPr id="15373" name="TextBox 15">
            <a:extLst>
              <a:ext uri="{FF2B5EF4-FFF2-40B4-BE49-F238E27FC236}">
                <a16:creationId xmlns:a16="http://schemas.microsoft.com/office/drawing/2014/main" id="{E019F1F6-32FB-4C14-8F66-65A71616B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91200"/>
            <a:ext cx="22463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Event A or B is area</a:t>
            </a:r>
          </a:p>
          <a:p>
            <a:pPr eaLnBrk="1" hangingPunct="1"/>
            <a:r>
              <a:rPr lang="en-US" altLang="en-US" sz="1600"/>
              <a:t> including both Circles</a:t>
            </a:r>
          </a:p>
          <a:p>
            <a:pPr eaLnBrk="1" hangingPunct="1"/>
            <a:r>
              <a:rPr lang="en-US" altLang="en-US" sz="1600"/>
              <a:t> in Venn Diagram</a:t>
            </a:r>
          </a:p>
        </p:txBody>
      </p:sp>
      <p:sp>
        <p:nvSpPr>
          <p:cNvPr id="15374" name="TextBox 16">
            <a:extLst>
              <a:ext uri="{FF2B5EF4-FFF2-40B4-BE49-F238E27FC236}">
                <a16:creationId xmlns:a16="http://schemas.microsoft.com/office/drawing/2014/main" id="{09E25BF3-3838-42C1-8C35-BC3F90D64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819400"/>
            <a:ext cx="24987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Event A or B includes all</a:t>
            </a:r>
          </a:p>
          <a:p>
            <a:pPr eaLnBrk="1" hangingPunct="1"/>
            <a:r>
              <a:rPr lang="en-US" altLang="en-US" sz="1600"/>
              <a:t>the Area included by both</a:t>
            </a:r>
          </a:p>
          <a:p>
            <a:pPr eaLnBrk="1" hangingPunct="1"/>
            <a:r>
              <a:rPr lang="en-US" altLang="en-US" sz="1600"/>
              <a:t>Circles in Venn Diagram</a:t>
            </a:r>
          </a:p>
        </p:txBody>
      </p:sp>
      <p:sp>
        <p:nvSpPr>
          <p:cNvPr id="15375" name="TextBox 17">
            <a:extLst>
              <a:ext uri="{FF2B5EF4-FFF2-40B4-BE49-F238E27FC236}">
                <a16:creationId xmlns:a16="http://schemas.microsoft.com/office/drawing/2014/main" id="{A1214FED-8936-449D-B9AA-609FF7804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81200"/>
            <a:ext cx="33813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NOTE: P[A] includes all of A, and P[B] includes</a:t>
            </a:r>
          </a:p>
          <a:p>
            <a:pPr eaLnBrk="1" hangingPunct="1"/>
            <a:r>
              <a:rPr lang="en-US" altLang="en-US" sz="1200"/>
              <a:t>            all of B, so P[A &amp; B] added in twice in</a:t>
            </a:r>
          </a:p>
          <a:p>
            <a:pPr eaLnBrk="1" hangingPunct="1"/>
            <a:r>
              <a:rPr lang="en-US" altLang="en-US" sz="1200"/>
              <a:t>            P[A] + P[B], so needs to be subtracted</a:t>
            </a:r>
          </a:p>
          <a:p>
            <a:pPr eaLnBrk="1" hangingPunct="1"/>
            <a:r>
              <a:rPr lang="en-US" altLang="en-US" sz="1200"/>
              <a:t>            out once; hence, the formula above</a:t>
            </a:r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C48789D7-68F6-4D6B-860A-FE320E3459A7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648200"/>
            <a:ext cx="3657600" cy="1981200"/>
            <a:chOff x="4419600" y="1828800"/>
            <a:chExt cx="3657600" cy="1981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F24660F-F57D-428E-A784-918E120BCBF9}"/>
                </a:ext>
              </a:extLst>
            </p:cNvPr>
            <p:cNvSpPr/>
            <p:nvPr/>
          </p:nvSpPr>
          <p:spPr>
            <a:xfrm>
              <a:off x="4419600" y="1828800"/>
              <a:ext cx="3657600" cy="1981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418C853-97B3-4471-A623-92F4BB67965F}"/>
                </a:ext>
              </a:extLst>
            </p:cNvPr>
            <p:cNvSpPr/>
            <p:nvPr/>
          </p:nvSpPr>
          <p:spPr>
            <a:xfrm>
              <a:off x="4876800" y="2133600"/>
              <a:ext cx="1295400" cy="1295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0BCA2B1-E97A-4F92-AEFC-4368F189085D}"/>
                </a:ext>
              </a:extLst>
            </p:cNvPr>
            <p:cNvSpPr/>
            <p:nvPr/>
          </p:nvSpPr>
          <p:spPr>
            <a:xfrm>
              <a:off x="6400800" y="2133600"/>
              <a:ext cx="1295400" cy="1295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F8A01C3-2E5E-481E-B0D3-ADA65996A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31559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NOTE: This is the same as the result above</a:t>
            </a:r>
          </a:p>
          <a:p>
            <a:pPr eaLnBrk="1" hangingPunct="1"/>
            <a:r>
              <a:rPr lang="en-US" altLang="en-US" sz="1200"/>
              <a:t>            since for Mutually Exclusive events</a:t>
            </a:r>
          </a:p>
          <a:p>
            <a:pPr eaLnBrk="1" hangingPunct="1"/>
            <a:r>
              <a:rPr lang="en-US" altLang="en-US" sz="1200"/>
              <a:t>             P[A &amp; B] = P[A ∩ B] = 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  <p:bldP spid="15366" grpId="0"/>
      <p:bldP spid="15373" grpId="0"/>
      <p:bldP spid="15374" grpId="0"/>
      <p:bldP spid="15375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D7A3C2B-9257-4507-947E-2F670D509FD9}"/>
              </a:ext>
            </a:extLst>
          </p:cNvPr>
          <p:cNvSpPr/>
          <p:nvPr/>
        </p:nvSpPr>
        <p:spPr>
          <a:xfrm>
            <a:off x="5564188" y="2214563"/>
            <a:ext cx="758825" cy="1173162"/>
          </a:xfrm>
          <a:custGeom>
            <a:avLst/>
            <a:gdLst>
              <a:gd name="connsiteX0" fmla="*/ 360609 w 759854"/>
              <a:gd name="connsiteY0" fmla="*/ 0 h 1171978"/>
              <a:gd name="connsiteX1" fmla="*/ 154547 w 759854"/>
              <a:gd name="connsiteY1" fmla="*/ 154547 h 1171978"/>
              <a:gd name="connsiteX2" fmla="*/ 38637 w 759854"/>
              <a:gd name="connsiteY2" fmla="*/ 334851 h 1171978"/>
              <a:gd name="connsiteX3" fmla="*/ 0 w 759854"/>
              <a:gd name="connsiteY3" fmla="*/ 579549 h 1171978"/>
              <a:gd name="connsiteX4" fmla="*/ 51516 w 759854"/>
              <a:gd name="connsiteY4" fmla="*/ 862885 h 1171978"/>
              <a:gd name="connsiteX5" fmla="*/ 154547 w 759854"/>
              <a:gd name="connsiteY5" fmla="*/ 1030310 h 1171978"/>
              <a:gd name="connsiteX6" fmla="*/ 296214 w 759854"/>
              <a:gd name="connsiteY6" fmla="*/ 1171978 h 1171978"/>
              <a:gd name="connsiteX7" fmla="*/ 502276 w 759854"/>
              <a:gd name="connsiteY7" fmla="*/ 1068947 h 1171978"/>
              <a:gd name="connsiteX8" fmla="*/ 669702 w 759854"/>
              <a:gd name="connsiteY8" fmla="*/ 901521 h 1171978"/>
              <a:gd name="connsiteX9" fmla="*/ 759854 w 759854"/>
              <a:gd name="connsiteY9" fmla="*/ 579549 h 1171978"/>
              <a:gd name="connsiteX10" fmla="*/ 708338 w 759854"/>
              <a:gd name="connsiteY10" fmla="*/ 334851 h 1171978"/>
              <a:gd name="connsiteX11" fmla="*/ 592428 w 759854"/>
              <a:gd name="connsiteY11" fmla="*/ 154547 h 1171978"/>
              <a:gd name="connsiteX12" fmla="*/ 360609 w 759854"/>
              <a:gd name="connsiteY12" fmla="*/ 0 h 117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59854" h="1171978">
                <a:moveTo>
                  <a:pt x="360609" y="0"/>
                </a:moveTo>
                <a:lnTo>
                  <a:pt x="154547" y="154547"/>
                </a:lnTo>
                <a:lnTo>
                  <a:pt x="38637" y="334851"/>
                </a:lnTo>
                <a:lnTo>
                  <a:pt x="0" y="579549"/>
                </a:lnTo>
                <a:lnTo>
                  <a:pt x="51516" y="862885"/>
                </a:lnTo>
                <a:lnTo>
                  <a:pt x="154547" y="1030310"/>
                </a:lnTo>
                <a:lnTo>
                  <a:pt x="296214" y="1171978"/>
                </a:lnTo>
                <a:lnTo>
                  <a:pt x="502276" y="1068947"/>
                </a:lnTo>
                <a:lnTo>
                  <a:pt x="669702" y="901521"/>
                </a:lnTo>
                <a:lnTo>
                  <a:pt x="759854" y="579549"/>
                </a:lnTo>
                <a:lnTo>
                  <a:pt x="708338" y="334851"/>
                </a:lnTo>
                <a:lnTo>
                  <a:pt x="592428" y="154547"/>
                </a:lnTo>
                <a:lnTo>
                  <a:pt x="360609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70C2DB-6A74-44FB-89F6-56700108E5F7}"/>
              </a:ext>
            </a:extLst>
          </p:cNvPr>
          <p:cNvSpPr/>
          <p:nvPr/>
        </p:nvSpPr>
        <p:spPr>
          <a:xfrm>
            <a:off x="4191000" y="1828800"/>
            <a:ext cx="36576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388" name="Title 1">
            <a:extLst>
              <a:ext uri="{FF2B5EF4-FFF2-40B4-BE49-F238E27FC236}">
                <a16:creationId xmlns:a16="http://schemas.microsoft.com/office/drawing/2014/main" id="{358500D2-04B5-4873-ACAD-1BA9B7AE2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z="3200"/>
              <a:t>Probability</a:t>
            </a:r>
            <a:br>
              <a:rPr lang="en-US" altLang="en-US" sz="3200"/>
            </a:br>
            <a:r>
              <a:rPr lang="en-US" altLang="en-US" sz="2400"/>
              <a:t>“Conditional Probability”</a:t>
            </a:r>
            <a:endParaRPr lang="en-US" altLang="en-US" sz="3200"/>
          </a:p>
        </p:txBody>
      </p:sp>
      <p:sp>
        <p:nvSpPr>
          <p:cNvPr id="16389" name="TextBox 3">
            <a:extLst>
              <a:ext uri="{FF2B5EF4-FFF2-40B4-BE49-F238E27FC236}">
                <a16:creationId xmlns:a16="http://schemas.microsoft.com/office/drawing/2014/main" id="{A309416D-0AC4-44ED-B60B-D4FFBB79C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43000"/>
            <a:ext cx="7854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P[A | B] = Probability that event A occurs given that event B has occurred</a:t>
            </a:r>
          </a:p>
          <a:p>
            <a:pPr eaLnBrk="1" hangingPunct="1"/>
            <a:r>
              <a:rPr lang="en-US" altLang="en-US"/>
              <a:t>             = P[A and B] / P[B], or</a:t>
            </a:r>
          </a:p>
          <a:p>
            <a:pPr eaLnBrk="1" hangingPunct="1"/>
            <a:r>
              <a:rPr lang="en-US" altLang="en-US"/>
              <a:t>             = P[A ∩ B] / P[B]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8BD433-F253-4E13-9A5D-F95EA34B1143}"/>
              </a:ext>
            </a:extLst>
          </p:cNvPr>
          <p:cNvSpPr/>
          <p:nvPr/>
        </p:nvSpPr>
        <p:spPr>
          <a:xfrm>
            <a:off x="4419600" y="2057400"/>
            <a:ext cx="1905000" cy="1447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9C775C-CACF-407C-AA96-AE988D743999}"/>
              </a:ext>
            </a:extLst>
          </p:cNvPr>
          <p:cNvSpPr/>
          <p:nvPr/>
        </p:nvSpPr>
        <p:spPr>
          <a:xfrm>
            <a:off x="5562600" y="1981200"/>
            <a:ext cx="2133600" cy="1676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253" name="TextBox 15">
            <a:extLst>
              <a:ext uri="{FF2B5EF4-FFF2-40B4-BE49-F238E27FC236}">
                <a16:creationId xmlns:a16="http://schemas.microsoft.com/office/drawing/2014/main" id="{CE172370-EE2A-4697-A7F8-8CDA93698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514600"/>
            <a:ext cx="200501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Event A | B is where</a:t>
            </a:r>
          </a:p>
          <a:p>
            <a:pPr eaLnBrk="1" hangingPunct="1"/>
            <a:r>
              <a:rPr lang="en-US" altLang="en-US" sz="1600"/>
              <a:t>Circles Overlap</a:t>
            </a:r>
          </a:p>
          <a:p>
            <a:pPr eaLnBrk="1" hangingPunct="1"/>
            <a:r>
              <a:rPr lang="en-US" altLang="en-US" sz="1600"/>
              <a:t>Restricted to the</a:t>
            </a:r>
          </a:p>
          <a:p>
            <a:pPr eaLnBrk="1" hangingPunct="1"/>
            <a:r>
              <a:rPr lang="en-US" altLang="en-US" sz="1600"/>
              <a:t>Circle </a:t>
            </a:r>
            <a:r>
              <a:rPr lang="en-US" altLang="en-US" sz="1600" b="1" u="sng"/>
              <a:t>B</a:t>
            </a:r>
          </a:p>
        </p:txBody>
      </p:sp>
      <p:sp>
        <p:nvSpPr>
          <p:cNvPr id="16393" name="TextBox 15">
            <a:extLst>
              <a:ext uri="{FF2B5EF4-FFF2-40B4-BE49-F238E27FC236}">
                <a16:creationId xmlns:a16="http://schemas.microsoft.com/office/drawing/2014/main" id="{F18CDD24-0D48-433E-9CE8-F4497B5DC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981200"/>
            <a:ext cx="1247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NOTE: P[B] ≠ 0</a:t>
            </a:r>
          </a:p>
        </p:txBody>
      </p:sp>
      <p:sp>
        <p:nvSpPr>
          <p:cNvPr id="16394" name="TextBox 16">
            <a:extLst>
              <a:ext uri="{FF2B5EF4-FFF2-40B4-BE49-F238E27FC236}">
                <a16:creationId xmlns:a16="http://schemas.microsoft.com/office/drawing/2014/main" id="{0B4853F2-E6C0-45B7-9AE3-BD308FAEA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5908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 &amp; B</a:t>
            </a:r>
          </a:p>
        </p:txBody>
      </p:sp>
      <p:grpSp>
        <p:nvGrpSpPr>
          <p:cNvPr id="2" name="Group 23">
            <a:extLst>
              <a:ext uri="{FF2B5EF4-FFF2-40B4-BE49-F238E27FC236}">
                <a16:creationId xmlns:a16="http://schemas.microsoft.com/office/drawing/2014/main" id="{A450F920-A02D-4605-8459-ABAAEF9DBA2C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876800"/>
            <a:ext cx="1905000" cy="1447800"/>
            <a:chOff x="4648200" y="4876800"/>
            <a:chExt cx="1905000" cy="1447800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407849C-5A99-46A2-803B-DDECE17581CA}"/>
                </a:ext>
              </a:extLst>
            </p:cNvPr>
            <p:cNvSpPr/>
            <p:nvPr/>
          </p:nvSpPr>
          <p:spPr>
            <a:xfrm>
              <a:off x="5791200" y="5029200"/>
              <a:ext cx="758825" cy="1173163"/>
            </a:xfrm>
            <a:custGeom>
              <a:avLst/>
              <a:gdLst>
                <a:gd name="connsiteX0" fmla="*/ 360609 w 759854"/>
                <a:gd name="connsiteY0" fmla="*/ 0 h 1171978"/>
                <a:gd name="connsiteX1" fmla="*/ 154547 w 759854"/>
                <a:gd name="connsiteY1" fmla="*/ 154547 h 1171978"/>
                <a:gd name="connsiteX2" fmla="*/ 38637 w 759854"/>
                <a:gd name="connsiteY2" fmla="*/ 334851 h 1171978"/>
                <a:gd name="connsiteX3" fmla="*/ 0 w 759854"/>
                <a:gd name="connsiteY3" fmla="*/ 579549 h 1171978"/>
                <a:gd name="connsiteX4" fmla="*/ 51516 w 759854"/>
                <a:gd name="connsiteY4" fmla="*/ 862885 h 1171978"/>
                <a:gd name="connsiteX5" fmla="*/ 154547 w 759854"/>
                <a:gd name="connsiteY5" fmla="*/ 1030310 h 1171978"/>
                <a:gd name="connsiteX6" fmla="*/ 296214 w 759854"/>
                <a:gd name="connsiteY6" fmla="*/ 1171978 h 1171978"/>
                <a:gd name="connsiteX7" fmla="*/ 502276 w 759854"/>
                <a:gd name="connsiteY7" fmla="*/ 1068947 h 1171978"/>
                <a:gd name="connsiteX8" fmla="*/ 669702 w 759854"/>
                <a:gd name="connsiteY8" fmla="*/ 901521 h 1171978"/>
                <a:gd name="connsiteX9" fmla="*/ 759854 w 759854"/>
                <a:gd name="connsiteY9" fmla="*/ 579549 h 1171978"/>
                <a:gd name="connsiteX10" fmla="*/ 708338 w 759854"/>
                <a:gd name="connsiteY10" fmla="*/ 334851 h 1171978"/>
                <a:gd name="connsiteX11" fmla="*/ 592428 w 759854"/>
                <a:gd name="connsiteY11" fmla="*/ 154547 h 1171978"/>
                <a:gd name="connsiteX12" fmla="*/ 360609 w 759854"/>
                <a:gd name="connsiteY12" fmla="*/ 0 h 1171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9854" h="1171978">
                  <a:moveTo>
                    <a:pt x="360609" y="0"/>
                  </a:moveTo>
                  <a:lnTo>
                    <a:pt x="154547" y="154547"/>
                  </a:lnTo>
                  <a:lnTo>
                    <a:pt x="38637" y="334851"/>
                  </a:lnTo>
                  <a:lnTo>
                    <a:pt x="0" y="579549"/>
                  </a:lnTo>
                  <a:lnTo>
                    <a:pt x="51516" y="862885"/>
                  </a:lnTo>
                  <a:lnTo>
                    <a:pt x="154547" y="1030310"/>
                  </a:lnTo>
                  <a:lnTo>
                    <a:pt x="296214" y="1171978"/>
                  </a:lnTo>
                  <a:lnTo>
                    <a:pt x="502276" y="1068947"/>
                  </a:lnTo>
                  <a:lnTo>
                    <a:pt x="669702" y="901521"/>
                  </a:lnTo>
                  <a:lnTo>
                    <a:pt x="759854" y="579549"/>
                  </a:lnTo>
                  <a:lnTo>
                    <a:pt x="708338" y="334851"/>
                  </a:lnTo>
                  <a:lnTo>
                    <a:pt x="592428" y="154547"/>
                  </a:lnTo>
                  <a:lnTo>
                    <a:pt x="360609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81E41FC-5DB2-4681-9C33-CD9B1C600162}"/>
                </a:ext>
              </a:extLst>
            </p:cNvPr>
            <p:cNvSpPr/>
            <p:nvPr/>
          </p:nvSpPr>
          <p:spPr>
            <a:xfrm>
              <a:off x="4648200" y="4876800"/>
              <a:ext cx="1905000" cy="1447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6402" name="TextBox 22">
              <a:extLst>
                <a:ext uri="{FF2B5EF4-FFF2-40B4-BE49-F238E27FC236}">
                  <a16:creationId xmlns:a16="http://schemas.microsoft.com/office/drawing/2014/main" id="{DE485585-3FEB-4CA1-96EA-715D73434A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1200" y="5410200"/>
              <a:ext cx="7618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A &amp; B</a:t>
              </a:r>
            </a:p>
          </p:txBody>
        </p:sp>
      </p:grpSp>
      <p:grpSp>
        <p:nvGrpSpPr>
          <p:cNvPr id="3" name="Group 25">
            <a:extLst>
              <a:ext uri="{FF2B5EF4-FFF2-40B4-BE49-F238E27FC236}">
                <a16:creationId xmlns:a16="http://schemas.microsoft.com/office/drawing/2014/main" id="{9344842B-7E0E-46FF-A872-7B9D5812509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038600"/>
            <a:ext cx="7624763" cy="1114425"/>
            <a:chOff x="685800" y="4038600"/>
            <a:chExt cx="7624331" cy="1115199"/>
          </a:xfrm>
        </p:grpSpPr>
        <p:sp>
          <p:nvSpPr>
            <p:cNvPr id="16398" name="TextBox 3">
              <a:extLst>
                <a:ext uri="{FF2B5EF4-FFF2-40B4-BE49-F238E27FC236}">
                  <a16:creationId xmlns:a16="http://schemas.microsoft.com/office/drawing/2014/main" id="{D84127F5-8101-4A76-854C-8E3A877AD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" y="4038600"/>
              <a:ext cx="7624331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P[B | A] = Probability that event B occurs given that event A has occurred</a:t>
              </a:r>
            </a:p>
            <a:p>
              <a:pPr eaLnBrk="1" hangingPunct="1"/>
              <a:r>
                <a:rPr lang="en-US" altLang="en-US"/>
                <a:t>             = P[A and B] / P[A], or</a:t>
              </a:r>
            </a:p>
            <a:p>
              <a:pPr eaLnBrk="1" hangingPunct="1"/>
              <a:r>
                <a:rPr lang="en-US" altLang="en-US"/>
                <a:t>             = P[A ∩ B] / P[A]</a:t>
              </a:r>
            </a:p>
          </p:txBody>
        </p:sp>
        <p:sp>
          <p:nvSpPr>
            <p:cNvPr id="16399" name="TextBox 24">
              <a:extLst>
                <a:ext uri="{FF2B5EF4-FFF2-40B4-BE49-F238E27FC236}">
                  <a16:creationId xmlns:a16="http://schemas.microsoft.com/office/drawing/2014/main" id="{6C4A21AD-B437-423E-8A99-8960BC2C3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0" y="4876800"/>
              <a:ext cx="124745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NOTE: P[A] ≠ 0</a:t>
              </a:r>
            </a:p>
          </p:txBody>
        </p:sp>
      </p:grpSp>
      <p:sp>
        <p:nvSpPr>
          <p:cNvPr id="27" name="TextBox 15">
            <a:extLst>
              <a:ext uri="{FF2B5EF4-FFF2-40B4-BE49-F238E27FC236}">
                <a16:creationId xmlns:a16="http://schemas.microsoft.com/office/drawing/2014/main" id="{6ED0D4A1-E05F-4826-82C1-2F5928A8B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486400"/>
            <a:ext cx="200501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Event B | A is where</a:t>
            </a:r>
          </a:p>
          <a:p>
            <a:pPr eaLnBrk="1" hangingPunct="1"/>
            <a:r>
              <a:rPr lang="en-US" altLang="en-US" sz="1600"/>
              <a:t>Circles Overlap</a:t>
            </a:r>
          </a:p>
          <a:p>
            <a:pPr eaLnBrk="1" hangingPunct="1"/>
            <a:r>
              <a:rPr lang="en-US" altLang="en-US" sz="1600"/>
              <a:t>Restricted to the</a:t>
            </a:r>
          </a:p>
          <a:p>
            <a:pPr eaLnBrk="1" hangingPunct="1"/>
            <a:r>
              <a:rPr lang="en-US" altLang="en-US" sz="1600"/>
              <a:t>Circle </a:t>
            </a:r>
            <a:r>
              <a:rPr lang="en-US" altLang="en-US" sz="1600" b="1" u="sng"/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253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AD1F530E-EB1D-47B5-9295-26EE749CE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838200"/>
          </a:xfrm>
        </p:spPr>
        <p:txBody>
          <a:bodyPr/>
          <a:lstStyle/>
          <a:p>
            <a:r>
              <a:rPr lang="en-US" altLang="en-US" sz="3200"/>
              <a:t>Conditional Probability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C3B82D-0BB2-4047-A210-3778CEAAE0FD}"/>
              </a:ext>
            </a:extLst>
          </p:cNvPr>
          <p:cNvSpPr/>
          <p:nvPr/>
        </p:nvSpPr>
        <p:spPr bwMode="auto">
          <a:xfrm>
            <a:off x="457200" y="2438400"/>
            <a:ext cx="4572000" cy="266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" name="Group 24">
            <a:extLst>
              <a:ext uri="{FF2B5EF4-FFF2-40B4-BE49-F238E27FC236}">
                <a16:creationId xmlns:a16="http://schemas.microsoft.com/office/drawing/2014/main" id="{8A0AA1FC-89EC-4EFD-B5A9-2B20F4EB5D5C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895600"/>
            <a:ext cx="2209800" cy="1676400"/>
            <a:chOff x="1447800" y="2971800"/>
            <a:chExt cx="2209800" cy="16764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566C426-87D8-4FCB-9294-301AD3B45D9A}"/>
                </a:ext>
              </a:extLst>
            </p:cNvPr>
            <p:cNvSpPr/>
            <p:nvPr/>
          </p:nvSpPr>
          <p:spPr bwMode="auto">
            <a:xfrm>
              <a:off x="1447800" y="2971800"/>
              <a:ext cx="1524000" cy="1524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7468" name="Group 22">
              <a:extLst>
                <a:ext uri="{FF2B5EF4-FFF2-40B4-BE49-F238E27FC236}">
                  <a16:creationId xmlns:a16="http://schemas.microsoft.com/office/drawing/2014/main" id="{F454A864-FC65-41BD-A02F-4981B31C5A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8400" y="3505200"/>
              <a:ext cx="1219200" cy="1143000"/>
              <a:chOff x="2438400" y="3505200"/>
              <a:chExt cx="1219200" cy="11430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3B461F1-9646-4060-9B3D-2AEA893A0677}"/>
                  </a:ext>
                </a:extLst>
              </p:cNvPr>
              <p:cNvSpPr/>
              <p:nvPr/>
            </p:nvSpPr>
            <p:spPr bwMode="auto">
              <a:xfrm>
                <a:off x="2438400" y="3505200"/>
                <a:ext cx="1219200" cy="1143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471" name="TextBox 6">
                <a:extLst>
                  <a:ext uri="{FF2B5EF4-FFF2-40B4-BE49-F238E27FC236}">
                    <a16:creationId xmlns:a16="http://schemas.microsoft.com/office/drawing/2014/main" id="{E3FBB8AF-4942-4B42-8A3F-6020F1B846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7000" y="4267200"/>
                <a:ext cx="76174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Cancer</a:t>
                </a:r>
              </a:p>
            </p:txBody>
          </p:sp>
        </p:grpSp>
        <p:sp>
          <p:nvSpPr>
            <p:cNvPr id="17469" name="TextBox 7">
              <a:extLst>
                <a:ext uri="{FF2B5EF4-FFF2-40B4-BE49-F238E27FC236}">
                  <a16:creationId xmlns:a16="http://schemas.microsoft.com/office/drawing/2014/main" id="{6901351A-7019-4514-9106-EA9D0925D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3200400"/>
              <a:ext cx="8322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Smokes</a:t>
              </a:r>
            </a:p>
          </p:txBody>
        </p:sp>
      </p:grpSp>
      <p:sp>
        <p:nvSpPr>
          <p:cNvPr id="16403" name="TextBox 8">
            <a:extLst>
              <a:ext uri="{FF2B5EF4-FFF2-40B4-BE49-F238E27FC236}">
                <a16:creationId xmlns:a16="http://schemas.microsoft.com/office/drawing/2014/main" id="{880D12FC-5C70-4C2C-95CD-3B40DFF1B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810000"/>
            <a:ext cx="398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.06</a:t>
            </a:r>
          </a:p>
        </p:txBody>
      </p:sp>
      <p:sp>
        <p:nvSpPr>
          <p:cNvPr id="16404" name="TextBox 9">
            <a:extLst>
              <a:ext uri="{FF2B5EF4-FFF2-40B4-BE49-F238E27FC236}">
                <a16:creationId xmlns:a16="http://schemas.microsoft.com/office/drawing/2014/main" id="{3B73DFD7-0DA9-4F76-8F06-ADC6F4F8B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733800"/>
            <a:ext cx="398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.03</a:t>
            </a:r>
          </a:p>
        </p:txBody>
      </p:sp>
      <p:sp>
        <p:nvSpPr>
          <p:cNvPr id="16405" name="TextBox 10">
            <a:extLst>
              <a:ext uri="{FF2B5EF4-FFF2-40B4-BE49-F238E27FC236}">
                <a16:creationId xmlns:a16="http://schemas.microsoft.com/office/drawing/2014/main" id="{14F7303F-CAF9-4FE6-BC35-2FFF93096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657600"/>
            <a:ext cx="398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.15</a:t>
            </a:r>
          </a:p>
        </p:txBody>
      </p:sp>
      <p:sp>
        <p:nvSpPr>
          <p:cNvPr id="16406" name="TextBox 11">
            <a:extLst>
              <a:ext uri="{FF2B5EF4-FFF2-40B4-BE49-F238E27FC236}">
                <a16:creationId xmlns:a16="http://schemas.microsoft.com/office/drawing/2014/main" id="{FC1C6C41-F63B-4BFA-864A-830C175AD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819400"/>
            <a:ext cx="398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.76</a:t>
            </a:r>
          </a:p>
        </p:txBody>
      </p:sp>
      <p:sp>
        <p:nvSpPr>
          <p:cNvPr id="16389" name="TextBox 12">
            <a:extLst>
              <a:ext uri="{FF2B5EF4-FFF2-40B4-BE49-F238E27FC236}">
                <a16:creationId xmlns:a16="http://schemas.microsoft.com/office/drawing/2014/main" id="{015C3795-823C-4284-84F8-71AF97439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941388"/>
            <a:ext cx="3230563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Consider the following information:</a:t>
            </a:r>
          </a:p>
          <a:p>
            <a:pPr eaLnBrk="1" hangingPunct="1"/>
            <a:r>
              <a:rPr lang="en-US" altLang="en-US" sz="1400"/>
              <a:t>  9% of Individuals get Cancer</a:t>
            </a:r>
          </a:p>
          <a:p>
            <a:pPr eaLnBrk="1" hangingPunct="1"/>
            <a:r>
              <a:rPr lang="en-US" altLang="en-US" sz="1400"/>
              <a:t> 21% of Individuals Smoke</a:t>
            </a:r>
          </a:p>
          <a:p>
            <a:pPr eaLnBrk="1" hangingPunct="1"/>
            <a:r>
              <a:rPr lang="en-US" altLang="en-US" sz="1400"/>
              <a:t> 76% of Individuals Neither Smoke nor</a:t>
            </a:r>
          </a:p>
          <a:p>
            <a:pPr eaLnBrk="1" hangingPunct="1"/>
            <a:r>
              <a:rPr lang="en-US" altLang="en-US" sz="1400"/>
              <a:t>           get Cancer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1400"/>
              <a:t>What is the probability someone who</a:t>
            </a:r>
          </a:p>
          <a:p>
            <a:pPr eaLnBrk="1" hangingPunct="1"/>
            <a:r>
              <a:rPr lang="en-US" altLang="en-US" sz="1400"/>
              <a:t> smokes will get cancer?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1400"/>
              <a:t>Now answer is straightforward: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1400"/>
              <a:t> P[Cancer|Smokes] = .06/.21 ≈ 0.286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What is the probability someone who</a:t>
            </a:r>
          </a:p>
          <a:p>
            <a:pPr eaLnBrk="1" hangingPunct="1"/>
            <a:r>
              <a:rPr lang="en-US" altLang="en-US" sz="1400"/>
              <a:t> has cancer smokes?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  P[Smokes|Cancer] = .06/.09 ≈ 0.667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1225D5-028F-447C-8CE7-1FBE637F189A}"/>
              </a:ext>
            </a:extLst>
          </p:cNvPr>
          <p:cNvSpPr txBox="1"/>
          <p:nvPr/>
        </p:nvSpPr>
        <p:spPr>
          <a:xfrm>
            <a:off x="533400" y="5486400"/>
            <a:ext cx="2124075" cy="33813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Smoke &amp; Get Cancer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7FE763-930B-4545-9791-7E9E858E935A}"/>
              </a:ext>
            </a:extLst>
          </p:cNvPr>
          <p:cNvCxnSpPr>
            <a:stCxn id="15" idx="0"/>
            <a:endCxn id="16403" idx="2"/>
          </p:cNvCxnSpPr>
          <p:nvPr/>
        </p:nvCxnSpPr>
        <p:spPr>
          <a:xfrm rot="5400000" flipH="1" flipV="1">
            <a:off x="1454150" y="4227513"/>
            <a:ext cx="1400175" cy="1117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A848CB-3277-4E1D-A322-34BE70D917CC}"/>
              </a:ext>
            </a:extLst>
          </p:cNvPr>
          <p:cNvSpPr txBox="1"/>
          <p:nvPr/>
        </p:nvSpPr>
        <p:spPr>
          <a:xfrm>
            <a:off x="2895600" y="5638800"/>
            <a:ext cx="1681163" cy="5842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Get Cancer, but </a:t>
            </a:r>
          </a:p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Did Not Smoke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5F4691-6361-4BA4-9E3D-814E32C61C9A}"/>
              </a:ext>
            </a:extLst>
          </p:cNvPr>
          <p:cNvCxnSpPr>
            <a:stCxn id="19" idx="0"/>
            <a:endCxn id="16404" idx="2"/>
          </p:cNvCxnSpPr>
          <p:nvPr/>
        </p:nvCxnSpPr>
        <p:spPr>
          <a:xfrm rot="16200000" flipV="1">
            <a:off x="2677319" y="4579144"/>
            <a:ext cx="1628775" cy="490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3BF6890-47F4-4D2E-AA72-E5CF9356E53D}"/>
              </a:ext>
            </a:extLst>
          </p:cNvPr>
          <p:cNvSpPr txBox="1"/>
          <p:nvPr/>
        </p:nvSpPr>
        <p:spPr>
          <a:xfrm>
            <a:off x="533400" y="1219200"/>
            <a:ext cx="1930400" cy="5842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Smoke, but</a:t>
            </a:r>
          </a:p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Do Not Get Cancer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0E9547-601B-4062-B005-801178DF8093}"/>
              </a:ext>
            </a:extLst>
          </p:cNvPr>
          <p:cNvCxnSpPr>
            <a:stCxn id="24" idx="2"/>
            <a:endCxn id="16405" idx="0"/>
          </p:cNvCxnSpPr>
          <p:nvPr/>
        </p:nvCxnSpPr>
        <p:spPr>
          <a:xfrm rot="16200000" flipH="1">
            <a:off x="797719" y="2504281"/>
            <a:ext cx="1854200" cy="452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1DC5F92-017B-4091-93AF-3CD402DEEE8E}"/>
              </a:ext>
            </a:extLst>
          </p:cNvPr>
          <p:cNvSpPr txBox="1"/>
          <p:nvPr/>
        </p:nvSpPr>
        <p:spPr>
          <a:xfrm>
            <a:off x="3505200" y="1219200"/>
            <a:ext cx="1757363" cy="5842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Did Not Smoke &amp;</a:t>
            </a:r>
          </a:p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Cancer Free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1E4E5B-D74A-45BE-B388-1A980B8AB321}"/>
              </a:ext>
            </a:extLst>
          </p:cNvPr>
          <p:cNvCxnSpPr>
            <a:stCxn id="27" idx="2"/>
          </p:cNvCxnSpPr>
          <p:nvPr/>
        </p:nvCxnSpPr>
        <p:spPr>
          <a:xfrm rot="5400000">
            <a:off x="3588544" y="2024856"/>
            <a:ext cx="1016000" cy="573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2B5C1478-B93D-4D36-BABB-1DE532133499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4800600"/>
          <a:ext cx="320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Cancer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Smokes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34C01EC4-3028-4E9B-99E3-257CB18AB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36A814-CC7F-463A-AA31-FCEB586FA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6324600"/>
            <a:ext cx="433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.09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DBAB54-2DDE-4607-B779-BE3FADB48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5562600"/>
            <a:ext cx="433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.21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F25E3A-21DC-4E36-812C-E6D5185F5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943600"/>
            <a:ext cx="433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.76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270D81-FA17-4C68-876C-560D8B667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5943600"/>
            <a:ext cx="433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.79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265618-43FD-42C8-ACC3-EA2FB2205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324600"/>
            <a:ext cx="433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.91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55C5F39-5189-4A88-B110-B26DABC7B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943600"/>
            <a:ext cx="433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.03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6CC41A-8ABA-48AE-954F-1FCEB4AB5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562600"/>
            <a:ext cx="433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.06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3A68FC-0D86-4648-9929-98367D4F7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562600"/>
            <a:ext cx="433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.15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34FF23-DCD1-4565-8903-DD41692DC1DD}"/>
              </a:ext>
            </a:extLst>
          </p:cNvPr>
          <p:cNvSpPr/>
          <p:nvPr/>
        </p:nvSpPr>
        <p:spPr>
          <a:xfrm>
            <a:off x="6400800" y="5181600"/>
            <a:ext cx="5334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6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6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6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6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6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6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638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638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638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638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403" grpId="0"/>
      <p:bldP spid="16404" grpId="0"/>
      <p:bldP spid="16405" grpId="0"/>
      <p:bldP spid="16406" grpId="0"/>
      <p:bldP spid="15" grpId="0" animBg="1"/>
      <p:bldP spid="19" grpId="0" animBg="1"/>
      <p:bldP spid="24" grpId="0" animBg="1"/>
      <p:bldP spid="27" grpId="0" animBg="1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984CC-A185-4764-8E2A-1ECCEBBF1CB4}"/>
              </a:ext>
            </a:extLst>
          </p:cNvPr>
          <p:cNvSpPr txBox="1">
            <a:spLocks/>
          </p:cNvSpPr>
          <p:nvPr/>
        </p:nvSpPr>
        <p:spPr>
          <a:xfrm>
            <a:off x="533400" y="152400"/>
            <a:ext cx="8229600" cy="6858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3200" dirty="0">
                <a:latin typeface="+mj-lt"/>
                <a:ea typeface="+mj-ea"/>
                <a:cs typeface="+mj-cs"/>
              </a:rPr>
              <a:t>Conditional Probability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39B80-9338-42B2-9AA3-CA58E1FFB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0"/>
            <a:ext cx="8001000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Let C</a:t>
            </a:r>
            <a:r>
              <a:rPr lang="en-US" altLang="en-US" sz="1400" baseline="-25000"/>
              <a:t>1</a:t>
            </a:r>
            <a:r>
              <a:rPr lang="en-US" altLang="en-US" sz="1400"/>
              <a:t>, C</a:t>
            </a:r>
            <a:r>
              <a:rPr lang="en-US" altLang="en-US" sz="1400" baseline="-25000"/>
              <a:t>2</a:t>
            </a:r>
            <a:r>
              <a:rPr lang="en-US" altLang="en-US" sz="1400"/>
              <a:t>, …, C</a:t>
            </a:r>
            <a:r>
              <a:rPr lang="en-US" altLang="en-US" sz="1400" baseline="-25000"/>
              <a:t>k</a:t>
            </a:r>
            <a:r>
              <a:rPr lang="en-US" altLang="en-US" sz="1400"/>
              <a:t> be mutually exclusive, but exhaustive events (ie, a partition) of sample space </a:t>
            </a:r>
            <a:r>
              <a:rPr lang="en-US" altLang="en-US" sz="1400" i="1"/>
              <a:t>C</a:t>
            </a:r>
            <a:r>
              <a:rPr lang="en-US" altLang="en-US" sz="1400"/>
              <a:t>, with P[C</a:t>
            </a:r>
            <a:r>
              <a:rPr lang="en-US" altLang="en-US" sz="1400" baseline="-25000"/>
              <a:t>i</a:t>
            </a:r>
            <a:r>
              <a:rPr lang="en-US" altLang="en-US" sz="1400"/>
              <a:t>] &gt; 0, for all i = 1, 2, …, k.  Note these events do not need to be equally likely.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Let C be another event in </a:t>
            </a:r>
            <a:r>
              <a:rPr lang="en-US" altLang="en-US" sz="1400" i="1"/>
              <a:t>C</a:t>
            </a:r>
            <a:r>
              <a:rPr lang="en-US" altLang="en-US" sz="1400"/>
              <a:t>, then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	C = C ∩ (C</a:t>
            </a:r>
            <a:r>
              <a:rPr lang="en-US" altLang="en-US" sz="1400" baseline="-25000"/>
              <a:t>1</a:t>
            </a:r>
            <a:r>
              <a:rPr lang="en-US" altLang="en-US" sz="1400"/>
              <a:t> U C</a:t>
            </a:r>
            <a:r>
              <a:rPr lang="en-US" altLang="en-US" sz="1400" baseline="-25000"/>
              <a:t>2</a:t>
            </a:r>
            <a:r>
              <a:rPr lang="en-US" altLang="en-US" sz="1400"/>
              <a:t> U … U C</a:t>
            </a:r>
            <a:r>
              <a:rPr lang="en-US" altLang="en-US" sz="1400" baseline="-25000"/>
              <a:t>k</a:t>
            </a:r>
            <a:r>
              <a:rPr lang="en-US" altLang="en-US" sz="1400"/>
              <a:t>) = (C ∩ C</a:t>
            </a:r>
            <a:r>
              <a:rPr lang="en-US" altLang="en-US" sz="1400" baseline="-25000"/>
              <a:t>1</a:t>
            </a:r>
            <a:r>
              <a:rPr lang="en-US" altLang="en-US" sz="1400"/>
              <a:t>) U (C ∩ C</a:t>
            </a:r>
            <a:r>
              <a:rPr lang="en-US" altLang="en-US" sz="1400" baseline="-25000"/>
              <a:t>2</a:t>
            </a:r>
            <a:r>
              <a:rPr lang="en-US" altLang="en-US" sz="1400"/>
              <a:t>) U … U (C ∩ C</a:t>
            </a:r>
            <a:r>
              <a:rPr lang="en-US" altLang="en-US" sz="1400" baseline="-25000"/>
              <a:t>k</a:t>
            </a:r>
            <a:r>
              <a:rPr lang="en-US" altLang="en-US" sz="1400"/>
              <a:t>)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 and, since C ∩ C</a:t>
            </a:r>
            <a:r>
              <a:rPr lang="en-US" altLang="en-US" sz="1400" baseline="-25000"/>
              <a:t>i</a:t>
            </a:r>
            <a:r>
              <a:rPr lang="en-US" altLang="en-US" sz="1400"/>
              <a:t>, i = 1, 2, …, k are all mutually exclusive,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	P[C] = P[(C ∩ C</a:t>
            </a:r>
            <a:r>
              <a:rPr lang="en-US" altLang="en-US" sz="1400" baseline="-25000"/>
              <a:t>1</a:t>
            </a:r>
            <a:r>
              <a:rPr lang="en-US" altLang="en-US" sz="1400"/>
              <a:t>)] + P[(C ∩ C</a:t>
            </a:r>
            <a:r>
              <a:rPr lang="en-US" altLang="en-US" sz="1400" baseline="-25000"/>
              <a:t>2</a:t>
            </a:r>
            <a:r>
              <a:rPr lang="en-US" altLang="en-US" sz="1400"/>
              <a:t>)] + … + P[(C ∩ C</a:t>
            </a:r>
            <a:r>
              <a:rPr lang="en-US" altLang="en-US" sz="1400" baseline="-25000"/>
              <a:t>k</a:t>
            </a:r>
            <a:r>
              <a:rPr lang="en-US" altLang="en-US" sz="1400"/>
              <a:t>)].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However, P[(C ∩ C</a:t>
            </a:r>
            <a:r>
              <a:rPr lang="en-US" altLang="en-US" sz="1400" baseline="-25000"/>
              <a:t>i</a:t>
            </a:r>
            <a:r>
              <a:rPr lang="en-US" altLang="en-US" sz="1400"/>
              <a:t>)] = P[C</a:t>
            </a:r>
            <a:r>
              <a:rPr lang="en-US" altLang="en-US" sz="1400" baseline="-25000"/>
              <a:t>i</a:t>
            </a:r>
            <a:r>
              <a:rPr lang="en-US" altLang="en-US" sz="1400"/>
              <a:t>]*P[C|C</a:t>
            </a:r>
            <a:r>
              <a:rPr lang="en-US" altLang="en-US" sz="1400" baseline="-25000"/>
              <a:t>i</a:t>
            </a:r>
            <a:r>
              <a:rPr lang="en-US" altLang="en-US" sz="1400"/>
              <a:t>], i = 1, 2, …, k; so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	P[C] = P[C</a:t>
            </a:r>
            <a:r>
              <a:rPr lang="en-US" altLang="en-US" sz="1400" baseline="-25000"/>
              <a:t>1</a:t>
            </a:r>
            <a:r>
              <a:rPr lang="en-US" altLang="en-US" sz="1400"/>
              <a:t>]*P[C|C</a:t>
            </a:r>
            <a:r>
              <a:rPr lang="en-US" altLang="en-US" sz="1400" baseline="-25000"/>
              <a:t>1</a:t>
            </a:r>
            <a:r>
              <a:rPr lang="en-US" altLang="en-US" sz="1400"/>
              <a:t>] + P[C</a:t>
            </a:r>
            <a:r>
              <a:rPr lang="en-US" altLang="en-US" sz="1400" baseline="-25000"/>
              <a:t>2</a:t>
            </a:r>
            <a:r>
              <a:rPr lang="en-US" altLang="en-US" sz="1400"/>
              <a:t>]*P[C|C</a:t>
            </a:r>
            <a:r>
              <a:rPr lang="en-US" altLang="en-US" sz="1400" baseline="-25000"/>
              <a:t>2</a:t>
            </a:r>
            <a:r>
              <a:rPr lang="en-US" altLang="en-US" sz="1400"/>
              <a:t>] + … + P[C</a:t>
            </a:r>
            <a:r>
              <a:rPr lang="en-US" altLang="en-US" sz="1400" baseline="-25000"/>
              <a:t>k</a:t>
            </a:r>
            <a:r>
              <a:rPr lang="en-US" altLang="en-US" sz="1400"/>
              <a:t>]*P[C|C</a:t>
            </a:r>
            <a:r>
              <a:rPr lang="en-US" altLang="en-US" sz="1400" baseline="-25000"/>
              <a:t>k</a:t>
            </a:r>
            <a:r>
              <a:rPr lang="en-US" altLang="en-US" sz="1400"/>
              <a:t>]</a:t>
            </a:r>
          </a:p>
          <a:p>
            <a:pPr eaLnBrk="1" hangingPunct="1"/>
            <a:r>
              <a:rPr lang="en-US" altLang="en-US" sz="1400"/>
              <a:t>	        = ∑</a:t>
            </a:r>
            <a:r>
              <a:rPr lang="en-US" altLang="en-US" sz="1400" baseline="-25000"/>
              <a:t>i = 1 to k</a:t>
            </a:r>
            <a:r>
              <a:rPr lang="en-US" altLang="en-US" sz="1400"/>
              <a:t>{P[C</a:t>
            </a:r>
            <a:r>
              <a:rPr lang="en-US" altLang="en-US" sz="1400" baseline="-25000"/>
              <a:t>i</a:t>
            </a:r>
            <a:r>
              <a:rPr lang="en-US" altLang="en-US" sz="1400"/>
              <a:t>]*P[C|C</a:t>
            </a:r>
            <a:r>
              <a:rPr lang="en-US" altLang="en-US" sz="1400" baseline="-25000"/>
              <a:t>i</a:t>
            </a:r>
            <a:r>
              <a:rPr lang="en-US" altLang="en-US" sz="1400"/>
              <a:t>]},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 which is often recognized as the </a:t>
            </a:r>
            <a:r>
              <a:rPr lang="en-US" altLang="en-US" sz="1400" b="1" i="1"/>
              <a:t>law of total probability</a:t>
            </a:r>
            <a:r>
              <a:rPr lang="en-US" altLang="en-US" sz="1400"/>
              <a:t>.</a:t>
            </a:r>
          </a:p>
        </p:txBody>
      </p:sp>
      <p:grpSp>
        <p:nvGrpSpPr>
          <p:cNvPr id="21" name="Group 24">
            <a:extLst>
              <a:ext uri="{FF2B5EF4-FFF2-40B4-BE49-F238E27FC236}">
                <a16:creationId xmlns:a16="http://schemas.microsoft.com/office/drawing/2014/main" id="{6F0101A0-AC02-4045-9FEA-45AF02233587}"/>
              </a:ext>
            </a:extLst>
          </p:cNvPr>
          <p:cNvGrpSpPr>
            <a:grpSpLocks/>
          </p:cNvGrpSpPr>
          <p:nvPr/>
        </p:nvGrpSpPr>
        <p:grpSpPr bwMode="auto">
          <a:xfrm>
            <a:off x="6164263" y="2420938"/>
            <a:ext cx="2692400" cy="2176462"/>
            <a:chOff x="6163733" y="2421467"/>
            <a:chExt cx="2692400" cy="217593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69E296C-A5C2-4248-ACFE-F91C863FD61B}"/>
                </a:ext>
              </a:extLst>
            </p:cNvPr>
            <p:cNvSpPr/>
            <p:nvPr/>
          </p:nvSpPr>
          <p:spPr>
            <a:xfrm>
              <a:off x="6171670" y="2438925"/>
              <a:ext cx="2667000" cy="21330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44665E8A-3771-42F9-8702-7D059D8EF24C}"/>
                </a:ext>
              </a:extLst>
            </p:cNvPr>
            <p:cNvSpPr/>
            <p:nvPr/>
          </p:nvSpPr>
          <p:spPr>
            <a:xfrm>
              <a:off x="6171670" y="2421467"/>
              <a:ext cx="898525" cy="1152245"/>
            </a:xfrm>
            <a:custGeom>
              <a:avLst/>
              <a:gdLst>
                <a:gd name="connsiteX0" fmla="*/ 897467 w 897467"/>
                <a:gd name="connsiteY0" fmla="*/ 16933 h 1151466"/>
                <a:gd name="connsiteX1" fmla="*/ 880533 w 897467"/>
                <a:gd name="connsiteY1" fmla="*/ 355600 h 1151466"/>
                <a:gd name="connsiteX2" fmla="*/ 635000 w 897467"/>
                <a:gd name="connsiteY2" fmla="*/ 635000 h 1151466"/>
                <a:gd name="connsiteX3" fmla="*/ 406400 w 897467"/>
                <a:gd name="connsiteY3" fmla="*/ 711200 h 1151466"/>
                <a:gd name="connsiteX4" fmla="*/ 296333 w 897467"/>
                <a:gd name="connsiteY4" fmla="*/ 982133 h 1151466"/>
                <a:gd name="connsiteX5" fmla="*/ 0 w 897467"/>
                <a:gd name="connsiteY5" fmla="*/ 1151466 h 1151466"/>
                <a:gd name="connsiteX6" fmla="*/ 0 w 897467"/>
                <a:gd name="connsiteY6" fmla="*/ 0 h 1151466"/>
                <a:gd name="connsiteX7" fmla="*/ 897467 w 897467"/>
                <a:gd name="connsiteY7" fmla="*/ 16933 h 115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7467" h="1151466">
                  <a:moveTo>
                    <a:pt x="897467" y="16933"/>
                  </a:moveTo>
                  <a:lnTo>
                    <a:pt x="880533" y="355600"/>
                  </a:lnTo>
                  <a:lnTo>
                    <a:pt x="635000" y="635000"/>
                  </a:lnTo>
                  <a:lnTo>
                    <a:pt x="406400" y="711200"/>
                  </a:lnTo>
                  <a:lnTo>
                    <a:pt x="296333" y="982133"/>
                  </a:lnTo>
                  <a:lnTo>
                    <a:pt x="0" y="1151466"/>
                  </a:lnTo>
                  <a:lnTo>
                    <a:pt x="0" y="0"/>
                  </a:lnTo>
                  <a:lnTo>
                    <a:pt x="897467" y="16933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1C3781-F74C-45CC-A08D-C22BCFE66D23}"/>
                </a:ext>
              </a:extLst>
            </p:cNvPr>
            <p:cNvSpPr txBox="1"/>
            <p:nvPr/>
          </p:nvSpPr>
          <p:spPr>
            <a:xfrm>
              <a:off x="6324070" y="2667469"/>
              <a:ext cx="333375" cy="2539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50" b="1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</a:t>
              </a:r>
              <a:r>
                <a:rPr lang="en-US" sz="1050" b="1" baseline="-250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87A5F14-4D3D-404F-9F7D-A4F2C52CCD9C}"/>
                </a:ext>
              </a:extLst>
            </p:cNvPr>
            <p:cNvSpPr/>
            <p:nvPr/>
          </p:nvSpPr>
          <p:spPr>
            <a:xfrm>
              <a:off x="6163733" y="3073770"/>
              <a:ext cx="947737" cy="1515695"/>
            </a:xfrm>
            <a:custGeom>
              <a:avLst/>
              <a:gdLst>
                <a:gd name="connsiteX0" fmla="*/ 651934 w 948267"/>
                <a:gd name="connsiteY0" fmla="*/ 0 h 1515533"/>
                <a:gd name="connsiteX1" fmla="*/ 948267 w 948267"/>
                <a:gd name="connsiteY1" fmla="*/ 550333 h 1515533"/>
                <a:gd name="connsiteX2" fmla="*/ 939800 w 948267"/>
                <a:gd name="connsiteY2" fmla="*/ 914400 h 1515533"/>
                <a:gd name="connsiteX3" fmla="*/ 812800 w 948267"/>
                <a:gd name="connsiteY3" fmla="*/ 1126067 h 1515533"/>
                <a:gd name="connsiteX4" fmla="*/ 541867 w 948267"/>
                <a:gd name="connsiteY4" fmla="*/ 1286933 h 1515533"/>
                <a:gd name="connsiteX5" fmla="*/ 516467 w 948267"/>
                <a:gd name="connsiteY5" fmla="*/ 1515533 h 1515533"/>
                <a:gd name="connsiteX6" fmla="*/ 0 w 948267"/>
                <a:gd name="connsiteY6" fmla="*/ 1507067 h 1515533"/>
                <a:gd name="connsiteX7" fmla="*/ 16934 w 948267"/>
                <a:gd name="connsiteY7" fmla="*/ 491067 h 1515533"/>
                <a:gd name="connsiteX8" fmla="*/ 321734 w 948267"/>
                <a:gd name="connsiteY8" fmla="*/ 330200 h 1515533"/>
                <a:gd name="connsiteX9" fmla="*/ 423334 w 948267"/>
                <a:gd name="connsiteY9" fmla="*/ 59267 h 1515533"/>
                <a:gd name="connsiteX10" fmla="*/ 651934 w 948267"/>
                <a:gd name="connsiteY10" fmla="*/ 0 h 1515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8267" h="1515533">
                  <a:moveTo>
                    <a:pt x="651934" y="0"/>
                  </a:moveTo>
                  <a:lnTo>
                    <a:pt x="948267" y="550333"/>
                  </a:lnTo>
                  <a:lnTo>
                    <a:pt x="939800" y="914400"/>
                  </a:lnTo>
                  <a:lnTo>
                    <a:pt x="812800" y="1126067"/>
                  </a:lnTo>
                  <a:lnTo>
                    <a:pt x="541867" y="1286933"/>
                  </a:lnTo>
                  <a:lnTo>
                    <a:pt x="516467" y="1515533"/>
                  </a:lnTo>
                  <a:lnTo>
                    <a:pt x="0" y="1507067"/>
                  </a:lnTo>
                  <a:lnTo>
                    <a:pt x="16934" y="491067"/>
                  </a:lnTo>
                  <a:lnTo>
                    <a:pt x="321734" y="330200"/>
                  </a:lnTo>
                  <a:lnTo>
                    <a:pt x="423334" y="59267"/>
                  </a:lnTo>
                  <a:lnTo>
                    <a:pt x="6519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6FCD771-7813-4751-A67A-499C9F4A22B8}"/>
                </a:ext>
              </a:extLst>
            </p:cNvPr>
            <p:cNvSpPr txBox="1"/>
            <p:nvPr/>
          </p:nvSpPr>
          <p:spPr>
            <a:xfrm>
              <a:off x="6476470" y="3734010"/>
              <a:ext cx="333375" cy="2539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50" b="1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</a:t>
              </a:r>
              <a:r>
                <a:rPr lang="en-US" sz="1050" b="1" baseline="-250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F6707FC9-DF34-414A-BE83-54E0F8DBF692}"/>
                </a:ext>
              </a:extLst>
            </p:cNvPr>
            <p:cNvSpPr/>
            <p:nvPr/>
          </p:nvSpPr>
          <p:spPr>
            <a:xfrm>
              <a:off x="6806670" y="2438925"/>
              <a:ext cx="863600" cy="1176052"/>
            </a:xfrm>
            <a:custGeom>
              <a:avLst/>
              <a:gdLst>
                <a:gd name="connsiteX0" fmla="*/ 262467 w 863600"/>
                <a:gd name="connsiteY0" fmla="*/ 0 h 1176867"/>
                <a:gd name="connsiteX1" fmla="*/ 863600 w 863600"/>
                <a:gd name="connsiteY1" fmla="*/ 0 h 1176867"/>
                <a:gd name="connsiteX2" fmla="*/ 694267 w 863600"/>
                <a:gd name="connsiteY2" fmla="*/ 465667 h 1176867"/>
                <a:gd name="connsiteX3" fmla="*/ 330200 w 863600"/>
                <a:gd name="connsiteY3" fmla="*/ 651933 h 1176867"/>
                <a:gd name="connsiteX4" fmla="*/ 313267 w 863600"/>
                <a:gd name="connsiteY4" fmla="*/ 1176867 h 1176867"/>
                <a:gd name="connsiteX5" fmla="*/ 0 w 863600"/>
                <a:gd name="connsiteY5" fmla="*/ 626533 h 1176867"/>
                <a:gd name="connsiteX6" fmla="*/ 262467 w 863600"/>
                <a:gd name="connsiteY6" fmla="*/ 330200 h 1176867"/>
                <a:gd name="connsiteX7" fmla="*/ 262467 w 863600"/>
                <a:gd name="connsiteY7" fmla="*/ 0 h 117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63600" h="1176867">
                  <a:moveTo>
                    <a:pt x="262467" y="0"/>
                  </a:moveTo>
                  <a:lnTo>
                    <a:pt x="863600" y="0"/>
                  </a:lnTo>
                  <a:lnTo>
                    <a:pt x="694267" y="465667"/>
                  </a:lnTo>
                  <a:lnTo>
                    <a:pt x="330200" y="651933"/>
                  </a:lnTo>
                  <a:lnTo>
                    <a:pt x="313267" y="1176867"/>
                  </a:lnTo>
                  <a:lnTo>
                    <a:pt x="0" y="626533"/>
                  </a:lnTo>
                  <a:lnTo>
                    <a:pt x="262467" y="330200"/>
                  </a:lnTo>
                  <a:lnTo>
                    <a:pt x="2624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756013-6C31-45B0-9588-21DC8DB72FD1}"/>
                </a:ext>
              </a:extLst>
            </p:cNvPr>
            <p:cNvSpPr txBox="1"/>
            <p:nvPr/>
          </p:nvSpPr>
          <p:spPr>
            <a:xfrm>
              <a:off x="7162270" y="2591288"/>
              <a:ext cx="333375" cy="2539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50" b="1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</a:t>
              </a:r>
              <a:r>
                <a:rPr lang="en-US" sz="1050" b="1" baseline="-250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0F359361-2424-4FF0-891E-665A783AA889}"/>
                </a:ext>
              </a:extLst>
            </p:cNvPr>
            <p:cNvSpPr/>
            <p:nvPr/>
          </p:nvSpPr>
          <p:spPr>
            <a:xfrm>
              <a:off x="6689195" y="3022983"/>
              <a:ext cx="965200" cy="1574417"/>
            </a:xfrm>
            <a:custGeom>
              <a:avLst/>
              <a:gdLst>
                <a:gd name="connsiteX0" fmla="*/ 965200 w 965200"/>
                <a:gd name="connsiteY0" fmla="*/ 1549400 h 1574800"/>
                <a:gd name="connsiteX1" fmla="*/ 812800 w 965200"/>
                <a:gd name="connsiteY1" fmla="*/ 1066800 h 1574800"/>
                <a:gd name="connsiteX2" fmla="*/ 965200 w 965200"/>
                <a:gd name="connsiteY2" fmla="*/ 397933 h 1574800"/>
                <a:gd name="connsiteX3" fmla="*/ 601133 w 965200"/>
                <a:gd name="connsiteY3" fmla="*/ 0 h 1574800"/>
                <a:gd name="connsiteX4" fmla="*/ 448733 w 965200"/>
                <a:gd name="connsiteY4" fmla="*/ 67733 h 1574800"/>
                <a:gd name="connsiteX5" fmla="*/ 431800 w 965200"/>
                <a:gd name="connsiteY5" fmla="*/ 982133 h 1574800"/>
                <a:gd name="connsiteX6" fmla="*/ 313266 w 965200"/>
                <a:gd name="connsiteY6" fmla="*/ 1185333 h 1574800"/>
                <a:gd name="connsiteX7" fmla="*/ 25400 w 965200"/>
                <a:gd name="connsiteY7" fmla="*/ 1346200 h 1574800"/>
                <a:gd name="connsiteX8" fmla="*/ 0 w 965200"/>
                <a:gd name="connsiteY8" fmla="*/ 1574800 h 1574800"/>
                <a:gd name="connsiteX9" fmla="*/ 965200 w 965200"/>
                <a:gd name="connsiteY9" fmla="*/ 15494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5200" h="1574800">
                  <a:moveTo>
                    <a:pt x="965200" y="1549400"/>
                  </a:moveTo>
                  <a:lnTo>
                    <a:pt x="812800" y="1066800"/>
                  </a:lnTo>
                  <a:lnTo>
                    <a:pt x="965200" y="397933"/>
                  </a:lnTo>
                  <a:lnTo>
                    <a:pt x="601133" y="0"/>
                  </a:lnTo>
                  <a:lnTo>
                    <a:pt x="448733" y="67733"/>
                  </a:lnTo>
                  <a:lnTo>
                    <a:pt x="431800" y="982133"/>
                  </a:lnTo>
                  <a:lnTo>
                    <a:pt x="313266" y="1185333"/>
                  </a:lnTo>
                  <a:lnTo>
                    <a:pt x="25400" y="1346200"/>
                  </a:lnTo>
                  <a:lnTo>
                    <a:pt x="0" y="1574800"/>
                  </a:lnTo>
                  <a:lnTo>
                    <a:pt x="965200" y="154940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F2F7C2F-9850-4C4D-BCA0-811BFB910FA7}"/>
                </a:ext>
              </a:extLst>
            </p:cNvPr>
            <p:cNvSpPr txBox="1"/>
            <p:nvPr/>
          </p:nvSpPr>
          <p:spPr>
            <a:xfrm>
              <a:off x="7086070" y="4114917"/>
              <a:ext cx="333375" cy="2539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50" b="1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</a:t>
              </a:r>
              <a:r>
                <a:rPr lang="en-US" sz="1050" b="1" baseline="-250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1474791-83BF-46CA-A8A9-2BFFD99E170A}"/>
                </a:ext>
              </a:extLst>
            </p:cNvPr>
            <p:cNvSpPr/>
            <p:nvPr/>
          </p:nvSpPr>
          <p:spPr>
            <a:xfrm>
              <a:off x="7298795" y="2438925"/>
              <a:ext cx="1201738" cy="888784"/>
            </a:xfrm>
            <a:custGeom>
              <a:avLst/>
              <a:gdLst>
                <a:gd name="connsiteX0" fmla="*/ 1202266 w 1202266"/>
                <a:gd name="connsiteY0" fmla="*/ 0 h 889000"/>
                <a:gd name="connsiteX1" fmla="*/ 270933 w 1202266"/>
                <a:gd name="connsiteY1" fmla="*/ 889000 h 889000"/>
                <a:gd name="connsiteX2" fmla="*/ 0 w 1202266"/>
                <a:gd name="connsiteY2" fmla="*/ 575733 h 889000"/>
                <a:gd name="connsiteX3" fmla="*/ 203200 w 1202266"/>
                <a:gd name="connsiteY3" fmla="*/ 465667 h 889000"/>
                <a:gd name="connsiteX4" fmla="*/ 389466 w 1202266"/>
                <a:gd name="connsiteY4" fmla="*/ 0 h 889000"/>
                <a:gd name="connsiteX5" fmla="*/ 1202266 w 1202266"/>
                <a:gd name="connsiteY5" fmla="*/ 0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2266" h="889000">
                  <a:moveTo>
                    <a:pt x="1202266" y="0"/>
                  </a:moveTo>
                  <a:lnTo>
                    <a:pt x="270933" y="889000"/>
                  </a:lnTo>
                  <a:lnTo>
                    <a:pt x="0" y="575733"/>
                  </a:lnTo>
                  <a:lnTo>
                    <a:pt x="203200" y="465667"/>
                  </a:lnTo>
                  <a:lnTo>
                    <a:pt x="389466" y="0"/>
                  </a:lnTo>
                  <a:lnTo>
                    <a:pt x="12022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7C74D0-FFD0-41FA-ACE1-A0B54839AB36}"/>
                </a:ext>
              </a:extLst>
            </p:cNvPr>
            <p:cNvSpPr txBox="1"/>
            <p:nvPr/>
          </p:nvSpPr>
          <p:spPr>
            <a:xfrm>
              <a:off x="7695670" y="2591288"/>
              <a:ext cx="333375" cy="2539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50" b="1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</a:t>
              </a:r>
              <a:r>
                <a:rPr lang="en-US" sz="1050" b="1" baseline="-250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1AC0CA7-C235-4E49-81DA-BF6128794E1C}"/>
                </a:ext>
              </a:extLst>
            </p:cNvPr>
            <p:cNvSpPr/>
            <p:nvPr/>
          </p:nvSpPr>
          <p:spPr>
            <a:xfrm>
              <a:off x="7517870" y="2835703"/>
              <a:ext cx="609600" cy="1134787"/>
            </a:xfrm>
            <a:custGeom>
              <a:avLst/>
              <a:gdLst>
                <a:gd name="connsiteX0" fmla="*/ 567267 w 609600"/>
                <a:gd name="connsiteY0" fmla="*/ 0 h 1134534"/>
                <a:gd name="connsiteX1" fmla="*/ 609600 w 609600"/>
                <a:gd name="connsiteY1" fmla="*/ 499534 h 1134534"/>
                <a:gd name="connsiteX2" fmla="*/ 508000 w 609600"/>
                <a:gd name="connsiteY2" fmla="*/ 804334 h 1134534"/>
                <a:gd name="connsiteX3" fmla="*/ 584200 w 609600"/>
                <a:gd name="connsiteY3" fmla="*/ 1100667 h 1134534"/>
                <a:gd name="connsiteX4" fmla="*/ 0 w 609600"/>
                <a:gd name="connsiteY4" fmla="*/ 1134534 h 1134534"/>
                <a:gd name="connsiteX5" fmla="*/ 143933 w 609600"/>
                <a:gd name="connsiteY5" fmla="*/ 584200 h 1134534"/>
                <a:gd name="connsiteX6" fmla="*/ 59267 w 609600"/>
                <a:gd name="connsiteY6" fmla="*/ 491067 h 1134534"/>
                <a:gd name="connsiteX7" fmla="*/ 567267 w 609600"/>
                <a:gd name="connsiteY7" fmla="*/ 0 h 1134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00" h="1134534">
                  <a:moveTo>
                    <a:pt x="567267" y="0"/>
                  </a:moveTo>
                  <a:lnTo>
                    <a:pt x="609600" y="499534"/>
                  </a:lnTo>
                  <a:lnTo>
                    <a:pt x="508000" y="804334"/>
                  </a:lnTo>
                  <a:lnTo>
                    <a:pt x="584200" y="1100667"/>
                  </a:lnTo>
                  <a:lnTo>
                    <a:pt x="0" y="1134534"/>
                  </a:lnTo>
                  <a:lnTo>
                    <a:pt x="143933" y="584200"/>
                  </a:lnTo>
                  <a:lnTo>
                    <a:pt x="59267" y="491067"/>
                  </a:lnTo>
                  <a:lnTo>
                    <a:pt x="5672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3B3445F-16F5-4327-ABB8-A1702CAC5713}"/>
                </a:ext>
              </a:extLst>
            </p:cNvPr>
            <p:cNvSpPr txBox="1"/>
            <p:nvPr/>
          </p:nvSpPr>
          <p:spPr>
            <a:xfrm>
              <a:off x="7695670" y="3429284"/>
              <a:ext cx="333375" cy="2539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50" b="1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</a:t>
              </a:r>
              <a:r>
                <a:rPr lang="en-US" sz="1050" b="1" baseline="-250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6</a:t>
              </a: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33D5CF7-092B-432A-B70D-07B58B0EAABC}"/>
                </a:ext>
              </a:extLst>
            </p:cNvPr>
            <p:cNvSpPr/>
            <p:nvPr/>
          </p:nvSpPr>
          <p:spPr>
            <a:xfrm>
              <a:off x="8076670" y="2429402"/>
              <a:ext cx="771525" cy="1033212"/>
            </a:xfrm>
            <a:custGeom>
              <a:avLst/>
              <a:gdLst>
                <a:gd name="connsiteX0" fmla="*/ 59267 w 770467"/>
                <a:gd name="connsiteY0" fmla="*/ 914400 h 1032934"/>
                <a:gd name="connsiteX1" fmla="*/ 211667 w 770467"/>
                <a:gd name="connsiteY1" fmla="*/ 939800 h 1032934"/>
                <a:gd name="connsiteX2" fmla="*/ 279400 w 770467"/>
                <a:gd name="connsiteY2" fmla="*/ 982134 h 1032934"/>
                <a:gd name="connsiteX3" fmla="*/ 304800 w 770467"/>
                <a:gd name="connsiteY3" fmla="*/ 990600 h 1032934"/>
                <a:gd name="connsiteX4" fmla="*/ 338667 w 770467"/>
                <a:gd name="connsiteY4" fmla="*/ 1016000 h 1032934"/>
                <a:gd name="connsiteX5" fmla="*/ 364067 w 770467"/>
                <a:gd name="connsiteY5" fmla="*/ 1024467 h 1032934"/>
                <a:gd name="connsiteX6" fmla="*/ 770467 w 770467"/>
                <a:gd name="connsiteY6" fmla="*/ 1032934 h 1032934"/>
                <a:gd name="connsiteX7" fmla="*/ 762000 w 770467"/>
                <a:gd name="connsiteY7" fmla="*/ 0 h 1032934"/>
                <a:gd name="connsiteX8" fmla="*/ 423333 w 770467"/>
                <a:gd name="connsiteY8" fmla="*/ 8467 h 1032934"/>
                <a:gd name="connsiteX9" fmla="*/ 0 w 770467"/>
                <a:gd name="connsiteY9" fmla="*/ 397934 h 1032934"/>
                <a:gd name="connsiteX10" fmla="*/ 59267 w 770467"/>
                <a:gd name="connsiteY10" fmla="*/ 914400 h 1032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0467" h="1032934">
                  <a:moveTo>
                    <a:pt x="59267" y="914400"/>
                  </a:moveTo>
                  <a:cubicBezTo>
                    <a:pt x="110067" y="922867"/>
                    <a:pt x="161447" y="928386"/>
                    <a:pt x="211667" y="939800"/>
                  </a:cubicBezTo>
                  <a:cubicBezTo>
                    <a:pt x="241715" y="946629"/>
                    <a:pt x="253816" y="967515"/>
                    <a:pt x="279400" y="982134"/>
                  </a:cubicBezTo>
                  <a:cubicBezTo>
                    <a:pt x="287149" y="986562"/>
                    <a:pt x="296333" y="987778"/>
                    <a:pt x="304800" y="990600"/>
                  </a:cubicBezTo>
                  <a:cubicBezTo>
                    <a:pt x="316089" y="999067"/>
                    <a:pt x="326415" y="1008999"/>
                    <a:pt x="338667" y="1016000"/>
                  </a:cubicBezTo>
                  <a:cubicBezTo>
                    <a:pt x="346416" y="1020428"/>
                    <a:pt x="364067" y="1024467"/>
                    <a:pt x="364067" y="1024467"/>
                  </a:cubicBezTo>
                  <a:lnTo>
                    <a:pt x="770467" y="1032934"/>
                  </a:lnTo>
                  <a:cubicBezTo>
                    <a:pt x="767645" y="688623"/>
                    <a:pt x="764822" y="344311"/>
                    <a:pt x="762000" y="0"/>
                  </a:cubicBezTo>
                  <a:lnTo>
                    <a:pt x="423333" y="8467"/>
                  </a:lnTo>
                  <a:lnTo>
                    <a:pt x="0" y="397934"/>
                  </a:lnTo>
                  <a:lnTo>
                    <a:pt x="59267" y="91440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828C57-AC56-4C59-ACAF-644A97F17361}"/>
                </a:ext>
              </a:extLst>
            </p:cNvPr>
            <p:cNvSpPr txBox="1"/>
            <p:nvPr/>
          </p:nvSpPr>
          <p:spPr>
            <a:xfrm>
              <a:off x="8381470" y="2896014"/>
              <a:ext cx="333375" cy="2539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50" b="1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</a:t>
              </a:r>
              <a:r>
                <a:rPr lang="en-US" sz="1050" b="1" baseline="-250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7</a:t>
              </a: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F72FB275-27D2-48A9-9066-F81748C2A2B4}"/>
                </a:ext>
              </a:extLst>
            </p:cNvPr>
            <p:cNvSpPr/>
            <p:nvPr/>
          </p:nvSpPr>
          <p:spPr>
            <a:xfrm>
              <a:off x="8017933" y="3343580"/>
              <a:ext cx="838200" cy="864978"/>
            </a:xfrm>
            <a:custGeom>
              <a:avLst/>
              <a:gdLst>
                <a:gd name="connsiteX0" fmla="*/ 821267 w 838200"/>
                <a:gd name="connsiteY0" fmla="*/ 863600 h 863600"/>
                <a:gd name="connsiteX1" fmla="*/ 84667 w 838200"/>
                <a:gd name="connsiteY1" fmla="*/ 592667 h 863600"/>
                <a:gd name="connsiteX2" fmla="*/ 0 w 838200"/>
                <a:gd name="connsiteY2" fmla="*/ 296334 h 863600"/>
                <a:gd name="connsiteX3" fmla="*/ 101600 w 838200"/>
                <a:gd name="connsiteY3" fmla="*/ 0 h 863600"/>
                <a:gd name="connsiteX4" fmla="*/ 270934 w 838200"/>
                <a:gd name="connsiteY4" fmla="*/ 16934 h 863600"/>
                <a:gd name="connsiteX5" fmla="*/ 414867 w 838200"/>
                <a:gd name="connsiteY5" fmla="*/ 110067 h 863600"/>
                <a:gd name="connsiteX6" fmla="*/ 838200 w 838200"/>
                <a:gd name="connsiteY6" fmla="*/ 135467 h 863600"/>
                <a:gd name="connsiteX7" fmla="*/ 821267 w 838200"/>
                <a:gd name="connsiteY7" fmla="*/ 863600 h 8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8200" h="863600">
                  <a:moveTo>
                    <a:pt x="821267" y="863600"/>
                  </a:moveTo>
                  <a:lnTo>
                    <a:pt x="84667" y="592667"/>
                  </a:lnTo>
                  <a:lnTo>
                    <a:pt x="0" y="296334"/>
                  </a:lnTo>
                  <a:lnTo>
                    <a:pt x="101600" y="0"/>
                  </a:lnTo>
                  <a:lnTo>
                    <a:pt x="270934" y="16934"/>
                  </a:lnTo>
                  <a:lnTo>
                    <a:pt x="414867" y="110067"/>
                  </a:lnTo>
                  <a:lnTo>
                    <a:pt x="838200" y="135467"/>
                  </a:lnTo>
                  <a:lnTo>
                    <a:pt x="821267" y="86360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6BB54EB-8C0D-4D8F-8D34-0CDA09CEA3D5}"/>
                </a:ext>
              </a:extLst>
            </p:cNvPr>
            <p:cNvSpPr txBox="1"/>
            <p:nvPr/>
          </p:nvSpPr>
          <p:spPr>
            <a:xfrm>
              <a:off x="8305270" y="3657828"/>
              <a:ext cx="333375" cy="2539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50" b="1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</a:t>
              </a:r>
              <a:r>
                <a:rPr lang="en-US" sz="1050" b="1" baseline="-250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8F63585-EF1C-4D8C-91B5-800681408513}"/>
                </a:ext>
              </a:extLst>
            </p:cNvPr>
            <p:cNvSpPr/>
            <p:nvPr/>
          </p:nvSpPr>
          <p:spPr>
            <a:xfrm>
              <a:off x="7509933" y="3929225"/>
              <a:ext cx="1328737" cy="650717"/>
            </a:xfrm>
            <a:custGeom>
              <a:avLst/>
              <a:gdLst>
                <a:gd name="connsiteX0" fmla="*/ 1329267 w 1329267"/>
                <a:gd name="connsiteY0" fmla="*/ 651934 h 651934"/>
                <a:gd name="connsiteX1" fmla="*/ 1329267 w 1329267"/>
                <a:gd name="connsiteY1" fmla="*/ 287867 h 651934"/>
                <a:gd name="connsiteX2" fmla="*/ 601134 w 1329267"/>
                <a:gd name="connsiteY2" fmla="*/ 0 h 651934"/>
                <a:gd name="connsiteX3" fmla="*/ 25400 w 1329267"/>
                <a:gd name="connsiteY3" fmla="*/ 50800 h 651934"/>
                <a:gd name="connsiteX4" fmla="*/ 0 w 1329267"/>
                <a:gd name="connsiteY4" fmla="*/ 169334 h 651934"/>
                <a:gd name="connsiteX5" fmla="*/ 152400 w 1329267"/>
                <a:gd name="connsiteY5" fmla="*/ 643467 h 651934"/>
                <a:gd name="connsiteX6" fmla="*/ 1329267 w 1329267"/>
                <a:gd name="connsiteY6" fmla="*/ 651934 h 651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9267" h="651934">
                  <a:moveTo>
                    <a:pt x="1329267" y="651934"/>
                  </a:moveTo>
                  <a:lnTo>
                    <a:pt x="1329267" y="287867"/>
                  </a:lnTo>
                  <a:lnTo>
                    <a:pt x="601134" y="0"/>
                  </a:lnTo>
                  <a:lnTo>
                    <a:pt x="25400" y="50800"/>
                  </a:lnTo>
                  <a:lnTo>
                    <a:pt x="0" y="169334"/>
                  </a:lnTo>
                  <a:lnTo>
                    <a:pt x="152400" y="643467"/>
                  </a:lnTo>
                  <a:lnTo>
                    <a:pt x="1329267" y="651934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42864B2-7B07-4C23-BEC6-4325EB868DCA}"/>
                </a:ext>
              </a:extLst>
            </p:cNvPr>
            <p:cNvSpPr txBox="1"/>
            <p:nvPr/>
          </p:nvSpPr>
          <p:spPr>
            <a:xfrm>
              <a:off x="7924270" y="4114917"/>
              <a:ext cx="333375" cy="2539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50" b="1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</a:t>
              </a:r>
              <a:r>
                <a:rPr lang="en-US" sz="1050" b="1" baseline="-250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9</a:t>
              </a:r>
            </a:p>
          </p:txBody>
        </p:sp>
      </p:grpSp>
      <p:grpSp>
        <p:nvGrpSpPr>
          <p:cNvPr id="23" name="Group 27">
            <a:extLst>
              <a:ext uri="{FF2B5EF4-FFF2-40B4-BE49-F238E27FC236}">
                <a16:creationId xmlns:a16="http://schemas.microsoft.com/office/drawing/2014/main" id="{F30330F7-E96C-43EA-BFBB-02EF3D41C528}"/>
              </a:ext>
            </a:extLst>
          </p:cNvPr>
          <p:cNvGrpSpPr>
            <a:grpSpLocks/>
          </p:cNvGrpSpPr>
          <p:nvPr/>
        </p:nvGrpSpPr>
        <p:grpSpPr bwMode="auto">
          <a:xfrm>
            <a:off x="6470650" y="2860675"/>
            <a:ext cx="1944688" cy="1254125"/>
            <a:chOff x="6470724" y="2860564"/>
            <a:chExt cx="1944525" cy="1253717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4404FDD-A12F-4C48-BBF6-D33EF3CDCE2C}"/>
                </a:ext>
              </a:extLst>
            </p:cNvPr>
            <p:cNvSpPr/>
            <p:nvPr/>
          </p:nvSpPr>
          <p:spPr>
            <a:xfrm rot="1080000">
              <a:off x="6470724" y="2860564"/>
              <a:ext cx="1944525" cy="1253717"/>
            </a:xfrm>
            <a:prstGeom prst="ellipse">
              <a:avLst/>
            </a:prstGeom>
            <a:solidFill>
              <a:schemeClr val="bg2">
                <a:alpha val="67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8440" name="TextBox 26">
              <a:extLst>
                <a:ext uri="{FF2B5EF4-FFF2-40B4-BE49-F238E27FC236}">
                  <a16:creationId xmlns:a16="http://schemas.microsoft.com/office/drawing/2014/main" id="{F85CA8E3-C50F-4A1C-87CE-64E63F93A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9000" y="3276600"/>
              <a:ext cx="31451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/>
                <a:t>C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43EA34F-3CAC-4655-BA02-539A18391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181600"/>
            <a:ext cx="7827963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When P[C] &gt; 0, from the definition of conditional probability, and using the law of total probability: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	P[C</a:t>
            </a:r>
            <a:r>
              <a:rPr lang="en-US" altLang="en-US" sz="1400" baseline="-25000"/>
              <a:t>j</a:t>
            </a:r>
            <a:r>
              <a:rPr lang="en-US" altLang="en-US" sz="1400"/>
              <a:t> | C] = P[(C</a:t>
            </a:r>
            <a:r>
              <a:rPr lang="en-US" altLang="en-US" sz="1400" baseline="-25000"/>
              <a:t>j</a:t>
            </a:r>
            <a:r>
              <a:rPr lang="en-US" altLang="en-US" sz="1400"/>
              <a:t> ∩ C)]/P[C] = P[C</a:t>
            </a:r>
            <a:r>
              <a:rPr lang="en-US" altLang="en-US" sz="1400" baseline="-25000"/>
              <a:t>j</a:t>
            </a:r>
            <a:r>
              <a:rPr lang="en-US" altLang="en-US" sz="1400"/>
              <a:t>]*P[C | C</a:t>
            </a:r>
            <a:r>
              <a:rPr lang="en-US" altLang="en-US" sz="1400" baseline="-25000"/>
              <a:t>j</a:t>
            </a:r>
            <a:r>
              <a:rPr lang="en-US" altLang="en-US" sz="1400"/>
              <a:t>]/(∑</a:t>
            </a:r>
            <a:r>
              <a:rPr lang="en-US" altLang="en-US" sz="1400" baseline="-25000"/>
              <a:t>i = 1 to k</a:t>
            </a:r>
            <a:r>
              <a:rPr lang="en-US" altLang="en-US" sz="1400"/>
              <a:t>{P[C</a:t>
            </a:r>
            <a:r>
              <a:rPr lang="en-US" altLang="en-US" sz="1400" baseline="-25000"/>
              <a:t>i</a:t>
            </a:r>
            <a:r>
              <a:rPr lang="en-US" altLang="en-US" sz="1400"/>
              <a:t>]*P[C|C</a:t>
            </a:r>
            <a:r>
              <a:rPr lang="en-US" altLang="en-US" sz="1400" baseline="-25000"/>
              <a:t>i</a:t>
            </a:r>
            <a:r>
              <a:rPr lang="en-US" altLang="en-US" sz="1400"/>
              <a:t>]}),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 which is the well-known </a:t>
            </a:r>
            <a:r>
              <a:rPr lang="en-US" altLang="en-US" sz="1400" b="1" i="1"/>
              <a:t>Bayes’ Theorem</a:t>
            </a:r>
            <a:r>
              <a:rPr lang="en-US" altLang="en-US" sz="14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2435E8E7-1D1F-43E2-9C15-FC43166A4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z="3200"/>
              <a:t>Conditional Probability</a:t>
            </a:r>
            <a:br>
              <a:rPr lang="en-US" altLang="en-US" sz="3200"/>
            </a:br>
            <a:r>
              <a:rPr lang="en-US" altLang="en-US" sz="2400"/>
              <a:t>Example – Let’s Make a Deal</a:t>
            </a:r>
            <a:endParaRPr lang="en-US" altLang="en-US" sz="3200"/>
          </a:p>
        </p:txBody>
      </p:sp>
      <p:sp>
        <p:nvSpPr>
          <p:cNvPr id="22531" name="TextBox 2">
            <a:extLst>
              <a:ext uri="{FF2B5EF4-FFF2-40B4-BE49-F238E27FC236}">
                <a16:creationId xmlns:a16="http://schemas.microsoft.com/office/drawing/2014/main" id="{94EFE7E5-221A-4C29-867D-F94E68ED6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066800"/>
            <a:ext cx="671036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Premise:  3 Hidden Doors, Behind One is a Prize (Chosen Randomly)</a:t>
            </a:r>
          </a:p>
          <a:p>
            <a:pPr eaLnBrk="1" hangingPunct="1"/>
            <a:r>
              <a:rPr lang="en-US" altLang="en-US" sz="1600"/>
              <a:t>Choice 1: Choose a Door at Random</a:t>
            </a:r>
          </a:p>
          <a:p>
            <a:pPr eaLnBrk="1" hangingPunct="1"/>
            <a:r>
              <a:rPr lang="en-US" altLang="en-US" sz="1600"/>
              <a:t>Information:  Of the Two Doors Not Selected, One w/o Prize is Identified</a:t>
            </a:r>
          </a:p>
          <a:p>
            <a:pPr eaLnBrk="1" hangingPunct="1"/>
            <a:r>
              <a:rPr lang="en-US" altLang="en-US" sz="1600"/>
              <a:t>Choice 2: Stay with First Choice, or Change to Remaining Hidden Door</a:t>
            </a:r>
          </a:p>
          <a:p>
            <a:pPr eaLnBrk="1" hangingPunct="1"/>
            <a:endParaRPr lang="en-US" altLang="en-US" sz="1600"/>
          </a:p>
          <a:p>
            <a:pPr eaLnBrk="1" hangingPunct="1"/>
            <a:r>
              <a:rPr lang="en-US" altLang="en-US" sz="1600"/>
              <a:t>What Choice 2 Strategy Maximizes Chances of Getting Prize?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1600"/>
              <a:t> Always Stay with Initial Choice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1600"/>
              <a:t> Always Change to Other Door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1600"/>
              <a:t> Flip a Coin to Choose (Heads = Stay, Tails = Change)</a:t>
            </a:r>
          </a:p>
        </p:txBody>
      </p:sp>
      <p:sp>
        <p:nvSpPr>
          <p:cNvPr id="22532" name="TextBox 3">
            <a:extLst>
              <a:ext uri="{FF2B5EF4-FFF2-40B4-BE49-F238E27FC236}">
                <a16:creationId xmlns:a16="http://schemas.microsoft.com/office/drawing/2014/main" id="{72E449F7-A841-42FA-A508-5786C5073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505200"/>
            <a:ext cx="892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Choice 1</a:t>
            </a:r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5EB2191C-90BF-4310-BB65-9A83E2BBB70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5257800"/>
            <a:ext cx="1014413" cy="1376363"/>
            <a:chOff x="762001" y="4724400"/>
            <a:chExt cx="1014955" cy="1376065"/>
          </a:xfrm>
        </p:grpSpPr>
        <p:sp>
          <p:nvSpPr>
            <p:cNvPr id="19554" name="TextBox 4">
              <a:extLst>
                <a:ext uri="{FF2B5EF4-FFF2-40B4-BE49-F238E27FC236}">
                  <a16:creationId xmlns:a16="http://schemas.microsoft.com/office/drawing/2014/main" id="{FD5EEE3D-7F4F-44C1-B8BD-3BB803A21E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4724400"/>
              <a:ext cx="54213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Right</a:t>
              </a:r>
            </a:p>
            <a:p>
              <a:pPr eaLnBrk="1" hangingPunct="1"/>
              <a:r>
                <a:rPr lang="en-US" altLang="en-US" sz="1200"/>
                <a:t>Door</a:t>
              </a:r>
            </a:p>
          </p:txBody>
        </p:sp>
        <p:sp>
          <p:nvSpPr>
            <p:cNvPr id="19555" name="TextBox 5">
              <a:extLst>
                <a:ext uri="{FF2B5EF4-FFF2-40B4-BE49-F238E27FC236}">
                  <a16:creationId xmlns:a16="http://schemas.microsoft.com/office/drawing/2014/main" id="{4FEBAF4B-0443-4DF4-B209-1E2B4C510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5638800"/>
              <a:ext cx="6339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Wrong</a:t>
              </a:r>
            </a:p>
            <a:p>
              <a:pPr eaLnBrk="1" hangingPunct="1"/>
              <a:r>
                <a:rPr lang="en-US" altLang="en-US" sz="1200"/>
                <a:t>Door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DFE038A-AB11-4806-93E9-A1F633794FFF}"/>
                </a:ext>
              </a:extLst>
            </p:cNvPr>
            <p:cNvCxnSpPr/>
            <p:nvPr/>
          </p:nvCxnSpPr>
          <p:spPr>
            <a:xfrm rot="5400000" flipH="1" flipV="1">
              <a:off x="724052" y="4990899"/>
              <a:ext cx="457101" cy="3812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93F6E78-F399-4F6E-823F-6C87037BB9BC}"/>
                </a:ext>
              </a:extLst>
            </p:cNvPr>
            <p:cNvCxnSpPr>
              <a:endCxn id="19555" idx="1"/>
            </p:cNvCxnSpPr>
            <p:nvPr/>
          </p:nvCxnSpPr>
          <p:spPr>
            <a:xfrm rot="16200000" flipH="1">
              <a:off x="722465" y="5449588"/>
              <a:ext cx="460275" cy="3812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1AA2F73-FB2C-4141-B647-23D1F9CA4F2C}"/>
              </a:ext>
            </a:extLst>
          </p:cNvPr>
          <p:cNvSpPr txBox="1"/>
          <p:nvPr/>
        </p:nvSpPr>
        <p:spPr bwMode="auto">
          <a:xfrm>
            <a:off x="1828800" y="5486400"/>
            <a:ext cx="5461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latin typeface="Arial" charset="0"/>
                <a:cs typeface="Arial" charset="0"/>
              </a:rPr>
              <a:t>P</a:t>
            </a:r>
            <a:r>
              <a:rPr lang="en-US" sz="1050" baseline="-25000" dirty="0">
                <a:latin typeface="Arial" charset="0"/>
                <a:cs typeface="Arial" charset="0"/>
              </a:rPr>
              <a:t>R2|W1</a:t>
            </a:r>
            <a:endParaRPr lang="en-US" sz="1050" dirty="0">
              <a:latin typeface="Arial" charset="0"/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5AEF33-11A3-44AF-8F2C-8900F236264D}"/>
              </a:ext>
            </a:extLst>
          </p:cNvPr>
          <p:cNvSpPr txBox="1"/>
          <p:nvPr/>
        </p:nvSpPr>
        <p:spPr bwMode="auto">
          <a:xfrm>
            <a:off x="1828800" y="6096000"/>
            <a:ext cx="56832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latin typeface="Arial" charset="0"/>
                <a:cs typeface="Arial" charset="0"/>
              </a:rPr>
              <a:t>P</a:t>
            </a:r>
            <a:r>
              <a:rPr lang="en-US" sz="1050" baseline="-25000" dirty="0">
                <a:latin typeface="Arial" charset="0"/>
                <a:cs typeface="Arial" charset="0"/>
              </a:rPr>
              <a:t>W2|W1</a:t>
            </a:r>
            <a:endParaRPr lang="en-US" sz="1050" dirty="0">
              <a:latin typeface="Arial" charset="0"/>
              <a:cs typeface="Arial" charset="0"/>
            </a:endParaRP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48DE65DC-B736-4BCD-91B4-957081DE6B8E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886200"/>
            <a:ext cx="1014413" cy="1376363"/>
            <a:chOff x="762001" y="4724400"/>
            <a:chExt cx="1014955" cy="1376065"/>
          </a:xfrm>
        </p:grpSpPr>
        <p:sp>
          <p:nvSpPr>
            <p:cNvPr id="19550" name="TextBox 20">
              <a:extLst>
                <a:ext uri="{FF2B5EF4-FFF2-40B4-BE49-F238E27FC236}">
                  <a16:creationId xmlns:a16="http://schemas.microsoft.com/office/drawing/2014/main" id="{99F42107-A592-440B-AF3B-38B57CA6D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4724400"/>
              <a:ext cx="54213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Right</a:t>
              </a:r>
            </a:p>
            <a:p>
              <a:pPr eaLnBrk="1" hangingPunct="1"/>
              <a:r>
                <a:rPr lang="en-US" altLang="en-US" sz="1200"/>
                <a:t>Door</a:t>
              </a:r>
            </a:p>
          </p:txBody>
        </p:sp>
        <p:sp>
          <p:nvSpPr>
            <p:cNvPr id="19551" name="TextBox 21">
              <a:extLst>
                <a:ext uri="{FF2B5EF4-FFF2-40B4-BE49-F238E27FC236}">
                  <a16:creationId xmlns:a16="http://schemas.microsoft.com/office/drawing/2014/main" id="{2EF81679-F67C-4513-A6BE-62B8A0D0C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5638800"/>
              <a:ext cx="6339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Wrong</a:t>
              </a:r>
            </a:p>
            <a:p>
              <a:pPr eaLnBrk="1" hangingPunct="1"/>
              <a:r>
                <a:rPr lang="en-US" altLang="en-US" sz="1200"/>
                <a:t>Door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CA1F2D4-2557-48C3-BDFB-626E45E1A782}"/>
                </a:ext>
              </a:extLst>
            </p:cNvPr>
            <p:cNvCxnSpPr/>
            <p:nvPr/>
          </p:nvCxnSpPr>
          <p:spPr>
            <a:xfrm rot="5400000" flipH="1" flipV="1">
              <a:off x="724052" y="4990899"/>
              <a:ext cx="457101" cy="3812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6256D93-9877-4BB1-A28F-F55F0C133A6C}"/>
                </a:ext>
              </a:extLst>
            </p:cNvPr>
            <p:cNvCxnSpPr>
              <a:endCxn id="19551" idx="1"/>
            </p:cNvCxnSpPr>
            <p:nvPr/>
          </p:nvCxnSpPr>
          <p:spPr>
            <a:xfrm rot="16200000" flipH="1">
              <a:off x="722465" y="5449588"/>
              <a:ext cx="460275" cy="3812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8A7F98C-090B-4254-92CE-E1CEB44B2752}"/>
              </a:ext>
            </a:extLst>
          </p:cNvPr>
          <p:cNvSpPr txBox="1"/>
          <p:nvPr/>
        </p:nvSpPr>
        <p:spPr bwMode="auto">
          <a:xfrm>
            <a:off x="1752600" y="4114800"/>
            <a:ext cx="56197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latin typeface="Arial" charset="0"/>
                <a:cs typeface="Arial" charset="0"/>
              </a:rPr>
              <a:t>P</a:t>
            </a:r>
            <a:r>
              <a:rPr lang="en-US" sz="1050" baseline="-25000" dirty="0">
                <a:latin typeface="Arial" charset="0"/>
                <a:cs typeface="Arial" charset="0"/>
              </a:rPr>
              <a:t>R2|R1</a:t>
            </a:r>
            <a:r>
              <a:rPr lang="en-US" sz="1050" dirty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F01496-BB6B-4B36-A265-D4718D94BA90}"/>
              </a:ext>
            </a:extLst>
          </p:cNvPr>
          <p:cNvSpPr txBox="1"/>
          <p:nvPr/>
        </p:nvSpPr>
        <p:spPr bwMode="auto">
          <a:xfrm>
            <a:off x="1752600" y="4724400"/>
            <a:ext cx="5461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latin typeface="Arial" charset="0"/>
                <a:cs typeface="Arial" charset="0"/>
              </a:rPr>
              <a:t>P</a:t>
            </a:r>
            <a:r>
              <a:rPr lang="en-US" sz="1050" baseline="-25000" dirty="0">
                <a:latin typeface="Arial" charset="0"/>
                <a:cs typeface="Arial" charset="0"/>
              </a:rPr>
              <a:t>W2|R1</a:t>
            </a:r>
            <a:endParaRPr lang="en-US" sz="1050" dirty="0">
              <a:latin typeface="Arial" charset="0"/>
              <a:cs typeface="Arial" charset="0"/>
            </a:endParaRP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71EE00EC-07D1-4155-A05C-AF49F96A267C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495800"/>
            <a:ext cx="1014413" cy="1376363"/>
            <a:chOff x="762001" y="4724400"/>
            <a:chExt cx="1014955" cy="1376065"/>
          </a:xfrm>
        </p:grpSpPr>
        <p:sp>
          <p:nvSpPr>
            <p:cNvPr id="19546" name="TextBox 28">
              <a:extLst>
                <a:ext uri="{FF2B5EF4-FFF2-40B4-BE49-F238E27FC236}">
                  <a16:creationId xmlns:a16="http://schemas.microsoft.com/office/drawing/2014/main" id="{7988FE08-4224-4FBB-B641-F5753FF33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4724400"/>
              <a:ext cx="54213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Right</a:t>
              </a:r>
            </a:p>
            <a:p>
              <a:pPr eaLnBrk="1" hangingPunct="1"/>
              <a:r>
                <a:rPr lang="en-US" altLang="en-US" sz="1200"/>
                <a:t>Door</a:t>
              </a:r>
            </a:p>
          </p:txBody>
        </p:sp>
        <p:sp>
          <p:nvSpPr>
            <p:cNvPr id="19547" name="TextBox 29">
              <a:extLst>
                <a:ext uri="{FF2B5EF4-FFF2-40B4-BE49-F238E27FC236}">
                  <a16:creationId xmlns:a16="http://schemas.microsoft.com/office/drawing/2014/main" id="{1619623D-0D2A-4F63-BED8-C98DC89683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5638800"/>
              <a:ext cx="6339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Wrong</a:t>
              </a:r>
            </a:p>
            <a:p>
              <a:pPr eaLnBrk="1" hangingPunct="1"/>
              <a:r>
                <a:rPr lang="en-US" altLang="en-US" sz="1200"/>
                <a:t>Door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B9CEF51-83F8-4DC1-AA41-5148B7C7CD3D}"/>
                </a:ext>
              </a:extLst>
            </p:cNvPr>
            <p:cNvCxnSpPr/>
            <p:nvPr/>
          </p:nvCxnSpPr>
          <p:spPr>
            <a:xfrm rot="5400000" flipH="1" flipV="1">
              <a:off x="724052" y="4990899"/>
              <a:ext cx="457101" cy="3812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A349F7B-A240-4B3F-9F12-5FE35CB7BEC0}"/>
                </a:ext>
              </a:extLst>
            </p:cNvPr>
            <p:cNvCxnSpPr>
              <a:endCxn id="19547" idx="1"/>
            </p:cNvCxnSpPr>
            <p:nvPr/>
          </p:nvCxnSpPr>
          <p:spPr>
            <a:xfrm rot="16200000" flipH="1">
              <a:off x="722465" y="5449588"/>
              <a:ext cx="460275" cy="3812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CD453C1-8A40-4D36-9C83-25A0C9D4F0CC}"/>
              </a:ext>
            </a:extLst>
          </p:cNvPr>
          <p:cNvSpPr txBox="1"/>
          <p:nvPr/>
        </p:nvSpPr>
        <p:spPr bwMode="auto">
          <a:xfrm>
            <a:off x="304800" y="4724400"/>
            <a:ext cx="72707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latin typeface="Arial" charset="0"/>
                <a:cs typeface="Arial" charset="0"/>
              </a:rPr>
              <a:t>P</a:t>
            </a:r>
            <a:r>
              <a:rPr lang="en-US" sz="1050" baseline="-25000" dirty="0">
                <a:latin typeface="Arial" charset="0"/>
                <a:cs typeface="Arial" charset="0"/>
              </a:rPr>
              <a:t>R1</a:t>
            </a:r>
            <a:r>
              <a:rPr lang="en-US" sz="1050" dirty="0">
                <a:latin typeface="Arial" charset="0"/>
                <a:cs typeface="Arial" charset="0"/>
              </a:rPr>
              <a:t> = 1/3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202FE0-433E-4B86-9B12-CCBCA6C5303B}"/>
              </a:ext>
            </a:extLst>
          </p:cNvPr>
          <p:cNvSpPr txBox="1"/>
          <p:nvPr/>
        </p:nvSpPr>
        <p:spPr bwMode="auto">
          <a:xfrm>
            <a:off x="304800" y="5334000"/>
            <a:ext cx="738188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latin typeface="Arial" charset="0"/>
                <a:cs typeface="Arial" charset="0"/>
              </a:rPr>
              <a:t>P</a:t>
            </a:r>
            <a:r>
              <a:rPr lang="en-US" sz="1050" baseline="-25000" dirty="0">
                <a:latin typeface="Arial" charset="0"/>
                <a:cs typeface="Arial" charset="0"/>
              </a:rPr>
              <a:t>W1 </a:t>
            </a:r>
            <a:r>
              <a:rPr lang="en-US" sz="1050" dirty="0">
                <a:latin typeface="Arial" charset="0"/>
                <a:cs typeface="Arial" charset="0"/>
              </a:rPr>
              <a:t>= 2/3</a:t>
            </a:r>
          </a:p>
        </p:txBody>
      </p:sp>
      <p:sp>
        <p:nvSpPr>
          <p:cNvPr id="22536" name="TextBox 32">
            <a:extLst>
              <a:ext uri="{FF2B5EF4-FFF2-40B4-BE49-F238E27FC236}">
                <a16:creationId xmlns:a16="http://schemas.microsoft.com/office/drawing/2014/main" id="{EDE10B25-69DA-4F1C-976B-B47FD3288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505200"/>
            <a:ext cx="892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Choice 2</a:t>
            </a:r>
          </a:p>
        </p:txBody>
      </p:sp>
      <p:sp>
        <p:nvSpPr>
          <p:cNvPr id="22537" name="TextBox 33">
            <a:extLst>
              <a:ext uri="{FF2B5EF4-FFF2-40B4-BE49-F238E27FC236}">
                <a16:creationId xmlns:a16="http://schemas.microsoft.com/office/drawing/2014/main" id="{A6DDC1FA-0F03-4785-9272-91A27A398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688" y="3581400"/>
            <a:ext cx="55483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P[Win Prize] = P[Right Door]</a:t>
            </a:r>
          </a:p>
          <a:p>
            <a:pPr eaLnBrk="1" hangingPunct="1"/>
            <a:r>
              <a:rPr lang="en-US" altLang="en-US"/>
              <a:t>                     = P[R1 and R2] + P[W1 and R2]</a:t>
            </a:r>
          </a:p>
          <a:p>
            <a:pPr eaLnBrk="1" hangingPunct="1"/>
            <a:r>
              <a:rPr lang="en-US" altLang="en-US"/>
              <a:t>                     = P[R1] * P[R2|R1] + P[W1] * P[R2|W1]</a:t>
            </a:r>
          </a:p>
        </p:txBody>
      </p:sp>
      <p:sp>
        <p:nvSpPr>
          <p:cNvPr id="22539" name="TextBox 32">
            <a:extLst>
              <a:ext uri="{FF2B5EF4-FFF2-40B4-BE49-F238E27FC236}">
                <a16:creationId xmlns:a16="http://schemas.microsoft.com/office/drawing/2014/main" id="{892D6C04-E1F5-47C6-8842-003ADEB7A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6211888"/>
            <a:ext cx="45958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Strategy of Always Changing to Other Door</a:t>
            </a:r>
          </a:p>
          <a:p>
            <a:pPr eaLnBrk="1" hangingPunct="1"/>
            <a:r>
              <a:rPr lang="en-US" altLang="en-US"/>
              <a:t>Maximizes Chances of Winning the Prize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980247DA-537B-4AD5-8E69-FB5EDED86171}"/>
              </a:ext>
            </a:extLst>
          </p:cNvPr>
          <p:cNvGraphicFramePr>
            <a:graphicFrameLocks noGrp="1"/>
          </p:cNvGraphicFramePr>
          <p:nvPr/>
        </p:nvGraphicFramePr>
        <p:xfrm>
          <a:off x="3581400" y="4419600"/>
          <a:ext cx="5410200" cy="172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55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64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1438">
                <a:tc rowSpan="2"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US" sz="1400" dirty="0"/>
                        <a:t>Strategy</a:t>
                      </a:r>
                    </a:p>
                  </a:txBody>
                  <a:tcPr marT="45723" marB="45723"/>
                </a:tc>
                <a:tc gridSpan="7">
                  <a:txBody>
                    <a:bodyPr/>
                    <a:lstStyle/>
                    <a:p>
                      <a:r>
                        <a:rPr lang="en-US" sz="1400" dirty="0"/>
                        <a:t>Probabilities</a:t>
                      </a:r>
                    </a:p>
                  </a:txBody>
                  <a:tcPr marT="45723" marB="4572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</a:t>
                      </a:r>
                      <a:r>
                        <a:rPr lang="en-US" sz="1100" baseline="0" dirty="0"/>
                        <a:t>2| R1</a:t>
                      </a:r>
                      <a:endParaRPr lang="en-US" sz="11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W2|R1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R2|W1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W2|W1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R1 &amp; R2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W1 &amp; R2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WIN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9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STAY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CHANGE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4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FLIP COIN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03415433-A123-4020-9FC7-72B47B670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1054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207691-D68A-4DAD-B9D7-3CA0D861E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1054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AFE853-C3F6-463F-959C-0C7DBCD90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1054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FBA64A-2C8A-4DA2-9EBE-73CE6A982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1054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C062BD-8C11-4559-AA2C-B7B87DAB0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105400"/>
            <a:ext cx="433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/>
              <a:t>1/3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E7CA0B-A98E-4DB2-95BE-BAAEDC722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51054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321EE2-DE89-45D9-A1A7-AE72E48A6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105400"/>
            <a:ext cx="433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/>
              <a:t>1/3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781B8B-6A56-420F-91F2-FFA754B2B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4102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CA0EDD-2BEF-4A69-853F-697219A93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4102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CFE4AE-4918-40D3-94A9-F23739514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4102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CA2CA0-5031-4D13-A2B9-FEDB8A37B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4102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FFE455-EF83-4556-BF68-218894E55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4102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EF17DB-7CBF-4FFF-9FBA-7FCB64FF4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410200"/>
            <a:ext cx="433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/>
              <a:t>2/3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03B051-28F6-4E3A-8A31-5248ED1EB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410200"/>
            <a:ext cx="433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/>
              <a:t>2/3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654564-B19F-4EC4-9C51-4C1837014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791200"/>
            <a:ext cx="433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/>
              <a:t>1/2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1B779D-6F15-4868-B029-9027933FB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791200"/>
            <a:ext cx="433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/>
              <a:t>1/2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44A251-AF99-449B-8853-E24BA1BCD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791200"/>
            <a:ext cx="433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/>
              <a:t>1/2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834114-17D3-4C6E-9F3A-A95162238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791200"/>
            <a:ext cx="433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/>
              <a:t>1/2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F1EA21C-2B0F-43EC-82A8-D1E66A058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791200"/>
            <a:ext cx="433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/>
              <a:t>1/6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081E08-2DFC-4EB6-B9B7-C8D785636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791200"/>
            <a:ext cx="433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/>
              <a:t>1/3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E40286-DB5F-4AEF-8E33-AED17235E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791200"/>
            <a:ext cx="433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/>
              <a:t>1/2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2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2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2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2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2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2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13" grpId="0"/>
      <p:bldP spid="14" grpId="0"/>
      <p:bldP spid="19" grpId="0"/>
      <p:bldP spid="20" grpId="0"/>
      <p:bldP spid="27" grpId="0"/>
      <p:bldP spid="28" grpId="0"/>
      <p:bldP spid="22536" grpId="0"/>
      <p:bldP spid="22539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F14841B9-9687-44A1-A524-9E2DBF04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/>
          <a:lstStyle/>
          <a:p>
            <a:r>
              <a:rPr lang="en-US" altLang="en-US" sz="3200"/>
              <a:t>Conditional Probability</a:t>
            </a:r>
            <a:br>
              <a:rPr lang="en-US" altLang="en-US" sz="2400"/>
            </a:br>
            <a:r>
              <a:rPr lang="en-US" altLang="en-US" sz="2400"/>
              <a:t>Example</a:t>
            </a:r>
          </a:p>
        </p:txBody>
      </p:sp>
      <p:sp>
        <p:nvSpPr>
          <p:cNvPr id="19459" name="TextBox 2">
            <a:extLst>
              <a:ext uri="{FF2B5EF4-FFF2-40B4-BE49-F238E27FC236}">
                <a16:creationId xmlns:a16="http://schemas.microsoft.com/office/drawing/2014/main" id="{9308650A-7886-43BA-A4DC-10DE3ABB8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62000"/>
            <a:ext cx="7239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Situation:</a:t>
            </a:r>
          </a:p>
          <a:p>
            <a:pPr eaLnBrk="1" hangingPunct="1"/>
            <a:r>
              <a:rPr lang="en-US" altLang="en-US" sz="1600"/>
              <a:t>  A cab sideswipes a car late on a winter night.</a:t>
            </a:r>
          </a:p>
          <a:p>
            <a:pPr eaLnBrk="1" hangingPunct="1"/>
            <a:r>
              <a:rPr lang="en-US" altLang="en-US" sz="1600"/>
              <a:t>  A witness testifies that he saw a Blue cab commit the offense.</a:t>
            </a:r>
          </a:p>
          <a:p>
            <a:pPr eaLnBrk="1" hangingPunct="1"/>
            <a:r>
              <a:rPr lang="en-US" altLang="en-US" sz="1600"/>
              <a:t>  There are only two cab companies in town: Blue and Green.</a:t>
            </a:r>
          </a:p>
          <a:p>
            <a:pPr eaLnBrk="1" hangingPunct="1"/>
            <a:r>
              <a:rPr lang="en-US" altLang="en-US" sz="1600"/>
              <a:t>  Green has 85% of the cabs on the road, Blue the remaining 15%.</a:t>
            </a:r>
          </a:p>
          <a:p>
            <a:pPr eaLnBrk="1" hangingPunct="1"/>
            <a:r>
              <a:rPr lang="en-US" altLang="en-US" sz="1600"/>
              <a:t>  Independent studies indicate that the witness will be correct 80% of the time.</a:t>
            </a:r>
          </a:p>
          <a:p>
            <a:pPr eaLnBrk="1" hangingPunct="1"/>
            <a:r>
              <a:rPr lang="en-US" altLang="en-US" sz="1600"/>
              <a:t>Question:</a:t>
            </a:r>
          </a:p>
          <a:p>
            <a:pPr eaLnBrk="1" hangingPunct="1"/>
            <a:r>
              <a:rPr lang="en-US" altLang="en-US" sz="1600"/>
              <a:t>  What is the probability the offending cab was indeed Blue given the</a:t>
            </a:r>
          </a:p>
          <a:p>
            <a:pPr eaLnBrk="1" hangingPunct="1"/>
            <a:r>
              <a:rPr lang="en-US" altLang="en-US" sz="1600"/>
              <a:t>   Testimony of the witness that it was Blue?</a:t>
            </a:r>
          </a:p>
        </p:txBody>
      </p:sp>
      <p:sp>
        <p:nvSpPr>
          <p:cNvPr id="19465" name="TextBox 8">
            <a:extLst>
              <a:ext uri="{FF2B5EF4-FFF2-40B4-BE49-F238E27FC236}">
                <a16:creationId xmlns:a16="http://schemas.microsoft.com/office/drawing/2014/main" id="{44190A34-84AB-4DEB-BAD4-92E8B2886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181600"/>
            <a:ext cx="449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P[Cab was Blue | Testimony is Blue] = </a:t>
            </a:r>
          </a:p>
          <a:p>
            <a:pPr eaLnBrk="1" hangingPunct="1"/>
            <a:r>
              <a:rPr lang="en-US" altLang="en-US" sz="1200"/>
              <a:t> P[Cab was Blue &amp; Testimony is Blue] / P[Testimony is Blue] = </a:t>
            </a:r>
          </a:p>
          <a:p>
            <a:pPr eaLnBrk="1" hangingPunct="1"/>
            <a:r>
              <a:rPr lang="en-US" altLang="en-US" sz="1200"/>
              <a:t>                                                     .12 / .29 = .4138</a:t>
            </a:r>
          </a:p>
        </p:txBody>
      </p:sp>
      <p:sp>
        <p:nvSpPr>
          <p:cNvPr id="19470" name="TextBox 13">
            <a:extLst>
              <a:ext uri="{FF2B5EF4-FFF2-40B4-BE49-F238E27FC236}">
                <a16:creationId xmlns:a16="http://schemas.microsoft.com/office/drawing/2014/main" id="{68AFCFDA-1960-470A-98D9-074BDBBF4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324600"/>
            <a:ext cx="800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Actually, More Likely cab was Green, even with Testimony that it was Blue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3BBDDB5-C54D-41BA-B50A-A25392143652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124200"/>
          <a:ext cx="3810000" cy="1820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31">
                <a:tc>
                  <a:txBody>
                    <a:bodyPr/>
                    <a:lstStyle/>
                    <a:p>
                      <a:r>
                        <a:rPr lang="en-US" sz="1800" dirty="0"/>
                        <a:t>          Cab</a:t>
                      </a:r>
                      <a:r>
                        <a:rPr lang="en-US" sz="1800" baseline="0" dirty="0"/>
                        <a:t> was …</a:t>
                      </a:r>
                    </a:p>
                    <a:p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Testimony is …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10" marB="4571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Blue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Green</a:t>
                      </a:r>
                    </a:p>
                  </a:txBody>
                  <a:tcPr marT="45710" marB="457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All</a:t>
                      </a: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r>
                        <a:rPr lang="en-US" sz="1800" b="1" dirty="0"/>
                        <a:t>Blue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0" marB="457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r>
                        <a:rPr lang="en-US" sz="1800" b="1" dirty="0"/>
                        <a:t>Not Blue</a:t>
                      </a:r>
                    </a:p>
                  </a:txBody>
                  <a:tcPr marT="45710" marB="4571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0" marB="4571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0" marB="457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r>
                        <a:rPr lang="en-US" sz="1800" b="1" dirty="0"/>
                        <a:t>All</a:t>
                      </a:r>
                    </a:p>
                  </a:txBody>
                  <a:tcPr marT="45710" marB="4571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0" marB="4571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0" marB="457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9D751D2-38A1-4A42-8AD2-EC76262D9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00400"/>
            <a:ext cx="1698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What do we know?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B18F79-656F-4B1F-A3FE-BD8CC48C1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505200"/>
            <a:ext cx="36957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P[Cab was Blue] = .15 and P[Cab was Green] = .85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12785E-A134-477D-BFC2-570CE9F33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0"/>
            <a:ext cx="23241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What do we want to know?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40D50B-A962-4679-85BC-942B169C8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114800"/>
            <a:ext cx="2638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P[Cab was Blue | Testimony is Blue]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F5E6FE-773A-4631-9C09-3EBED98B0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114800"/>
            <a:ext cx="615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= 0.8?</a:t>
            </a:r>
          </a:p>
        </p:txBody>
      </p:sp>
      <p:grpSp>
        <p:nvGrpSpPr>
          <p:cNvPr id="2" name="Group 24">
            <a:extLst>
              <a:ext uri="{FF2B5EF4-FFF2-40B4-BE49-F238E27FC236}">
                <a16:creationId xmlns:a16="http://schemas.microsoft.com/office/drawing/2014/main" id="{DB1531C7-1D54-49F0-90BE-540EC256CBD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038600"/>
            <a:ext cx="457200" cy="457200"/>
            <a:chOff x="2514600" y="4800600"/>
            <a:chExt cx="914400" cy="9144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D313951-C087-46C2-A046-4815A81A49B2}"/>
                </a:ext>
              </a:extLst>
            </p:cNvPr>
            <p:cNvSpPr/>
            <p:nvPr/>
          </p:nvSpPr>
          <p:spPr>
            <a:xfrm>
              <a:off x="2514600" y="4800600"/>
              <a:ext cx="914400" cy="914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19A2386-3C57-428A-92C8-2C6C54D4CCA4}"/>
                </a:ext>
              </a:extLst>
            </p:cNvPr>
            <p:cNvCxnSpPr>
              <a:stCxn id="22" idx="7"/>
              <a:endCxn id="22" idx="3"/>
            </p:cNvCxnSpPr>
            <p:nvPr/>
          </p:nvCxnSpPr>
          <p:spPr>
            <a:xfrm rot="16200000" flipH="1" flipV="1">
              <a:off x="2647950" y="4933950"/>
              <a:ext cx="647700" cy="647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01B98DF-BE06-4281-958C-C0C6E2C98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419600"/>
            <a:ext cx="1179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What is 0.8?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F46B15-4764-4605-8B3A-94EB9B44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724400"/>
            <a:ext cx="30305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P[Testimony is Blue | Cab was Blue] = 0.8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03E9F5-ADDB-4743-B858-4B506DBF4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572000"/>
            <a:ext cx="63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bg1"/>
                </a:solidFill>
              </a:rPr>
              <a:t>0.15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D56983-C480-4E9E-A737-EDCBBCCFF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572000"/>
            <a:ext cx="63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bg1"/>
                </a:solidFill>
              </a:rPr>
              <a:t>0.85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934E6E-2A9C-4130-8B19-BD20F9B66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5720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439607-CAC9-4E97-9532-C2B3ADAD0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029200"/>
            <a:ext cx="4184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P[Cab was Blue &amp; Testimony is Blue ] = </a:t>
            </a:r>
          </a:p>
          <a:p>
            <a:pPr eaLnBrk="1" hangingPunct="1"/>
            <a:r>
              <a:rPr lang="en-US" altLang="en-US" sz="1200"/>
              <a:t>   P[Cab was Blue] * P[Testimony is Blue | Cab was Blue] =</a:t>
            </a:r>
          </a:p>
          <a:p>
            <a:pPr eaLnBrk="1" hangingPunct="1"/>
            <a:r>
              <a:rPr lang="en-US" altLang="en-US" sz="1200"/>
              <a:t>                         .15 * .80 = .12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06A9E5-714D-40AE-90A4-EFFDE789C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810000"/>
            <a:ext cx="63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tx2"/>
                </a:solidFill>
              </a:rPr>
              <a:t>0.12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BEB9A7-0E8C-4520-B7F8-28B5AEA0D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191000"/>
            <a:ext cx="63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0.03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D6DA92-EDE0-4488-BEDD-19927E7A6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715000"/>
            <a:ext cx="44259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P[Cab was Green &amp; Testimony is Blue ] = </a:t>
            </a:r>
          </a:p>
          <a:p>
            <a:pPr eaLnBrk="1" hangingPunct="1"/>
            <a:r>
              <a:rPr lang="en-US" altLang="en-US" sz="1200"/>
              <a:t>   P[Cab was Green] * P[Testimony is Blue | Cab was Green] =</a:t>
            </a:r>
          </a:p>
          <a:p>
            <a:pPr eaLnBrk="1" hangingPunct="1"/>
            <a:r>
              <a:rPr lang="en-US" altLang="en-US" sz="1200"/>
              <a:t>                            .85 *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934A81-00E1-4BED-B531-214BCC8D0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096000"/>
            <a:ext cx="787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.20 = .17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2B594A-A992-4702-8681-21DE33F6F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810000"/>
            <a:ext cx="63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0.17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F4BBE5-156B-4840-A54F-799362022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810000"/>
            <a:ext cx="63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0.29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B708FF-4165-4BBC-A753-A58AADD0B965}"/>
              </a:ext>
            </a:extLst>
          </p:cNvPr>
          <p:cNvSpPr txBox="1"/>
          <p:nvPr/>
        </p:nvSpPr>
        <p:spPr>
          <a:xfrm>
            <a:off x="7086600" y="4191000"/>
            <a:ext cx="63341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Arial" charset="0"/>
                <a:cs typeface="Arial" charset="0"/>
              </a:rPr>
              <a:t>0.68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EA32E7-4F34-447E-BBB1-B36900FF0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191000"/>
            <a:ext cx="63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0.71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5" grpId="0"/>
      <p:bldP spid="19470" grpId="0"/>
      <p:bldP spid="17" grpId="0"/>
      <p:bldP spid="18" grpId="0"/>
      <p:bldP spid="19" grpId="0"/>
      <p:bldP spid="20" grpId="0"/>
      <p:bldP spid="26" grpId="0"/>
      <p:bldP spid="27" grpId="0"/>
      <p:bldP spid="28" grpId="0"/>
      <p:bldP spid="29" grpId="0"/>
      <p:bldP spid="30" grpId="0"/>
      <p:bldP spid="32" grpId="0"/>
      <p:bldP spid="33" grpId="0"/>
      <p:bldP spid="35" grpId="0"/>
      <p:bldP spid="36" grpId="0"/>
      <p:bldP spid="37" grpId="0"/>
      <p:bldP spid="38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2BE208F3-2691-4253-ABBB-0D1F2A93E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Terminology</a:t>
            </a:r>
          </a:p>
        </p:txBody>
      </p:sp>
      <p:sp>
        <p:nvSpPr>
          <p:cNvPr id="3075" name="TextBox 2">
            <a:extLst>
              <a:ext uri="{FF2B5EF4-FFF2-40B4-BE49-F238E27FC236}">
                <a16:creationId xmlns:a16="http://schemas.microsoft.com/office/drawing/2014/main" id="{A2E9A799-0B13-4B1F-9C70-09470374F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90600"/>
            <a:ext cx="8991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A SAMPLE SPACE is a well-defined collection of items, eg, people places, things, objects, numbers, etc.  “Well-defined” implies that membership in a given set or not is clear, obvious.</a:t>
            </a:r>
          </a:p>
        </p:txBody>
      </p:sp>
      <p:sp>
        <p:nvSpPr>
          <p:cNvPr id="3076" name="TextBox 3">
            <a:extLst>
              <a:ext uri="{FF2B5EF4-FFF2-40B4-BE49-F238E27FC236}">
                <a16:creationId xmlns:a16="http://schemas.microsoft.com/office/drawing/2014/main" id="{944A2C52-5110-445A-87EB-693E68AE0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828800"/>
            <a:ext cx="516731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Examples: 	All U.S. citizens of voting age</a:t>
            </a:r>
          </a:p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	All product produced from a specific manufacturing line</a:t>
            </a:r>
          </a:p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	All complaints made about airline travel</a:t>
            </a:r>
          </a:p>
        </p:txBody>
      </p:sp>
      <p:sp>
        <p:nvSpPr>
          <p:cNvPr id="3077" name="TextBox 4">
            <a:extLst>
              <a:ext uri="{FF2B5EF4-FFF2-40B4-BE49-F238E27FC236}">
                <a16:creationId xmlns:a16="http://schemas.microsoft.com/office/drawing/2014/main" id="{5258781A-4014-4724-84B0-6637E73A9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124200"/>
            <a:ext cx="7116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An EVENT is a collection of items that all belong to a given SAMPLE SPACE.</a:t>
            </a:r>
          </a:p>
        </p:txBody>
      </p:sp>
      <p:sp>
        <p:nvSpPr>
          <p:cNvPr id="3078" name="TextBox 5">
            <a:extLst>
              <a:ext uri="{FF2B5EF4-FFF2-40B4-BE49-F238E27FC236}">
                <a16:creationId xmlns:a16="http://schemas.microsoft.com/office/drawing/2014/main" id="{893BC004-71B0-41BF-8F61-1CEA2C33D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581400"/>
            <a:ext cx="70326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Examples:	U.S. citizens of voting age that provided responses to a specific opinion poll</a:t>
            </a:r>
          </a:p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	Lots of product sampled for specific evaluation from a specific manufacturing line</a:t>
            </a:r>
          </a:p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	Complaints made about airline travel over a specific time frame</a:t>
            </a:r>
          </a:p>
        </p:txBody>
      </p:sp>
      <p:sp>
        <p:nvSpPr>
          <p:cNvPr id="3080" name="TextBox 7">
            <a:extLst>
              <a:ext uri="{FF2B5EF4-FFF2-40B4-BE49-F238E27FC236}">
                <a16:creationId xmlns:a16="http://schemas.microsoft.com/office/drawing/2014/main" id="{0CE99A66-3791-4866-BA76-3FD9D149A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48200"/>
            <a:ext cx="5316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A SAMPLE POINT is a specific Item in a SAMPLE SPACE. 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E3E5F1EC-257B-4218-9661-7A3906BB1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257800"/>
            <a:ext cx="563086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Examples:	A specific U.S. citizen of voting age</a:t>
            </a:r>
          </a:p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	A specific lot of production from a specific manufacturing line</a:t>
            </a:r>
          </a:p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	A specific complaint made about airline travel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3076" grpId="0"/>
      <p:bldP spid="3077" grpId="0"/>
      <p:bldP spid="3078" grpId="0"/>
      <p:bldP spid="3080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680D696C-91BC-4384-9515-EE9E9888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altLang="en-US" sz="3200"/>
              <a:t>Probability</a:t>
            </a:r>
            <a:br>
              <a:rPr lang="en-US" altLang="en-US" sz="3200"/>
            </a:br>
            <a:r>
              <a:rPr lang="en-US" altLang="en-US" sz="2400"/>
              <a:t>Independent Events</a:t>
            </a:r>
            <a:endParaRPr lang="en-US" altLang="en-US" sz="3200"/>
          </a:p>
        </p:txBody>
      </p:sp>
      <p:sp>
        <p:nvSpPr>
          <p:cNvPr id="20483" name="TextBox 2">
            <a:extLst>
              <a:ext uri="{FF2B5EF4-FFF2-40B4-BE49-F238E27FC236}">
                <a16:creationId xmlns:a16="http://schemas.microsoft.com/office/drawing/2014/main" id="{7FAEB1FB-2665-45BF-AA0B-5499B9547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95400"/>
            <a:ext cx="84185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Two events, C</a:t>
            </a:r>
            <a:r>
              <a:rPr lang="en-US" altLang="en-US" baseline="-25000"/>
              <a:t>1</a:t>
            </a:r>
            <a:r>
              <a:rPr lang="en-US" altLang="en-US"/>
              <a:t> and C</a:t>
            </a:r>
            <a:r>
              <a:rPr lang="en-US" altLang="en-US" baseline="-25000"/>
              <a:t>2</a:t>
            </a:r>
            <a:r>
              <a:rPr lang="en-US" altLang="en-US"/>
              <a:t>, are independent if the occurrence (or nonoccurrence) of</a:t>
            </a:r>
          </a:p>
          <a:p>
            <a:pPr eaLnBrk="1" hangingPunct="1"/>
            <a:r>
              <a:rPr lang="en-US" altLang="en-US"/>
              <a:t>one gives no information about the likeliness of occurrence for the other.</a:t>
            </a:r>
          </a:p>
          <a:p>
            <a:pPr eaLnBrk="1" hangingPunct="1"/>
            <a:r>
              <a:rPr lang="en-US" altLang="en-US"/>
              <a:t>P[C</a:t>
            </a:r>
            <a:r>
              <a:rPr lang="en-US" altLang="en-US" baseline="-25000"/>
              <a:t>2</a:t>
            </a:r>
            <a:r>
              <a:rPr lang="en-US" altLang="en-US"/>
              <a:t>] = P[C</a:t>
            </a:r>
            <a:r>
              <a:rPr lang="en-US" altLang="en-US" baseline="-25000"/>
              <a:t>2</a:t>
            </a:r>
            <a:r>
              <a:rPr lang="en-US" altLang="en-US"/>
              <a:t>|C</a:t>
            </a:r>
            <a:r>
              <a:rPr lang="en-US" altLang="en-US" baseline="-25000"/>
              <a:t>1</a:t>
            </a:r>
            <a:r>
              <a:rPr lang="en-US" altLang="en-US"/>
              <a:t>] = P[C</a:t>
            </a:r>
            <a:r>
              <a:rPr lang="en-US" altLang="en-US" baseline="-25000"/>
              <a:t>2</a:t>
            </a:r>
            <a:r>
              <a:rPr lang="en-US" altLang="en-US"/>
              <a:t>|C</a:t>
            </a:r>
            <a:r>
              <a:rPr lang="en-US" altLang="en-US" baseline="-25000"/>
              <a:t>1</a:t>
            </a:r>
            <a:r>
              <a:rPr lang="en-US" altLang="en-US" baseline="30000"/>
              <a:t>C</a:t>
            </a:r>
            <a:r>
              <a:rPr lang="en-US" altLang="en-US"/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42D284-7B7B-493C-89AE-65A9AEF1F7C4}"/>
              </a:ext>
            </a:extLst>
          </p:cNvPr>
          <p:cNvSpPr/>
          <p:nvPr/>
        </p:nvSpPr>
        <p:spPr>
          <a:xfrm>
            <a:off x="4038600" y="2590800"/>
            <a:ext cx="42672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07920BBC-3DBA-45D6-BBE0-08229CB8BF02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971800"/>
            <a:ext cx="2743200" cy="1752600"/>
            <a:chOff x="4572000" y="2971800"/>
            <a:chExt cx="2743200" cy="17526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22C982D-8B56-4699-BC17-B2E6E1F8D219}"/>
                </a:ext>
              </a:extLst>
            </p:cNvPr>
            <p:cNvSpPr/>
            <p:nvPr/>
          </p:nvSpPr>
          <p:spPr>
            <a:xfrm>
              <a:off x="4572000" y="3124200"/>
              <a:ext cx="1295400" cy="1295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523" name="TextBox 5">
              <a:extLst>
                <a:ext uri="{FF2B5EF4-FFF2-40B4-BE49-F238E27FC236}">
                  <a16:creationId xmlns:a16="http://schemas.microsoft.com/office/drawing/2014/main" id="{A1CA5266-D023-479C-9764-33B0918B0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4400" y="3429000"/>
              <a:ext cx="7223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Queen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109FB26-1C86-47C5-96E9-E38DC233957F}"/>
                </a:ext>
              </a:extLst>
            </p:cNvPr>
            <p:cNvSpPr/>
            <p:nvPr/>
          </p:nvSpPr>
          <p:spPr>
            <a:xfrm>
              <a:off x="5486400" y="2971800"/>
              <a:ext cx="1828800" cy="1752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525" name="TextBox 7">
              <a:extLst>
                <a:ext uri="{FF2B5EF4-FFF2-40B4-BE49-F238E27FC236}">
                  <a16:creationId xmlns:a16="http://schemas.microsoft.com/office/drawing/2014/main" id="{E225A8E5-1A76-44E9-BF5A-CC877D2B9F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4600" y="3657600"/>
              <a:ext cx="6223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Heart</a:t>
              </a:r>
            </a:p>
          </p:txBody>
        </p:sp>
      </p:grpSp>
      <p:sp>
        <p:nvSpPr>
          <p:cNvPr id="20489" name="TextBox 8">
            <a:extLst>
              <a:ext uri="{FF2B5EF4-FFF2-40B4-BE49-F238E27FC236}">
                <a16:creationId xmlns:a16="http://schemas.microsoft.com/office/drawing/2014/main" id="{4F12756A-836A-4FA0-8DCE-628721460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962400"/>
            <a:ext cx="568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12/52</a:t>
            </a:r>
          </a:p>
        </p:txBody>
      </p:sp>
      <p:sp>
        <p:nvSpPr>
          <p:cNvPr id="20490" name="TextBox 9">
            <a:extLst>
              <a:ext uri="{FF2B5EF4-FFF2-40B4-BE49-F238E27FC236}">
                <a16:creationId xmlns:a16="http://schemas.microsoft.com/office/drawing/2014/main" id="{9AFDE256-7891-4F0B-9F60-36407D89F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733800"/>
            <a:ext cx="482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3/52</a:t>
            </a:r>
          </a:p>
        </p:txBody>
      </p:sp>
      <p:sp>
        <p:nvSpPr>
          <p:cNvPr id="20491" name="TextBox 10">
            <a:extLst>
              <a:ext uri="{FF2B5EF4-FFF2-40B4-BE49-F238E27FC236}">
                <a16:creationId xmlns:a16="http://schemas.microsoft.com/office/drawing/2014/main" id="{FD8282A1-EA1D-45AC-AE9E-3A1D2176D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657600"/>
            <a:ext cx="482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1/52</a:t>
            </a:r>
          </a:p>
        </p:txBody>
      </p:sp>
      <p:sp>
        <p:nvSpPr>
          <p:cNvPr id="20492" name="TextBox 11">
            <a:extLst>
              <a:ext uri="{FF2B5EF4-FFF2-40B4-BE49-F238E27FC236}">
                <a16:creationId xmlns:a16="http://schemas.microsoft.com/office/drawing/2014/main" id="{ED9A071E-1DA5-4368-A990-D5EC4AEF1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191000"/>
            <a:ext cx="568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36/52</a:t>
            </a:r>
          </a:p>
        </p:txBody>
      </p:sp>
      <p:sp>
        <p:nvSpPr>
          <p:cNvPr id="20493" name="TextBox 12">
            <a:extLst>
              <a:ext uri="{FF2B5EF4-FFF2-40B4-BE49-F238E27FC236}">
                <a16:creationId xmlns:a16="http://schemas.microsoft.com/office/drawing/2014/main" id="{662A37C4-9E06-4A00-9CEB-C55899495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362200"/>
            <a:ext cx="28194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Consider Drawing a Single Card</a:t>
            </a:r>
          </a:p>
          <a:p>
            <a:pPr eaLnBrk="1" hangingPunct="1"/>
            <a:r>
              <a:rPr lang="en-US" altLang="en-US" sz="1400"/>
              <a:t>From a Well-Shuffled Card Deck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 Let Q = Card is a Queen</a:t>
            </a:r>
          </a:p>
          <a:p>
            <a:pPr eaLnBrk="1" hangingPunct="1"/>
            <a:r>
              <a:rPr lang="en-US" altLang="en-US" sz="1400"/>
              <a:t> Let H = Card is a Heart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P[Q] = </a:t>
            </a:r>
          </a:p>
          <a:p>
            <a:pPr eaLnBrk="1" hangingPunct="1"/>
            <a:r>
              <a:rPr lang="en-US" altLang="en-US" sz="1400"/>
              <a:t>P[Q|H] = </a:t>
            </a:r>
          </a:p>
          <a:p>
            <a:pPr eaLnBrk="1" hangingPunct="1"/>
            <a:r>
              <a:rPr lang="en-US" altLang="en-US" sz="1400"/>
              <a:t>P[Q|Not H] = 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P[H] = </a:t>
            </a:r>
          </a:p>
          <a:p>
            <a:pPr eaLnBrk="1" hangingPunct="1"/>
            <a:r>
              <a:rPr lang="en-US" altLang="en-US" sz="1400"/>
              <a:t>P[H|Q] = </a:t>
            </a:r>
          </a:p>
          <a:p>
            <a:pPr eaLnBrk="1" hangingPunct="1"/>
            <a:r>
              <a:rPr lang="en-US" altLang="en-US" sz="1400"/>
              <a:t>P[H|Not Q] = 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Hence, Q and H are Independent</a:t>
            </a:r>
          </a:p>
        </p:txBody>
      </p:sp>
      <p:sp>
        <p:nvSpPr>
          <p:cNvPr id="20494" name="TextBox 13">
            <a:extLst>
              <a:ext uri="{FF2B5EF4-FFF2-40B4-BE49-F238E27FC236}">
                <a16:creationId xmlns:a16="http://schemas.microsoft.com/office/drawing/2014/main" id="{DFD157B3-00E9-4117-A974-856DCB080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867400"/>
            <a:ext cx="8077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NOTE: If events C</a:t>
            </a:r>
            <a:r>
              <a:rPr lang="en-US" altLang="en-US" baseline="-25000"/>
              <a:t>1</a:t>
            </a:r>
            <a:r>
              <a:rPr lang="en-US" altLang="en-US"/>
              <a:t> and C</a:t>
            </a:r>
            <a:r>
              <a:rPr lang="en-US" altLang="en-US" baseline="-25000"/>
              <a:t>2</a:t>
            </a:r>
            <a:r>
              <a:rPr lang="en-US" altLang="en-US"/>
              <a:t> are Independent, then P[C</a:t>
            </a:r>
            <a:r>
              <a:rPr lang="en-US" altLang="en-US" baseline="-25000"/>
              <a:t>1</a:t>
            </a:r>
            <a:r>
              <a:rPr lang="en-US" altLang="en-US"/>
              <a:t> ∩ C</a:t>
            </a:r>
            <a:r>
              <a:rPr lang="en-US" altLang="en-US" baseline="-25000"/>
              <a:t>2</a:t>
            </a:r>
            <a:r>
              <a:rPr lang="en-US" altLang="en-US"/>
              <a:t>] = P[C</a:t>
            </a:r>
            <a:r>
              <a:rPr lang="en-US" altLang="en-US" baseline="-25000"/>
              <a:t>1</a:t>
            </a:r>
            <a:r>
              <a:rPr lang="en-US" altLang="en-US"/>
              <a:t>] * P[C</a:t>
            </a:r>
            <a:r>
              <a:rPr lang="en-US" altLang="en-US" baseline="-25000"/>
              <a:t>2</a:t>
            </a:r>
            <a:r>
              <a:rPr lang="en-US" altLang="en-US"/>
              <a:t>]</a:t>
            </a:r>
          </a:p>
          <a:p>
            <a:pPr eaLnBrk="1" hangingPunct="1"/>
            <a:r>
              <a:rPr lang="en-US" altLang="en-US"/>
              <a:t>             </a:t>
            </a:r>
            <a:r>
              <a:rPr lang="en-US" altLang="en-US" sz="1400"/>
              <a:t>P[Q &amp; H] = P[Q] * P[H] = 1/13 * 1/4 = 1/52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A3C39C-C109-47FF-92C2-E78D2AB1E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57600"/>
            <a:ext cx="1084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4/52 = 1/13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47C88B-296E-4F51-AB96-E79B09E58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886200"/>
            <a:ext cx="5318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1/13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E5EE08-EDEF-4C38-A25B-964BB6994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114800"/>
            <a:ext cx="1084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3/39 = 1/13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EF94A9-070D-42E5-935B-55849BF24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495800"/>
            <a:ext cx="1084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13/52 = 1/4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14273A-77DC-43C6-AA55-63572A312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724400"/>
            <a:ext cx="433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1/4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D1A818-8E88-45B4-A900-15C4702BB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953000"/>
            <a:ext cx="1084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12/48 = 1/4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4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4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4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4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4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4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04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04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04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04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049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049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0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0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0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0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  <p:bldP spid="4" grpId="0" animBg="1"/>
      <p:bldP spid="20489" grpId="0"/>
      <p:bldP spid="20490" grpId="0"/>
      <p:bldP spid="20491" grpId="0"/>
      <p:bldP spid="20492" grpId="0"/>
      <p:bldP spid="17" grpId="0"/>
      <p:bldP spid="18" grpId="0"/>
      <p:bldP spid="20" grpId="0"/>
      <p:bldP spid="21" grpId="0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1A6BC-9DBA-4DC8-84A3-6F58E38C9F10}"/>
              </a:ext>
            </a:extLst>
          </p:cNvPr>
          <p:cNvSpPr txBox="1">
            <a:spLocks/>
          </p:cNvSpPr>
          <p:nvPr/>
        </p:nvSpPr>
        <p:spPr>
          <a:xfrm>
            <a:off x="533400" y="0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3200">
                <a:latin typeface="+mj-lt"/>
                <a:ea typeface="+mj-ea"/>
                <a:cs typeface="+mj-cs"/>
              </a:rPr>
              <a:t>Probability</a:t>
            </a:r>
            <a:br>
              <a:rPr lang="en-US" sz="3200">
                <a:latin typeface="+mj-lt"/>
                <a:ea typeface="+mj-ea"/>
                <a:cs typeface="+mj-cs"/>
              </a:rPr>
            </a:br>
            <a:r>
              <a:rPr lang="en-US" sz="2400">
                <a:latin typeface="+mj-lt"/>
                <a:ea typeface="+mj-ea"/>
                <a:cs typeface="+mj-cs"/>
              </a:rPr>
              <a:t>Independent Events</a:t>
            </a:r>
            <a:endParaRPr lang="en-US" sz="3200" dirty="0">
              <a:latin typeface="+mj-lt"/>
              <a:ea typeface="+mj-ea"/>
              <a:cs typeface="+mj-cs"/>
            </a:endParaRPr>
          </a:p>
        </p:txBody>
      </p:sp>
      <p:grpSp>
        <p:nvGrpSpPr>
          <p:cNvPr id="22531" name="Group 6">
            <a:extLst>
              <a:ext uri="{FF2B5EF4-FFF2-40B4-BE49-F238E27FC236}">
                <a16:creationId xmlns:a16="http://schemas.microsoft.com/office/drawing/2014/main" id="{5F0A8CF5-0D26-46CD-8DEB-5FADAC22DC4C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524000"/>
            <a:ext cx="3505200" cy="2667000"/>
            <a:chOff x="1143000" y="1981200"/>
            <a:chExt cx="3505200" cy="2667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942E73E-587F-4C25-BAE0-31DBBF03A285}"/>
                </a:ext>
              </a:extLst>
            </p:cNvPr>
            <p:cNvSpPr/>
            <p:nvPr/>
          </p:nvSpPr>
          <p:spPr>
            <a:xfrm>
              <a:off x="1143000" y="1981200"/>
              <a:ext cx="3505200" cy="2667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D5FB384-7F2D-4053-AE31-2F702DABF1D8}"/>
                </a:ext>
              </a:extLst>
            </p:cNvPr>
            <p:cNvSpPr/>
            <p:nvPr/>
          </p:nvSpPr>
          <p:spPr>
            <a:xfrm>
              <a:off x="1676400" y="2590800"/>
              <a:ext cx="1219200" cy="1219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C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86663E-7DA1-40EB-AF89-F745DF2BB635}"/>
                </a:ext>
              </a:extLst>
            </p:cNvPr>
            <p:cNvSpPr/>
            <p:nvPr/>
          </p:nvSpPr>
          <p:spPr>
            <a:xfrm>
              <a:off x="3276600" y="3124200"/>
              <a:ext cx="914400" cy="9144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C</a:t>
              </a:r>
              <a:r>
                <a:rPr lang="en-US" baseline="-25000" dirty="0"/>
                <a:t>2</a:t>
              </a:r>
            </a:p>
          </p:txBody>
        </p:sp>
      </p:grpSp>
      <p:sp>
        <p:nvSpPr>
          <p:cNvPr id="22532" name="TextBox 5">
            <a:extLst>
              <a:ext uri="{FF2B5EF4-FFF2-40B4-BE49-F238E27FC236}">
                <a16:creationId xmlns:a16="http://schemas.microsoft.com/office/drawing/2014/main" id="{67D153D3-98A6-4A5F-B034-BCDD104B5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066800"/>
            <a:ext cx="4287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Question:  Are </a:t>
            </a:r>
            <a:r>
              <a:rPr lang="en-US" altLang="en-US">
                <a:solidFill>
                  <a:schemeClr val="accent1"/>
                </a:solidFill>
              </a:rPr>
              <a:t>C</a:t>
            </a:r>
            <a:r>
              <a:rPr lang="en-US" altLang="en-US" baseline="-25000">
                <a:solidFill>
                  <a:schemeClr val="accent1"/>
                </a:solidFill>
              </a:rPr>
              <a:t>1</a:t>
            </a:r>
            <a:r>
              <a:rPr lang="en-US" altLang="en-US"/>
              <a:t> and </a:t>
            </a:r>
            <a:r>
              <a:rPr lang="en-US" altLang="en-US">
                <a:solidFill>
                  <a:schemeClr val="accent2"/>
                </a:solidFill>
              </a:rPr>
              <a:t>C</a:t>
            </a:r>
            <a:r>
              <a:rPr lang="en-US" altLang="en-US" baseline="-25000">
                <a:solidFill>
                  <a:schemeClr val="accent2"/>
                </a:solidFill>
              </a:rPr>
              <a:t>2</a:t>
            </a:r>
            <a:r>
              <a:rPr lang="en-US" altLang="en-US"/>
              <a:t> Independent?</a:t>
            </a:r>
          </a:p>
        </p:txBody>
      </p:sp>
      <p:sp>
        <p:nvSpPr>
          <p:cNvPr id="22533" name="TextBox 7">
            <a:extLst>
              <a:ext uri="{FF2B5EF4-FFF2-40B4-BE49-F238E27FC236}">
                <a16:creationId xmlns:a16="http://schemas.microsoft.com/office/drawing/2014/main" id="{288C3810-49BD-42AA-A4F5-FB2C099C3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066800"/>
            <a:ext cx="35052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Mutually Exclusive events with</a:t>
            </a:r>
          </a:p>
          <a:p>
            <a:pPr eaLnBrk="1" hangingPunct="1"/>
            <a:r>
              <a:rPr lang="en-US" altLang="en-US"/>
              <a:t> positive probability are always</a:t>
            </a:r>
          </a:p>
          <a:p>
            <a:pPr eaLnBrk="1" hangingPunct="1"/>
            <a:r>
              <a:rPr lang="en-US" altLang="en-US"/>
              <a:t> dependent.  Why?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 P[C</a:t>
            </a:r>
            <a:r>
              <a:rPr lang="en-US" altLang="en-US" baseline="-25000"/>
              <a:t>2</a:t>
            </a:r>
            <a:r>
              <a:rPr lang="en-US" altLang="en-US"/>
              <a:t>|C</a:t>
            </a:r>
            <a:r>
              <a:rPr lang="en-US" altLang="en-US" baseline="-25000"/>
              <a:t>1</a:t>
            </a:r>
            <a:r>
              <a:rPr lang="en-US" altLang="en-US"/>
              <a:t>] = 0 ≠ P[C</a:t>
            </a:r>
            <a:r>
              <a:rPr lang="en-US" altLang="en-US" baseline="-25000"/>
              <a:t>2</a:t>
            </a:r>
            <a:r>
              <a:rPr lang="en-US" altLang="en-US"/>
              <a:t>]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If you know one event occurred, then you know the other did not – that is a large amount of information, and recall that the definition of independent events is knowledge of one event provides no information about the other.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DC3942-9073-4A7B-BA70-59F955693E53}"/>
              </a:ext>
            </a:extLst>
          </p:cNvPr>
          <p:cNvSpPr/>
          <p:nvPr/>
        </p:nvSpPr>
        <p:spPr>
          <a:xfrm>
            <a:off x="5181600" y="1066800"/>
            <a:ext cx="33528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7D9817-5064-45B4-98B2-8CAB25765E99}"/>
              </a:ext>
            </a:extLst>
          </p:cNvPr>
          <p:cNvSpPr/>
          <p:nvPr/>
        </p:nvSpPr>
        <p:spPr>
          <a:xfrm>
            <a:off x="5181600" y="1981200"/>
            <a:ext cx="3352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1C4919-7152-4D38-AA3D-2DEE9C72FAEB}"/>
              </a:ext>
            </a:extLst>
          </p:cNvPr>
          <p:cNvSpPr/>
          <p:nvPr/>
        </p:nvSpPr>
        <p:spPr>
          <a:xfrm>
            <a:off x="5181600" y="2590800"/>
            <a:ext cx="3352800" cy="243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1074A1-2A30-4D07-82E1-DB787CA7A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181600"/>
            <a:ext cx="7673975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Mutually Independent Events C</a:t>
            </a:r>
            <a:r>
              <a:rPr lang="en-US" altLang="en-US" sz="1400" baseline="-25000"/>
              <a:t>1</a:t>
            </a:r>
            <a:r>
              <a:rPr lang="en-US" altLang="en-US" sz="1400"/>
              <a:t>, C</a:t>
            </a:r>
            <a:r>
              <a:rPr lang="en-US" altLang="en-US" sz="1400" baseline="-25000"/>
              <a:t>2</a:t>
            </a:r>
            <a:r>
              <a:rPr lang="en-US" altLang="en-US" sz="1400"/>
              <a:t>, …, C</a:t>
            </a:r>
            <a:r>
              <a:rPr lang="en-US" altLang="en-US" sz="1400" baseline="-25000"/>
              <a:t>k</a:t>
            </a:r>
            <a:r>
              <a:rPr lang="en-US" altLang="en-US" sz="1400"/>
              <a:t> implies for every collection of n events (2 ≤ n ≤ k):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	P[ C</a:t>
            </a:r>
            <a:r>
              <a:rPr lang="en-US" altLang="en-US" sz="1400" baseline="-10000"/>
              <a:t>d</a:t>
            </a:r>
            <a:r>
              <a:rPr lang="en-US" altLang="en-US" sz="1400" baseline="-25000"/>
              <a:t>1</a:t>
            </a:r>
            <a:r>
              <a:rPr lang="en-US" altLang="en-US" sz="1400"/>
              <a:t> ∩ C</a:t>
            </a:r>
            <a:r>
              <a:rPr lang="en-US" altLang="en-US" sz="1400" baseline="-10000"/>
              <a:t>d</a:t>
            </a:r>
            <a:r>
              <a:rPr lang="en-US" altLang="en-US" sz="1400" baseline="-25000"/>
              <a:t>2</a:t>
            </a:r>
            <a:r>
              <a:rPr lang="en-US" altLang="en-US" sz="1400"/>
              <a:t> ∩ … ∩ C</a:t>
            </a:r>
            <a:r>
              <a:rPr lang="en-US" altLang="en-US" sz="1400" baseline="-10000"/>
              <a:t>d</a:t>
            </a:r>
            <a:r>
              <a:rPr lang="en-US" altLang="en-US" sz="1400" baseline="-25000"/>
              <a:t>n</a:t>
            </a:r>
            <a:r>
              <a:rPr lang="en-US" altLang="en-US" sz="1400"/>
              <a:t> ] = P[C</a:t>
            </a:r>
            <a:r>
              <a:rPr lang="en-US" altLang="en-US" sz="1400" baseline="-10000"/>
              <a:t>d</a:t>
            </a:r>
            <a:r>
              <a:rPr lang="en-US" altLang="en-US" sz="1400" baseline="-25000"/>
              <a:t>1</a:t>
            </a:r>
            <a:r>
              <a:rPr lang="en-US" altLang="en-US" sz="1400"/>
              <a:t>] * P[C</a:t>
            </a:r>
            <a:r>
              <a:rPr lang="en-US" altLang="en-US" sz="1400" baseline="-10000"/>
              <a:t>d</a:t>
            </a:r>
            <a:r>
              <a:rPr lang="en-US" altLang="en-US" sz="1400" baseline="-25000"/>
              <a:t>2</a:t>
            </a:r>
            <a:r>
              <a:rPr lang="en-US" altLang="en-US" sz="1400"/>
              <a:t>] * … * P[C</a:t>
            </a:r>
            <a:r>
              <a:rPr lang="en-US" altLang="en-US" sz="1400" baseline="-10000"/>
              <a:t>d</a:t>
            </a:r>
            <a:r>
              <a:rPr lang="en-US" altLang="en-US" sz="1400" baseline="-25000"/>
              <a:t>n</a:t>
            </a:r>
            <a:r>
              <a:rPr lang="en-US" altLang="en-US" sz="1400"/>
              <a:t>]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 with {d</a:t>
            </a:r>
            <a:r>
              <a:rPr lang="en-US" altLang="en-US" sz="1400" baseline="-25000"/>
              <a:t>1</a:t>
            </a:r>
            <a:r>
              <a:rPr lang="en-US" altLang="en-US" sz="1400"/>
              <a:t>, d</a:t>
            </a:r>
            <a:r>
              <a:rPr lang="en-US" altLang="en-US" sz="1400" baseline="-25000"/>
              <a:t>2</a:t>
            </a:r>
            <a:r>
              <a:rPr lang="en-US" altLang="en-US" sz="1400"/>
              <a:t>, …, d</a:t>
            </a:r>
            <a:r>
              <a:rPr lang="en-US" altLang="en-US" sz="1400" baseline="-25000"/>
              <a:t>n</a:t>
            </a:r>
            <a:r>
              <a:rPr lang="en-US" altLang="en-US" sz="1400"/>
              <a:t>} being n distinct integers from 1, 2, …, 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58317A84-12CC-4FC1-AF37-B26823D65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Probability</a:t>
            </a:r>
            <a:br>
              <a:rPr lang="en-US" altLang="en-US" sz="3200"/>
            </a:br>
            <a:r>
              <a:rPr lang="en-US" altLang="en-US" sz="2400"/>
              <a:t>Summary</a:t>
            </a:r>
            <a:endParaRPr lang="en-US" altLang="en-US" sz="3200"/>
          </a:p>
        </p:txBody>
      </p:sp>
      <p:sp>
        <p:nvSpPr>
          <p:cNvPr id="23555" name="TextBox 2">
            <a:extLst>
              <a:ext uri="{FF2B5EF4-FFF2-40B4-BE49-F238E27FC236}">
                <a16:creationId xmlns:a16="http://schemas.microsoft.com/office/drawing/2014/main" id="{954B159A-C1F7-4217-AFB1-2D51D0DF4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47800"/>
            <a:ext cx="7783513" cy="510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Work very carefully with the information given and the definitions of</a:t>
            </a:r>
          </a:p>
          <a:p>
            <a:pPr eaLnBrk="1" hangingPunct="1"/>
            <a:r>
              <a:rPr lang="en-US" altLang="en-US"/>
              <a:t>the concepts involved.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Where possible, try to draw a picture of the situation described in</a:t>
            </a:r>
          </a:p>
          <a:p>
            <a:pPr eaLnBrk="1" hangingPunct="1"/>
            <a:r>
              <a:rPr lang="en-US" altLang="en-US"/>
              <a:t>the problem (eg, a Venn Diagram, a Tree Diagram, a Table etc).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Often a first “off-the-top” response to a probability question turns</a:t>
            </a:r>
          </a:p>
          <a:p>
            <a:pPr eaLnBrk="1" hangingPunct="1"/>
            <a:r>
              <a:rPr lang="en-US" altLang="en-US"/>
              <a:t>out to be incorrect.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Use the knowledge you have of</a:t>
            </a:r>
          </a:p>
          <a:p>
            <a:pPr eaLnBrk="1" hangingPunct="1"/>
            <a:r>
              <a:rPr lang="en-US" altLang="en-US"/>
              <a:t> </a:t>
            </a:r>
            <a:endParaRPr lang="en-US" altLang="en-US" sz="160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1600"/>
              <a:t> Rules of Probability (eg, all between 0 &amp; 1, sum of all possibilities = 1)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1600"/>
              <a:t> P[A or B] = P[A] + P[B] – P[A &amp; B]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1600"/>
              <a:t> P[A &amp; B] = P[A] * P[B|A] = P[B] * P[A|B]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1600"/>
              <a:t> P[Not A] = 1 – P[A]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1600"/>
              <a:t> P[A | B] = P[A &amp; B] / P[B] and P[B | A] = P[A &amp; B] / P[A] for P[B]&gt;0, P[A]&gt;0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1600"/>
              <a:t> If A &amp; B Mutually Exclusive, P[A &amp; B] = 0 and P[A or B] = P[A] + P[B]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1600"/>
              <a:t> If A &amp; B Independent, P[A] = P[A|B] = P[A|Not B] &amp; P[B] = P[B|A] = P[B|Not A]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1600"/>
              <a:t> If A &amp; B Independent, P[ A &amp; B] = P[A] * P[B]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5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5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5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5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5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5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5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5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4C48E-5E74-48BA-B3F9-10870FD78050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3200" dirty="0">
                <a:latin typeface="+mj-lt"/>
                <a:ea typeface="+mj-ea"/>
                <a:cs typeface="+mj-cs"/>
              </a:rPr>
              <a:t>Probability</a:t>
            </a:r>
            <a:br>
              <a:rPr lang="en-US" sz="3200" dirty="0">
                <a:latin typeface="+mj-lt"/>
                <a:ea typeface="+mj-ea"/>
                <a:cs typeface="+mj-cs"/>
              </a:rPr>
            </a:br>
            <a:r>
              <a:rPr lang="en-US" sz="2400" dirty="0">
                <a:latin typeface="+mj-lt"/>
                <a:ea typeface="+mj-ea"/>
                <a:cs typeface="+mj-cs"/>
              </a:rPr>
              <a:t>Classical Definition</a:t>
            </a:r>
            <a:endParaRPr lang="en-US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3E74F3-6B0C-472E-816F-9EE8FAE72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19200"/>
            <a:ext cx="8312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If a SAMPLE SPACE is comprised of N SAMPLE POINTS {s</a:t>
            </a:r>
            <a:r>
              <a:rPr lang="en-US" altLang="en-US" baseline="-25000"/>
              <a:t>i</a:t>
            </a:r>
            <a:r>
              <a:rPr lang="en-US" altLang="en-US"/>
              <a:t>}, each of which</a:t>
            </a:r>
          </a:p>
          <a:p>
            <a:pPr eaLnBrk="1" hangingPunct="1"/>
            <a:r>
              <a:rPr lang="en-US" altLang="en-US"/>
              <a:t> is </a:t>
            </a:r>
            <a:r>
              <a:rPr lang="en-US" altLang="en-US" b="1"/>
              <a:t>equally likely</a:t>
            </a:r>
            <a:r>
              <a:rPr lang="en-US" altLang="en-US"/>
              <a:t> to occur, be observed, or comprise an EVENT, then the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	Probability of any individual SAMPLE POINT = P[s</a:t>
            </a:r>
            <a:r>
              <a:rPr lang="en-US" altLang="en-US" baseline="-25000"/>
              <a:t>i</a:t>
            </a:r>
            <a:r>
              <a:rPr lang="en-US" altLang="en-US"/>
              <a:t>] = 1/N, for i = 1 to 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7216FD-4004-4C40-B738-3F554D170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733800"/>
            <a:ext cx="77898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If an EVENT, A, is comprised of M </a:t>
            </a:r>
            <a:r>
              <a:rPr lang="en-US" altLang="en-US" b="1"/>
              <a:t>equally likely</a:t>
            </a:r>
            <a:r>
              <a:rPr lang="en-US" altLang="en-US"/>
              <a:t> SAMPLE POINTS from a</a:t>
            </a:r>
          </a:p>
          <a:p>
            <a:pPr eaLnBrk="1" hangingPunct="1"/>
            <a:r>
              <a:rPr lang="en-US" altLang="en-US"/>
              <a:t> SAMPLE SPACE of N (&gt;= M) </a:t>
            </a:r>
            <a:r>
              <a:rPr lang="en-US" altLang="en-US" b="1"/>
              <a:t>equally likely</a:t>
            </a:r>
            <a:r>
              <a:rPr lang="en-US" altLang="en-US"/>
              <a:t> SAMPLE POINTS, then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	Probability of EVENT A = P[A] = M/N.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C41D0-E460-4DF8-956F-3BBDB4DE8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867400"/>
            <a:ext cx="8153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This is the Classical concept of Probability, which largely arose from the study of games of chance (ie, those involving coins, dice, and cards)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189B-E266-45BC-80F0-70FF06E6A86D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3200" dirty="0">
                <a:latin typeface="+mj-lt"/>
                <a:ea typeface="+mj-ea"/>
                <a:cs typeface="+mj-cs"/>
              </a:rPr>
              <a:t>Probability</a:t>
            </a:r>
            <a:br>
              <a:rPr lang="en-US" sz="3200" dirty="0">
                <a:latin typeface="+mj-lt"/>
                <a:ea typeface="+mj-ea"/>
                <a:cs typeface="+mj-cs"/>
              </a:rPr>
            </a:br>
            <a:r>
              <a:rPr lang="en-US" sz="2400" dirty="0">
                <a:latin typeface="+mj-lt"/>
                <a:ea typeface="+mj-ea"/>
                <a:cs typeface="+mj-cs"/>
              </a:rPr>
              <a:t>Relative Frequency Definition</a:t>
            </a:r>
            <a:endParaRPr lang="en-US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5123" name="Picture 2">
            <a:extLst>
              <a:ext uri="{FF2B5EF4-FFF2-40B4-BE49-F238E27FC236}">
                <a16:creationId xmlns:a16="http://schemas.microsoft.com/office/drawing/2014/main" id="{CED1D03E-3886-46EB-91D5-60988431A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6"/>
          <a:stretch>
            <a:fillRect/>
          </a:stretch>
        </p:blipFill>
        <p:spPr bwMode="auto">
          <a:xfrm>
            <a:off x="5105400" y="1219200"/>
            <a:ext cx="3200400" cy="497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F1661E-7D87-46FA-97FB-831455C074EF}"/>
              </a:ext>
            </a:extLst>
          </p:cNvPr>
          <p:cNvSpPr txBox="1"/>
          <p:nvPr/>
        </p:nvSpPr>
        <p:spPr>
          <a:xfrm>
            <a:off x="152400" y="990600"/>
            <a:ext cx="472440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cs typeface="Arial" charset="0"/>
              </a:rPr>
              <a:t>Another approach to determining probabilities  is the Relative Frequency concept.</a:t>
            </a:r>
          </a:p>
          <a:p>
            <a:pPr>
              <a:defRPr/>
            </a:pPr>
            <a:endParaRPr lang="en-US" sz="800" dirty="0">
              <a:latin typeface="+mn-lt"/>
              <a:cs typeface="Arial" charset="0"/>
            </a:endParaRPr>
          </a:p>
          <a:p>
            <a:pPr>
              <a:defRPr/>
            </a:pPr>
            <a:r>
              <a:rPr lang="en-US" sz="1600" dirty="0">
                <a:latin typeface="+mn-lt"/>
                <a:cs typeface="Arial" charset="0"/>
              </a:rPr>
              <a:t>This approach suggests that if we repeat a data acquisition activity (</a:t>
            </a:r>
            <a:r>
              <a:rPr lang="en-US" sz="1600" dirty="0" err="1">
                <a:latin typeface="+mn-lt"/>
                <a:cs typeface="Arial" charset="0"/>
              </a:rPr>
              <a:t>eg</a:t>
            </a:r>
            <a:r>
              <a:rPr lang="en-US" sz="1600" dirty="0">
                <a:latin typeface="+mn-lt"/>
                <a:cs typeface="Arial" charset="0"/>
              </a:rPr>
              <a:t>, an experiment, a survey, etc) a large number of times and each time observe when an event of interest  (</a:t>
            </a:r>
            <a:r>
              <a:rPr lang="en-US" sz="1600" dirty="0" err="1">
                <a:latin typeface="+mn-lt"/>
                <a:cs typeface="Arial" charset="0"/>
              </a:rPr>
              <a:t>eg</a:t>
            </a:r>
            <a:r>
              <a:rPr lang="en-US" sz="1600" dirty="0">
                <a:latin typeface="+mn-lt"/>
                <a:cs typeface="Arial" charset="0"/>
              </a:rPr>
              <a:t>, A) occurs, say N</a:t>
            </a:r>
            <a:r>
              <a:rPr lang="en-US" sz="1600" baseline="-25000" dirty="0">
                <a:latin typeface="+mn-lt"/>
                <a:cs typeface="Arial" charset="0"/>
              </a:rPr>
              <a:t>A</a:t>
            </a:r>
            <a:r>
              <a:rPr lang="en-US" sz="1600" dirty="0">
                <a:latin typeface="+mn-lt"/>
                <a:cs typeface="Arial" charset="0"/>
              </a:rPr>
              <a:t>, then with a sufficiently large number of repeats, say N</a:t>
            </a:r>
          </a:p>
          <a:p>
            <a:pPr>
              <a:defRPr/>
            </a:pPr>
            <a:endParaRPr lang="en-US" sz="800" dirty="0">
              <a:latin typeface="+mn-lt"/>
              <a:cs typeface="Arial" charset="0"/>
            </a:endParaRPr>
          </a:p>
          <a:p>
            <a:pPr>
              <a:defRPr/>
            </a:pPr>
            <a:r>
              <a:rPr lang="en-US" sz="1600" dirty="0">
                <a:latin typeface="+mn-lt"/>
                <a:cs typeface="Arial" charset="0"/>
              </a:rPr>
              <a:t>	P[A] </a:t>
            </a:r>
            <a:r>
              <a:rPr lang="en-US" sz="1600" dirty="0">
                <a:latin typeface="Calibri"/>
                <a:cs typeface="Arial" charset="0"/>
              </a:rPr>
              <a:t>≈ N</a:t>
            </a:r>
            <a:r>
              <a:rPr lang="en-US" sz="1600" baseline="-25000" dirty="0">
                <a:latin typeface="Calibri"/>
                <a:cs typeface="Arial" charset="0"/>
              </a:rPr>
              <a:t>A</a:t>
            </a:r>
            <a:r>
              <a:rPr lang="en-US" sz="1600" dirty="0">
                <a:latin typeface="Calibri"/>
                <a:cs typeface="Arial" charset="0"/>
              </a:rPr>
              <a:t>/N</a:t>
            </a:r>
            <a:endParaRPr lang="en-US" sz="1600" dirty="0">
              <a:latin typeface="+mn-lt"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142AD-532E-4D01-AAD1-29C2D855D833}"/>
              </a:ext>
            </a:extLst>
          </p:cNvPr>
          <p:cNvSpPr txBox="1"/>
          <p:nvPr/>
        </p:nvSpPr>
        <p:spPr>
          <a:xfrm>
            <a:off x="228600" y="3352800"/>
            <a:ext cx="4495800" cy="2678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latin typeface="+mn-lt"/>
                <a:cs typeface="Arial" charset="0"/>
              </a:rPr>
              <a:t>Consider the activity of rolling 12 fair dice with the event of interest (</a:t>
            </a:r>
            <a:r>
              <a:rPr lang="en-US" sz="1400" dirty="0" err="1">
                <a:latin typeface="+mn-lt"/>
                <a:cs typeface="Arial" charset="0"/>
              </a:rPr>
              <a:t>ie</a:t>
            </a:r>
            <a:r>
              <a:rPr lang="en-US" sz="1400" dirty="0">
                <a:latin typeface="+mn-lt"/>
                <a:cs typeface="Arial" charset="0"/>
              </a:rPr>
              <a:t>, A) being observing at least two “6” results among the 12 dice.</a:t>
            </a:r>
          </a:p>
          <a:p>
            <a:pPr>
              <a:defRPr/>
            </a:pPr>
            <a:endParaRPr lang="en-US" sz="1400" dirty="0">
              <a:latin typeface="+mn-lt"/>
              <a:cs typeface="Arial" charset="0"/>
            </a:endParaRPr>
          </a:p>
          <a:p>
            <a:pPr>
              <a:defRPr/>
            </a:pPr>
            <a:r>
              <a:rPr lang="en-US" sz="1400" dirty="0">
                <a:latin typeface="+mn-lt"/>
                <a:cs typeface="Arial" charset="0"/>
              </a:rPr>
              <a:t>Now imagine repeating this activity N=100 times and counting how many of the 100 rolls satisfy event A (</a:t>
            </a:r>
            <a:r>
              <a:rPr lang="en-US" sz="1400" dirty="0" err="1">
                <a:latin typeface="+mn-lt"/>
                <a:cs typeface="Arial" charset="0"/>
              </a:rPr>
              <a:t>ie</a:t>
            </a:r>
            <a:r>
              <a:rPr lang="en-US" sz="1400" dirty="0">
                <a:latin typeface="+mn-lt"/>
                <a:cs typeface="Arial" charset="0"/>
              </a:rPr>
              <a:t>, N</a:t>
            </a:r>
            <a:r>
              <a:rPr lang="en-US" sz="1400" baseline="-25000" dirty="0">
                <a:latin typeface="+mn-lt"/>
                <a:cs typeface="Arial" charset="0"/>
              </a:rPr>
              <a:t>A</a:t>
            </a:r>
            <a:r>
              <a:rPr lang="en-US" sz="1400" dirty="0">
                <a:latin typeface="+mn-lt"/>
                <a:cs typeface="Arial" charset="0"/>
              </a:rPr>
              <a:t>).</a:t>
            </a:r>
          </a:p>
          <a:p>
            <a:pPr>
              <a:defRPr/>
            </a:pPr>
            <a:endParaRPr lang="en-US" sz="1400" dirty="0">
              <a:latin typeface="+mn-lt"/>
              <a:cs typeface="Arial" charset="0"/>
            </a:endParaRPr>
          </a:p>
          <a:p>
            <a:pPr>
              <a:defRPr/>
            </a:pPr>
            <a:r>
              <a:rPr lang="en-US" sz="1400" dirty="0">
                <a:latin typeface="+mn-lt"/>
                <a:cs typeface="Arial" charset="0"/>
              </a:rPr>
              <a:t>At each roll, r = 1, 2, …, 100, we could calculate the relative frequency of event A as N</a:t>
            </a:r>
            <a:r>
              <a:rPr lang="en-US" sz="1400" baseline="-25000" dirty="0">
                <a:latin typeface="+mn-lt"/>
                <a:cs typeface="Arial" charset="0"/>
              </a:rPr>
              <a:t>A</a:t>
            </a:r>
            <a:r>
              <a:rPr lang="en-US" sz="1400" dirty="0">
                <a:latin typeface="+mn-lt"/>
                <a:cs typeface="Arial" charset="0"/>
              </a:rPr>
              <a:t>(r)/r, and plot the ordered pairs (r, N</a:t>
            </a:r>
            <a:r>
              <a:rPr lang="en-US" sz="1400" baseline="-25000" dirty="0">
                <a:latin typeface="+mn-lt"/>
                <a:cs typeface="Arial" charset="0"/>
              </a:rPr>
              <a:t>A</a:t>
            </a:r>
            <a:r>
              <a:rPr lang="en-US" sz="1400" dirty="0">
                <a:latin typeface="+mn-lt"/>
                <a:cs typeface="Arial" charset="0"/>
              </a:rPr>
              <a:t>(r)/r).</a:t>
            </a:r>
          </a:p>
          <a:p>
            <a:pPr>
              <a:defRPr/>
            </a:pPr>
            <a:endParaRPr lang="en-US" sz="1400" dirty="0">
              <a:latin typeface="+mn-lt"/>
              <a:cs typeface="Arial" charset="0"/>
            </a:endParaRPr>
          </a:p>
          <a:p>
            <a:pPr>
              <a:defRPr/>
            </a:pPr>
            <a:r>
              <a:rPr lang="en-US" sz="1400" dirty="0">
                <a:latin typeface="+mn-lt"/>
                <a:cs typeface="Arial" charset="0"/>
              </a:rPr>
              <a:t>The resultant plot should converge on P[A].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0196AC-6326-4ACA-857B-76514F3C5BE4}"/>
              </a:ext>
            </a:extLst>
          </p:cNvPr>
          <p:cNvSpPr txBox="1"/>
          <p:nvPr/>
        </p:nvSpPr>
        <p:spPr>
          <a:xfrm>
            <a:off x="6477000" y="2438400"/>
            <a:ext cx="1409700" cy="900113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 dirty="0">
                <a:solidFill>
                  <a:schemeClr val="tx2"/>
                </a:solidFill>
                <a:latin typeface="Arial" charset="0"/>
                <a:cs typeface="Arial" charset="0"/>
              </a:rPr>
              <a:t>In this sequence,</a:t>
            </a:r>
          </a:p>
          <a:p>
            <a:pPr>
              <a:defRPr/>
            </a:pPr>
            <a:r>
              <a:rPr lang="en-US" sz="1050" b="1" dirty="0">
                <a:solidFill>
                  <a:schemeClr val="tx2"/>
                </a:solidFill>
                <a:latin typeface="Arial" charset="0"/>
                <a:cs typeface="Arial" charset="0"/>
              </a:rPr>
              <a:t>62 of 100 rolls</a:t>
            </a:r>
          </a:p>
          <a:p>
            <a:pPr>
              <a:defRPr/>
            </a:pPr>
            <a:r>
              <a:rPr lang="en-US" sz="1050" b="1" dirty="0">
                <a:solidFill>
                  <a:schemeClr val="tx2"/>
                </a:solidFill>
                <a:latin typeface="Arial" charset="0"/>
                <a:cs typeface="Arial" charset="0"/>
              </a:rPr>
              <a:t>produced at least</a:t>
            </a:r>
          </a:p>
          <a:p>
            <a:pPr>
              <a:defRPr/>
            </a:pPr>
            <a:r>
              <a:rPr lang="en-US" sz="1050" b="1" dirty="0">
                <a:solidFill>
                  <a:schemeClr val="tx2"/>
                </a:solidFill>
                <a:latin typeface="Arial" charset="0"/>
                <a:cs typeface="Arial" charset="0"/>
              </a:rPr>
              <a:t>two “6” results , so</a:t>
            </a:r>
          </a:p>
          <a:p>
            <a:pPr>
              <a:defRPr/>
            </a:pPr>
            <a:r>
              <a:rPr lang="en-US" sz="1050" b="1" dirty="0">
                <a:solidFill>
                  <a:schemeClr val="tx2"/>
                </a:solidFill>
                <a:latin typeface="Arial" charset="0"/>
                <a:cs typeface="Arial" charset="0"/>
              </a:rPr>
              <a:t> P[A] </a:t>
            </a:r>
            <a:r>
              <a:rPr lang="en-US" sz="1050" b="1" dirty="0">
                <a:solidFill>
                  <a:schemeClr val="tx2"/>
                </a:solidFill>
                <a:latin typeface="Calibri"/>
                <a:cs typeface="Arial" charset="0"/>
              </a:rPr>
              <a:t>≈ 0.62.</a:t>
            </a:r>
            <a:endParaRPr lang="en-US" sz="1050" b="1" dirty="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953398-2E34-4E15-ACB2-A4F7EB05F13D}"/>
              </a:ext>
            </a:extLst>
          </p:cNvPr>
          <p:cNvSpPr/>
          <p:nvPr/>
        </p:nvSpPr>
        <p:spPr>
          <a:xfrm>
            <a:off x="4876800" y="1143000"/>
            <a:ext cx="3581400" cy="259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0A69F8-DFBA-48F1-B62A-2912D5EF429F}"/>
              </a:ext>
            </a:extLst>
          </p:cNvPr>
          <p:cNvSpPr txBox="1"/>
          <p:nvPr/>
        </p:nvSpPr>
        <p:spPr>
          <a:xfrm>
            <a:off x="6172200" y="5105400"/>
            <a:ext cx="1476375" cy="57785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cs typeface="Arial" charset="0"/>
              </a:rPr>
              <a:t>Exact Probability</a:t>
            </a:r>
          </a:p>
          <a:p>
            <a:pPr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cs typeface="Arial" charset="0"/>
              </a:rPr>
              <a:t>Can be Calculated,</a:t>
            </a:r>
          </a:p>
          <a:p>
            <a:pPr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cs typeface="Arial" charset="0"/>
              </a:rPr>
              <a:t>And P[A] = 0.618667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C30852-AC77-484A-B4DA-6EFBD385D032}"/>
              </a:ext>
            </a:extLst>
          </p:cNvPr>
          <p:cNvSpPr txBox="1"/>
          <p:nvPr/>
        </p:nvSpPr>
        <p:spPr>
          <a:xfrm>
            <a:off x="228600" y="6197600"/>
            <a:ext cx="83820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cs typeface="Arial" charset="0"/>
              </a:rPr>
              <a:t>For this activity, the exact P[A] can be obtained, and with 100 repeats, we got as close as possible with our Relative Frequency estimate.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C8FAC2-7CE4-4B40-84B6-467851D14D20}"/>
              </a:ext>
            </a:extLst>
          </p:cNvPr>
          <p:cNvSpPr/>
          <p:nvPr/>
        </p:nvSpPr>
        <p:spPr>
          <a:xfrm>
            <a:off x="4800600" y="3657600"/>
            <a:ext cx="3581400" cy="259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8B52E0E3-5A29-4129-A0B6-38E7E460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z="3200"/>
              <a:t>Probability</a:t>
            </a:r>
            <a:br>
              <a:rPr lang="en-US" altLang="en-US" sz="3200"/>
            </a:br>
            <a:r>
              <a:rPr lang="en-US" altLang="en-US" sz="2400"/>
              <a:t>Definition</a:t>
            </a:r>
            <a:endParaRPr lang="en-US" altLang="en-US" sz="3200"/>
          </a:p>
        </p:txBody>
      </p:sp>
      <p:sp>
        <p:nvSpPr>
          <p:cNvPr id="4099" name="TextBox 2">
            <a:extLst>
              <a:ext uri="{FF2B5EF4-FFF2-40B4-BE49-F238E27FC236}">
                <a16:creationId xmlns:a16="http://schemas.microsoft.com/office/drawing/2014/main" id="{9679674D-8885-484E-B754-64B4855E0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8001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The Probability of an Event equals the number of Items in the Event (either calculated or observed) divided by the number of Items in the Sample Space (ie, P[A] = n(A) / n(S) ).</a:t>
            </a:r>
          </a:p>
        </p:txBody>
      </p:sp>
      <p:sp>
        <p:nvSpPr>
          <p:cNvPr id="4100" name="TextBox 3">
            <a:extLst>
              <a:ext uri="{FF2B5EF4-FFF2-40B4-BE49-F238E27FC236}">
                <a16:creationId xmlns:a16="http://schemas.microsoft.com/office/drawing/2014/main" id="{8A32066C-96F2-4E66-A7CC-B6E49EBE3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057400"/>
            <a:ext cx="2952750" cy="3046413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Example: Rolling a pair of dice</a:t>
            </a:r>
          </a:p>
          <a:p>
            <a:pPr>
              <a:defRPr/>
            </a:pPr>
            <a:endParaRPr lang="en-US" sz="16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Event:  Roll Doubles (</a:t>
            </a:r>
            <a:r>
              <a:rPr lang="en-US" sz="1600" dirty="0" err="1">
                <a:solidFill>
                  <a:srgbClr val="C00000"/>
                </a:solidFill>
                <a:latin typeface="Arial" charset="0"/>
                <a:cs typeface="Arial" charset="0"/>
              </a:rPr>
              <a:t>ie</a:t>
            </a:r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, same</a:t>
            </a:r>
          </a:p>
          <a:p>
            <a:pPr>
              <a:defRPr/>
            </a:pPr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number on both die)</a:t>
            </a:r>
          </a:p>
          <a:p>
            <a:pPr>
              <a:defRPr/>
            </a:pPr>
            <a:endParaRPr lang="en-US" sz="1600" dirty="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   n(Doubles) = 6, n(S) = 36</a:t>
            </a:r>
          </a:p>
          <a:p>
            <a:pPr>
              <a:defRPr/>
            </a:pPr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   P[Doubles] = 6/36 = 1/6</a:t>
            </a:r>
          </a:p>
          <a:p>
            <a:pPr>
              <a:defRPr/>
            </a:pPr>
            <a:endParaRPr lang="en-US" sz="1600" dirty="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B0F0"/>
                </a:solidFill>
                <a:latin typeface="Arial" charset="0"/>
                <a:cs typeface="Arial" charset="0"/>
              </a:rPr>
              <a:t>Event:  Sum of Die = 9</a:t>
            </a:r>
          </a:p>
          <a:p>
            <a:pPr>
              <a:defRPr/>
            </a:pPr>
            <a:endParaRPr lang="en-US" sz="1600" dirty="0">
              <a:solidFill>
                <a:srgbClr val="00B0F0"/>
              </a:solidFill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sz="1600" dirty="0">
                <a:solidFill>
                  <a:srgbClr val="00B0F0"/>
                </a:solidFill>
                <a:latin typeface="Arial" charset="0"/>
                <a:cs typeface="Arial" charset="0"/>
              </a:rPr>
              <a:t>    </a:t>
            </a:r>
            <a:r>
              <a:rPr lang="en-US" sz="1600" b="1" dirty="0">
                <a:solidFill>
                  <a:srgbClr val="00B0F0"/>
                </a:solidFill>
                <a:latin typeface="Arial" charset="0"/>
                <a:cs typeface="Arial" charset="0"/>
              </a:rPr>
              <a:t>n(Sum=9) = 4, n(S) = 36</a:t>
            </a:r>
          </a:p>
          <a:p>
            <a:pPr>
              <a:defRPr/>
            </a:pPr>
            <a:r>
              <a:rPr lang="en-US" sz="1600" b="1" dirty="0">
                <a:solidFill>
                  <a:srgbClr val="00B0F0"/>
                </a:solidFill>
                <a:latin typeface="Arial" charset="0"/>
                <a:cs typeface="Arial" charset="0"/>
              </a:rPr>
              <a:t>    P[Sum=9] = 4/36 = 1/9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98C6EF7D-AF3E-484E-A65A-1BF0DD335B5D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057400"/>
            <a:ext cx="4343400" cy="2486025"/>
            <a:chOff x="4114800" y="2057400"/>
            <a:chExt cx="4343400" cy="2486025"/>
          </a:xfrm>
        </p:grpSpPr>
        <p:pic>
          <p:nvPicPr>
            <p:cNvPr id="6153" name="Picture 4">
              <a:extLst>
                <a:ext uri="{FF2B5EF4-FFF2-40B4-BE49-F238E27FC236}">
                  <a16:creationId xmlns:a16="http://schemas.microsoft.com/office/drawing/2014/main" id="{857F68B3-EE30-4EEF-81F8-961EB3684A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2362200"/>
              <a:ext cx="4343400" cy="2181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4" name="TextBox 5">
              <a:extLst>
                <a:ext uri="{FF2B5EF4-FFF2-40B4-BE49-F238E27FC236}">
                  <a16:creationId xmlns:a16="http://schemas.microsoft.com/office/drawing/2014/main" id="{5F4F1CD0-3492-4B54-9306-80B5D2961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800" y="2057400"/>
              <a:ext cx="1516063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Sample Space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AC809310-E805-49BD-BA20-87CCC7A4BB53}"/>
              </a:ext>
            </a:extLst>
          </p:cNvPr>
          <p:cNvSpPr/>
          <p:nvPr/>
        </p:nvSpPr>
        <p:spPr>
          <a:xfrm rot="417370">
            <a:off x="5167860" y="3199846"/>
            <a:ext cx="3352800" cy="302556"/>
          </a:xfrm>
          <a:prstGeom prst="rect">
            <a:avLst/>
          </a:prstGeom>
          <a:noFill/>
          <a:ln>
            <a:solidFill>
              <a:srgbClr val="C00000"/>
            </a:solidFill>
          </a:ln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03780E-02C2-45B1-B46F-4FDC1CF1D700}"/>
              </a:ext>
            </a:extLst>
          </p:cNvPr>
          <p:cNvSpPr/>
          <p:nvPr/>
        </p:nvSpPr>
        <p:spPr>
          <a:xfrm rot="3152430">
            <a:off x="6283102" y="2992724"/>
            <a:ext cx="2271738" cy="274148"/>
          </a:xfrm>
          <a:prstGeom prst="rect">
            <a:avLst/>
          </a:prstGeom>
          <a:noFill/>
          <a:ln>
            <a:solidFill>
              <a:srgbClr val="0000FF"/>
            </a:solidFill>
          </a:ln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C26AAC-EB6F-48A4-81B0-0E25086D6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334000"/>
            <a:ext cx="69818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So … Probability is 2 Counting Results and a Division Step</a:t>
            </a:r>
          </a:p>
          <a:p>
            <a:pPr eaLnBrk="1" hangingPunct="1"/>
            <a:r>
              <a:rPr lang="en-US" altLang="en-US"/>
              <a:t>	1) Count the number of items in the Sample Space – n(S)</a:t>
            </a:r>
          </a:p>
          <a:p>
            <a:pPr eaLnBrk="1" hangingPunct="1"/>
            <a:r>
              <a:rPr lang="en-US" altLang="en-US"/>
              <a:t>	2) Count the number of items in the Event – n(A)</a:t>
            </a:r>
          </a:p>
          <a:p>
            <a:pPr eaLnBrk="1" hangingPunct="1"/>
            <a:r>
              <a:rPr lang="en-US" altLang="en-US"/>
              <a:t>	3) Divide the result in 2) by that in 1) – P[A] = n(A)/n(S)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F1209ECF-6CFE-41F6-BD8A-1A1C5513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sz="3200"/>
              <a:t>Probability</a:t>
            </a:r>
            <a:br>
              <a:rPr lang="en-US" altLang="en-US" sz="3200"/>
            </a:br>
            <a:r>
              <a:rPr lang="en-US" altLang="en-US" sz="2400"/>
              <a:t>Example – Birthdays</a:t>
            </a:r>
            <a:endParaRPr lang="en-US" altLang="en-US" sz="3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F2E450-65F4-4165-B82D-B9376881C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90600"/>
            <a:ext cx="8610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There are approximately 30 people in a general undergrad class, what do think the probability is that there are at least 2 people with the same birth date (not necessarily year) in the class?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D7C90-AEF6-421A-A7A7-5957E35F6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905000"/>
            <a:ext cx="6562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1) Count the number in the Sample Space (assume no 2/29 birthdays)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AE3002-DCCA-4B34-A502-888C84105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8179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How many possible birth dates for 1</a:t>
            </a:r>
            <a:r>
              <a:rPr lang="en-US" altLang="en-US" sz="1400" baseline="30000"/>
              <a:t>st</a:t>
            </a:r>
            <a:r>
              <a:rPr lang="en-US" altLang="en-US" sz="1400"/>
              <a:t> person?</a:t>
            </a:r>
          </a:p>
          <a:p>
            <a:pPr eaLnBrk="1" hangingPunct="1"/>
            <a:r>
              <a:rPr lang="en-US" altLang="en-US" sz="1400"/>
              <a:t>How many for 2</a:t>
            </a:r>
            <a:r>
              <a:rPr lang="en-US" altLang="en-US" sz="1400" baseline="30000"/>
              <a:t>nd</a:t>
            </a:r>
            <a:r>
              <a:rPr lang="en-US" altLang="en-US" sz="1400"/>
              <a:t> person?</a:t>
            </a:r>
          </a:p>
          <a:p>
            <a:pPr eaLnBrk="1" hangingPunct="1"/>
            <a:r>
              <a:rPr lang="en-US" altLang="en-US" sz="1400"/>
              <a:t>…</a:t>
            </a:r>
          </a:p>
          <a:p>
            <a:pPr eaLnBrk="1" hangingPunct="1"/>
            <a:r>
              <a:rPr lang="en-US" altLang="en-US" sz="1400"/>
              <a:t>How many for 30</a:t>
            </a:r>
            <a:r>
              <a:rPr lang="en-US" altLang="en-US" sz="1400" baseline="30000"/>
              <a:t>th</a:t>
            </a:r>
            <a:r>
              <a:rPr lang="en-US" altLang="en-US" sz="1400"/>
              <a:t> person?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6C65B7-423A-47A7-A64A-D0F9FF783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2098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365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ACFB0-CE69-47B0-AF3D-C9B955F64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438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365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7FA229-D456-4A66-8233-648AA88B6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8956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365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5AC051-6A8E-49C8-8B70-2BC8254F8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286000"/>
            <a:ext cx="217646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So, the number of</a:t>
            </a:r>
          </a:p>
          <a:p>
            <a:pPr eaLnBrk="1" hangingPunct="1"/>
            <a:r>
              <a:rPr lang="en-US" altLang="en-US" sz="1600"/>
              <a:t>possible lists of</a:t>
            </a:r>
          </a:p>
          <a:p>
            <a:pPr eaLnBrk="1" hangingPunct="1"/>
            <a:r>
              <a:rPr lang="en-US" altLang="en-US" sz="1600"/>
              <a:t>birth dates for n = 30</a:t>
            </a:r>
          </a:p>
          <a:p>
            <a:pPr eaLnBrk="1" hangingPunct="1"/>
            <a:r>
              <a:rPr lang="en-US" altLang="en-US" sz="1600"/>
              <a:t>people is n(S) = 365</a:t>
            </a:r>
            <a:r>
              <a:rPr lang="en-US" altLang="en-US" sz="1600" baseline="30000"/>
              <a:t>30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B05AFF-3CD3-4448-B09D-1F0D5AD8E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429000"/>
            <a:ext cx="666115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2) Count the number in the Event (at least 1 matched set of birth dates)</a:t>
            </a:r>
          </a:p>
          <a:p>
            <a:pPr eaLnBrk="1" hangingPunct="1"/>
            <a:r>
              <a:rPr lang="en-US" altLang="en-US"/>
              <a:t>     </a:t>
            </a:r>
            <a:r>
              <a:rPr lang="en-US" altLang="en-US" sz="1400"/>
              <a:t>(Easier to count number with NO matches and subtract from above)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263899-39F0-4949-85B4-CC97B26D7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038600"/>
            <a:ext cx="38179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How many possible birth dates for 1</a:t>
            </a:r>
            <a:r>
              <a:rPr lang="en-US" altLang="en-US" sz="1400" baseline="30000"/>
              <a:t>st</a:t>
            </a:r>
            <a:r>
              <a:rPr lang="en-US" altLang="en-US" sz="1400"/>
              <a:t> person?</a:t>
            </a:r>
          </a:p>
          <a:p>
            <a:pPr eaLnBrk="1" hangingPunct="1"/>
            <a:r>
              <a:rPr lang="en-US" altLang="en-US" sz="1400"/>
              <a:t>How many for 2</a:t>
            </a:r>
            <a:r>
              <a:rPr lang="en-US" altLang="en-US" sz="1400" baseline="30000"/>
              <a:t>nd</a:t>
            </a:r>
            <a:r>
              <a:rPr lang="en-US" altLang="en-US" sz="1400"/>
              <a:t> person?</a:t>
            </a:r>
          </a:p>
          <a:p>
            <a:pPr eaLnBrk="1" hangingPunct="1"/>
            <a:r>
              <a:rPr lang="en-US" altLang="en-US" sz="1400"/>
              <a:t>…</a:t>
            </a:r>
          </a:p>
          <a:p>
            <a:pPr eaLnBrk="1" hangingPunct="1"/>
            <a:r>
              <a:rPr lang="en-US" altLang="en-US" sz="1400"/>
              <a:t>How many for 30</a:t>
            </a:r>
            <a:r>
              <a:rPr lang="en-US" altLang="en-US" sz="1400" baseline="30000"/>
              <a:t>th</a:t>
            </a:r>
            <a:r>
              <a:rPr lang="en-US" altLang="en-US" sz="1400"/>
              <a:t> person?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3675E1-B801-40DB-9251-D111E10D7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0386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365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347315-9843-454D-A975-80FA44AE6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2672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364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A42E8-567B-419C-98CD-691308B3D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724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336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02422C-791F-4126-9637-E92C95233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962400"/>
            <a:ext cx="21113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So, the number of</a:t>
            </a:r>
          </a:p>
          <a:p>
            <a:pPr eaLnBrk="1" hangingPunct="1"/>
            <a:r>
              <a:rPr lang="en-US" altLang="en-US" sz="1600"/>
              <a:t>possible lists of</a:t>
            </a:r>
          </a:p>
          <a:p>
            <a:pPr eaLnBrk="1" hangingPunct="1"/>
            <a:r>
              <a:rPr lang="en-US" altLang="en-US" sz="1600"/>
              <a:t>birth dates for n = 30</a:t>
            </a:r>
          </a:p>
          <a:p>
            <a:pPr eaLnBrk="1" hangingPunct="1"/>
            <a:r>
              <a:rPr lang="en-US" altLang="en-US" sz="1600"/>
              <a:t>people with at least 1</a:t>
            </a:r>
          </a:p>
          <a:p>
            <a:pPr eaLnBrk="1" hangingPunct="1"/>
            <a:r>
              <a:rPr lang="en-US" altLang="en-US" sz="1600"/>
              <a:t>match is n(A) = </a:t>
            </a:r>
          </a:p>
          <a:p>
            <a:pPr eaLnBrk="1" hangingPunct="1"/>
            <a:r>
              <a:rPr lang="en-US" altLang="en-US" sz="1600"/>
              <a:t>365</a:t>
            </a:r>
            <a:r>
              <a:rPr lang="en-US" altLang="en-US" sz="1600" baseline="30000"/>
              <a:t>30</a:t>
            </a:r>
            <a:r>
              <a:rPr lang="en-US" altLang="en-US" sz="1600"/>
              <a:t> – P(365, 30)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0AE514-7085-43FB-8B08-5A888FB1C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486400"/>
            <a:ext cx="32226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3) Divide result in 2) by that for 1)</a:t>
            </a:r>
          </a:p>
        </p:txBody>
      </p:sp>
      <p:sp>
        <p:nvSpPr>
          <p:cNvPr id="6161" name="TextBox 18">
            <a:extLst>
              <a:ext uri="{FF2B5EF4-FFF2-40B4-BE49-F238E27FC236}">
                <a16:creationId xmlns:a16="http://schemas.microsoft.com/office/drawing/2014/main" id="{724ABE17-478C-4BC8-B4A7-2B7D439B6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943600"/>
            <a:ext cx="364966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P[&gt;=1 match] = [365</a:t>
            </a:r>
            <a:r>
              <a:rPr lang="en-US" altLang="en-US" sz="1400" baseline="30000"/>
              <a:t>30</a:t>
            </a:r>
            <a:r>
              <a:rPr lang="en-US" altLang="en-US" sz="1400"/>
              <a:t> – P(365, 30)] / 365</a:t>
            </a:r>
            <a:r>
              <a:rPr lang="en-US" altLang="en-US" sz="1400" baseline="30000"/>
              <a:t>30</a:t>
            </a:r>
            <a:r>
              <a:rPr lang="en-US" altLang="en-US" sz="1400"/>
              <a:t> </a:t>
            </a:r>
          </a:p>
          <a:p>
            <a:pPr eaLnBrk="1" hangingPunct="1"/>
            <a:r>
              <a:rPr lang="en-US" altLang="en-US" sz="1400"/>
              <a:t>                       = 1 – 0.294 </a:t>
            </a:r>
          </a:p>
          <a:p>
            <a:pPr eaLnBrk="1" hangingPunct="1"/>
            <a:r>
              <a:rPr lang="en-US" altLang="en-US" sz="1400"/>
              <a:t>	    = ~0.706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133A0F-0642-4BE2-B7AB-8CB00C23C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791200"/>
            <a:ext cx="26257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So, about a 7 in 10 chance</a:t>
            </a:r>
          </a:p>
          <a:p>
            <a:pPr eaLnBrk="1" hangingPunct="1"/>
            <a:r>
              <a:rPr lang="en-US" altLang="en-US" sz="1600"/>
              <a:t>that there will be at least</a:t>
            </a:r>
          </a:p>
          <a:p>
            <a:pPr eaLnBrk="1" hangingPunct="1"/>
            <a:r>
              <a:rPr lang="en-US" altLang="en-US" sz="1600"/>
              <a:t>one match in the room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6161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3EA8-D9D5-4603-9A40-880FCBB9DB0B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3200">
                <a:latin typeface="+mj-lt"/>
                <a:ea typeface="+mj-ea"/>
                <a:cs typeface="+mj-cs"/>
              </a:rPr>
              <a:t>Probability</a:t>
            </a:r>
            <a:br>
              <a:rPr lang="en-US" sz="3200">
                <a:latin typeface="+mj-lt"/>
                <a:ea typeface="+mj-ea"/>
                <a:cs typeface="+mj-cs"/>
              </a:rPr>
            </a:br>
            <a:r>
              <a:rPr lang="en-US" sz="2400">
                <a:latin typeface="+mj-lt"/>
                <a:ea typeface="+mj-ea"/>
                <a:cs typeface="+mj-cs"/>
              </a:rPr>
              <a:t>Example – Birthdays</a:t>
            </a:r>
            <a:endParaRPr lang="en-US" sz="3200">
              <a:latin typeface="+mj-lt"/>
              <a:ea typeface="+mj-ea"/>
              <a:cs typeface="+mj-cs"/>
            </a:endParaRPr>
          </a:p>
        </p:txBody>
      </p:sp>
      <p:pic>
        <p:nvPicPr>
          <p:cNvPr id="7171" name="Picture 1">
            <a:extLst>
              <a:ext uri="{FF2B5EF4-FFF2-40B4-BE49-F238E27FC236}">
                <a16:creationId xmlns:a16="http://schemas.microsoft.com/office/drawing/2014/main" id="{910A5D22-8A83-486D-B66E-246235855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4648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Box 3">
            <a:extLst>
              <a:ext uri="{FF2B5EF4-FFF2-40B4-BE49-F238E27FC236}">
                <a16:creationId xmlns:a16="http://schemas.microsoft.com/office/drawing/2014/main" id="{26B400D8-21ED-43E9-AB1D-00D6DA757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752600"/>
            <a:ext cx="3479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Probability of at least one match</a:t>
            </a:r>
          </a:p>
          <a:p>
            <a:pPr eaLnBrk="1" hangingPunct="1"/>
            <a:r>
              <a:rPr lang="en-US" altLang="en-US"/>
              <a:t> in a group of 23 people is about</a:t>
            </a:r>
          </a:p>
          <a:p>
            <a:pPr eaLnBrk="1" hangingPunct="1"/>
            <a:r>
              <a:rPr lang="en-US" altLang="en-US"/>
              <a:t> 50%.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EE530B-C5C1-43F1-BECA-24B2AFA20ED6}"/>
              </a:ext>
            </a:extLst>
          </p:cNvPr>
          <p:cNvCxnSpPr>
            <a:stCxn id="7172" idx="1"/>
          </p:cNvCxnSpPr>
          <p:nvPr/>
        </p:nvCxnSpPr>
        <p:spPr>
          <a:xfrm rot="10800000" flipV="1">
            <a:off x="1905000" y="2214563"/>
            <a:ext cx="3581400" cy="14430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4" name="TextBox 7">
            <a:extLst>
              <a:ext uri="{FF2B5EF4-FFF2-40B4-BE49-F238E27FC236}">
                <a16:creationId xmlns:a16="http://schemas.microsoft.com/office/drawing/2014/main" id="{657457B7-7C91-4C51-AA79-5F537C669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352800"/>
            <a:ext cx="3403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In a group of 100 people, it is</a:t>
            </a:r>
          </a:p>
          <a:p>
            <a:pPr eaLnBrk="1" hangingPunct="1"/>
            <a:r>
              <a:rPr lang="en-US" altLang="en-US"/>
              <a:t> a virtual certainty that at least</a:t>
            </a:r>
          </a:p>
          <a:p>
            <a:pPr eaLnBrk="1" hangingPunct="1"/>
            <a:r>
              <a:rPr lang="en-US" altLang="en-US"/>
              <a:t> two people will share the same</a:t>
            </a:r>
          </a:p>
          <a:p>
            <a:pPr eaLnBrk="1" hangingPunct="1"/>
            <a:r>
              <a:rPr lang="en-US" altLang="en-US"/>
              <a:t> birth date.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B5638A-72DC-4D80-B3F2-5B9DF822EA3A}"/>
              </a:ext>
            </a:extLst>
          </p:cNvPr>
          <p:cNvCxnSpPr>
            <a:stCxn id="7174" idx="1"/>
          </p:cNvCxnSpPr>
          <p:nvPr/>
        </p:nvCxnSpPr>
        <p:spPr>
          <a:xfrm rot="10800000">
            <a:off x="4953000" y="2133600"/>
            <a:ext cx="609600" cy="18192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6" name="TextBox 10">
            <a:extLst>
              <a:ext uri="{FF2B5EF4-FFF2-40B4-BE49-F238E27FC236}">
                <a16:creationId xmlns:a16="http://schemas.microsoft.com/office/drawing/2014/main" id="{61FE3CFE-0C4F-4136-BFC8-640167CF7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800600"/>
            <a:ext cx="34798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If my wife and I are both in the</a:t>
            </a:r>
          </a:p>
          <a:p>
            <a:pPr eaLnBrk="1" hangingPunct="1"/>
            <a:r>
              <a:rPr lang="en-US" altLang="en-US"/>
              <a:t> room, then it is a certainty that</a:t>
            </a:r>
          </a:p>
          <a:p>
            <a:pPr eaLnBrk="1" hangingPunct="1"/>
            <a:r>
              <a:rPr lang="en-US" altLang="en-US"/>
              <a:t> at least two people will share</a:t>
            </a:r>
          </a:p>
          <a:p>
            <a:pPr eaLnBrk="1" hangingPunct="1"/>
            <a:r>
              <a:rPr lang="en-US" altLang="en-US"/>
              <a:t> the same birth date, because</a:t>
            </a:r>
          </a:p>
          <a:p>
            <a:pPr eaLnBrk="1" hangingPunct="1"/>
            <a:r>
              <a:rPr lang="en-US" altLang="en-US"/>
              <a:t> we do … which is great for me,</a:t>
            </a:r>
          </a:p>
          <a:p>
            <a:pPr eaLnBrk="1" hangingPunct="1"/>
            <a:r>
              <a:rPr lang="en-US" altLang="en-US"/>
              <a:t> as I never forget her birthday. </a:t>
            </a:r>
            <a:r>
              <a:rPr lang="en-US" altLang="en-US">
                <a:sym typeface="Wingdings" panose="05000000000000000000" pitchFamily="2" charset="2"/>
              </a:rPr>
              <a:t>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74" grpId="0"/>
      <p:bldP spid="717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0125F973-0669-484B-B1CC-A1D2C4A0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Sets</a:t>
            </a:r>
          </a:p>
        </p:txBody>
      </p:sp>
      <p:sp>
        <p:nvSpPr>
          <p:cNvPr id="3075" name="TextBox 2">
            <a:extLst>
              <a:ext uri="{FF2B5EF4-FFF2-40B4-BE49-F238E27FC236}">
                <a16:creationId xmlns:a16="http://schemas.microsoft.com/office/drawing/2014/main" id="{C2B05750-5C49-4FBA-8C26-541137B92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71600"/>
            <a:ext cx="86693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A SET is a well-defined collection of items, eg, people places, things, objects, numbers, etc.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“Well-defined” implies that membership in a given set or not is clear, obvious.</a:t>
            </a:r>
          </a:p>
        </p:txBody>
      </p:sp>
      <p:sp>
        <p:nvSpPr>
          <p:cNvPr id="3076" name="TextBox 3">
            <a:extLst>
              <a:ext uri="{FF2B5EF4-FFF2-40B4-BE49-F238E27FC236}">
                <a16:creationId xmlns:a16="http://schemas.microsoft.com/office/drawing/2014/main" id="{9E2B1D1F-4CB1-4850-966C-2683FDBD6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057400"/>
            <a:ext cx="516731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Examples: 	All U.S. citizens of voting age</a:t>
            </a:r>
          </a:p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	All product produced from a specific manufacturing line</a:t>
            </a:r>
          </a:p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	All complaints made about airline travel</a:t>
            </a:r>
          </a:p>
        </p:txBody>
      </p:sp>
      <p:sp>
        <p:nvSpPr>
          <p:cNvPr id="3077" name="TextBox 4">
            <a:extLst>
              <a:ext uri="{FF2B5EF4-FFF2-40B4-BE49-F238E27FC236}">
                <a16:creationId xmlns:a16="http://schemas.microsoft.com/office/drawing/2014/main" id="{A315E931-0E6C-4DAC-A247-96B6987A0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124200"/>
            <a:ext cx="6003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A SUBSET is a collection of items that all belong to a given SET.</a:t>
            </a:r>
          </a:p>
        </p:txBody>
      </p:sp>
      <p:sp>
        <p:nvSpPr>
          <p:cNvPr id="3078" name="TextBox 5">
            <a:extLst>
              <a:ext uri="{FF2B5EF4-FFF2-40B4-BE49-F238E27FC236}">
                <a16:creationId xmlns:a16="http://schemas.microsoft.com/office/drawing/2014/main" id="{E2EC5B72-6606-47F8-9FE4-F4B93E5D1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581400"/>
            <a:ext cx="70326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Examples:	U.S. citizens of voting age that provided responses to a specific opinion poll</a:t>
            </a:r>
          </a:p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	Lots of product sampled for specific evaluation from a specific manufacturing line</a:t>
            </a:r>
          </a:p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	Complaints made about airline travel over a specific time frame</a:t>
            </a:r>
          </a:p>
        </p:txBody>
      </p:sp>
      <p:sp>
        <p:nvSpPr>
          <p:cNvPr id="3079" name="TextBox 6">
            <a:extLst>
              <a:ext uri="{FF2B5EF4-FFF2-40B4-BE49-F238E27FC236}">
                <a16:creationId xmlns:a16="http://schemas.microsoft.com/office/drawing/2014/main" id="{1EAEEA88-A27F-4425-84D6-D30171C0F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24400"/>
            <a:ext cx="8585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Every SET is a SUBSET of itself, and the EMPTY SET (ie, the set with no items) is a SUBSET of every SET</a:t>
            </a:r>
          </a:p>
        </p:txBody>
      </p:sp>
      <p:sp>
        <p:nvSpPr>
          <p:cNvPr id="3080" name="TextBox 7">
            <a:extLst>
              <a:ext uri="{FF2B5EF4-FFF2-40B4-BE49-F238E27FC236}">
                <a16:creationId xmlns:a16="http://schemas.microsoft.com/office/drawing/2014/main" id="{7FA2FA64-72C8-49C3-A46C-58D353945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486400"/>
            <a:ext cx="59658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Two SETs are EQUAL if and only if they contain exactly the same items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3076" grpId="0"/>
      <p:bldP spid="3077" grpId="0"/>
      <p:bldP spid="3078" grpId="0"/>
      <p:bldP spid="3079" grpId="0"/>
      <p:bldP spid="30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E2F3C-8B95-4FEF-A562-014AFBFAC21C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dirty="0">
                <a:latin typeface="+mj-lt"/>
                <a:ea typeface="+mj-ea"/>
                <a:cs typeface="+mj-cs"/>
              </a:rPr>
              <a:t>Sets</a:t>
            </a:r>
          </a:p>
          <a:p>
            <a:pPr algn="ctr">
              <a:defRPr/>
            </a:pPr>
            <a:r>
              <a:rPr lang="en-US" sz="2400" dirty="0">
                <a:latin typeface="+mj-lt"/>
                <a:ea typeface="+mj-ea"/>
                <a:cs typeface="+mj-cs"/>
              </a:rPr>
              <a:t>Venn Diagrams</a:t>
            </a:r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088A4592-C322-4FC4-8BE8-F3B585D0C158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219200"/>
            <a:ext cx="3581400" cy="2895600"/>
            <a:chOff x="685800" y="1676400"/>
            <a:chExt cx="4419600" cy="3124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8418B34-DFF6-428E-9D67-D336232454E4}"/>
                </a:ext>
              </a:extLst>
            </p:cNvPr>
            <p:cNvSpPr/>
            <p:nvPr/>
          </p:nvSpPr>
          <p:spPr>
            <a:xfrm>
              <a:off x="685800" y="1676400"/>
              <a:ext cx="4419600" cy="312420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BDA65D4-1EB2-4F30-99CB-7A7C0B4D8257}"/>
                </a:ext>
              </a:extLst>
            </p:cNvPr>
            <p:cNvSpPr/>
            <p:nvPr/>
          </p:nvSpPr>
          <p:spPr>
            <a:xfrm>
              <a:off x="1218660" y="2056648"/>
              <a:ext cx="2133398" cy="1906379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A</a:t>
              </a:r>
            </a:p>
          </p:txBody>
        </p:sp>
        <p:sp>
          <p:nvSpPr>
            <p:cNvPr id="10264" name="TextBox 9">
              <a:extLst>
                <a:ext uri="{FF2B5EF4-FFF2-40B4-BE49-F238E27FC236}">
                  <a16:creationId xmlns:a16="http://schemas.microsoft.com/office/drawing/2014/main" id="{DCC0C731-8E87-47A9-9346-9846601B8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0" y="1752600"/>
              <a:ext cx="3317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latin typeface="Calibri" panose="020F0502020204030204" pitchFamily="34" charset="0"/>
                </a:rPr>
                <a:t>U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277C72-431A-43FC-9B28-1FAA190D4635}"/>
                </a:ext>
              </a:extLst>
            </p:cNvPr>
            <p:cNvSpPr/>
            <p:nvPr/>
          </p:nvSpPr>
          <p:spPr>
            <a:xfrm>
              <a:off x="2666393" y="2056648"/>
              <a:ext cx="2133397" cy="1829301"/>
            </a:xfrm>
            <a:prstGeom prst="ellipse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rgbClr val="002060"/>
                  </a:solidFill>
                </a:rPr>
                <a:t>B</a:t>
              </a:r>
            </a:p>
          </p:txBody>
        </p:sp>
      </p:grpSp>
      <p:sp>
        <p:nvSpPr>
          <p:cNvPr id="4100" name="TextBox 7">
            <a:extLst>
              <a:ext uri="{FF2B5EF4-FFF2-40B4-BE49-F238E27FC236}">
                <a16:creationId xmlns:a16="http://schemas.microsoft.com/office/drawing/2014/main" id="{73971F83-0DF8-4C23-8158-AEAEEB655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267200"/>
            <a:ext cx="424973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The Rectangle represents the Universal</a:t>
            </a:r>
          </a:p>
          <a:p>
            <a:pPr eaLnBrk="1" hangingPunct="1"/>
            <a:r>
              <a:rPr lang="en-US" altLang="en-US"/>
              <a:t>Set = Set of All (“Relevant”) Items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Set A and Set B share some common</a:t>
            </a:r>
          </a:p>
          <a:p>
            <a:pPr eaLnBrk="1" hangingPunct="1"/>
            <a:r>
              <a:rPr lang="en-US" altLang="en-US"/>
              <a:t>Items, but are not Subsets of each other</a:t>
            </a:r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5D161469-8C0B-4662-B31A-AD38917E7124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838200"/>
            <a:ext cx="2133600" cy="1676400"/>
            <a:chOff x="4419600" y="1066800"/>
            <a:chExt cx="3581400" cy="2895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C2224D-117D-4FCA-91A1-289B7BF7D7D9}"/>
                </a:ext>
              </a:extLst>
            </p:cNvPr>
            <p:cNvSpPr/>
            <p:nvPr/>
          </p:nvSpPr>
          <p:spPr>
            <a:xfrm>
              <a:off x="4419600" y="1066800"/>
              <a:ext cx="3581400" cy="289560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CB147C7-C0C7-4F34-9D98-680744EE2260}"/>
                </a:ext>
              </a:extLst>
            </p:cNvPr>
            <p:cNvSpPr/>
            <p:nvPr/>
          </p:nvSpPr>
          <p:spPr>
            <a:xfrm>
              <a:off x="4851287" y="1420525"/>
              <a:ext cx="1729412" cy="1765877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A, </a:t>
              </a:r>
              <a:r>
                <a:rPr lang="en-US" b="1" dirty="0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10261" name="TextBox 9">
              <a:extLst>
                <a:ext uri="{FF2B5EF4-FFF2-40B4-BE49-F238E27FC236}">
                  <a16:creationId xmlns:a16="http://schemas.microsoft.com/office/drawing/2014/main" id="{E4CC32DC-147E-4145-A523-70CD09458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8762" y="1137424"/>
              <a:ext cx="268863" cy="342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latin typeface="Calibri" panose="020F0502020204030204" pitchFamily="34" charset="0"/>
                </a:rPr>
                <a:t>U</a:t>
              </a:r>
            </a:p>
          </p:txBody>
        </p:sp>
      </p:grpSp>
      <p:sp>
        <p:nvSpPr>
          <p:cNvPr id="4102" name="TextBox 14">
            <a:extLst>
              <a:ext uri="{FF2B5EF4-FFF2-40B4-BE49-F238E27FC236}">
                <a16:creationId xmlns:a16="http://schemas.microsoft.com/office/drawing/2014/main" id="{8BED679B-A82F-4356-8FF1-B496B0870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371600"/>
            <a:ext cx="742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 = B</a:t>
            </a:r>
          </a:p>
        </p:txBody>
      </p:sp>
      <p:grpSp>
        <p:nvGrpSpPr>
          <p:cNvPr id="8" name="Group 15">
            <a:extLst>
              <a:ext uri="{FF2B5EF4-FFF2-40B4-BE49-F238E27FC236}">
                <a16:creationId xmlns:a16="http://schemas.microsoft.com/office/drawing/2014/main" id="{F56EC0A0-5803-4D4E-A6B3-02D148A4D18C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2743200"/>
            <a:ext cx="2133600" cy="1524000"/>
            <a:chOff x="685800" y="1676400"/>
            <a:chExt cx="4419600" cy="3124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C344FF-BA1F-49BE-A0D2-FF0BD94E3B58}"/>
                </a:ext>
              </a:extLst>
            </p:cNvPr>
            <p:cNvSpPr/>
            <p:nvPr/>
          </p:nvSpPr>
          <p:spPr>
            <a:xfrm>
              <a:off x="685800" y="1676400"/>
              <a:ext cx="4419600" cy="312420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98E232F-2EAD-400B-BF4A-5F9F8B712DAE}"/>
                </a:ext>
              </a:extLst>
            </p:cNvPr>
            <p:cNvSpPr/>
            <p:nvPr/>
          </p:nvSpPr>
          <p:spPr>
            <a:xfrm>
              <a:off x="1218520" y="2057163"/>
              <a:ext cx="2134168" cy="1903808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A</a:t>
              </a:r>
            </a:p>
          </p:txBody>
        </p:sp>
        <p:sp>
          <p:nvSpPr>
            <p:cNvPr id="10257" name="TextBox 9">
              <a:extLst>
                <a:ext uri="{FF2B5EF4-FFF2-40B4-BE49-F238E27FC236}">
                  <a16:creationId xmlns:a16="http://schemas.microsoft.com/office/drawing/2014/main" id="{FC879CEC-3624-4753-86CE-95D3F20D1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0" y="1752600"/>
              <a:ext cx="3317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latin typeface="Calibri" panose="020F0502020204030204" pitchFamily="34" charset="0"/>
                </a:rPr>
                <a:t>U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A7E2A1-A421-47C2-8E21-703771B0C79F}"/>
                </a:ext>
              </a:extLst>
            </p:cNvPr>
            <p:cNvSpPr/>
            <p:nvPr/>
          </p:nvSpPr>
          <p:spPr>
            <a:xfrm>
              <a:off x="1721645" y="2086451"/>
              <a:ext cx="845116" cy="689928"/>
            </a:xfrm>
            <a:prstGeom prst="ellipse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rgbClr val="002060"/>
                  </a:solidFill>
                </a:rPr>
                <a:t>B</a:t>
              </a:r>
            </a:p>
          </p:txBody>
        </p:sp>
      </p:grpSp>
      <p:sp>
        <p:nvSpPr>
          <p:cNvPr id="4104" name="TextBox 20">
            <a:extLst>
              <a:ext uri="{FF2B5EF4-FFF2-40B4-BE49-F238E27FC236}">
                <a16:creationId xmlns:a16="http://schemas.microsoft.com/office/drawing/2014/main" id="{F311640A-44E0-41B6-9272-A0F14CB84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048000"/>
            <a:ext cx="13509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B is Subset</a:t>
            </a:r>
          </a:p>
          <a:p>
            <a:pPr eaLnBrk="1" hangingPunct="1"/>
            <a:r>
              <a:rPr lang="en-US" altLang="en-US"/>
              <a:t>  of A </a:t>
            </a:r>
          </a:p>
        </p:txBody>
      </p:sp>
      <p:grpSp>
        <p:nvGrpSpPr>
          <p:cNvPr id="9" name="Group 24">
            <a:extLst>
              <a:ext uri="{FF2B5EF4-FFF2-40B4-BE49-F238E27FC236}">
                <a16:creationId xmlns:a16="http://schemas.microsoft.com/office/drawing/2014/main" id="{9E3E1F94-F4A8-4631-9BCC-FC08E58F1030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4572000"/>
            <a:ext cx="2133600" cy="1676400"/>
            <a:chOff x="6781800" y="4572000"/>
            <a:chExt cx="2133600" cy="1676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367BFC5-32CB-495C-9A54-1BFCD7600D27}"/>
                </a:ext>
              </a:extLst>
            </p:cNvPr>
            <p:cNvSpPr/>
            <p:nvPr/>
          </p:nvSpPr>
          <p:spPr>
            <a:xfrm>
              <a:off x="6781800" y="4572000"/>
              <a:ext cx="2133600" cy="167640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02BE7CA-C35A-4936-8222-BAAB16C75850}"/>
                </a:ext>
              </a:extLst>
            </p:cNvPr>
            <p:cNvSpPr/>
            <p:nvPr/>
          </p:nvSpPr>
          <p:spPr>
            <a:xfrm>
              <a:off x="6858000" y="4724400"/>
              <a:ext cx="1030288" cy="1022350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A</a:t>
              </a:r>
            </a:p>
          </p:txBody>
        </p:sp>
        <p:sp>
          <p:nvSpPr>
            <p:cNvPr id="10253" name="TextBox 9">
              <a:extLst>
                <a:ext uri="{FF2B5EF4-FFF2-40B4-BE49-F238E27FC236}">
                  <a16:creationId xmlns:a16="http://schemas.microsoft.com/office/drawing/2014/main" id="{96DF6259-319D-4162-9EBF-A3E69896F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58225" y="4613275"/>
              <a:ext cx="160338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latin typeface="Calibri" panose="020F0502020204030204" pitchFamily="34" charset="0"/>
                </a:rPr>
                <a:t>U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A40EE94-FD28-45CC-B3C1-59E055F1652B}"/>
                </a:ext>
              </a:extLst>
            </p:cNvPr>
            <p:cNvSpPr/>
            <p:nvPr/>
          </p:nvSpPr>
          <p:spPr>
            <a:xfrm>
              <a:off x="7924800" y="5257800"/>
              <a:ext cx="914400" cy="914400"/>
            </a:xfrm>
            <a:prstGeom prst="ellipse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rgbClr val="002060"/>
                  </a:solidFill>
                </a:rPr>
                <a:t>B</a:t>
              </a:r>
            </a:p>
          </p:txBody>
        </p:sp>
      </p:grpSp>
      <p:sp>
        <p:nvSpPr>
          <p:cNvPr id="4109" name="TextBox 26">
            <a:extLst>
              <a:ext uri="{FF2B5EF4-FFF2-40B4-BE49-F238E27FC236}">
                <a16:creationId xmlns:a16="http://schemas.microsoft.com/office/drawing/2014/main" id="{BC687460-7F9D-45F5-B923-BE9435CF0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648200"/>
            <a:ext cx="11588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 and B</a:t>
            </a:r>
          </a:p>
          <a:p>
            <a:pPr eaLnBrk="1" hangingPunct="1"/>
            <a:r>
              <a:rPr lang="en-US" altLang="en-US"/>
              <a:t>Mutually</a:t>
            </a:r>
          </a:p>
          <a:p>
            <a:pPr eaLnBrk="1" hangingPunct="1"/>
            <a:r>
              <a:rPr lang="en-US" altLang="en-US"/>
              <a:t>Exclusive</a:t>
            </a:r>
          </a:p>
          <a:p>
            <a:pPr eaLnBrk="1" hangingPunct="1"/>
            <a:r>
              <a:rPr lang="en-US" altLang="en-US"/>
              <a:t>Sets (No</a:t>
            </a:r>
          </a:p>
          <a:p>
            <a:pPr eaLnBrk="1" hangingPunct="1"/>
            <a:r>
              <a:rPr lang="en-US" altLang="en-US"/>
              <a:t>Common</a:t>
            </a:r>
          </a:p>
          <a:p>
            <a:pPr eaLnBrk="1" hangingPunct="1"/>
            <a:r>
              <a:rPr lang="en-US" altLang="en-US"/>
              <a:t>Items)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4102" grpId="0"/>
      <p:bldP spid="4104" grpId="0"/>
      <p:bldP spid="410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3963</Words>
  <Application>Microsoft Office PowerPoint</Application>
  <PresentationFormat>On-screen Show (4:3)</PresentationFormat>
  <Paragraphs>545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 Theme</vt:lpstr>
      <vt:lpstr>STAT 5340  Statistical Analysis I</vt:lpstr>
      <vt:lpstr>Terminology</vt:lpstr>
      <vt:lpstr>PowerPoint Presentation</vt:lpstr>
      <vt:lpstr>PowerPoint Presentation</vt:lpstr>
      <vt:lpstr>Probability Definition</vt:lpstr>
      <vt:lpstr>Probability Example – Birthdays</vt:lpstr>
      <vt:lpstr>PowerPoint Presentation</vt:lpstr>
      <vt:lpstr>Sets</vt:lpstr>
      <vt:lpstr>PowerPoint Presentation</vt:lpstr>
      <vt:lpstr>PowerPoint Presentation</vt:lpstr>
      <vt:lpstr>Probability Rules of Probability</vt:lpstr>
      <vt:lpstr>Probability Rules - Example</vt:lpstr>
      <vt:lpstr>Probability Complementary and Mutually Exclusive Events</vt:lpstr>
      <vt:lpstr>Probability “Additive Rule”</vt:lpstr>
      <vt:lpstr>Probability “Conditional Probability”</vt:lpstr>
      <vt:lpstr>Conditional Probability</vt:lpstr>
      <vt:lpstr>PowerPoint Presentation</vt:lpstr>
      <vt:lpstr>Conditional Probability Example – Let’s Make a Deal</vt:lpstr>
      <vt:lpstr>Conditional Probability Example</vt:lpstr>
      <vt:lpstr>Probability Independent Events</vt:lpstr>
      <vt:lpstr>PowerPoint Presentation</vt:lpstr>
      <vt:lpstr>Probability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MTH 1330 Finite Mathematics</dc:title>
  <dc:creator>rkhenderson</dc:creator>
  <cp:lastModifiedBy>Robert Henderson</cp:lastModifiedBy>
  <cp:revision>170</cp:revision>
  <dcterms:created xsi:type="dcterms:W3CDTF">2009-06-15T13:59:47Z</dcterms:created>
  <dcterms:modified xsi:type="dcterms:W3CDTF">2023-09-05T22:49:33Z</dcterms:modified>
</cp:coreProperties>
</file>