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90" r:id="rId11"/>
    <p:sldId id="265" r:id="rId12"/>
    <p:sldId id="266" r:id="rId13"/>
    <p:sldId id="267" r:id="rId14"/>
    <p:sldId id="268"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 id="292" r:id="rId33"/>
    <p:sldId id="293" r:id="rId34"/>
    <p:sldId id="294" r:id="rId35"/>
    <p:sldId id="295" r:id="rId36"/>
    <p:sldId id="296" r:id="rId37"/>
    <p:sldId id="272" r:id="rId38"/>
    <p:sldId id="273" r:id="rId39"/>
    <p:sldId id="297" r:id="rId40"/>
    <p:sldId id="298" r:id="rId41"/>
    <p:sldId id="302" r:id="rId42"/>
    <p:sldId id="303" r:id="rId43"/>
    <p:sldId id="304"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1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58E96E-718E-44DA-90D4-395EBE3F3E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0559F928-E927-4359-9621-22C9C0E154C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A70CFB1-624F-4622-86A8-1439AE8E84EA}" type="datetimeFigureOut">
              <a:rPr lang="en-US"/>
              <a:pPr>
                <a:defRPr/>
              </a:pPr>
              <a:t>10/4/2023</a:t>
            </a:fld>
            <a:endParaRPr lang="en-US"/>
          </a:p>
        </p:txBody>
      </p:sp>
      <p:sp>
        <p:nvSpPr>
          <p:cNvPr id="4" name="Slide Image Placeholder 3">
            <a:extLst>
              <a:ext uri="{FF2B5EF4-FFF2-40B4-BE49-F238E27FC236}">
                <a16:creationId xmlns:a16="http://schemas.microsoft.com/office/drawing/2014/main" id="{56A64F92-72F5-4791-A6CB-7529CA9AB56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E0CCC13-B8D8-42EC-B183-335DBE8E95A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21890EB-4334-4655-ADFE-FB442EEBC12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EDF9E58-2B02-45AB-A242-96131FF8234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CC2A1F-3DCF-4073-8AFD-9431B3522AD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B80ED7C-1ACC-49F9-B639-96066D762A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E2D4B951-3189-4759-96C0-BB1BE500F9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F4CEF515-5C2A-4F1E-9790-B6E222B123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8CC98A-640C-4826-B81B-2F86678376B6}"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E95C0D3A-6569-41FB-9510-A95C0A8617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0191E711-9DD7-4391-99F7-02DC017165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594202B5-E063-4B8F-8AC8-EC99618104E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AC958-F15A-4276-8F3B-B4B480ADAC5B}"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DB4B943-CCAF-4A10-A6E8-2FE99BBD6B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4F6948DB-DAFC-4D51-9DA7-801658E3E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AC0EBBAD-A3EA-4275-B42B-AD1E89537E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F2AC18-729F-46AA-8EBB-5980633FB166}"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F2A8A63-8534-427D-8110-ADE3F6550B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6E4BE899-51E3-4F3C-A201-ACE65EAA35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A490B499-D4C3-439A-B3E7-C7EFFBF344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EF7E3F-EABF-4A28-BFC8-1D49C1B03A33}"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F9B2548B-E242-4698-B46B-6CE7597A0C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08C34B3-B029-40CF-B0D5-D7468EBB73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82ED4D96-4FBA-4206-A9FD-E1D8FD9267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B72A12-F479-4390-AB87-DFABEB0EB38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63D0DA91-E299-49A0-B138-D6F449782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841AB008-A1DF-4DB3-9422-CF7F497CBB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B9A1EF5A-CEAE-473A-9C41-8FAD7AD9BDD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B426C8-9F19-4549-8286-DB37A5452AEE}"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3919C54F-8C5F-4C0B-AFC5-286EA9394C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BB52FCAD-1979-491F-A037-D5DD95F2E0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CBD76143-2F15-4CD3-B2CE-F25EDB5258B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4C626C-E461-4046-B3BE-8AFA3D4EF50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C7A089D8-F142-4C21-A2F5-66E5589420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A2A6D568-A327-439C-9087-F866D08AD2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92B4C727-2698-4A83-BFC5-16DB3CDA35C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6DC1D-9ADA-4D59-ADA5-9C4C6F17C2F6}"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A476E4B1-C2A3-474D-86EB-64F165D149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63C70AE4-DAD6-4BE4-91C9-61437E5CDA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6E0D88DF-615C-47B4-877B-D466C135015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5E1BA-05EF-41B5-AD54-E6638988CED2}"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13F61942-4773-4687-9D56-48DA0FB073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F93B42E0-ABEE-4635-9EAF-07F1BA8114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AF06615F-C2FC-4439-8359-14CD35425CD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1451E6-B1F2-417D-8B37-D26E129BCDAC}"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9FBBF99D-A55F-4EEA-9714-2919769231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368D44DC-BCFE-4002-A817-77270BCCCA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DC087559-C6B0-4753-A2D2-27AE9214CA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61F9A9-9B14-44B4-8631-1BC009C86B11}"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E4C8033B-8AF4-4B84-997E-4561CB544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D66AB254-E5C6-42CB-B6AA-09774B402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B13CF3D-D28F-4007-A7AE-E7835FC3D0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135EFC-4790-4176-9C6D-B67C1A9E880C}"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9735ADA-946C-4F70-83BA-0D6563510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BDFA7D61-B441-4B43-9AAD-209A1C08D1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1F5D9E94-898D-410F-8ACD-20E9E45B205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294DD6-C03C-4C56-A22D-00BC067A4E5D}"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AC1BDAE7-EE68-4086-A9EB-4021480DED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51A2819E-9827-4359-8BA9-351F947A58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30241D50-9189-43BC-A46F-03A455C808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865DF2-7BC0-436C-8606-69170AA54B34}"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F1170E23-9F65-4A6D-84A7-6044D6B36B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6F9158A3-2D2B-46F8-A889-6300714525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C96E82DE-8090-43BF-ABA6-BC5BCF00EF9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EFE859-8F13-498E-B3C1-4E0FFC1E428B}"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5093B540-A1A1-4CE6-820D-7BFD16435B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F208391-44E9-488D-9733-6CF8563112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3FFFA06B-6148-40B5-9B3E-66114AAB4D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EE4026-51B2-4622-A985-A6CD9F7AE8F4}"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3F9B6F96-A2F5-4D81-A9AF-C1B2BEDA4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0BF40067-A2CD-4127-A852-C25B8DAD3A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673E64B4-6E73-4598-B700-83E049EF7A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22F583-AE45-48D6-B241-262CDD25E99A}"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187C9F0F-E384-43AD-8834-A273307494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F3A50FA7-97F6-4D5C-AFAC-00324AF337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7108" name="Slide Number Placeholder 3">
            <a:extLst>
              <a:ext uri="{FF2B5EF4-FFF2-40B4-BE49-F238E27FC236}">
                <a16:creationId xmlns:a16="http://schemas.microsoft.com/office/drawing/2014/main" id="{081F2A8C-1630-466C-8043-FE49C69FCF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36863-DD26-4098-85C6-9E065FEFE0BE}"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B075723-9E73-4AF4-B8D5-96485D9F6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9E39AD6A-B88F-4A5C-AB87-4BBCFA7693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8132" name="Slide Number Placeholder 3">
            <a:extLst>
              <a:ext uri="{FF2B5EF4-FFF2-40B4-BE49-F238E27FC236}">
                <a16:creationId xmlns:a16="http://schemas.microsoft.com/office/drawing/2014/main" id="{19A198CA-5AF2-464A-B92E-17EEA34EB6E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F1C50A-0E35-454E-B440-E3FC5BA0A2C5}"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4D8B8D9-39A7-4AEC-A586-DD54BE1AA4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45AA162C-4019-4668-89B9-9F1B3962B1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9156" name="Slide Number Placeholder 3">
            <a:extLst>
              <a:ext uri="{FF2B5EF4-FFF2-40B4-BE49-F238E27FC236}">
                <a16:creationId xmlns:a16="http://schemas.microsoft.com/office/drawing/2014/main" id="{12304588-ED0B-484D-8503-5F782CEA67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84E5B-9FB2-49A3-B7C9-D31478F097FA}"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D5687B61-8BB4-4B43-BF00-4B05E7D394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8B21A5AF-0CAF-4F33-A313-E1154D962C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DB3CE2AE-695B-4B29-B680-8E46332E586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9C6A9C-0AB7-4298-B6A3-2A39328DBC91}"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60E5F70B-1944-4F0E-AF26-1C436188C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2B0BF393-1303-4374-9979-9B40D4FF6D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a:extLst>
              <a:ext uri="{FF2B5EF4-FFF2-40B4-BE49-F238E27FC236}">
                <a16:creationId xmlns:a16="http://schemas.microsoft.com/office/drawing/2014/main" id="{6D2C9DA8-CCD1-4AD9-BE51-6581DAA1C5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A4AC56-2C46-4106-A34D-C6749601D683}"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83CFCAC-D09C-48E5-8313-3173F62459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1A402972-8B9F-4C90-AFD8-4A228B0CE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CB3E480B-7245-46A9-89C7-EBAE103C63F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7FDD4-AEDD-4803-A603-A6EE275BF19D}"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6886F741-6190-4AC8-A150-3EC486BA55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80880E85-D8B3-4FE7-80BA-272FAEF4A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E5524974-4169-4367-9B00-4A2BE3B795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2AC937-D878-4DAF-9844-2AF8357C0F89}"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DA6C8250-AF66-476E-B737-B47455DED5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9FFE1D4A-0F35-4D6D-9866-EADF9EBE88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0EC4CFE9-7B9F-4B69-867C-E06CE378EF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4679C9-CF0C-4A46-945A-381136745983}"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EC736D6-C6D8-4267-8B3F-4B605BE881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A655DE1A-E283-4159-9F6B-04505B1034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a:extLst>
              <a:ext uri="{FF2B5EF4-FFF2-40B4-BE49-F238E27FC236}">
                <a16:creationId xmlns:a16="http://schemas.microsoft.com/office/drawing/2014/main" id="{AF366A38-9DB5-4B86-8D75-9081C6C30BE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7C62CD-A56E-464A-BC4A-F243A3A5E19D}"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B2E0A049-183E-42FE-85CD-C5BEAB23B9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26E86185-F931-45E2-AE62-8563155C43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118333D7-C563-4BEF-AA6B-498C25D120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21EB4B-9E52-488D-BC9F-F1E5B3AA1BB0}"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5836D3A3-095A-4BC4-AF84-66050CDDF4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EA92F013-1EAC-4FD8-A4C7-0678B7AD8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a:extLst>
              <a:ext uri="{FF2B5EF4-FFF2-40B4-BE49-F238E27FC236}">
                <a16:creationId xmlns:a16="http://schemas.microsoft.com/office/drawing/2014/main" id="{A499651E-00F4-4364-8D52-71CE6C853F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F5DB3E-3C51-4366-9096-9E307456B6C8}"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1BFDF5FB-F698-44EA-9797-E74BE9BE99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D50A452D-866A-48CD-83D6-435CBDC52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6F1F1F10-7B23-4280-91A6-D023FD6A1E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AF12FA-79CB-443C-AC64-E07D9F8E9064}"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33DD9D18-66F0-4D6F-B550-53E68E13A4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1944C38D-2DF5-4ABA-8A9D-72BC59C927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E1276B9B-8775-4DBE-931C-2FE3604C98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52261-2DB6-416F-9D97-3E1D45F09289}"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9F86E0B1-B8AC-4611-B8C3-FF16E73810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D2751D55-4B09-4F3D-8A62-FCAEF61FA2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7E242759-9F4D-4DF1-89B8-9214FECC99F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4A94A0-22B9-4186-8F91-057F7CC23A33}"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2F650980-0416-4828-BEE5-01D128C607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6FE1B2CA-F955-4F47-BD3A-7C7353DC54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92DBFA4-206B-4C50-AF18-4CBF7123D35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885646-F203-4512-BA42-25EEB691D0D4}"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2C278F44-F3CD-47A5-888E-20DE8DD59B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CF67D4C1-9EAF-4FE2-961E-08B43DD754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7309D43-1913-4329-A328-58C8A741F92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56E4AA-6A20-4F0F-B86A-007FBFFD91C4}"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E55AD07-9462-4309-B26E-70F7B071D9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A1555485-C6F6-48A6-AFF2-A7F3FD68D0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FEEE079A-058D-41EC-872E-E0B73F06E5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EB8930-12EC-41ED-8262-D5B9264F172C}"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B2F1C3F-68AA-4502-B7B2-E3C30661FD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B379E0B7-5766-4254-91C5-A5A1CBD158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5FA1569-2ABC-49A2-8D06-500E415DBD6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FD05D8-229C-489D-91B1-9DF1CE35C64C}"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F2C28815-C855-4198-AC23-20205F3CBF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784F832-0F29-4BD8-A35B-6E2707AFE7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5E52FBBD-BED0-415B-B865-47B8E72E1A0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74DB6B-F1E1-40B4-8D30-2A7DBD130869}"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DC3A5445-ED97-41A4-88FA-A3B0D87D2F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0A7AB4FE-B0C2-4C5A-98CB-F3DD31A12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D4D76378-A183-4872-B85A-6CFDDF9156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4318D8-5347-4CCA-9053-000ABDCE94E6}"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25AF165-488E-40FB-85EA-49F347B3E2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73EA882-F0B5-4A3E-A7EF-83B4C62E02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06AA0716-F34D-4451-A1C5-1B8C08C0442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85B72-0D93-4F24-9717-86D970293676}"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4829A93-17A3-46FA-9293-4B7890E2E6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D8F12794-B554-4CAE-9CB5-374C527980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53DA421-0D39-4891-95A4-6B208C245E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F3E2CC-8E16-4FD7-933A-6EE1C957446B}"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1FDC74F9-BEB3-4978-AF33-4C835D0097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04B6CAE-3934-4D5A-B204-9C07A1D470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4B31B24B-1D72-4396-97F4-6F4527C8FF9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D973D-F582-4CA1-9409-1EF78AE8DAA3}"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49F4D26-F896-4F5F-80C5-5D034B6D554D}"/>
              </a:ext>
            </a:extLst>
          </p:cNvPr>
          <p:cNvSpPr>
            <a:spLocks noGrp="1"/>
          </p:cNvSpPr>
          <p:nvPr>
            <p:ph type="dt" sz="half" idx="10"/>
          </p:nvPr>
        </p:nvSpPr>
        <p:spPr/>
        <p:txBody>
          <a:bodyPr/>
          <a:lstStyle>
            <a:lvl1pPr>
              <a:defRPr/>
            </a:lvl1pPr>
          </a:lstStyle>
          <a:p>
            <a:pPr>
              <a:defRPr/>
            </a:pPr>
            <a:fld id="{569387C0-C40F-44AA-94CE-E831B6A80F19}" type="datetimeFigureOut">
              <a:rPr lang="en-US"/>
              <a:pPr>
                <a:defRPr/>
              </a:pPr>
              <a:t>10/4/2023</a:t>
            </a:fld>
            <a:endParaRPr lang="en-US"/>
          </a:p>
        </p:txBody>
      </p:sp>
      <p:sp>
        <p:nvSpPr>
          <p:cNvPr id="5" name="Footer Placeholder 4">
            <a:extLst>
              <a:ext uri="{FF2B5EF4-FFF2-40B4-BE49-F238E27FC236}">
                <a16:creationId xmlns:a16="http://schemas.microsoft.com/office/drawing/2014/main" id="{C795F37B-A1DE-402C-9030-6EC13E882B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202125-73FE-4350-B13B-22C33655DEBB}"/>
              </a:ext>
            </a:extLst>
          </p:cNvPr>
          <p:cNvSpPr>
            <a:spLocks noGrp="1"/>
          </p:cNvSpPr>
          <p:nvPr>
            <p:ph type="sldNum" sz="quarter" idx="12"/>
          </p:nvPr>
        </p:nvSpPr>
        <p:spPr/>
        <p:txBody>
          <a:bodyPr/>
          <a:lstStyle>
            <a:lvl1pPr>
              <a:defRPr/>
            </a:lvl1pPr>
          </a:lstStyle>
          <a:p>
            <a:fld id="{B2964B17-E28F-4C00-8B98-E1D8E4951E1E}" type="slidenum">
              <a:rPr lang="en-US" altLang="en-US"/>
              <a:pPr/>
              <a:t>‹#›</a:t>
            </a:fld>
            <a:endParaRPr lang="en-US" altLang="en-US"/>
          </a:p>
        </p:txBody>
      </p:sp>
    </p:spTree>
    <p:extLst>
      <p:ext uri="{BB962C8B-B14F-4D97-AF65-F5344CB8AC3E}">
        <p14:creationId xmlns:p14="http://schemas.microsoft.com/office/powerpoint/2010/main" val="209458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F1227-BF0A-4999-B844-4BEE90806F87}"/>
              </a:ext>
            </a:extLst>
          </p:cNvPr>
          <p:cNvSpPr>
            <a:spLocks noGrp="1"/>
          </p:cNvSpPr>
          <p:nvPr>
            <p:ph type="dt" sz="half" idx="10"/>
          </p:nvPr>
        </p:nvSpPr>
        <p:spPr/>
        <p:txBody>
          <a:bodyPr/>
          <a:lstStyle>
            <a:lvl1pPr>
              <a:defRPr/>
            </a:lvl1pPr>
          </a:lstStyle>
          <a:p>
            <a:pPr>
              <a:defRPr/>
            </a:pPr>
            <a:fld id="{5839363B-22BD-4649-A867-45DB0DEAAFB3}" type="datetimeFigureOut">
              <a:rPr lang="en-US"/>
              <a:pPr>
                <a:defRPr/>
              </a:pPr>
              <a:t>10/4/2023</a:t>
            </a:fld>
            <a:endParaRPr lang="en-US"/>
          </a:p>
        </p:txBody>
      </p:sp>
      <p:sp>
        <p:nvSpPr>
          <p:cNvPr id="5" name="Footer Placeholder 4">
            <a:extLst>
              <a:ext uri="{FF2B5EF4-FFF2-40B4-BE49-F238E27FC236}">
                <a16:creationId xmlns:a16="http://schemas.microsoft.com/office/drawing/2014/main" id="{D4E873AA-7B63-4B62-9F32-276D9321AE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96984F6-7451-4620-96A3-90AC01F63EA6}"/>
              </a:ext>
            </a:extLst>
          </p:cNvPr>
          <p:cNvSpPr>
            <a:spLocks noGrp="1"/>
          </p:cNvSpPr>
          <p:nvPr>
            <p:ph type="sldNum" sz="quarter" idx="12"/>
          </p:nvPr>
        </p:nvSpPr>
        <p:spPr/>
        <p:txBody>
          <a:bodyPr/>
          <a:lstStyle>
            <a:lvl1pPr>
              <a:defRPr/>
            </a:lvl1pPr>
          </a:lstStyle>
          <a:p>
            <a:fld id="{DC455224-C41A-4636-A400-2C4F68DA5D61}" type="slidenum">
              <a:rPr lang="en-US" altLang="en-US"/>
              <a:pPr/>
              <a:t>‹#›</a:t>
            </a:fld>
            <a:endParaRPr lang="en-US" altLang="en-US"/>
          </a:p>
        </p:txBody>
      </p:sp>
    </p:spTree>
    <p:extLst>
      <p:ext uri="{BB962C8B-B14F-4D97-AF65-F5344CB8AC3E}">
        <p14:creationId xmlns:p14="http://schemas.microsoft.com/office/powerpoint/2010/main" val="117490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9010E-86CE-4F06-A19A-8AF615D4ABAA}"/>
              </a:ext>
            </a:extLst>
          </p:cNvPr>
          <p:cNvSpPr>
            <a:spLocks noGrp="1"/>
          </p:cNvSpPr>
          <p:nvPr>
            <p:ph type="dt" sz="half" idx="10"/>
          </p:nvPr>
        </p:nvSpPr>
        <p:spPr/>
        <p:txBody>
          <a:bodyPr/>
          <a:lstStyle>
            <a:lvl1pPr>
              <a:defRPr/>
            </a:lvl1pPr>
          </a:lstStyle>
          <a:p>
            <a:pPr>
              <a:defRPr/>
            </a:pPr>
            <a:fld id="{4FAD007C-D47F-4FA0-B76A-39E5080F902D}" type="datetimeFigureOut">
              <a:rPr lang="en-US"/>
              <a:pPr>
                <a:defRPr/>
              </a:pPr>
              <a:t>10/4/2023</a:t>
            </a:fld>
            <a:endParaRPr lang="en-US"/>
          </a:p>
        </p:txBody>
      </p:sp>
      <p:sp>
        <p:nvSpPr>
          <p:cNvPr id="5" name="Footer Placeholder 4">
            <a:extLst>
              <a:ext uri="{FF2B5EF4-FFF2-40B4-BE49-F238E27FC236}">
                <a16:creationId xmlns:a16="http://schemas.microsoft.com/office/drawing/2014/main" id="{7C027C1E-A6DA-46D0-8378-32482E179A6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1F27E29-4AC9-45E3-8EF7-3991551EC0AD}"/>
              </a:ext>
            </a:extLst>
          </p:cNvPr>
          <p:cNvSpPr>
            <a:spLocks noGrp="1"/>
          </p:cNvSpPr>
          <p:nvPr>
            <p:ph type="sldNum" sz="quarter" idx="12"/>
          </p:nvPr>
        </p:nvSpPr>
        <p:spPr/>
        <p:txBody>
          <a:bodyPr/>
          <a:lstStyle>
            <a:lvl1pPr>
              <a:defRPr/>
            </a:lvl1pPr>
          </a:lstStyle>
          <a:p>
            <a:fld id="{9ABF3D6F-5E78-4DFB-AA9D-E160DB98EDF4}" type="slidenum">
              <a:rPr lang="en-US" altLang="en-US"/>
              <a:pPr/>
              <a:t>‹#›</a:t>
            </a:fld>
            <a:endParaRPr lang="en-US" altLang="en-US"/>
          </a:p>
        </p:txBody>
      </p:sp>
    </p:spTree>
    <p:extLst>
      <p:ext uri="{BB962C8B-B14F-4D97-AF65-F5344CB8AC3E}">
        <p14:creationId xmlns:p14="http://schemas.microsoft.com/office/powerpoint/2010/main" val="154603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76ECB-EEC3-4BF8-ABDE-B5BE08262788}"/>
              </a:ext>
            </a:extLst>
          </p:cNvPr>
          <p:cNvSpPr>
            <a:spLocks noGrp="1"/>
          </p:cNvSpPr>
          <p:nvPr>
            <p:ph type="dt" sz="half" idx="10"/>
          </p:nvPr>
        </p:nvSpPr>
        <p:spPr/>
        <p:txBody>
          <a:bodyPr/>
          <a:lstStyle>
            <a:lvl1pPr>
              <a:defRPr/>
            </a:lvl1pPr>
          </a:lstStyle>
          <a:p>
            <a:pPr>
              <a:defRPr/>
            </a:pPr>
            <a:fld id="{AAD97693-F4C3-4A50-A4C6-C264F7D021EC}" type="datetimeFigureOut">
              <a:rPr lang="en-US"/>
              <a:pPr>
                <a:defRPr/>
              </a:pPr>
              <a:t>10/4/2023</a:t>
            </a:fld>
            <a:endParaRPr lang="en-US"/>
          </a:p>
        </p:txBody>
      </p:sp>
      <p:sp>
        <p:nvSpPr>
          <p:cNvPr id="5" name="Footer Placeholder 4">
            <a:extLst>
              <a:ext uri="{FF2B5EF4-FFF2-40B4-BE49-F238E27FC236}">
                <a16:creationId xmlns:a16="http://schemas.microsoft.com/office/drawing/2014/main" id="{47FA435C-4EAC-4126-8263-02FABE228F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8D996D-3594-42DB-9D8C-8BE2A3160B1B}"/>
              </a:ext>
            </a:extLst>
          </p:cNvPr>
          <p:cNvSpPr>
            <a:spLocks noGrp="1"/>
          </p:cNvSpPr>
          <p:nvPr>
            <p:ph type="sldNum" sz="quarter" idx="12"/>
          </p:nvPr>
        </p:nvSpPr>
        <p:spPr/>
        <p:txBody>
          <a:bodyPr/>
          <a:lstStyle>
            <a:lvl1pPr>
              <a:defRPr/>
            </a:lvl1pPr>
          </a:lstStyle>
          <a:p>
            <a:fld id="{BB770883-5B0D-48D4-8692-074C38470DD8}" type="slidenum">
              <a:rPr lang="en-US" altLang="en-US"/>
              <a:pPr/>
              <a:t>‹#›</a:t>
            </a:fld>
            <a:endParaRPr lang="en-US" altLang="en-US"/>
          </a:p>
        </p:txBody>
      </p:sp>
    </p:spTree>
    <p:extLst>
      <p:ext uri="{BB962C8B-B14F-4D97-AF65-F5344CB8AC3E}">
        <p14:creationId xmlns:p14="http://schemas.microsoft.com/office/powerpoint/2010/main" val="309896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4E836-C703-4D40-A8DB-A80DF3F86CA0}"/>
              </a:ext>
            </a:extLst>
          </p:cNvPr>
          <p:cNvSpPr>
            <a:spLocks noGrp="1"/>
          </p:cNvSpPr>
          <p:nvPr>
            <p:ph type="dt" sz="half" idx="10"/>
          </p:nvPr>
        </p:nvSpPr>
        <p:spPr/>
        <p:txBody>
          <a:bodyPr/>
          <a:lstStyle>
            <a:lvl1pPr>
              <a:defRPr/>
            </a:lvl1pPr>
          </a:lstStyle>
          <a:p>
            <a:pPr>
              <a:defRPr/>
            </a:pPr>
            <a:fld id="{1640C467-132D-4A55-BF4F-9BE1DBE08FE6}" type="datetimeFigureOut">
              <a:rPr lang="en-US"/>
              <a:pPr>
                <a:defRPr/>
              </a:pPr>
              <a:t>10/4/2023</a:t>
            </a:fld>
            <a:endParaRPr lang="en-US"/>
          </a:p>
        </p:txBody>
      </p:sp>
      <p:sp>
        <p:nvSpPr>
          <p:cNvPr id="5" name="Footer Placeholder 4">
            <a:extLst>
              <a:ext uri="{FF2B5EF4-FFF2-40B4-BE49-F238E27FC236}">
                <a16:creationId xmlns:a16="http://schemas.microsoft.com/office/drawing/2014/main" id="{97D8CD32-48B4-44F4-A78E-ECAF2CE9C7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C5D916-42AD-4031-B803-AFFD6DABDA87}"/>
              </a:ext>
            </a:extLst>
          </p:cNvPr>
          <p:cNvSpPr>
            <a:spLocks noGrp="1"/>
          </p:cNvSpPr>
          <p:nvPr>
            <p:ph type="sldNum" sz="quarter" idx="12"/>
          </p:nvPr>
        </p:nvSpPr>
        <p:spPr/>
        <p:txBody>
          <a:bodyPr/>
          <a:lstStyle>
            <a:lvl1pPr>
              <a:defRPr/>
            </a:lvl1pPr>
          </a:lstStyle>
          <a:p>
            <a:fld id="{EB5C1C6A-20F4-4684-A4D4-444BB9E8470A}" type="slidenum">
              <a:rPr lang="en-US" altLang="en-US"/>
              <a:pPr/>
              <a:t>‹#›</a:t>
            </a:fld>
            <a:endParaRPr lang="en-US" altLang="en-US"/>
          </a:p>
        </p:txBody>
      </p:sp>
    </p:spTree>
    <p:extLst>
      <p:ext uri="{BB962C8B-B14F-4D97-AF65-F5344CB8AC3E}">
        <p14:creationId xmlns:p14="http://schemas.microsoft.com/office/powerpoint/2010/main" val="519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97F7B9E-75CE-4F45-98E2-0DC67829FC55}"/>
              </a:ext>
            </a:extLst>
          </p:cNvPr>
          <p:cNvSpPr>
            <a:spLocks noGrp="1"/>
          </p:cNvSpPr>
          <p:nvPr>
            <p:ph type="dt" sz="half" idx="10"/>
          </p:nvPr>
        </p:nvSpPr>
        <p:spPr/>
        <p:txBody>
          <a:bodyPr/>
          <a:lstStyle>
            <a:lvl1pPr>
              <a:defRPr/>
            </a:lvl1pPr>
          </a:lstStyle>
          <a:p>
            <a:pPr>
              <a:defRPr/>
            </a:pPr>
            <a:fld id="{1E2F4043-74C6-4598-B741-949BE31520D1}" type="datetimeFigureOut">
              <a:rPr lang="en-US"/>
              <a:pPr>
                <a:defRPr/>
              </a:pPr>
              <a:t>10/4/2023</a:t>
            </a:fld>
            <a:endParaRPr lang="en-US"/>
          </a:p>
        </p:txBody>
      </p:sp>
      <p:sp>
        <p:nvSpPr>
          <p:cNvPr id="6" name="Footer Placeholder 4">
            <a:extLst>
              <a:ext uri="{FF2B5EF4-FFF2-40B4-BE49-F238E27FC236}">
                <a16:creationId xmlns:a16="http://schemas.microsoft.com/office/drawing/2014/main" id="{39B2FA4D-42FF-4210-B63B-E8E310376AA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2D7B887-A9D2-48FC-A020-EE51024656BF}"/>
              </a:ext>
            </a:extLst>
          </p:cNvPr>
          <p:cNvSpPr>
            <a:spLocks noGrp="1"/>
          </p:cNvSpPr>
          <p:nvPr>
            <p:ph type="sldNum" sz="quarter" idx="12"/>
          </p:nvPr>
        </p:nvSpPr>
        <p:spPr/>
        <p:txBody>
          <a:bodyPr/>
          <a:lstStyle>
            <a:lvl1pPr>
              <a:defRPr/>
            </a:lvl1pPr>
          </a:lstStyle>
          <a:p>
            <a:fld id="{233DB3C2-33BE-471B-9AF6-D66720349DB8}" type="slidenum">
              <a:rPr lang="en-US" altLang="en-US"/>
              <a:pPr/>
              <a:t>‹#›</a:t>
            </a:fld>
            <a:endParaRPr lang="en-US" altLang="en-US"/>
          </a:p>
        </p:txBody>
      </p:sp>
    </p:spTree>
    <p:extLst>
      <p:ext uri="{BB962C8B-B14F-4D97-AF65-F5344CB8AC3E}">
        <p14:creationId xmlns:p14="http://schemas.microsoft.com/office/powerpoint/2010/main" val="20039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EDA6F9A-A4A8-4D37-B285-3F9B25A3D645}"/>
              </a:ext>
            </a:extLst>
          </p:cNvPr>
          <p:cNvSpPr>
            <a:spLocks noGrp="1"/>
          </p:cNvSpPr>
          <p:nvPr>
            <p:ph type="dt" sz="half" idx="10"/>
          </p:nvPr>
        </p:nvSpPr>
        <p:spPr/>
        <p:txBody>
          <a:bodyPr/>
          <a:lstStyle>
            <a:lvl1pPr>
              <a:defRPr/>
            </a:lvl1pPr>
          </a:lstStyle>
          <a:p>
            <a:pPr>
              <a:defRPr/>
            </a:pPr>
            <a:fld id="{AB5D76AB-F257-4365-940B-6595E43C02D2}" type="datetimeFigureOut">
              <a:rPr lang="en-US"/>
              <a:pPr>
                <a:defRPr/>
              </a:pPr>
              <a:t>10/4/2023</a:t>
            </a:fld>
            <a:endParaRPr lang="en-US"/>
          </a:p>
        </p:txBody>
      </p:sp>
      <p:sp>
        <p:nvSpPr>
          <p:cNvPr id="8" name="Footer Placeholder 4">
            <a:extLst>
              <a:ext uri="{FF2B5EF4-FFF2-40B4-BE49-F238E27FC236}">
                <a16:creationId xmlns:a16="http://schemas.microsoft.com/office/drawing/2014/main" id="{B0B71BA7-9A56-40DD-BA00-289D83DD08D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F6B8ED3-E4B3-41D2-A0AA-78C1E88A6955}"/>
              </a:ext>
            </a:extLst>
          </p:cNvPr>
          <p:cNvSpPr>
            <a:spLocks noGrp="1"/>
          </p:cNvSpPr>
          <p:nvPr>
            <p:ph type="sldNum" sz="quarter" idx="12"/>
          </p:nvPr>
        </p:nvSpPr>
        <p:spPr/>
        <p:txBody>
          <a:bodyPr/>
          <a:lstStyle>
            <a:lvl1pPr>
              <a:defRPr/>
            </a:lvl1pPr>
          </a:lstStyle>
          <a:p>
            <a:fld id="{8276D3CD-1F3A-4FEA-AFC5-F4CAC50C0EE7}" type="slidenum">
              <a:rPr lang="en-US" altLang="en-US"/>
              <a:pPr/>
              <a:t>‹#›</a:t>
            </a:fld>
            <a:endParaRPr lang="en-US" altLang="en-US"/>
          </a:p>
        </p:txBody>
      </p:sp>
    </p:spTree>
    <p:extLst>
      <p:ext uri="{BB962C8B-B14F-4D97-AF65-F5344CB8AC3E}">
        <p14:creationId xmlns:p14="http://schemas.microsoft.com/office/powerpoint/2010/main" val="291144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864CC6F-B183-475A-904C-DD61D21ACCDB}"/>
              </a:ext>
            </a:extLst>
          </p:cNvPr>
          <p:cNvSpPr>
            <a:spLocks noGrp="1"/>
          </p:cNvSpPr>
          <p:nvPr>
            <p:ph type="dt" sz="half" idx="10"/>
          </p:nvPr>
        </p:nvSpPr>
        <p:spPr/>
        <p:txBody>
          <a:bodyPr/>
          <a:lstStyle>
            <a:lvl1pPr>
              <a:defRPr/>
            </a:lvl1pPr>
          </a:lstStyle>
          <a:p>
            <a:pPr>
              <a:defRPr/>
            </a:pPr>
            <a:fld id="{CF57148C-B4C1-4BFC-A66E-A8A4D2DD912D}" type="datetimeFigureOut">
              <a:rPr lang="en-US"/>
              <a:pPr>
                <a:defRPr/>
              </a:pPr>
              <a:t>10/4/2023</a:t>
            </a:fld>
            <a:endParaRPr lang="en-US"/>
          </a:p>
        </p:txBody>
      </p:sp>
      <p:sp>
        <p:nvSpPr>
          <p:cNvPr id="4" name="Footer Placeholder 4">
            <a:extLst>
              <a:ext uri="{FF2B5EF4-FFF2-40B4-BE49-F238E27FC236}">
                <a16:creationId xmlns:a16="http://schemas.microsoft.com/office/drawing/2014/main" id="{02D4CE39-DDB0-4F88-B38A-7ED5CCBD884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49FBD53-EB84-44A9-B73B-6C66332D2F03}"/>
              </a:ext>
            </a:extLst>
          </p:cNvPr>
          <p:cNvSpPr>
            <a:spLocks noGrp="1"/>
          </p:cNvSpPr>
          <p:nvPr>
            <p:ph type="sldNum" sz="quarter" idx="12"/>
          </p:nvPr>
        </p:nvSpPr>
        <p:spPr/>
        <p:txBody>
          <a:bodyPr/>
          <a:lstStyle>
            <a:lvl1pPr>
              <a:defRPr/>
            </a:lvl1pPr>
          </a:lstStyle>
          <a:p>
            <a:fld id="{8777DBA9-9777-4CD3-8116-601F4381BCD5}" type="slidenum">
              <a:rPr lang="en-US" altLang="en-US"/>
              <a:pPr/>
              <a:t>‹#›</a:t>
            </a:fld>
            <a:endParaRPr lang="en-US" altLang="en-US"/>
          </a:p>
        </p:txBody>
      </p:sp>
    </p:spTree>
    <p:extLst>
      <p:ext uri="{BB962C8B-B14F-4D97-AF65-F5344CB8AC3E}">
        <p14:creationId xmlns:p14="http://schemas.microsoft.com/office/powerpoint/2010/main" val="264841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913BCF6-8B24-41C4-BF70-AAE251830D3F}"/>
              </a:ext>
            </a:extLst>
          </p:cNvPr>
          <p:cNvSpPr>
            <a:spLocks noGrp="1"/>
          </p:cNvSpPr>
          <p:nvPr>
            <p:ph type="dt" sz="half" idx="10"/>
          </p:nvPr>
        </p:nvSpPr>
        <p:spPr/>
        <p:txBody>
          <a:bodyPr/>
          <a:lstStyle>
            <a:lvl1pPr>
              <a:defRPr/>
            </a:lvl1pPr>
          </a:lstStyle>
          <a:p>
            <a:pPr>
              <a:defRPr/>
            </a:pPr>
            <a:fld id="{986433C8-AF62-4B0D-A26A-925DDE22AF37}" type="datetimeFigureOut">
              <a:rPr lang="en-US"/>
              <a:pPr>
                <a:defRPr/>
              </a:pPr>
              <a:t>10/4/2023</a:t>
            </a:fld>
            <a:endParaRPr lang="en-US"/>
          </a:p>
        </p:txBody>
      </p:sp>
      <p:sp>
        <p:nvSpPr>
          <p:cNvPr id="3" name="Footer Placeholder 4">
            <a:extLst>
              <a:ext uri="{FF2B5EF4-FFF2-40B4-BE49-F238E27FC236}">
                <a16:creationId xmlns:a16="http://schemas.microsoft.com/office/drawing/2014/main" id="{10025E73-E637-4224-96A4-4B920C8BCDC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F585A9C-F769-449B-AB5C-D83E5C71B888}"/>
              </a:ext>
            </a:extLst>
          </p:cNvPr>
          <p:cNvSpPr>
            <a:spLocks noGrp="1"/>
          </p:cNvSpPr>
          <p:nvPr>
            <p:ph type="sldNum" sz="quarter" idx="12"/>
          </p:nvPr>
        </p:nvSpPr>
        <p:spPr/>
        <p:txBody>
          <a:bodyPr/>
          <a:lstStyle>
            <a:lvl1pPr>
              <a:defRPr/>
            </a:lvl1pPr>
          </a:lstStyle>
          <a:p>
            <a:fld id="{3A9DF5CA-575D-49B4-B022-D7C9B70EAC38}" type="slidenum">
              <a:rPr lang="en-US" altLang="en-US"/>
              <a:pPr/>
              <a:t>‹#›</a:t>
            </a:fld>
            <a:endParaRPr lang="en-US" altLang="en-US"/>
          </a:p>
        </p:txBody>
      </p:sp>
    </p:spTree>
    <p:extLst>
      <p:ext uri="{BB962C8B-B14F-4D97-AF65-F5344CB8AC3E}">
        <p14:creationId xmlns:p14="http://schemas.microsoft.com/office/powerpoint/2010/main" val="185873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191645D-420A-4188-AC3E-CF83374496F1}"/>
              </a:ext>
            </a:extLst>
          </p:cNvPr>
          <p:cNvSpPr>
            <a:spLocks noGrp="1"/>
          </p:cNvSpPr>
          <p:nvPr>
            <p:ph type="dt" sz="half" idx="10"/>
          </p:nvPr>
        </p:nvSpPr>
        <p:spPr/>
        <p:txBody>
          <a:bodyPr/>
          <a:lstStyle>
            <a:lvl1pPr>
              <a:defRPr/>
            </a:lvl1pPr>
          </a:lstStyle>
          <a:p>
            <a:pPr>
              <a:defRPr/>
            </a:pPr>
            <a:fld id="{5CCB5C71-66D1-48C8-8B41-8D37296E120E}" type="datetimeFigureOut">
              <a:rPr lang="en-US"/>
              <a:pPr>
                <a:defRPr/>
              </a:pPr>
              <a:t>10/4/2023</a:t>
            </a:fld>
            <a:endParaRPr lang="en-US"/>
          </a:p>
        </p:txBody>
      </p:sp>
      <p:sp>
        <p:nvSpPr>
          <p:cNvPr id="6" name="Footer Placeholder 4">
            <a:extLst>
              <a:ext uri="{FF2B5EF4-FFF2-40B4-BE49-F238E27FC236}">
                <a16:creationId xmlns:a16="http://schemas.microsoft.com/office/drawing/2014/main" id="{B761D559-600D-4545-A3B4-B533878882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AE2F6D-EA07-4F69-B075-574DE001D53B}"/>
              </a:ext>
            </a:extLst>
          </p:cNvPr>
          <p:cNvSpPr>
            <a:spLocks noGrp="1"/>
          </p:cNvSpPr>
          <p:nvPr>
            <p:ph type="sldNum" sz="quarter" idx="12"/>
          </p:nvPr>
        </p:nvSpPr>
        <p:spPr/>
        <p:txBody>
          <a:bodyPr/>
          <a:lstStyle>
            <a:lvl1pPr>
              <a:defRPr/>
            </a:lvl1pPr>
          </a:lstStyle>
          <a:p>
            <a:fld id="{8BD21EE9-DCC7-4A48-A520-B796C21A7136}" type="slidenum">
              <a:rPr lang="en-US" altLang="en-US"/>
              <a:pPr/>
              <a:t>‹#›</a:t>
            </a:fld>
            <a:endParaRPr lang="en-US" altLang="en-US"/>
          </a:p>
        </p:txBody>
      </p:sp>
    </p:spTree>
    <p:extLst>
      <p:ext uri="{BB962C8B-B14F-4D97-AF65-F5344CB8AC3E}">
        <p14:creationId xmlns:p14="http://schemas.microsoft.com/office/powerpoint/2010/main" val="107205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C5CC26B-18B5-4C01-93F3-19F84825EB2C}"/>
              </a:ext>
            </a:extLst>
          </p:cNvPr>
          <p:cNvSpPr>
            <a:spLocks noGrp="1"/>
          </p:cNvSpPr>
          <p:nvPr>
            <p:ph type="dt" sz="half" idx="10"/>
          </p:nvPr>
        </p:nvSpPr>
        <p:spPr/>
        <p:txBody>
          <a:bodyPr/>
          <a:lstStyle>
            <a:lvl1pPr>
              <a:defRPr/>
            </a:lvl1pPr>
          </a:lstStyle>
          <a:p>
            <a:pPr>
              <a:defRPr/>
            </a:pPr>
            <a:fld id="{A1BB35F6-F5CB-4CEB-B11F-6D1AA7D6C99C}" type="datetimeFigureOut">
              <a:rPr lang="en-US"/>
              <a:pPr>
                <a:defRPr/>
              </a:pPr>
              <a:t>10/4/2023</a:t>
            </a:fld>
            <a:endParaRPr lang="en-US"/>
          </a:p>
        </p:txBody>
      </p:sp>
      <p:sp>
        <p:nvSpPr>
          <p:cNvPr id="6" name="Footer Placeholder 4">
            <a:extLst>
              <a:ext uri="{FF2B5EF4-FFF2-40B4-BE49-F238E27FC236}">
                <a16:creationId xmlns:a16="http://schemas.microsoft.com/office/drawing/2014/main" id="{81F6B1B1-2FAF-4F2F-AFEC-B9014CDA4B7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045974-06F0-482E-9630-8B2513609C90}"/>
              </a:ext>
            </a:extLst>
          </p:cNvPr>
          <p:cNvSpPr>
            <a:spLocks noGrp="1"/>
          </p:cNvSpPr>
          <p:nvPr>
            <p:ph type="sldNum" sz="quarter" idx="12"/>
          </p:nvPr>
        </p:nvSpPr>
        <p:spPr/>
        <p:txBody>
          <a:bodyPr/>
          <a:lstStyle>
            <a:lvl1pPr>
              <a:defRPr/>
            </a:lvl1pPr>
          </a:lstStyle>
          <a:p>
            <a:fld id="{7E365CF9-72FD-4C2E-8499-EDDA0268F8E9}" type="slidenum">
              <a:rPr lang="en-US" altLang="en-US"/>
              <a:pPr/>
              <a:t>‹#›</a:t>
            </a:fld>
            <a:endParaRPr lang="en-US" altLang="en-US"/>
          </a:p>
        </p:txBody>
      </p:sp>
    </p:spTree>
    <p:extLst>
      <p:ext uri="{BB962C8B-B14F-4D97-AF65-F5344CB8AC3E}">
        <p14:creationId xmlns:p14="http://schemas.microsoft.com/office/powerpoint/2010/main" val="40968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9F3DC68-6C1F-466A-89A3-4B863F55C6C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128D961-16D8-46DB-B1C1-281E5A5E36A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46C405C-9C39-4AE0-B956-4729E406E00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0BC60EA-0A16-438B-BE9C-473B39CB099F}" type="datetimeFigureOut">
              <a:rPr lang="en-US"/>
              <a:pPr>
                <a:defRPr/>
              </a:pPr>
              <a:t>10/4/2023</a:t>
            </a:fld>
            <a:endParaRPr lang="en-US"/>
          </a:p>
        </p:txBody>
      </p:sp>
      <p:sp>
        <p:nvSpPr>
          <p:cNvPr id="5" name="Footer Placeholder 4">
            <a:extLst>
              <a:ext uri="{FF2B5EF4-FFF2-40B4-BE49-F238E27FC236}">
                <a16:creationId xmlns:a16="http://schemas.microsoft.com/office/drawing/2014/main" id="{0466C351-2755-4398-AA16-142DA41E4D3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2DF90650-FEBF-49D3-AD35-7B27453C410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89FDBA2-623F-433E-99F1-2D810BEBE3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1.emf"/></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8.emf"/></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4.emf"/></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62.emf"/><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416FA685-5602-4363-A68C-E2F90FCD0F03}"/>
              </a:ext>
            </a:extLst>
          </p:cNvPr>
          <p:cNvSpPr>
            <a:spLocks noGrp="1"/>
          </p:cNvSpPr>
          <p:nvPr>
            <p:ph type="ctrTitle"/>
          </p:nvPr>
        </p:nvSpPr>
        <p:spPr/>
        <p:txBody>
          <a:bodyPr/>
          <a:lstStyle/>
          <a:p>
            <a:pPr eaLnBrk="1" hangingPunct="1"/>
            <a:r>
              <a:rPr lang="en-US" altLang="en-US" sz="3600"/>
              <a:t>Statistical Analysis I</a:t>
            </a:r>
          </a:p>
        </p:txBody>
      </p:sp>
      <p:sp>
        <p:nvSpPr>
          <p:cNvPr id="3" name="Subtitle 2">
            <a:extLst>
              <a:ext uri="{FF2B5EF4-FFF2-40B4-BE49-F238E27FC236}">
                <a16:creationId xmlns:a16="http://schemas.microsoft.com/office/drawing/2014/main" id="{2A508A21-D258-4699-AF11-3648AEDB6508}"/>
              </a:ext>
            </a:extLst>
          </p:cNvPr>
          <p:cNvSpPr>
            <a:spLocks noGrp="1"/>
          </p:cNvSpPr>
          <p:nvPr>
            <p:ph type="subTitle" idx="1"/>
          </p:nvPr>
        </p:nvSpPr>
        <p:spPr/>
        <p:txBody>
          <a:bodyPr rtlCol="0">
            <a:normAutofit/>
          </a:bodyPr>
          <a:lstStyle/>
          <a:p>
            <a:pPr eaLnBrk="1" fontAlgn="auto" hangingPunct="1">
              <a:spcAft>
                <a:spcPts val="0"/>
              </a:spcAft>
              <a:defRPr/>
            </a:pPr>
            <a:r>
              <a:rPr lang="en-US" sz="2800" dirty="0"/>
              <a:t>Statistical Models, Sampling Distributions, and Basic Inference Procedures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0C8C-409C-4EAD-935D-A64E7ADA8426}"/>
              </a:ext>
            </a:extLst>
          </p:cNvPr>
          <p:cNvSpPr txBox="1">
            <a:spLocks/>
          </p:cNvSpPr>
          <p:nvPr/>
        </p:nvSpPr>
        <p:spPr>
          <a:xfrm>
            <a:off x="457200" y="0"/>
            <a:ext cx="8229600" cy="944563"/>
          </a:xfrm>
          <a:prstGeom prst="rect">
            <a:avLst/>
          </a:prstGeom>
        </p:spPr>
        <p:txBody>
          <a:bodyPr/>
          <a:lstStyle/>
          <a:p>
            <a:pPr algn="ctr">
              <a:defRPr/>
            </a:pPr>
            <a:r>
              <a:rPr lang="en-US" sz="3200" dirty="0">
                <a:latin typeface="+mj-lt"/>
                <a:ea typeface="+mj-ea"/>
                <a:cs typeface="+mj-cs"/>
              </a:rPr>
              <a:t>Central Limit Theorem</a:t>
            </a:r>
          </a:p>
          <a:p>
            <a:pPr algn="ctr">
              <a:defRPr/>
            </a:pPr>
            <a:r>
              <a:rPr lang="en-US" sz="2400" dirty="0">
                <a:latin typeface="+mj-lt"/>
                <a:ea typeface="+mj-ea"/>
                <a:cs typeface="+mj-cs"/>
              </a:rPr>
              <a:t>Example</a:t>
            </a:r>
          </a:p>
        </p:txBody>
      </p:sp>
      <p:sp>
        <p:nvSpPr>
          <p:cNvPr id="3" name="TextBox 2">
            <a:extLst>
              <a:ext uri="{FF2B5EF4-FFF2-40B4-BE49-F238E27FC236}">
                <a16:creationId xmlns:a16="http://schemas.microsoft.com/office/drawing/2014/main" id="{EAD7343C-1E6A-48BE-A502-E6F0BFB42228}"/>
              </a:ext>
            </a:extLst>
          </p:cNvPr>
          <p:cNvSpPr txBox="1">
            <a:spLocks noChangeArrowheads="1"/>
          </p:cNvSpPr>
          <p:nvPr/>
        </p:nvSpPr>
        <p:spPr bwMode="auto">
          <a:xfrm>
            <a:off x="304800" y="914400"/>
            <a:ext cx="871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A common practice in manufacturing is to sample product as produced by the manufacturing process.  Often several parts/packages/units are sampled at a given time and evaluated. </a:t>
            </a:r>
          </a:p>
        </p:txBody>
      </p:sp>
      <p:sp>
        <p:nvSpPr>
          <p:cNvPr id="4" name="TextBox 3">
            <a:extLst>
              <a:ext uri="{FF2B5EF4-FFF2-40B4-BE49-F238E27FC236}">
                <a16:creationId xmlns:a16="http://schemas.microsoft.com/office/drawing/2014/main" id="{66385322-089D-4CF7-AA4C-E10A02AF7242}"/>
              </a:ext>
            </a:extLst>
          </p:cNvPr>
          <p:cNvSpPr txBox="1">
            <a:spLocks noChangeArrowheads="1"/>
          </p:cNvSpPr>
          <p:nvPr/>
        </p:nvSpPr>
        <p:spPr bwMode="auto">
          <a:xfrm>
            <a:off x="304800" y="15240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Imagine you work for a company that produces touch screen panels for smart phones, and at the end of each shift 5 screens are sampled from the end of the line and measured for flatness. </a:t>
            </a:r>
          </a:p>
        </p:txBody>
      </p:sp>
      <p:sp>
        <p:nvSpPr>
          <p:cNvPr id="5" name="TextBox 4">
            <a:extLst>
              <a:ext uri="{FF2B5EF4-FFF2-40B4-BE49-F238E27FC236}">
                <a16:creationId xmlns:a16="http://schemas.microsoft.com/office/drawing/2014/main" id="{17646CD0-665A-4C9C-88F4-3E7FC05F48AE}"/>
              </a:ext>
            </a:extLst>
          </p:cNvPr>
          <p:cNvSpPr txBox="1">
            <a:spLocks noChangeArrowheads="1"/>
          </p:cNvSpPr>
          <p:nvPr/>
        </p:nvSpPr>
        <p:spPr bwMode="auto">
          <a:xfrm>
            <a:off x="304800" y="2133600"/>
            <a:ext cx="8374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The specifications for flatness results is 0 ± 1 micron and currently, the process appears to</a:t>
            </a:r>
          </a:p>
          <a:p>
            <a:pPr eaLnBrk="1" hangingPunct="1">
              <a:spcBef>
                <a:spcPct val="0"/>
              </a:spcBef>
              <a:buFontTx/>
              <a:buNone/>
            </a:pPr>
            <a:r>
              <a:rPr lang="en-US" altLang="en-US" sz="1600">
                <a:latin typeface="Arial" panose="020B0604020202020204" pitchFamily="34" charset="0"/>
              </a:rPr>
              <a:t> be running near its target of 0 with a standard deviation of 0.35 microns.  In addition, the</a:t>
            </a:r>
          </a:p>
          <a:p>
            <a:pPr eaLnBrk="1" hangingPunct="1">
              <a:spcBef>
                <a:spcPct val="0"/>
              </a:spcBef>
              <a:buFontTx/>
              <a:buNone/>
            </a:pPr>
            <a:r>
              <a:rPr lang="en-US" altLang="en-US" sz="1600">
                <a:latin typeface="Arial" panose="020B0604020202020204" pitchFamily="34" charset="0"/>
              </a:rPr>
              <a:t> flatness results can be reasonably described using a normal distribution.</a:t>
            </a:r>
          </a:p>
        </p:txBody>
      </p:sp>
      <p:sp>
        <p:nvSpPr>
          <p:cNvPr id="17414" name="TextBox 5">
            <a:extLst>
              <a:ext uri="{FF2B5EF4-FFF2-40B4-BE49-F238E27FC236}">
                <a16:creationId xmlns:a16="http://schemas.microsoft.com/office/drawing/2014/main" id="{FBE3A5F4-E6FF-4BCE-A8D4-E18B663D6330}"/>
              </a:ext>
            </a:extLst>
          </p:cNvPr>
          <p:cNvSpPr txBox="1">
            <a:spLocks noChangeArrowheads="1"/>
          </p:cNvSpPr>
          <p:nvPr/>
        </p:nvSpPr>
        <p:spPr bwMode="auto">
          <a:xfrm>
            <a:off x="228600" y="3048000"/>
            <a:ext cx="365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  1) What is the probability that an individual screen will be out-of-spec?</a:t>
            </a:r>
          </a:p>
        </p:txBody>
      </p:sp>
      <p:sp>
        <p:nvSpPr>
          <p:cNvPr id="17415" name="TextBox 6">
            <a:extLst>
              <a:ext uri="{FF2B5EF4-FFF2-40B4-BE49-F238E27FC236}">
                <a16:creationId xmlns:a16="http://schemas.microsoft.com/office/drawing/2014/main" id="{4C899B52-4A57-4A65-A938-C2709AE1DDFE}"/>
              </a:ext>
            </a:extLst>
          </p:cNvPr>
          <p:cNvSpPr txBox="1">
            <a:spLocks noChangeArrowheads="1"/>
          </p:cNvSpPr>
          <p:nvPr/>
        </p:nvSpPr>
        <p:spPr bwMode="auto">
          <a:xfrm>
            <a:off x="304800" y="3581400"/>
            <a:ext cx="396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rgbClr val="FF0000"/>
                </a:solidFill>
                <a:latin typeface="Arial" panose="020B0604020202020204" pitchFamily="34" charset="0"/>
              </a:rPr>
              <a:t>Let F = Flatness Measurement on a single screen</a:t>
            </a:r>
          </a:p>
          <a:p>
            <a:pPr eaLnBrk="1" hangingPunct="1">
              <a:spcBef>
                <a:spcPct val="0"/>
              </a:spcBef>
              <a:buFontTx/>
              <a:buNone/>
            </a:pPr>
            <a:r>
              <a:rPr lang="en-US" altLang="en-US" sz="1200">
                <a:solidFill>
                  <a:srgbClr val="FF0000"/>
                </a:solidFill>
                <a:latin typeface="Arial" panose="020B0604020202020204" pitchFamily="34" charset="0"/>
              </a:rPr>
              <a:t>      F ~ N(0, 0.35)</a:t>
            </a:r>
          </a:p>
          <a:p>
            <a:pPr eaLnBrk="1" hangingPunct="1">
              <a:spcBef>
                <a:spcPct val="0"/>
              </a:spcBef>
              <a:buFontTx/>
              <a:buNone/>
            </a:pPr>
            <a:r>
              <a:rPr lang="en-US" altLang="en-US" sz="1200">
                <a:solidFill>
                  <a:srgbClr val="FF0000"/>
                </a:solidFill>
                <a:latin typeface="Arial" panose="020B0604020202020204" pitchFamily="34" charset="0"/>
              </a:rPr>
              <a:t>Looking for 1 - Pr[ -1 &lt; F &lt; 1 ] = </a:t>
            </a:r>
          </a:p>
          <a:p>
            <a:pPr eaLnBrk="1" hangingPunct="1">
              <a:spcBef>
                <a:spcPct val="0"/>
              </a:spcBef>
              <a:buFontTx/>
              <a:buNone/>
            </a:pPr>
            <a:r>
              <a:rPr lang="en-US" altLang="en-US" sz="1200">
                <a:solidFill>
                  <a:srgbClr val="FF0000"/>
                </a:solidFill>
                <a:latin typeface="Arial" panose="020B0604020202020204" pitchFamily="34" charset="0"/>
              </a:rPr>
              <a:t>	1 - Pr[ (-1 – 0)/0.35 &lt; Z &lt; (1 – 0)/0.35 ] =</a:t>
            </a:r>
          </a:p>
          <a:p>
            <a:pPr eaLnBrk="1" hangingPunct="1">
              <a:spcBef>
                <a:spcPct val="0"/>
              </a:spcBef>
              <a:buFontTx/>
              <a:buNone/>
            </a:pPr>
            <a:r>
              <a:rPr lang="en-US" altLang="en-US" sz="1200">
                <a:solidFill>
                  <a:srgbClr val="FF0000"/>
                </a:solidFill>
                <a:latin typeface="Arial" panose="020B0604020202020204" pitchFamily="34" charset="0"/>
              </a:rPr>
              <a:t>	1 - Pr[ -2.857 &lt; Z &lt; 2.857] = 0.0043</a:t>
            </a:r>
          </a:p>
        </p:txBody>
      </p:sp>
      <p:pic>
        <p:nvPicPr>
          <p:cNvPr id="17416" name="Picture 8">
            <a:extLst>
              <a:ext uri="{FF2B5EF4-FFF2-40B4-BE49-F238E27FC236}">
                <a16:creationId xmlns:a16="http://schemas.microsoft.com/office/drawing/2014/main" id="{CC18F5EE-9DEB-4C1B-B323-D0604F645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24200"/>
            <a:ext cx="4191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TextBox 5">
            <a:extLst>
              <a:ext uri="{FF2B5EF4-FFF2-40B4-BE49-F238E27FC236}">
                <a16:creationId xmlns:a16="http://schemas.microsoft.com/office/drawing/2014/main" id="{1616021C-7FE8-49E8-94C4-96B88B3FE3AA}"/>
              </a:ext>
            </a:extLst>
          </p:cNvPr>
          <p:cNvSpPr txBox="1">
            <a:spLocks noChangeArrowheads="1"/>
          </p:cNvSpPr>
          <p:nvPr/>
        </p:nvSpPr>
        <p:spPr bwMode="auto">
          <a:xfrm>
            <a:off x="228600" y="4648200"/>
            <a:ext cx="396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  2) What is the probability that a sample average of 5 screens will be out-of-spec?</a:t>
            </a:r>
          </a:p>
        </p:txBody>
      </p:sp>
      <p:pic>
        <p:nvPicPr>
          <p:cNvPr id="17418" name="Picture 9">
            <a:extLst>
              <a:ext uri="{FF2B5EF4-FFF2-40B4-BE49-F238E27FC236}">
                <a16:creationId xmlns:a16="http://schemas.microsoft.com/office/drawing/2014/main" id="{775F8465-6FD3-4DE2-9BFD-F4966C7C1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24200"/>
            <a:ext cx="4191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7419" name="TextBox 6">
                <a:extLst>
                  <a:ext uri="{FF2B5EF4-FFF2-40B4-BE49-F238E27FC236}">
                    <a16:creationId xmlns:a16="http://schemas.microsoft.com/office/drawing/2014/main" id="{709B836D-79F7-4212-9857-BAAA72D6E40A}"/>
                  </a:ext>
                </a:extLst>
              </p:cNvPr>
              <p:cNvSpPr txBox="1">
                <a:spLocks noChangeArrowheads="1"/>
              </p:cNvSpPr>
              <p:nvPr/>
            </p:nvSpPr>
            <p:spPr bwMode="auto">
              <a:xfrm>
                <a:off x="152400" y="5257800"/>
                <a:ext cx="4191000" cy="10513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solidFill>
                      <a:schemeClr val="tx2"/>
                    </a:solidFill>
                    <a:latin typeface="Arial" panose="020B0604020202020204" pitchFamily="34" charset="0"/>
                  </a:rPr>
                  <a:t>Let </a:t>
                </a:r>
                <a14:m>
                  <m:oMath xmlns:m="http://schemas.openxmlformats.org/officeDocument/2006/math">
                    <m:acc>
                      <m:accPr>
                        <m:chr m:val="̅"/>
                        <m:ctrlPr>
                          <a:rPr lang="en-US" altLang="en-US" sz="1200" i="1" smtClean="0">
                            <a:solidFill>
                              <a:schemeClr val="tx2"/>
                            </a:solidFill>
                            <a:latin typeface="Cambria Math" panose="02040503050406030204" pitchFamily="18" charset="0"/>
                          </a:rPr>
                        </m:ctrlPr>
                      </m:accPr>
                      <m:e>
                        <m:r>
                          <a:rPr lang="en-US" altLang="en-US" sz="1200" b="0" i="1" smtClean="0">
                            <a:solidFill>
                              <a:schemeClr val="tx2"/>
                            </a:solidFill>
                            <a:latin typeface="Cambria Math" panose="02040503050406030204" pitchFamily="18" charset="0"/>
                          </a:rPr>
                          <m:t>𝐹</m:t>
                        </m:r>
                      </m:e>
                    </m:acc>
                  </m:oMath>
                </a14:m>
                <a:r>
                  <a:rPr lang="en-US" altLang="en-US" sz="1200" dirty="0">
                    <a:solidFill>
                      <a:schemeClr val="tx2"/>
                    </a:solidFill>
                    <a:latin typeface="Arial" panose="020B0604020202020204" pitchFamily="34" charset="0"/>
                  </a:rPr>
                  <a:t> = Average Flatness of 5 screens</a:t>
                </a:r>
              </a:p>
              <a:p>
                <a:pPr eaLnBrk="1" hangingPunct="1">
                  <a:spcBef>
                    <a:spcPct val="0"/>
                  </a:spcBef>
                  <a:buFontTx/>
                  <a:buNone/>
                </a:pPr>
                <a:r>
                  <a:rPr lang="en-US" altLang="en-US" sz="1200" dirty="0">
                    <a:solidFill>
                      <a:schemeClr val="tx2"/>
                    </a:solidFill>
                    <a:latin typeface="Arial" panose="020B0604020202020204" pitchFamily="34" charset="0"/>
                  </a:rPr>
                  <a:t>      </a:t>
                </a:r>
                <a14:m>
                  <m:oMath xmlns:m="http://schemas.openxmlformats.org/officeDocument/2006/math">
                    <m:acc>
                      <m:accPr>
                        <m:chr m:val="̅"/>
                        <m:ctrlPr>
                          <a:rPr lang="en-US" altLang="en-US" sz="1200" i="1" smtClean="0">
                            <a:solidFill>
                              <a:schemeClr val="tx2"/>
                            </a:solidFill>
                            <a:latin typeface="Cambria Math" panose="02040503050406030204" pitchFamily="18" charset="0"/>
                          </a:rPr>
                        </m:ctrlPr>
                      </m:accPr>
                      <m:e>
                        <m:r>
                          <a:rPr lang="en-US" altLang="en-US" sz="1200" b="0" i="1" smtClean="0">
                            <a:solidFill>
                              <a:schemeClr val="tx2"/>
                            </a:solidFill>
                            <a:latin typeface="Cambria Math" panose="02040503050406030204" pitchFamily="18" charset="0"/>
                          </a:rPr>
                          <m:t>𝐹</m:t>
                        </m:r>
                      </m:e>
                    </m:acc>
                  </m:oMath>
                </a14:m>
                <a:r>
                  <a:rPr lang="en-US" altLang="en-US" sz="1200" dirty="0">
                    <a:solidFill>
                      <a:schemeClr val="tx2"/>
                    </a:solidFill>
                    <a:latin typeface="Arial" panose="020B0604020202020204" pitchFamily="34" charset="0"/>
                  </a:rPr>
                  <a:t> ~ N(0, 0.35/</a:t>
                </a:r>
                <a:r>
                  <a:rPr lang="en-US" altLang="en-US" sz="1200" b="1" dirty="0">
                    <a:solidFill>
                      <a:schemeClr val="tx2"/>
                    </a:solidFill>
                    <a:latin typeface="Arial" panose="020B0604020202020204" pitchFamily="34" charset="0"/>
                  </a:rPr>
                  <a:t>(</a:t>
                </a:r>
                <a14:m>
                  <m:oMath xmlns:m="http://schemas.openxmlformats.org/officeDocument/2006/math">
                    <m:rad>
                      <m:radPr>
                        <m:degHide m:val="on"/>
                        <m:ctrlPr>
                          <a:rPr lang="en-US" altLang="en-US" sz="1200" b="1" i="1" smtClean="0">
                            <a:solidFill>
                              <a:schemeClr val="tx2"/>
                            </a:solidFill>
                            <a:latin typeface="Cambria Math" panose="02040503050406030204" pitchFamily="18" charset="0"/>
                          </a:rPr>
                        </m:ctrlPr>
                      </m:radPr>
                      <m:deg/>
                      <m:e>
                        <m:r>
                          <a:rPr lang="en-US" altLang="en-US" sz="1200" b="1" i="1" smtClean="0">
                            <a:solidFill>
                              <a:schemeClr val="tx2"/>
                            </a:solidFill>
                            <a:latin typeface="Cambria Math" panose="02040503050406030204" pitchFamily="18" charset="0"/>
                          </a:rPr>
                          <m:t>𝟓</m:t>
                        </m:r>
                      </m:e>
                    </m:rad>
                  </m:oMath>
                </a14:m>
                <a:r>
                  <a:rPr lang="en-US" altLang="en-US" sz="1200" b="1" dirty="0">
                    <a:solidFill>
                      <a:schemeClr val="tx2"/>
                    </a:solidFill>
                    <a:latin typeface="Arial" panose="020B0604020202020204" pitchFamily="34" charset="0"/>
                  </a:rPr>
                  <a:t>)</a:t>
                </a:r>
                <a:r>
                  <a:rPr lang="en-US" altLang="en-US" sz="1200" dirty="0">
                    <a:solidFill>
                      <a:schemeClr val="tx2"/>
                    </a:solidFill>
                    <a:latin typeface="Arial" panose="020B0604020202020204" pitchFamily="34" charset="0"/>
                  </a:rPr>
                  <a:t>)  = N(0, 0.1565)</a:t>
                </a:r>
              </a:p>
              <a:p>
                <a:pPr eaLnBrk="1" hangingPunct="1">
                  <a:spcBef>
                    <a:spcPct val="0"/>
                  </a:spcBef>
                  <a:buFontTx/>
                  <a:buNone/>
                </a:pPr>
                <a:r>
                  <a:rPr lang="en-US" altLang="en-US" sz="1200" dirty="0">
                    <a:solidFill>
                      <a:schemeClr val="tx2"/>
                    </a:solidFill>
                    <a:latin typeface="Arial" panose="020B0604020202020204" pitchFamily="34" charset="0"/>
                  </a:rPr>
                  <a:t>Looking for 1 - </a:t>
                </a:r>
                <a:r>
                  <a:rPr lang="en-US" altLang="en-US" sz="1200" dirty="0" err="1">
                    <a:solidFill>
                      <a:schemeClr val="tx2"/>
                    </a:solidFill>
                    <a:latin typeface="Arial" panose="020B0604020202020204" pitchFamily="34" charset="0"/>
                  </a:rPr>
                  <a:t>Pr</a:t>
                </a:r>
                <a:r>
                  <a:rPr lang="en-US" altLang="en-US" sz="1200" dirty="0">
                    <a:solidFill>
                      <a:schemeClr val="tx2"/>
                    </a:solidFill>
                    <a:latin typeface="Arial" panose="020B0604020202020204" pitchFamily="34" charset="0"/>
                  </a:rPr>
                  <a:t>[ -1 &lt; </a:t>
                </a:r>
                <a14:m>
                  <m:oMath xmlns:m="http://schemas.openxmlformats.org/officeDocument/2006/math">
                    <m:acc>
                      <m:accPr>
                        <m:chr m:val="̅"/>
                        <m:ctrlPr>
                          <a:rPr lang="en-US" altLang="en-US" sz="1200" i="1" smtClean="0">
                            <a:solidFill>
                              <a:schemeClr val="tx2"/>
                            </a:solidFill>
                            <a:latin typeface="Cambria Math" panose="02040503050406030204" pitchFamily="18" charset="0"/>
                          </a:rPr>
                        </m:ctrlPr>
                      </m:accPr>
                      <m:e>
                        <m:r>
                          <a:rPr lang="en-US" altLang="en-US" sz="1200" b="0" i="1" smtClean="0">
                            <a:solidFill>
                              <a:schemeClr val="tx2"/>
                            </a:solidFill>
                            <a:latin typeface="Cambria Math" panose="02040503050406030204" pitchFamily="18" charset="0"/>
                          </a:rPr>
                          <m:t>𝐹</m:t>
                        </m:r>
                      </m:e>
                    </m:acc>
                  </m:oMath>
                </a14:m>
                <a:r>
                  <a:rPr lang="en-US" altLang="en-US" sz="1200" dirty="0">
                    <a:solidFill>
                      <a:schemeClr val="tx2"/>
                    </a:solidFill>
                    <a:latin typeface="Arial" panose="020B0604020202020204" pitchFamily="34" charset="0"/>
                  </a:rPr>
                  <a:t> &lt; 1 ] = </a:t>
                </a:r>
              </a:p>
              <a:p>
                <a:pPr eaLnBrk="1" hangingPunct="1">
                  <a:spcBef>
                    <a:spcPct val="0"/>
                  </a:spcBef>
                  <a:buFontTx/>
                  <a:buNone/>
                </a:pPr>
                <a:r>
                  <a:rPr lang="en-US" altLang="en-US" sz="1200" dirty="0">
                    <a:solidFill>
                      <a:schemeClr val="tx2"/>
                    </a:solidFill>
                    <a:latin typeface="Arial" panose="020B0604020202020204" pitchFamily="34" charset="0"/>
                  </a:rPr>
                  <a:t>	1 - </a:t>
                </a:r>
                <a:r>
                  <a:rPr lang="en-US" altLang="en-US" sz="1200" dirty="0" err="1">
                    <a:solidFill>
                      <a:schemeClr val="tx2"/>
                    </a:solidFill>
                    <a:latin typeface="Arial" panose="020B0604020202020204" pitchFamily="34" charset="0"/>
                  </a:rPr>
                  <a:t>Pr</a:t>
                </a:r>
                <a:r>
                  <a:rPr lang="en-US" altLang="en-US" sz="1200" dirty="0">
                    <a:solidFill>
                      <a:schemeClr val="tx2"/>
                    </a:solidFill>
                    <a:latin typeface="Arial" panose="020B0604020202020204" pitchFamily="34" charset="0"/>
                  </a:rPr>
                  <a:t>[ (-1 – 0)/0.1565 &lt; Z &lt; (1 – 0)/0.1565 ] =</a:t>
                </a:r>
              </a:p>
              <a:p>
                <a:pPr eaLnBrk="1" hangingPunct="1">
                  <a:spcBef>
                    <a:spcPct val="0"/>
                  </a:spcBef>
                  <a:buFontTx/>
                  <a:buNone/>
                </a:pPr>
                <a:r>
                  <a:rPr lang="en-US" altLang="en-US" sz="1200" dirty="0">
                    <a:solidFill>
                      <a:schemeClr val="tx2"/>
                    </a:solidFill>
                    <a:latin typeface="Arial" panose="020B0604020202020204" pitchFamily="34" charset="0"/>
                  </a:rPr>
                  <a:t>	1 - </a:t>
                </a:r>
                <a:r>
                  <a:rPr lang="en-US" altLang="en-US" sz="1200" dirty="0" err="1">
                    <a:solidFill>
                      <a:schemeClr val="tx2"/>
                    </a:solidFill>
                    <a:latin typeface="Arial" panose="020B0604020202020204" pitchFamily="34" charset="0"/>
                  </a:rPr>
                  <a:t>Pr</a:t>
                </a:r>
                <a:r>
                  <a:rPr lang="en-US" altLang="en-US" sz="1200" dirty="0">
                    <a:solidFill>
                      <a:schemeClr val="tx2"/>
                    </a:solidFill>
                    <a:latin typeface="Arial" panose="020B0604020202020204" pitchFamily="34" charset="0"/>
                  </a:rPr>
                  <a:t>[ -6.389 &lt; Z &lt; 6.389] = 0.000000000167</a:t>
                </a:r>
              </a:p>
            </p:txBody>
          </p:sp>
        </mc:Choice>
        <mc:Fallback>
          <p:sp>
            <p:nvSpPr>
              <p:cNvPr id="17419" name="TextBox 6">
                <a:extLst>
                  <a:ext uri="{FF2B5EF4-FFF2-40B4-BE49-F238E27FC236}">
                    <a16:creationId xmlns:a16="http://schemas.microsoft.com/office/drawing/2014/main" id="{709B836D-79F7-4212-9857-BAAA72D6E40A}"/>
                  </a:ext>
                </a:extLst>
              </p:cNvPr>
              <p:cNvSpPr txBox="1">
                <a:spLocks noRot="1" noChangeAspect="1" noMove="1" noResize="1" noEditPoints="1" noAdjustHandles="1" noChangeArrowheads="1" noChangeShapeType="1" noTextEdit="1"/>
              </p:cNvSpPr>
              <p:nvPr/>
            </p:nvSpPr>
            <p:spPr bwMode="auto">
              <a:xfrm>
                <a:off x="152400" y="5257800"/>
                <a:ext cx="4191000" cy="1051313"/>
              </a:xfrm>
              <a:prstGeom prst="rect">
                <a:avLst/>
              </a:prstGeom>
              <a:blipFill>
                <a:blip r:embed="rId5"/>
                <a:stretch>
                  <a:fillRect t="-1163" b="-1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2" name="TextBox 11">
            <a:extLst>
              <a:ext uri="{FF2B5EF4-FFF2-40B4-BE49-F238E27FC236}">
                <a16:creationId xmlns:a16="http://schemas.microsoft.com/office/drawing/2014/main" id="{CFEEB382-7BB2-4606-A41C-CE3A2213CCFA}"/>
              </a:ext>
            </a:extLst>
          </p:cNvPr>
          <p:cNvSpPr txBox="1">
            <a:spLocks noChangeArrowheads="1"/>
          </p:cNvSpPr>
          <p:nvPr/>
        </p:nvSpPr>
        <p:spPr bwMode="auto">
          <a:xfrm>
            <a:off x="4419600" y="5943600"/>
            <a:ext cx="45545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So what do you think of the practice of releasing</a:t>
            </a:r>
          </a:p>
          <a:p>
            <a:pPr eaLnBrk="1" hangingPunct="1">
              <a:spcBef>
                <a:spcPct val="0"/>
              </a:spcBef>
              <a:buFontTx/>
              <a:buNone/>
            </a:pPr>
            <a:r>
              <a:rPr lang="en-US" altLang="en-US" sz="1600">
                <a:latin typeface="Arial" panose="020B0604020202020204" pitchFamily="34" charset="0"/>
              </a:rPr>
              <a:t> screens for shipment if the sample average is</a:t>
            </a:r>
          </a:p>
          <a:p>
            <a:pPr eaLnBrk="1" hangingPunct="1">
              <a:spcBef>
                <a:spcPct val="0"/>
              </a:spcBef>
              <a:buFontTx/>
              <a:buNone/>
            </a:pPr>
            <a:r>
              <a:rPr lang="en-US" altLang="en-US" sz="1600">
                <a:latin typeface="Arial" panose="020B0604020202020204" pitchFamily="34" charset="0"/>
              </a:rPr>
              <a:t> within specifications?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4"/>
                                        </p:tgtEl>
                                        <p:attrNameLst>
                                          <p:attrName>style.visibility</p:attrName>
                                        </p:attrNameLst>
                                      </p:cBhvr>
                                      <p:to>
                                        <p:strVal val="visible"/>
                                      </p:to>
                                    </p:set>
                                    <p:anim calcmode="lin" valueType="num">
                                      <p:cBhvr additive="base">
                                        <p:cTn id="25" dur="500" fill="hold"/>
                                        <p:tgtEl>
                                          <p:spTgt spid="17414"/>
                                        </p:tgtEl>
                                        <p:attrNameLst>
                                          <p:attrName>ppt_x</p:attrName>
                                        </p:attrNameLst>
                                      </p:cBhvr>
                                      <p:tavLst>
                                        <p:tav tm="0">
                                          <p:val>
                                            <p:strVal val="#ppt_x"/>
                                          </p:val>
                                        </p:tav>
                                        <p:tav tm="100000">
                                          <p:val>
                                            <p:strVal val="#ppt_x"/>
                                          </p:val>
                                        </p:tav>
                                      </p:tavLst>
                                    </p:anim>
                                    <p:anim calcmode="lin" valueType="num">
                                      <p:cBhvr additive="base">
                                        <p:cTn id="26"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5">
                                            <p:txEl>
                                              <p:pRg st="0" end="0"/>
                                            </p:txEl>
                                          </p:spTgt>
                                        </p:tgtEl>
                                        <p:attrNameLst>
                                          <p:attrName>style.visibility</p:attrName>
                                        </p:attrNameLst>
                                      </p:cBhvr>
                                      <p:to>
                                        <p:strVal val="visible"/>
                                      </p:to>
                                    </p:set>
                                    <p:anim calcmode="lin" valueType="num">
                                      <p:cBhvr additive="base">
                                        <p:cTn id="31"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5">
                                            <p:txEl>
                                              <p:pRg st="1" end="1"/>
                                            </p:txEl>
                                          </p:spTgt>
                                        </p:tgtEl>
                                        <p:attrNameLst>
                                          <p:attrName>style.visibility</p:attrName>
                                        </p:attrNameLst>
                                      </p:cBhvr>
                                      <p:to>
                                        <p:strVal val="visible"/>
                                      </p:to>
                                    </p:set>
                                    <p:anim calcmode="lin" valueType="num">
                                      <p:cBhvr additive="base">
                                        <p:cTn id="37"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6"/>
                                        </p:tgtEl>
                                        <p:attrNameLst>
                                          <p:attrName>style.visibility</p:attrName>
                                        </p:attrNameLst>
                                      </p:cBhvr>
                                      <p:to>
                                        <p:strVal val="visible"/>
                                      </p:to>
                                    </p:set>
                                    <p:anim calcmode="lin" valueType="num">
                                      <p:cBhvr additive="base">
                                        <p:cTn id="43" dur="500" fill="hold"/>
                                        <p:tgtEl>
                                          <p:spTgt spid="17416"/>
                                        </p:tgtEl>
                                        <p:attrNameLst>
                                          <p:attrName>ppt_x</p:attrName>
                                        </p:attrNameLst>
                                      </p:cBhvr>
                                      <p:tavLst>
                                        <p:tav tm="0">
                                          <p:val>
                                            <p:strVal val="#ppt_x"/>
                                          </p:val>
                                        </p:tav>
                                        <p:tav tm="100000">
                                          <p:val>
                                            <p:strVal val="#ppt_x"/>
                                          </p:val>
                                        </p:tav>
                                      </p:tavLst>
                                    </p:anim>
                                    <p:anim calcmode="lin" valueType="num">
                                      <p:cBhvr additive="base">
                                        <p:cTn id="44"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415">
                                            <p:txEl>
                                              <p:pRg st="2" end="2"/>
                                            </p:txEl>
                                          </p:spTgt>
                                        </p:tgtEl>
                                        <p:attrNameLst>
                                          <p:attrName>style.visibility</p:attrName>
                                        </p:attrNameLst>
                                      </p:cBhvr>
                                      <p:to>
                                        <p:strVal val="visible"/>
                                      </p:to>
                                    </p:set>
                                    <p:anim calcmode="lin" valueType="num">
                                      <p:cBhvr additive="base">
                                        <p:cTn id="49"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7415">
                                            <p:txEl>
                                              <p:pRg st="3" end="3"/>
                                            </p:txEl>
                                          </p:spTgt>
                                        </p:tgtEl>
                                        <p:attrNameLst>
                                          <p:attrName>style.visibility</p:attrName>
                                        </p:attrNameLst>
                                      </p:cBhvr>
                                      <p:to>
                                        <p:strVal val="visible"/>
                                      </p:to>
                                    </p:set>
                                    <p:anim calcmode="lin" valueType="num">
                                      <p:cBhvr additive="base">
                                        <p:cTn id="55"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7415">
                                            <p:txEl>
                                              <p:pRg st="4" end="4"/>
                                            </p:txEl>
                                          </p:spTgt>
                                        </p:tgtEl>
                                        <p:attrNameLst>
                                          <p:attrName>style.visibility</p:attrName>
                                        </p:attrNameLst>
                                      </p:cBhvr>
                                      <p:to>
                                        <p:strVal val="visible"/>
                                      </p:to>
                                    </p:set>
                                    <p:anim calcmode="lin" valueType="num">
                                      <p:cBhvr additive="base">
                                        <p:cTn id="61" dur="500" fill="hold"/>
                                        <p:tgtEl>
                                          <p:spTgt spid="1741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4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417"/>
                                        </p:tgtEl>
                                        <p:attrNameLst>
                                          <p:attrName>style.visibility</p:attrName>
                                        </p:attrNameLst>
                                      </p:cBhvr>
                                      <p:to>
                                        <p:strVal val="visible"/>
                                      </p:to>
                                    </p:set>
                                    <p:anim calcmode="lin" valueType="num">
                                      <p:cBhvr additive="base">
                                        <p:cTn id="67" dur="500" fill="hold"/>
                                        <p:tgtEl>
                                          <p:spTgt spid="17417"/>
                                        </p:tgtEl>
                                        <p:attrNameLst>
                                          <p:attrName>ppt_x</p:attrName>
                                        </p:attrNameLst>
                                      </p:cBhvr>
                                      <p:tavLst>
                                        <p:tav tm="0">
                                          <p:val>
                                            <p:strVal val="#ppt_x"/>
                                          </p:val>
                                        </p:tav>
                                        <p:tav tm="100000">
                                          <p:val>
                                            <p:strVal val="#ppt_x"/>
                                          </p:val>
                                        </p:tav>
                                      </p:tavLst>
                                    </p:anim>
                                    <p:anim calcmode="lin" valueType="num">
                                      <p:cBhvr additive="base">
                                        <p:cTn id="68"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7419">
                                            <p:txEl>
                                              <p:pRg st="0" end="0"/>
                                            </p:txEl>
                                          </p:spTgt>
                                        </p:tgtEl>
                                        <p:attrNameLst>
                                          <p:attrName>style.visibility</p:attrName>
                                        </p:attrNameLst>
                                      </p:cBhvr>
                                      <p:to>
                                        <p:strVal val="visible"/>
                                      </p:to>
                                    </p:set>
                                    <p:anim calcmode="lin" valueType="num">
                                      <p:cBhvr additive="base">
                                        <p:cTn id="73" dur="500" fill="hold"/>
                                        <p:tgtEl>
                                          <p:spTgt spid="17419">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7419">
                                            <p:txEl>
                                              <p:pRg st="1" end="1"/>
                                            </p:txEl>
                                          </p:spTgt>
                                        </p:tgtEl>
                                        <p:attrNameLst>
                                          <p:attrName>style.visibility</p:attrName>
                                        </p:attrNameLst>
                                      </p:cBhvr>
                                      <p:to>
                                        <p:strVal val="visible"/>
                                      </p:to>
                                    </p:set>
                                    <p:anim calcmode="lin" valueType="num">
                                      <p:cBhvr additive="base">
                                        <p:cTn id="79" dur="500" fill="hold"/>
                                        <p:tgtEl>
                                          <p:spTgt spid="17419">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7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419">
                                            <p:txEl>
                                              <p:pRg st="2" end="2"/>
                                            </p:txEl>
                                          </p:spTgt>
                                        </p:tgtEl>
                                        <p:attrNameLst>
                                          <p:attrName>style.visibility</p:attrName>
                                        </p:attrNameLst>
                                      </p:cBhvr>
                                      <p:to>
                                        <p:strVal val="visible"/>
                                      </p:to>
                                    </p:set>
                                    <p:anim calcmode="lin" valueType="num">
                                      <p:cBhvr additive="base">
                                        <p:cTn id="85" dur="500" fill="hold"/>
                                        <p:tgtEl>
                                          <p:spTgt spid="17419">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419">
                                            <p:txEl>
                                              <p:pRg st="3" end="3"/>
                                            </p:txEl>
                                          </p:spTgt>
                                        </p:tgtEl>
                                        <p:attrNameLst>
                                          <p:attrName>style.visibility</p:attrName>
                                        </p:attrNameLst>
                                      </p:cBhvr>
                                      <p:to>
                                        <p:strVal val="visible"/>
                                      </p:to>
                                    </p:set>
                                    <p:anim calcmode="lin" valueType="num">
                                      <p:cBhvr additive="base">
                                        <p:cTn id="91" dur="500" fill="hold"/>
                                        <p:tgtEl>
                                          <p:spTgt spid="17419">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7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419">
                                            <p:txEl>
                                              <p:pRg st="4" end="4"/>
                                            </p:txEl>
                                          </p:spTgt>
                                        </p:tgtEl>
                                        <p:attrNameLst>
                                          <p:attrName>style.visibility</p:attrName>
                                        </p:attrNameLst>
                                      </p:cBhvr>
                                      <p:to>
                                        <p:strVal val="visible"/>
                                      </p:to>
                                    </p:set>
                                    <p:anim calcmode="lin" valueType="num">
                                      <p:cBhvr additive="base">
                                        <p:cTn id="97" dur="500" fill="hold"/>
                                        <p:tgtEl>
                                          <p:spTgt spid="17419">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7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17418"/>
                                        </p:tgtEl>
                                        <p:attrNameLst>
                                          <p:attrName>style.visibility</p:attrName>
                                        </p:attrNameLst>
                                      </p:cBhvr>
                                      <p:to>
                                        <p:strVal val="visible"/>
                                      </p:to>
                                    </p:set>
                                    <p:anim calcmode="lin" valueType="num">
                                      <p:cBhvr additive="base">
                                        <p:cTn id="103" dur="500" fill="hold"/>
                                        <p:tgtEl>
                                          <p:spTgt spid="17418"/>
                                        </p:tgtEl>
                                        <p:attrNameLst>
                                          <p:attrName>ppt_x</p:attrName>
                                        </p:attrNameLst>
                                      </p:cBhvr>
                                      <p:tavLst>
                                        <p:tav tm="0">
                                          <p:val>
                                            <p:strVal val="#ppt_x"/>
                                          </p:val>
                                        </p:tav>
                                        <p:tav tm="100000">
                                          <p:val>
                                            <p:strVal val="#ppt_x"/>
                                          </p:val>
                                        </p:tav>
                                      </p:tavLst>
                                    </p:anim>
                                    <p:anim calcmode="lin" valueType="num">
                                      <p:cBhvr additive="base">
                                        <p:cTn id="104" dur="500" fill="hold"/>
                                        <p:tgtEl>
                                          <p:spTgt spid="1741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additive="base">
                                        <p:cTn id="109" dur="500" fill="hold"/>
                                        <p:tgtEl>
                                          <p:spTgt spid="12"/>
                                        </p:tgtEl>
                                        <p:attrNameLst>
                                          <p:attrName>ppt_x</p:attrName>
                                        </p:attrNameLst>
                                      </p:cBhvr>
                                      <p:tavLst>
                                        <p:tav tm="0">
                                          <p:val>
                                            <p:strVal val="#ppt_x"/>
                                          </p:val>
                                        </p:tav>
                                        <p:tav tm="100000">
                                          <p:val>
                                            <p:strVal val="#ppt_x"/>
                                          </p:val>
                                        </p:tav>
                                      </p:tavLst>
                                    </p:anim>
                                    <p:anim calcmode="lin" valueType="num">
                                      <p:cBhvr additive="base">
                                        <p:cTn id="11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7414" grpId="0"/>
      <p:bldP spid="1741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CED-4D44-43A5-A32B-13C63F90AE3A}"/>
              </a:ext>
            </a:extLst>
          </p:cNvPr>
          <p:cNvSpPr txBox="1">
            <a:spLocks/>
          </p:cNvSpPr>
          <p:nvPr/>
        </p:nvSpPr>
        <p:spPr>
          <a:xfrm>
            <a:off x="457200" y="0"/>
            <a:ext cx="8229600" cy="762000"/>
          </a:xfrm>
          <a:prstGeom prst="rect">
            <a:avLst/>
          </a:prstGeom>
        </p:spPr>
        <p:txBody>
          <a:bodyPr/>
          <a:lstStyle/>
          <a:p>
            <a:pPr algn="ctr">
              <a:defRPr/>
            </a:pPr>
            <a:r>
              <a:rPr lang="en-US" sz="3200">
                <a:latin typeface="+mj-lt"/>
                <a:ea typeface="+mj-ea"/>
                <a:cs typeface="+mj-cs"/>
              </a:rPr>
              <a:t>Point Estimates</a:t>
            </a:r>
            <a:endParaRPr lang="en-US" sz="3200" dirty="0">
              <a:latin typeface="+mj-lt"/>
              <a:ea typeface="+mj-ea"/>
              <a:cs typeface="+mj-cs"/>
            </a:endParaRPr>
          </a:p>
        </p:txBody>
      </p:sp>
      <p:sp>
        <p:nvSpPr>
          <p:cNvPr id="3" name="TextBox 2">
            <a:extLst>
              <a:ext uri="{FF2B5EF4-FFF2-40B4-BE49-F238E27FC236}">
                <a16:creationId xmlns:a16="http://schemas.microsoft.com/office/drawing/2014/main" id="{CF3B99D3-DD2F-4BE0-93EC-A08F9CE92034}"/>
              </a:ext>
            </a:extLst>
          </p:cNvPr>
          <p:cNvSpPr txBox="1">
            <a:spLocks noChangeArrowheads="1"/>
          </p:cNvSpPr>
          <p:nvPr/>
        </p:nvSpPr>
        <p:spPr bwMode="auto">
          <a:xfrm>
            <a:off x="228600" y="457200"/>
            <a:ext cx="8763000" cy="1200150"/>
          </a:xfrm>
          <a:prstGeom prst="rect">
            <a:avLst/>
          </a:prstGeom>
          <a:noFill/>
          <a:ln w="9525">
            <a:noFill/>
            <a:miter lim="800000"/>
            <a:headEnd/>
            <a:tailEnd/>
          </a:ln>
        </p:spPr>
        <p:txBody>
          <a:bodyPr>
            <a:spAutoFit/>
          </a:bodyPr>
          <a:lstStyle/>
          <a:p>
            <a:pPr>
              <a:defRPr/>
            </a:pPr>
            <a:r>
              <a:rPr lang="en-US" dirty="0">
                <a:latin typeface="Calibri" pitchFamily="34" charset="0"/>
                <a:cs typeface="Arial" charset="0"/>
              </a:rPr>
              <a:t>A sample proportion, </a:t>
            </a:r>
            <a:r>
              <a:rPr lang="en-US" b="1" dirty="0">
                <a:solidFill>
                  <a:schemeClr val="accent1">
                    <a:lumMod val="75000"/>
                  </a:schemeClr>
                </a:solidFill>
                <a:latin typeface="Calibri" pitchFamily="34" charset="0"/>
                <a:cs typeface="Arial" charset="0"/>
              </a:rPr>
              <a:t>p</a:t>
            </a:r>
            <a:r>
              <a:rPr lang="en-US" dirty="0">
                <a:latin typeface="Calibri" pitchFamily="34" charset="0"/>
                <a:cs typeface="Arial" charset="0"/>
              </a:rPr>
              <a:t>, is also a </a:t>
            </a:r>
            <a:r>
              <a:rPr lang="en-US" b="1" dirty="0">
                <a:solidFill>
                  <a:srgbClr val="0070C0"/>
                </a:solidFill>
                <a:latin typeface="Calibri" pitchFamily="34" charset="0"/>
                <a:cs typeface="Arial" charset="0"/>
              </a:rPr>
              <a:t>sample statistic </a:t>
            </a:r>
            <a:r>
              <a:rPr lang="en-US" dirty="0">
                <a:latin typeface="Calibri" pitchFamily="34" charset="0"/>
                <a:cs typeface="Arial" charset="0"/>
              </a:rPr>
              <a:t>used to estimate a </a:t>
            </a:r>
            <a:r>
              <a:rPr lang="en-US" b="1" dirty="0">
                <a:solidFill>
                  <a:srgbClr val="FF0000"/>
                </a:solidFill>
                <a:latin typeface="Calibri" pitchFamily="34" charset="0"/>
                <a:cs typeface="Arial" charset="0"/>
              </a:rPr>
              <a:t>population parameter</a:t>
            </a:r>
            <a:r>
              <a:rPr lang="en-US" dirty="0">
                <a:latin typeface="Calibri" pitchFamily="34" charset="0"/>
                <a:cs typeface="Arial" charset="0"/>
              </a:rPr>
              <a:t>.  The statistical model involved is not quite the same as the simple mean + error model, but it is still relatively simple: X</a:t>
            </a:r>
            <a:r>
              <a:rPr lang="en-US" baseline="-25000" dirty="0">
                <a:latin typeface="Calibri" pitchFamily="34" charset="0"/>
                <a:cs typeface="Arial" charset="0"/>
              </a:rPr>
              <a:t>i</a:t>
            </a:r>
            <a:r>
              <a:rPr lang="en-US" dirty="0">
                <a:latin typeface="Calibri" pitchFamily="34" charset="0"/>
                <a:cs typeface="Arial" charset="0"/>
              </a:rPr>
              <a:t> = 1 with probability </a:t>
            </a:r>
            <a:r>
              <a:rPr lang="el-GR" b="1" dirty="0">
                <a:solidFill>
                  <a:srgbClr val="FF0000"/>
                </a:solidFill>
                <a:latin typeface="Calibri" pitchFamily="34" charset="0"/>
                <a:cs typeface="Arial" charset="0"/>
              </a:rPr>
              <a:t>π</a:t>
            </a:r>
            <a:r>
              <a:rPr lang="en-US" dirty="0">
                <a:latin typeface="Calibri" pitchFamily="34" charset="0"/>
                <a:cs typeface="Arial" charset="0"/>
              </a:rPr>
              <a:t> and X</a:t>
            </a:r>
            <a:r>
              <a:rPr lang="en-US" baseline="-25000" dirty="0">
                <a:latin typeface="Calibri" pitchFamily="34" charset="0"/>
                <a:cs typeface="Arial" charset="0"/>
              </a:rPr>
              <a:t>i</a:t>
            </a:r>
            <a:r>
              <a:rPr lang="en-US" dirty="0">
                <a:latin typeface="Calibri" pitchFamily="34" charset="0"/>
                <a:cs typeface="Arial" charset="0"/>
              </a:rPr>
              <a:t> = 0 with probability (1-</a:t>
            </a:r>
            <a:r>
              <a:rPr lang="el-GR" b="1" dirty="0">
                <a:solidFill>
                  <a:srgbClr val="FF0000"/>
                </a:solidFill>
                <a:latin typeface="Calibri" pitchFamily="34" charset="0"/>
                <a:cs typeface="Arial" charset="0"/>
              </a:rPr>
              <a:t>π</a:t>
            </a:r>
            <a:r>
              <a:rPr lang="en-US" dirty="0">
                <a:latin typeface="Calibri" pitchFamily="34" charset="0"/>
                <a:cs typeface="Arial" charset="0"/>
              </a:rPr>
              <a:t>).  The parameter </a:t>
            </a:r>
            <a:r>
              <a:rPr lang="el-GR" b="1" dirty="0">
                <a:solidFill>
                  <a:srgbClr val="FF0000"/>
                </a:solidFill>
                <a:latin typeface="Calibri" pitchFamily="34" charset="0"/>
                <a:cs typeface="Arial" charset="0"/>
              </a:rPr>
              <a:t>π</a:t>
            </a:r>
            <a:r>
              <a:rPr lang="en-US" dirty="0">
                <a:latin typeface="Calibri" pitchFamily="34" charset="0"/>
                <a:cs typeface="Arial" charset="0"/>
              </a:rPr>
              <a:t> represents the probability of the outcome of interest. [Bernoulli Trials]</a:t>
            </a:r>
          </a:p>
        </p:txBody>
      </p:sp>
      <p:grpSp>
        <p:nvGrpSpPr>
          <p:cNvPr id="5" name="Group 13">
            <a:extLst>
              <a:ext uri="{FF2B5EF4-FFF2-40B4-BE49-F238E27FC236}">
                <a16:creationId xmlns:a16="http://schemas.microsoft.com/office/drawing/2014/main" id="{C0682C26-14D1-4B4B-9A57-49FA5990B19A}"/>
              </a:ext>
            </a:extLst>
          </p:cNvPr>
          <p:cNvGrpSpPr>
            <a:grpSpLocks/>
          </p:cNvGrpSpPr>
          <p:nvPr/>
        </p:nvGrpSpPr>
        <p:grpSpPr bwMode="auto">
          <a:xfrm>
            <a:off x="304800" y="1905000"/>
            <a:ext cx="4114800" cy="3810000"/>
            <a:chOff x="304800" y="1905000"/>
            <a:chExt cx="4114800" cy="3810000"/>
          </a:xfrm>
        </p:grpSpPr>
        <p:sp>
          <p:nvSpPr>
            <p:cNvPr id="4" name="Oval 3">
              <a:extLst>
                <a:ext uri="{FF2B5EF4-FFF2-40B4-BE49-F238E27FC236}">
                  <a16:creationId xmlns:a16="http://schemas.microsoft.com/office/drawing/2014/main" id="{AD6F8AE9-292B-4414-BA8A-3C050C64DD02}"/>
                </a:ext>
              </a:extLst>
            </p:cNvPr>
            <p:cNvSpPr/>
            <p:nvPr/>
          </p:nvSpPr>
          <p:spPr>
            <a:xfrm>
              <a:off x="304800" y="19050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03" name="TextBox 2">
              <a:extLst>
                <a:ext uri="{FF2B5EF4-FFF2-40B4-BE49-F238E27FC236}">
                  <a16:creationId xmlns:a16="http://schemas.microsoft.com/office/drawing/2014/main" id="{BAC6DDAF-15C8-4F7F-B3D5-7F53FC9CA545}"/>
                </a:ext>
              </a:extLst>
            </p:cNvPr>
            <p:cNvSpPr txBox="1">
              <a:spLocks noChangeArrowheads="1"/>
            </p:cNvSpPr>
            <p:nvPr/>
          </p:nvSpPr>
          <p:spPr bwMode="auto">
            <a:xfrm>
              <a:off x="1219200" y="29718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grpSp>
      <p:grpSp>
        <p:nvGrpSpPr>
          <p:cNvPr id="7" name="Group 14">
            <a:extLst>
              <a:ext uri="{FF2B5EF4-FFF2-40B4-BE49-F238E27FC236}">
                <a16:creationId xmlns:a16="http://schemas.microsoft.com/office/drawing/2014/main" id="{7380C409-C75A-4534-89AC-512186DA0370}"/>
              </a:ext>
            </a:extLst>
          </p:cNvPr>
          <p:cNvGrpSpPr>
            <a:grpSpLocks/>
          </p:cNvGrpSpPr>
          <p:nvPr/>
        </p:nvGrpSpPr>
        <p:grpSpPr bwMode="auto">
          <a:xfrm>
            <a:off x="2286000" y="3276600"/>
            <a:ext cx="1752600" cy="1752600"/>
            <a:chOff x="2286000" y="3276600"/>
            <a:chExt cx="1752600" cy="1752600"/>
          </a:xfrm>
        </p:grpSpPr>
        <p:sp>
          <p:nvSpPr>
            <p:cNvPr id="6" name="Oval 5">
              <a:extLst>
                <a:ext uri="{FF2B5EF4-FFF2-40B4-BE49-F238E27FC236}">
                  <a16:creationId xmlns:a16="http://schemas.microsoft.com/office/drawing/2014/main" id="{CE8FA7FF-B234-4F56-B5EC-42F909722347}"/>
                </a:ext>
              </a:extLst>
            </p:cNvPr>
            <p:cNvSpPr/>
            <p:nvPr/>
          </p:nvSpPr>
          <p:spPr>
            <a:xfrm>
              <a:off x="2286000" y="32766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01" name="TextBox 4">
              <a:extLst>
                <a:ext uri="{FF2B5EF4-FFF2-40B4-BE49-F238E27FC236}">
                  <a16:creationId xmlns:a16="http://schemas.microsoft.com/office/drawing/2014/main" id="{24761FD6-CBD8-45C6-8271-31BF6F141A6D}"/>
                </a:ext>
              </a:extLst>
            </p:cNvPr>
            <p:cNvSpPr txBox="1">
              <a:spLocks noChangeArrowheads="1"/>
            </p:cNvSpPr>
            <p:nvPr/>
          </p:nvSpPr>
          <p:spPr bwMode="auto">
            <a:xfrm>
              <a:off x="2667000" y="36576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grpSp>
      <p:sp>
        <p:nvSpPr>
          <p:cNvPr id="8" name="TextBox 14">
            <a:extLst>
              <a:ext uri="{FF2B5EF4-FFF2-40B4-BE49-F238E27FC236}">
                <a16:creationId xmlns:a16="http://schemas.microsoft.com/office/drawing/2014/main" id="{86C69FE8-D336-43BB-836D-B90D4AD838DE}"/>
              </a:ext>
            </a:extLst>
          </p:cNvPr>
          <p:cNvSpPr txBox="1">
            <a:spLocks noChangeArrowheads="1"/>
          </p:cNvSpPr>
          <p:nvPr/>
        </p:nvSpPr>
        <p:spPr bwMode="auto">
          <a:xfrm>
            <a:off x="4648200" y="1600200"/>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Suppose we are interested in Knowing the True Proportion of Orange Reese’s Pieces Being Produced by Hershey</a:t>
            </a:r>
          </a:p>
        </p:txBody>
      </p:sp>
      <p:sp>
        <p:nvSpPr>
          <p:cNvPr id="9" name="TextBox 15">
            <a:extLst>
              <a:ext uri="{FF2B5EF4-FFF2-40B4-BE49-F238E27FC236}">
                <a16:creationId xmlns:a16="http://schemas.microsoft.com/office/drawing/2014/main" id="{C474A40B-C32E-4F2D-B7AE-E1D21AA132C4}"/>
              </a:ext>
            </a:extLst>
          </p:cNvPr>
          <p:cNvSpPr txBox="1">
            <a:spLocks noChangeArrowheads="1"/>
          </p:cNvSpPr>
          <p:nvPr/>
        </p:nvSpPr>
        <p:spPr bwMode="auto">
          <a:xfrm>
            <a:off x="4572000" y="2362200"/>
            <a:ext cx="4078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latin typeface="Arial" panose="020B0604020202020204" pitchFamily="34" charset="0"/>
              </a:rPr>
              <a:t>Population:  All Reese’s Pieces Being </a:t>
            </a:r>
          </a:p>
          <a:p>
            <a:pPr eaLnBrk="1" hangingPunct="1">
              <a:spcBef>
                <a:spcPct val="0"/>
              </a:spcBef>
              <a:buFontTx/>
              <a:buNone/>
            </a:pPr>
            <a:r>
              <a:rPr lang="en-US" altLang="en-US" sz="1800">
                <a:solidFill>
                  <a:srgbClr val="FF0000"/>
                </a:solidFill>
                <a:latin typeface="Arial" panose="020B0604020202020204" pitchFamily="34" charset="0"/>
              </a:rPr>
              <a:t>Produced by Hershey</a:t>
            </a:r>
          </a:p>
        </p:txBody>
      </p:sp>
      <p:sp>
        <p:nvSpPr>
          <p:cNvPr id="10" name="TextBox 16">
            <a:extLst>
              <a:ext uri="{FF2B5EF4-FFF2-40B4-BE49-F238E27FC236}">
                <a16:creationId xmlns:a16="http://schemas.microsoft.com/office/drawing/2014/main" id="{78B74184-D450-489F-A26B-4B1EC289887E}"/>
              </a:ext>
            </a:extLst>
          </p:cNvPr>
          <p:cNvSpPr txBox="1">
            <a:spLocks noChangeArrowheads="1"/>
          </p:cNvSpPr>
          <p:nvPr/>
        </p:nvSpPr>
        <p:spPr bwMode="auto">
          <a:xfrm>
            <a:off x="4572000" y="3048000"/>
            <a:ext cx="3848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latin typeface="Arial" panose="020B0604020202020204" pitchFamily="34" charset="0"/>
              </a:rPr>
              <a:t>Sample:  A group of Reese’s Pieces</a:t>
            </a:r>
          </a:p>
          <a:p>
            <a:pPr eaLnBrk="1" hangingPunct="1">
              <a:spcBef>
                <a:spcPct val="0"/>
              </a:spcBef>
              <a:buFontTx/>
              <a:buNone/>
            </a:pPr>
            <a:r>
              <a:rPr lang="en-US" altLang="en-US" sz="1800">
                <a:solidFill>
                  <a:srgbClr val="0070C0"/>
                </a:solidFill>
                <a:latin typeface="Arial" panose="020B0604020202020204" pitchFamily="34" charset="0"/>
              </a:rPr>
              <a:t> selected at random from a Bag of</a:t>
            </a:r>
          </a:p>
          <a:p>
            <a:pPr eaLnBrk="1" hangingPunct="1">
              <a:spcBef>
                <a:spcPct val="0"/>
              </a:spcBef>
              <a:buFontTx/>
              <a:buNone/>
            </a:pPr>
            <a:r>
              <a:rPr lang="en-US" altLang="en-US" sz="1800">
                <a:solidFill>
                  <a:srgbClr val="0070C0"/>
                </a:solidFill>
                <a:latin typeface="Arial" panose="020B0604020202020204" pitchFamily="34" charset="0"/>
              </a:rPr>
              <a:t> Reese’s Pieces (eg, samples of 25)</a:t>
            </a:r>
          </a:p>
        </p:txBody>
      </p:sp>
      <p:sp>
        <p:nvSpPr>
          <p:cNvPr id="11" name="TextBox 17">
            <a:extLst>
              <a:ext uri="{FF2B5EF4-FFF2-40B4-BE49-F238E27FC236}">
                <a16:creationId xmlns:a16="http://schemas.microsoft.com/office/drawing/2014/main" id="{B825A97B-2B61-41E6-95C2-0C30C759674B}"/>
              </a:ext>
            </a:extLst>
          </p:cNvPr>
          <p:cNvSpPr txBox="1">
            <a:spLocks noChangeArrowheads="1"/>
          </p:cNvSpPr>
          <p:nvPr/>
        </p:nvSpPr>
        <p:spPr bwMode="auto">
          <a:xfrm>
            <a:off x="4648200" y="4038600"/>
            <a:ext cx="434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latin typeface="Arial" panose="020B0604020202020204" pitchFamily="34" charset="0"/>
              </a:rPr>
              <a:t>Parameter:  Population Proportion, π, of</a:t>
            </a:r>
          </a:p>
          <a:p>
            <a:pPr eaLnBrk="1" hangingPunct="1">
              <a:spcBef>
                <a:spcPct val="0"/>
              </a:spcBef>
              <a:buFontTx/>
              <a:buNone/>
            </a:pPr>
            <a:r>
              <a:rPr lang="en-US" altLang="en-US" sz="1800">
                <a:solidFill>
                  <a:srgbClr val="FF0000"/>
                </a:solidFill>
                <a:latin typeface="Arial" panose="020B0604020202020204" pitchFamily="34" charset="0"/>
              </a:rPr>
              <a:t>Orange RPs being produced by Hershey</a:t>
            </a:r>
          </a:p>
        </p:txBody>
      </p:sp>
      <p:sp>
        <p:nvSpPr>
          <p:cNvPr id="12" name="TextBox 16">
            <a:extLst>
              <a:ext uri="{FF2B5EF4-FFF2-40B4-BE49-F238E27FC236}">
                <a16:creationId xmlns:a16="http://schemas.microsoft.com/office/drawing/2014/main" id="{BF8895AC-4F4F-4D20-BC72-1DDB245C6F76}"/>
              </a:ext>
            </a:extLst>
          </p:cNvPr>
          <p:cNvSpPr txBox="1">
            <a:spLocks noChangeArrowheads="1"/>
          </p:cNvSpPr>
          <p:nvPr/>
        </p:nvSpPr>
        <p:spPr bwMode="auto">
          <a:xfrm>
            <a:off x="4648200" y="4724400"/>
            <a:ext cx="3686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latin typeface="Arial" panose="020B0604020202020204" pitchFamily="34" charset="0"/>
              </a:rPr>
              <a:t>Statistic:  Sample Proportion, p</a:t>
            </a:r>
          </a:p>
          <a:p>
            <a:pPr eaLnBrk="1" hangingPunct="1">
              <a:spcBef>
                <a:spcPct val="0"/>
              </a:spcBef>
              <a:buFontTx/>
              <a:buNone/>
            </a:pPr>
            <a:r>
              <a:rPr lang="en-US" altLang="en-US" sz="1800">
                <a:solidFill>
                  <a:srgbClr val="0070C0"/>
                </a:solidFill>
                <a:latin typeface="Arial" panose="020B0604020202020204" pitchFamily="34" charset="0"/>
              </a:rPr>
              <a:t>Number of Orange in Sample (X) /</a:t>
            </a:r>
          </a:p>
          <a:p>
            <a:pPr eaLnBrk="1" hangingPunct="1">
              <a:spcBef>
                <a:spcPct val="0"/>
              </a:spcBef>
              <a:buFontTx/>
              <a:buNone/>
            </a:pPr>
            <a:r>
              <a:rPr lang="en-US" altLang="en-US" sz="1800">
                <a:solidFill>
                  <a:srgbClr val="0070C0"/>
                </a:solidFill>
                <a:latin typeface="Arial" panose="020B0604020202020204" pitchFamily="34" charset="0"/>
              </a:rPr>
              <a:t>Sample Size (n), so p = X/n </a:t>
            </a:r>
          </a:p>
        </p:txBody>
      </p:sp>
      <p:sp>
        <p:nvSpPr>
          <p:cNvPr id="13" name="TextBox 12">
            <a:extLst>
              <a:ext uri="{FF2B5EF4-FFF2-40B4-BE49-F238E27FC236}">
                <a16:creationId xmlns:a16="http://schemas.microsoft.com/office/drawing/2014/main" id="{8B5D5521-97E8-409C-9EB7-32ABD9E5FB04}"/>
              </a:ext>
            </a:extLst>
          </p:cNvPr>
          <p:cNvSpPr txBox="1">
            <a:spLocks noChangeArrowheads="1"/>
          </p:cNvSpPr>
          <p:nvPr/>
        </p:nvSpPr>
        <p:spPr bwMode="auto">
          <a:xfrm>
            <a:off x="990600" y="6019800"/>
            <a:ext cx="5243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latin typeface="Arial" panose="020B0604020202020204" pitchFamily="34" charset="0"/>
              </a:rPr>
              <a:t>Sample Proportion, p = X/n</a:t>
            </a:r>
            <a:r>
              <a:rPr lang="en-US" altLang="en-US" sz="1800">
                <a:latin typeface="Arial" panose="020B0604020202020204" pitchFamily="34" charset="0"/>
              </a:rPr>
              <a:t>, is </a:t>
            </a:r>
            <a:r>
              <a:rPr lang="en-US" altLang="en-US" sz="1800" b="1">
                <a:latin typeface="Arial" panose="020B0604020202020204" pitchFamily="34" charset="0"/>
              </a:rPr>
              <a:t>Point Estimate </a:t>
            </a:r>
            <a:r>
              <a:rPr lang="en-US" altLang="en-US" sz="1800">
                <a:latin typeface="Arial" panose="020B0604020202020204" pitchFamily="34" charset="0"/>
              </a:rPr>
              <a:t>of </a:t>
            </a:r>
          </a:p>
          <a:p>
            <a:pPr eaLnBrk="1" hangingPunct="1">
              <a:spcBef>
                <a:spcPct val="0"/>
              </a:spcBef>
              <a:buFontTx/>
              <a:buNone/>
            </a:pPr>
            <a:r>
              <a:rPr lang="en-US" altLang="en-US" sz="1800">
                <a:solidFill>
                  <a:srgbClr val="FF0000"/>
                </a:solidFill>
                <a:latin typeface="Arial" panose="020B0604020202020204" pitchFamily="34" charset="0"/>
              </a:rPr>
              <a:t>Hershey’s Process Proportion, </a:t>
            </a:r>
            <a:r>
              <a:rPr lang="el-GR" altLang="en-US" sz="1800">
                <a:solidFill>
                  <a:srgbClr val="FF0000"/>
                </a:solidFill>
                <a:latin typeface="Arial" panose="020B0604020202020204" pitchFamily="34" charset="0"/>
              </a:rPr>
              <a:t>π</a:t>
            </a:r>
            <a:r>
              <a:rPr lang="en-US" altLang="en-US" sz="1800">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C14D1954-703C-4A80-BBEB-AC702140023E}"/>
              </a:ext>
            </a:extLst>
          </p:cNvPr>
          <p:cNvSpPr txBox="1">
            <a:spLocks noChangeArrowheads="1"/>
          </p:cNvSpPr>
          <p:nvPr/>
        </p:nvSpPr>
        <p:spPr bwMode="auto">
          <a:xfrm>
            <a:off x="2743200" y="152400"/>
            <a:ext cx="3578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Sample Proportion</a:t>
            </a:r>
          </a:p>
        </p:txBody>
      </p:sp>
      <p:sp>
        <p:nvSpPr>
          <p:cNvPr id="3" name="TextBox 2">
            <a:extLst>
              <a:ext uri="{FF2B5EF4-FFF2-40B4-BE49-F238E27FC236}">
                <a16:creationId xmlns:a16="http://schemas.microsoft.com/office/drawing/2014/main" id="{9B13FFA9-6D94-4482-9749-0867CC2DC9AB}"/>
              </a:ext>
            </a:extLst>
          </p:cNvPr>
          <p:cNvSpPr txBox="1">
            <a:spLocks noChangeArrowheads="1"/>
          </p:cNvSpPr>
          <p:nvPr/>
        </p:nvSpPr>
        <p:spPr bwMode="auto">
          <a:xfrm>
            <a:off x="762000" y="990600"/>
            <a:ext cx="6135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 </a:t>
            </a:r>
            <a:r>
              <a:rPr lang="en-US" altLang="en-US" sz="1800">
                <a:solidFill>
                  <a:srgbClr val="0070C0"/>
                </a:solidFill>
                <a:latin typeface="Arial" panose="020B0604020202020204" pitchFamily="34" charset="0"/>
              </a:rPr>
              <a:t>sample</a:t>
            </a:r>
            <a:r>
              <a:rPr lang="en-US" altLang="en-US" sz="1800">
                <a:latin typeface="Arial" panose="020B0604020202020204" pitchFamily="34" charset="0"/>
              </a:rPr>
              <a:t> </a:t>
            </a:r>
            <a:r>
              <a:rPr lang="en-US" altLang="en-US" sz="1800">
                <a:solidFill>
                  <a:srgbClr val="0070C0"/>
                </a:solidFill>
                <a:latin typeface="Arial" panose="020B0604020202020204" pitchFamily="34" charset="0"/>
              </a:rPr>
              <a:t>proportion</a:t>
            </a:r>
            <a:r>
              <a:rPr lang="en-US" altLang="en-US" sz="1800">
                <a:latin typeface="Arial" panose="020B0604020202020204" pitchFamily="34" charset="0"/>
              </a:rPr>
              <a:t> is really a </a:t>
            </a:r>
            <a:r>
              <a:rPr lang="en-US" altLang="en-US" sz="1800">
                <a:solidFill>
                  <a:srgbClr val="0070C0"/>
                </a:solidFill>
                <a:latin typeface="Arial" panose="020B0604020202020204" pitchFamily="34" charset="0"/>
              </a:rPr>
              <a:t>sample</a:t>
            </a:r>
            <a:r>
              <a:rPr lang="en-US" altLang="en-US" sz="1800">
                <a:latin typeface="Arial" panose="020B0604020202020204" pitchFamily="34" charset="0"/>
              </a:rPr>
              <a:t> </a:t>
            </a:r>
            <a:r>
              <a:rPr lang="en-US" altLang="en-US" sz="1800">
                <a:solidFill>
                  <a:srgbClr val="0070C0"/>
                </a:solidFill>
                <a:latin typeface="Arial" panose="020B0604020202020204" pitchFamily="34" charset="0"/>
              </a:rPr>
              <a:t>average</a:t>
            </a:r>
            <a:r>
              <a:rPr lang="en-US" altLang="en-US" sz="1800">
                <a:latin typeface="Arial" panose="020B0604020202020204" pitchFamily="34" charset="0"/>
              </a:rPr>
              <a:t> in disguise</a:t>
            </a:r>
          </a:p>
        </p:txBody>
      </p:sp>
      <p:sp>
        <p:nvSpPr>
          <p:cNvPr id="4" name="TextBox 3">
            <a:extLst>
              <a:ext uri="{FF2B5EF4-FFF2-40B4-BE49-F238E27FC236}">
                <a16:creationId xmlns:a16="http://schemas.microsoft.com/office/drawing/2014/main" id="{293CF92D-0633-4E85-AF85-D7CCDC126552}"/>
              </a:ext>
            </a:extLst>
          </p:cNvPr>
          <p:cNvSpPr txBox="1">
            <a:spLocks noChangeArrowheads="1"/>
          </p:cNvSpPr>
          <p:nvPr/>
        </p:nvSpPr>
        <p:spPr bwMode="auto">
          <a:xfrm>
            <a:off x="990600" y="1524000"/>
            <a:ext cx="5891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If we imagine each </a:t>
            </a:r>
            <a:r>
              <a:rPr lang="en-US" altLang="en-US" sz="1800">
                <a:solidFill>
                  <a:srgbClr val="0070C0"/>
                </a:solidFill>
                <a:latin typeface="Arial" panose="020B0604020202020204" pitchFamily="34" charset="0"/>
              </a:rPr>
              <a:t>sample</a:t>
            </a:r>
            <a:r>
              <a:rPr lang="en-US" altLang="en-US" sz="1800">
                <a:latin typeface="Arial" panose="020B0604020202020204" pitchFamily="34" charset="0"/>
              </a:rPr>
              <a:t> point as a Bernoulli trial, and</a:t>
            </a:r>
          </a:p>
          <a:p>
            <a:pPr eaLnBrk="1" hangingPunct="1">
              <a:spcBef>
                <a:spcPct val="0"/>
              </a:spcBef>
              <a:buFontTx/>
              <a:buNone/>
            </a:pPr>
            <a:r>
              <a:rPr lang="en-US" altLang="en-US" sz="1800">
                <a:latin typeface="Arial" panose="020B0604020202020204" pitchFamily="34" charset="0"/>
              </a:rPr>
              <a:t>Let the random variable	</a:t>
            </a:r>
          </a:p>
        </p:txBody>
      </p:sp>
      <p:grpSp>
        <p:nvGrpSpPr>
          <p:cNvPr id="2" name="Group 6">
            <a:extLst>
              <a:ext uri="{FF2B5EF4-FFF2-40B4-BE49-F238E27FC236}">
                <a16:creationId xmlns:a16="http://schemas.microsoft.com/office/drawing/2014/main" id="{12D33770-A9FD-4695-A67A-FD0DEE68BACE}"/>
              </a:ext>
            </a:extLst>
          </p:cNvPr>
          <p:cNvGrpSpPr>
            <a:grpSpLocks/>
          </p:cNvGrpSpPr>
          <p:nvPr/>
        </p:nvGrpSpPr>
        <p:grpSpPr bwMode="auto">
          <a:xfrm>
            <a:off x="2133600" y="1981200"/>
            <a:ext cx="4354513" cy="830263"/>
            <a:chOff x="1905000" y="2209800"/>
            <a:chExt cx="4354077" cy="830997"/>
          </a:xfrm>
        </p:grpSpPr>
        <p:sp>
          <p:nvSpPr>
            <p:cNvPr id="13321" name="TextBox 4">
              <a:extLst>
                <a:ext uri="{FF2B5EF4-FFF2-40B4-BE49-F238E27FC236}">
                  <a16:creationId xmlns:a16="http://schemas.microsoft.com/office/drawing/2014/main" id="{E98D12FE-3F58-4F4A-92BA-C819E45032A9}"/>
                </a:ext>
              </a:extLst>
            </p:cNvPr>
            <p:cNvSpPr txBox="1">
              <a:spLocks noChangeArrowheads="1"/>
            </p:cNvSpPr>
            <p:nvPr/>
          </p:nvSpPr>
          <p:spPr bwMode="auto">
            <a:xfrm>
              <a:off x="1905000" y="2362200"/>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	</a:t>
              </a:r>
              <a:r>
                <a:rPr lang="en-US" altLang="en-US" sz="1800">
                  <a:solidFill>
                    <a:srgbClr val="0070C0"/>
                  </a:solidFill>
                  <a:latin typeface="Arial" panose="020B0604020202020204" pitchFamily="34" charset="0"/>
                </a:rPr>
                <a:t>X</a:t>
              </a:r>
              <a:r>
                <a:rPr lang="en-US" altLang="en-US" sz="1800" baseline="-25000">
                  <a:solidFill>
                    <a:srgbClr val="0070C0"/>
                  </a:solidFill>
                  <a:latin typeface="Arial" panose="020B0604020202020204" pitchFamily="34" charset="0"/>
                </a:rPr>
                <a:t>i</a:t>
              </a:r>
              <a:r>
                <a:rPr lang="en-US" altLang="en-US" sz="1800">
                  <a:latin typeface="Arial" panose="020B0604020202020204" pitchFamily="34" charset="0"/>
                </a:rPr>
                <a:t> =   1 if that trial is a “success”</a:t>
              </a:r>
            </a:p>
            <a:p>
              <a:pPr eaLnBrk="1" hangingPunct="1">
                <a:spcBef>
                  <a:spcPct val="0"/>
                </a:spcBef>
                <a:buFontTx/>
                <a:buNone/>
              </a:pPr>
              <a:r>
                <a:rPr lang="en-US" altLang="en-US" sz="1800">
                  <a:latin typeface="Arial" panose="020B0604020202020204" pitchFamily="34" charset="0"/>
                </a:rPr>
                <a:t>	         0 if that trial is a “failure”</a:t>
              </a:r>
            </a:p>
          </p:txBody>
        </p:sp>
        <p:sp>
          <p:nvSpPr>
            <p:cNvPr id="13322" name="TextBox 5">
              <a:extLst>
                <a:ext uri="{FF2B5EF4-FFF2-40B4-BE49-F238E27FC236}">
                  <a16:creationId xmlns:a16="http://schemas.microsoft.com/office/drawing/2014/main" id="{B7846342-FF1E-4779-BEBB-C80F3211BA76}"/>
                </a:ext>
              </a:extLst>
            </p:cNvPr>
            <p:cNvSpPr txBox="1">
              <a:spLocks noChangeArrowheads="1"/>
            </p:cNvSpPr>
            <p:nvPr/>
          </p:nvSpPr>
          <p:spPr bwMode="auto">
            <a:xfrm>
              <a:off x="3200400" y="2209800"/>
              <a:ext cx="389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a:latin typeface="Arial" panose="020B0604020202020204" pitchFamily="34" charset="0"/>
                </a:rPr>
                <a:t>{</a:t>
              </a:r>
            </a:p>
          </p:txBody>
        </p: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FABF3E6-3758-4F90-8FB0-D2A9D7EA42EA}"/>
                  </a:ext>
                </a:extLst>
              </p:cNvPr>
              <p:cNvSpPr txBox="1">
                <a:spLocks noChangeArrowheads="1"/>
              </p:cNvSpPr>
              <p:nvPr/>
            </p:nvSpPr>
            <p:spPr bwMode="auto">
              <a:xfrm>
                <a:off x="990600" y="2819400"/>
                <a:ext cx="7805342" cy="670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Then the </a:t>
                </a:r>
                <a:r>
                  <a:rPr lang="en-US" altLang="en-US" sz="1800" dirty="0">
                    <a:solidFill>
                      <a:srgbClr val="0070C0"/>
                    </a:solidFill>
                    <a:latin typeface="Arial" panose="020B0604020202020204" pitchFamily="34" charset="0"/>
                  </a:rPr>
                  <a:t>average</a:t>
                </a:r>
                <a:r>
                  <a:rPr lang="en-US" altLang="en-US" sz="1800" dirty="0">
                    <a:latin typeface="Arial" panose="020B0604020202020204" pitchFamily="34" charset="0"/>
                  </a:rPr>
                  <a:t> of the </a:t>
                </a:r>
                <a:r>
                  <a:rPr lang="en-US" altLang="en-US" sz="1800" dirty="0" err="1">
                    <a:solidFill>
                      <a:srgbClr val="0070C0"/>
                    </a:solidFill>
                    <a:latin typeface="Arial" panose="020B0604020202020204" pitchFamily="34" charset="0"/>
                  </a:rPr>
                  <a:t>X</a:t>
                </a:r>
                <a:r>
                  <a:rPr lang="en-US" altLang="en-US" sz="1800" baseline="-25000" dirty="0" err="1">
                    <a:solidFill>
                      <a:srgbClr val="0070C0"/>
                    </a:solidFill>
                    <a:latin typeface="Arial" panose="020B0604020202020204" pitchFamily="34" charset="0"/>
                  </a:rPr>
                  <a:t>i</a:t>
                </a:r>
                <a:r>
                  <a:rPr lang="en-US" altLang="en-US" sz="1800" dirty="0" err="1">
                    <a:latin typeface="Arial" panose="020B0604020202020204" pitchFamily="34" charset="0"/>
                  </a:rPr>
                  <a:t>s</a:t>
                </a:r>
                <a:r>
                  <a:rPr lang="en-US" altLang="en-US" sz="1800" dirty="0">
                    <a:latin typeface="Arial" panose="020B0604020202020204" pitchFamily="34" charset="0"/>
                  </a:rPr>
                  <a:t> =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solidFill>
                      <a:srgbClr val="0070C0"/>
                    </a:solidFill>
                    <a:latin typeface="Arial" panose="020B0604020202020204" pitchFamily="34" charset="0"/>
                  </a:rPr>
                  <a:t> </a:t>
                </a:r>
                <a:r>
                  <a:rPr lang="en-US" altLang="en-US" sz="1800" dirty="0">
                    <a:latin typeface="Arial" panose="020B0604020202020204" pitchFamily="34" charset="0"/>
                  </a:rPr>
                  <a:t>= [Sum</a:t>
                </a:r>
                <a:r>
                  <a:rPr lang="en-US" altLang="en-US" sz="1800" baseline="-25000" dirty="0">
                    <a:latin typeface="Arial" panose="020B0604020202020204" pitchFamily="34" charset="0"/>
                  </a:rPr>
                  <a:t>i=1 to n</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X</a:t>
                </a:r>
                <a:r>
                  <a:rPr lang="en-US" altLang="en-US" sz="1800" baseline="-25000" dirty="0">
                    <a:solidFill>
                      <a:srgbClr val="0070C0"/>
                    </a:solidFill>
                    <a:latin typeface="Arial" panose="020B0604020202020204" pitchFamily="34" charset="0"/>
                  </a:rPr>
                  <a:t>i</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n</a:t>
                </a:r>
                <a:r>
                  <a:rPr lang="en-US" altLang="en-US" sz="1800" dirty="0">
                    <a:latin typeface="Arial" panose="020B0604020202020204" pitchFamily="34" charset="0"/>
                  </a:rPr>
                  <a:t> = </a:t>
                </a:r>
                <a:r>
                  <a:rPr lang="en-US" altLang="en-US" sz="1800" dirty="0">
                    <a:solidFill>
                      <a:srgbClr val="0070C0"/>
                    </a:solidFill>
                    <a:latin typeface="Arial" panose="020B0604020202020204" pitchFamily="34" charset="0"/>
                  </a:rPr>
                  <a:t>p</a:t>
                </a:r>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Since [Sum</a:t>
                </a:r>
                <a:r>
                  <a:rPr lang="en-US" altLang="en-US" sz="1800" baseline="-25000" dirty="0">
                    <a:latin typeface="Arial" panose="020B0604020202020204" pitchFamily="34" charset="0"/>
                  </a:rPr>
                  <a:t>i=1 to n</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X</a:t>
                </a:r>
                <a:r>
                  <a:rPr lang="en-US" altLang="en-US" sz="1800" baseline="-25000" dirty="0">
                    <a:solidFill>
                      <a:srgbClr val="0070C0"/>
                    </a:solidFill>
                    <a:latin typeface="Arial" panose="020B0604020202020204" pitchFamily="34" charset="0"/>
                  </a:rPr>
                  <a:t>i</a:t>
                </a:r>
                <a:r>
                  <a:rPr lang="en-US" altLang="en-US" sz="1800" dirty="0">
                    <a:latin typeface="Arial" panose="020B0604020202020204" pitchFamily="34" charset="0"/>
                  </a:rPr>
                  <a:t>)] is a count of the number of “successes” in the </a:t>
                </a:r>
                <a:r>
                  <a:rPr lang="en-US" altLang="en-US" sz="1800" dirty="0">
                    <a:solidFill>
                      <a:srgbClr val="0070C0"/>
                    </a:solidFill>
                    <a:latin typeface="Arial" panose="020B0604020202020204" pitchFamily="34" charset="0"/>
                  </a:rPr>
                  <a:t>sample</a:t>
                </a:r>
              </a:p>
            </p:txBody>
          </p:sp>
        </mc:Choice>
        <mc:Fallback>
          <p:sp>
            <p:nvSpPr>
              <p:cNvPr id="8" name="TextBox 7">
                <a:extLst>
                  <a:ext uri="{FF2B5EF4-FFF2-40B4-BE49-F238E27FC236}">
                    <a16:creationId xmlns:a16="http://schemas.microsoft.com/office/drawing/2014/main" id="{4FABF3E6-3758-4F90-8FB0-D2A9D7EA42EA}"/>
                  </a:ext>
                </a:extLst>
              </p:cNvPr>
              <p:cNvSpPr txBox="1">
                <a:spLocks noRot="1" noChangeAspect="1" noMove="1" noResize="1" noEditPoints="1" noAdjustHandles="1" noChangeArrowheads="1" noChangeShapeType="1" noTextEdit="1"/>
              </p:cNvSpPr>
              <p:nvPr/>
            </p:nvSpPr>
            <p:spPr bwMode="auto">
              <a:xfrm>
                <a:off x="990600" y="2819400"/>
                <a:ext cx="7805342" cy="670761"/>
              </a:xfrm>
              <a:prstGeom prst="rect">
                <a:avLst/>
              </a:prstGeom>
              <a:blipFill>
                <a:blip r:embed="rId2"/>
                <a:stretch>
                  <a:fillRect l="-703" t="-5455" b="-90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0C56C00-2AEE-4AA1-A426-73975EE52A60}"/>
                  </a:ext>
                </a:extLst>
              </p:cNvPr>
              <p:cNvSpPr txBox="1">
                <a:spLocks noChangeArrowheads="1"/>
              </p:cNvSpPr>
              <p:nvPr/>
            </p:nvSpPr>
            <p:spPr bwMode="auto">
              <a:xfrm>
                <a:off x="762000" y="3581400"/>
                <a:ext cx="7614585" cy="208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Recall the </a:t>
                </a:r>
                <a:r>
                  <a:rPr lang="en-US" altLang="en-US" sz="1800" dirty="0">
                    <a:solidFill>
                      <a:srgbClr val="0070C0"/>
                    </a:solidFill>
                    <a:latin typeface="Arial" panose="020B0604020202020204" pitchFamily="34" charset="0"/>
                  </a:rPr>
                  <a:t>sample proportion p </a:t>
                </a:r>
                <a:r>
                  <a:rPr lang="en-US" altLang="en-US" sz="1800" dirty="0">
                    <a:latin typeface="Arial" panose="020B0604020202020204" pitchFamily="34" charset="0"/>
                  </a:rPr>
                  <a:t>is a </a:t>
                </a:r>
                <a:r>
                  <a:rPr lang="en-US" altLang="en-US" sz="1800" b="1" dirty="0">
                    <a:latin typeface="Arial" panose="020B0604020202020204" pitchFamily="34" charset="0"/>
                  </a:rPr>
                  <a:t>Point Estimate </a:t>
                </a:r>
                <a:r>
                  <a:rPr lang="en-US" altLang="en-US" sz="1800" dirty="0">
                    <a:latin typeface="Arial" panose="020B0604020202020204" pitchFamily="34" charset="0"/>
                  </a:rPr>
                  <a:t>of the corresponding</a:t>
                </a:r>
              </a:p>
              <a:p>
                <a:pPr eaLnBrk="1" hangingPunct="1">
                  <a:spcBef>
                    <a:spcPct val="0"/>
                  </a:spcBef>
                  <a:buFontTx/>
                  <a:buNone/>
                </a:pP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population parameter </a:t>
                </a:r>
                <a:r>
                  <a:rPr lang="el-GR" altLang="en-US" sz="1800" dirty="0">
                    <a:solidFill>
                      <a:srgbClr val="FF0000"/>
                    </a:solidFill>
                    <a:latin typeface="Arial" panose="020B0604020202020204" pitchFamily="34" charset="0"/>
                  </a:rPr>
                  <a:t>π</a:t>
                </a:r>
                <a:r>
                  <a:rPr lang="en-US" altLang="en-US" sz="1800" dirty="0">
                    <a:latin typeface="Arial" panose="020B0604020202020204" pitchFamily="34" charset="0"/>
                  </a:rPr>
                  <a:t>, and since </a:t>
                </a:r>
                <a:r>
                  <a:rPr lang="en-US" altLang="en-US" sz="1800" dirty="0">
                    <a:solidFill>
                      <a:srgbClr val="0070C0"/>
                    </a:solidFill>
                    <a:latin typeface="Arial" panose="020B0604020202020204" pitchFamily="34" charset="0"/>
                  </a:rPr>
                  <a:t>p</a:t>
                </a:r>
                <a:r>
                  <a:rPr lang="en-US" altLang="en-US" sz="1800" dirty="0">
                    <a:latin typeface="Arial" panose="020B0604020202020204" pitchFamily="34" charset="0"/>
                  </a:rPr>
                  <a:t> is really an </a:t>
                </a:r>
                <a:r>
                  <a:rPr lang="en-US" altLang="en-US" sz="1800" dirty="0">
                    <a:solidFill>
                      <a:srgbClr val="0070C0"/>
                    </a:solidFill>
                    <a:latin typeface="Arial" panose="020B0604020202020204" pitchFamily="34" charset="0"/>
                  </a:rPr>
                  <a:t>average statistic</a:t>
                </a:r>
                <a:r>
                  <a:rPr lang="en-US" altLang="en-US" sz="1800" dirty="0">
                    <a:latin typeface="Arial" panose="020B0604020202020204" pitchFamily="34" charset="0"/>
                  </a:rPr>
                  <a:t>, by the</a:t>
                </a:r>
              </a:p>
              <a:p>
                <a:pPr eaLnBrk="1" hangingPunct="1">
                  <a:spcBef>
                    <a:spcPct val="0"/>
                  </a:spcBef>
                  <a:buFontTx/>
                  <a:buNone/>
                </a:pPr>
                <a:r>
                  <a:rPr lang="en-US" altLang="en-US" sz="1800" dirty="0">
                    <a:latin typeface="Arial" panose="020B0604020202020204" pitchFamily="34" charset="0"/>
                  </a:rPr>
                  <a:t> </a:t>
                </a:r>
                <a:r>
                  <a:rPr lang="en-US" altLang="en-US" sz="1800" b="1" dirty="0">
                    <a:latin typeface="Arial" panose="020B0604020202020204" pitchFamily="34" charset="0"/>
                  </a:rPr>
                  <a:t>Central Limit Theorem</a:t>
                </a:r>
                <a:r>
                  <a:rPr lang="en-US" altLang="en-US" sz="1800" dirty="0">
                    <a:latin typeface="Arial" panose="020B0604020202020204" pitchFamily="34" charset="0"/>
                  </a:rPr>
                  <a:t>, the </a:t>
                </a:r>
                <a:r>
                  <a:rPr lang="en-US" altLang="en-US" sz="1800" dirty="0">
                    <a:solidFill>
                      <a:srgbClr val="0070C0"/>
                    </a:solidFill>
                    <a:latin typeface="Arial" panose="020B0604020202020204" pitchFamily="34" charset="0"/>
                  </a:rPr>
                  <a:t>sampling distribution </a:t>
                </a:r>
                <a:r>
                  <a:rPr lang="en-US" altLang="en-US" sz="1800" dirty="0">
                    <a:latin typeface="Arial" panose="020B0604020202020204" pitchFamily="34" charset="0"/>
                  </a:rPr>
                  <a:t>for </a:t>
                </a:r>
                <a:r>
                  <a:rPr lang="en-US" altLang="en-US" sz="1800" dirty="0">
                    <a:solidFill>
                      <a:srgbClr val="0070C0"/>
                    </a:solidFill>
                    <a:latin typeface="Arial" panose="020B0604020202020204" pitchFamily="34" charset="0"/>
                  </a:rPr>
                  <a:t>p</a:t>
                </a:r>
                <a:r>
                  <a:rPr lang="en-US" altLang="en-US" sz="1800" dirty="0">
                    <a:latin typeface="Arial" panose="020B0604020202020204" pitchFamily="34" charset="0"/>
                  </a:rPr>
                  <a:t> has </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Mean = </a:t>
                </a:r>
                <a:r>
                  <a:rPr lang="el-GR" altLang="en-US" sz="1800" dirty="0">
                    <a:solidFill>
                      <a:srgbClr val="FF0000"/>
                    </a:solidFill>
                    <a:latin typeface="Arial" panose="020B0604020202020204" pitchFamily="34" charset="0"/>
                  </a:rPr>
                  <a:t>π</a:t>
                </a:r>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    Standard Deviation = Std Dev(</a:t>
                </a:r>
                <a:r>
                  <a:rPr lang="en-US" altLang="en-US" sz="1800" dirty="0">
                    <a:solidFill>
                      <a:srgbClr val="0070C0"/>
                    </a:solidFill>
                    <a:latin typeface="Arial" panose="020B0604020202020204" pitchFamily="34" charset="0"/>
                  </a:rPr>
                  <a:t>X</a:t>
                </a:r>
                <a:r>
                  <a:rPr lang="en-US" altLang="en-US" sz="1800" baseline="-25000" dirty="0">
                    <a:solidFill>
                      <a:srgbClr val="0070C0"/>
                    </a:solidFill>
                    <a:latin typeface="Arial" panose="020B0604020202020204" pitchFamily="34" charset="0"/>
                  </a:rPr>
                  <a:t>i</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 = </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l-GR" altLang="en-US" sz="1800" dirty="0" smtClean="0">
                            <a:solidFill>
                              <a:srgbClr val="FF0000"/>
                            </a:solidFill>
                            <a:latin typeface="Arial" panose="020B0604020202020204" pitchFamily="34" charset="0"/>
                          </a:rPr>
                          <m:t>π</m:t>
                        </m:r>
                        <m:r>
                          <m:rPr>
                            <m:nor/>
                          </m:rPr>
                          <a:rPr lang="en-US" altLang="en-US" sz="1800" dirty="0" smtClean="0">
                            <a:latin typeface="Arial" panose="020B0604020202020204" pitchFamily="34" charset="0"/>
                          </a:rPr>
                          <m:t>(1-</m:t>
                        </m:r>
                        <m:r>
                          <m:rPr>
                            <m:nor/>
                          </m:rPr>
                          <a:rPr lang="el-GR" altLang="en-US" sz="1800" dirty="0" smtClean="0">
                            <a:solidFill>
                              <a:srgbClr val="FF0000"/>
                            </a:solidFill>
                            <a:latin typeface="Arial" panose="020B0604020202020204" pitchFamily="34" charset="0"/>
                          </a:rPr>
                          <m:t>π</m:t>
                        </m:r>
                        <m:r>
                          <m:rPr>
                            <m:nor/>
                          </m:rPr>
                          <a:rPr lang="en-US" altLang="en-US" sz="1800" dirty="0" smtClean="0">
                            <a:latin typeface="Arial" panose="020B0604020202020204" pitchFamily="34" charset="0"/>
                          </a:rPr>
                          <m:t>)/</m:t>
                        </m:r>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 and</a:t>
                </a:r>
              </a:p>
              <a:p>
                <a:pPr eaLnBrk="1" hangingPunct="1">
                  <a:spcBef>
                    <a:spcPct val="0"/>
                  </a:spcBef>
                  <a:buFontTx/>
                  <a:buNone/>
                </a:pPr>
                <a:r>
                  <a:rPr lang="en-US" altLang="en-US" sz="1800" dirty="0">
                    <a:latin typeface="Arial" panose="020B0604020202020204" pitchFamily="34" charset="0"/>
                  </a:rPr>
                  <a:t>    Will tend to be Normally Distributed as </a:t>
                </a:r>
                <a:r>
                  <a:rPr lang="en-US" altLang="en-US" sz="1800" dirty="0">
                    <a:solidFill>
                      <a:srgbClr val="0070C0"/>
                    </a:solidFill>
                    <a:latin typeface="Arial" panose="020B0604020202020204" pitchFamily="34" charset="0"/>
                  </a:rPr>
                  <a:t>n</a:t>
                </a:r>
                <a:r>
                  <a:rPr lang="en-US" altLang="en-US" sz="1800" dirty="0">
                    <a:latin typeface="Arial" panose="020B0604020202020204" pitchFamily="34" charset="0"/>
                  </a:rPr>
                  <a:t> increases</a:t>
                </a:r>
              </a:p>
            </p:txBody>
          </p:sp>
        </mc:Choice>
        <mc:Fallback>
          <p:sp>
            <p:nvSpPr>
              <p:cNvPr id="9" name="TextBox 8">
                <a:extLst>
                  <a:ext uri="{FF2B5EF4-FFF2-40B4-BE49-F238E27FC236}">
                    <a16:creationId xmlns:a16="http://schemas.microsoft.com/office/drawing/2014/main" id="{10C56C00-2AEE-4AA1-A426-73975EE52A60}"/>
                  </a:ext>
                </a:extLst>
              </p:cNvPr>
              <p:cNvSpPr txBox="1">
                <a:spLocks noRot="1" noChangeAspect="1" noMove="1" noResize="1" noEditPoints="1" noAdjustHandles="1" noChangeArrowheads="1" noChangeShapeType="1" noTextEdit="1"/>
              </p:cNvSpPr>
              <p:nvPr/>
            </p:nvSpPr>
            <p:spPr bwMode="auto">
              <a:xfrm>
                <a:off x="762000" y="3581400"/>
                <a:ext cx="7614585" cy="2089739"/>
              </a:xfrm>
              <a:prstGeom prst="rect">
                <a:avLst/>
              </a:prstGeom>
              <a:blipFill>
                <a:blip r:embed="rId3"/>
                <a:stretch>
                  <a:fillRect l="-641" t="-1754" b="-3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E1B8D5A6-CDF0-40E4-BA0E-C5D9F0BB1037}"/>
              </a:ext>
            </a:extLst>
          </p:cNvPr>
          <p:cNvSpPr txBox="1">
            <a:spLocks noChangeArrowheads="1"/>
          </p:cNvSpPr>
          <p:nvPr/>
        </p:nvSpPr>
        <p:spPr bwMode="auto">
          <a:xfrm>
            <a:off x="914400" y="5867400"/>
            <a:ext cx="6648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How large does </a:t>
            </a:r>
            <a:r>
              <a:rPr lang="en-US" altLang="en-US" sz="1400">
                <a:solidFill>
                  <a:srgbClr val="0070C0"/>
                </a:solidFill>
                <a:latin typeface="Arial" panose="020B0604020202020204" pitchFamily="34" charset="0"/>
              </a:rPr>
              <a:t>n</a:t>
            </a:r>
            <a:r>
              <a:rPr lang="en-US" altLang="en-US" sz="1400">
                <a:latin typeface="Arial" panose="020B0604020202020204" pitchFamily="34" charset="0"/>
              </a:rPr>
              <a:t> need to be for distribution to reasonably approximate a normal?</a:t>
            </a:r>
          </a:p>
          <a:p>
            <a:pPr eaLnBrk="1" hangingPunct="1">
              <a:spcBef>
                <a:spcPct val="0"/>
              </a:spcBef>
              <a:buFontTx/>
              <a:buNone/>
            </a:pPr>
            <a:r>
              <a:rPr lang="en-US" altLang="en-US" sz="1400">
                <a:latin typeface="Arial" panose="020B0604020202020204" pitchFamily="34" charset="0"/>
              </a:rPr>
              <a:t>	</a:t>
            </a:r>
            <a:r>
              <a:rPr lang="en-US" altLang="en-US" sz="1400">
                <a:solidFill>
                  <a:srgbClr val="0070C0"/>
                </a:solidFill>
                <a:latin typeface="Arial" panose="020B0604020202020204" pitchFamily="34" charset="0"/>
              </a:rPr>
              <a:t>n</a:t>
            </a:r>
            <a:r>
              <a:rPr lang="en-US" altLang="en-US" sz="1400">
                <a:latin typeface="Arial" panose="020B0604020202020204" pitchFamily="34" charset="0"/>
              </a:rPr>
              <a:t> &gt; 9*max[(1-</a:t>
            </a:r>
            <a:r>
              <a:rPr lang="el-GR" altLang="en-US" sz="1400">
                <a:solidFill>
                  <a:srgbClr val="FF0000"/>
                </a:solidFill>
                <a:latin typeface="Arial" panose="020B0604020202020204" pitchFamily="34" charset="0"/>
              </a:rPr>
              <a:t>π</a:t>
            </a:r>
            <a:r>
              <a:rPr lang="en-US" altLang="en-US" sz="1400">
                <a:latin typeface="Arial" panose="020B0604020202020204" pitchFamily="34" charset="0"/>
              </a:rPr>
              <a:t>)/</a:t>
            </a:r>
            <a:r>
              <a:rPr lang="en-US" altLang="en-US" sz="1400">
                <a:solidFill>
                  <a:srgbClr val="FF0000"/>
                </a:solidFill>
                <a:latin typeface="Arial" panose="020B0604020202020204" pitchFamily="34" charset="0"/>
              </a:rPr>
              <a:t>π</a:t>
            </a:r>
            <a:r>
              <a:rPr lang="en-US" altLang="en-US" sz="1400">
                <a:latin typeface="Arial" panose="020B0604020202020204" pitchFamily="34" charset="0"/>
              </a:rPr>
              <a:t>, </a:t>
            </a:r>
            <a:r>
              <a:rPr lang="en-US" altLang="en-US" sz="1400">
                <a:solidFill>
                  <a:srgbClr val="FF0000"/>
                </a:solidFill>
                <a:latin typeface="Arial" panose="020B0604020202020204" pitchFamily="34" charset="0"/>
              </a:rPr>
              <a:t>π</a:t>
            </a:r>
            <a:r>
              <a:rPr lang="en-US" altLang="en-US" sz="1400">
                <a:latin typeface="Arial" panose="020B0604020202020204" pitchFamily="34" charset="0"/>
              </a:rPr>
              <a:t>/(1-</a:t>
            </a:r>
            <a:r>
              <a:rPr lang="el-GR" altLang="en-US" sz="1400">
                <a:solidFill>
                  <a:srgbClr val="FF0000"/>
                </a:solidFill>
                <a:latin typeface="Arial" panose="020B0604020202020204" pitchFamily="34" charset="0"/>
              </a:rPr>
              <a:t>π</a:t>
            </a:r>
            <a:r>
              <a:rPr lang="en-US" altLang="en-US" sz="1400">
                <a:latin typeface="Arial" panose="020B0604020202020204" pitchFamily="34" charset="0"/>
              </a:rPr>
              <a:t>)] </a:t>
            </a:r>
          </a:p>
          <a:p>
            <a:pPr eaLnBrk="1" hangingPunct="1">
              <a:spcBef>
                <a:spcPct val="0"/>
              </a:spcBef>
              <a:buFontTx/>
              <a:buNone/>
            </a:pPr>
            <a:r>
              <a:rPr lang="en-US" altLang="en-US" sz="1400">
                <a:latin typeface="Arial" panose="020B0604020202020204" pitchFamily="34" charset="0"/>
              </a:rPr>
              <a:t>(ie, if </a:t>
            </a:r>
            <a:r>
              <a:rPr lang="el-GR" altLang="en-US" sz="1400">
                <a:solidFill>
                  <a:srgbClr val="FF0000"/>
                </a:solidFill>
                <a:latin typeface="Arial" panose="020B0604020202020204" pitchFamily="34" charset="0"/>
              </a:rPr>
              <a:t>π</a:t>
            </a:r>
            <a:r>
              <a:rPr lang="en-US" altLang="en-US" sz="1400">
                <a:latin typeface="Arial" panose="020B0604020202020204" pitchFamily="34" charset="0"/>
              </a:rPr>
              <a:t>=0.5, then </a:t>
            </a:r>
            <a:r>
              <a:rPr lang="en-US" altLang="en-US" sz="1400">
                <a:solidFill>
                  <a:srgbClr val="0070C0"/>
                </a:solidFill>
                <a:latin typeface="Arial" panose="020B0604020202020204" pitchFamily="34" charset="0"/>
              </a:rPr>
              <a:t>n</a:t>
            </a:r>
            <a:r>
              <a:rPr lang="en-US" altLang="en-US" sz="1400">
                <a:latin typeface="Arial" panose="020B0604020202020204" pitchFamily="34" charset="0"/>
              </a:rPr>
              <a:t>&gt;9)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 calcmode="lin" valueType="num">
                                      <p:cBhvr additive="base">
                                        <p:cTn id="4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 calcmode="lin" valueType="num">
                                      <p:cBhvr additive="base">
                                        <p:cTn id="5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anim calcmode="lin" valueType="num">
                                      <p:cBhvr additive="base">
                                        <p:cTn id="5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5" end="5"/>
                                            </p:txEl>
                                          </p:spTgt>
                                        </p:tgtEl>
                                        <p:attrNameLst>
                                          <p:attrName>style.visibility</p:attrName>
                                        </p:attrNameLst>
                                      </p:cBhvr>
                                      <p:to>
                                        <p:strVal val="visible"/>
                                      </p:to>
                                    </p:set>
                                    <p:anim calcmode="lin" valueType="num">
                                      <p:cBhvr additive="base">
                                        <p:cTn id="6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6" end="6"/>
                                            </p:txEl>
                                          </p:spTgt>
                                        </p:tgtEl>
                                        <p:attrNameLst>
                                          <p:attrName>style.visibility</p:attrName>
                                        </p:attrNameLst>
                                      </p:cBhvr>
                                      <p:to>
                                        <p:strVal val="visible"/>
                                      </p:to>
                                    </p:set>
                                    <p:anim calcmode="lin" valueType="num">
                                      <p:cBhvr additive="base">
                                        <p:cTn id="7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0">
                                            <p:txEl>
                                              <p:pRg st="0" end="0"/>
                                            </p:txEl>
                                          </p:spTgt>
                                        </p:tgtEl>
                                        <p:attrNameLst>
                                          <p:attrName>style.visibility</p:attrName>
                                        </p:attrNameLst>
                                      </p:cBhvr>
                                      <p:to>
                                        <p:strVal val="visible"/>
                                      </p:to>
                                    </p:set>
                                    <p:anim calcmode="lin" valueType="num">
                                      <p:cBhvr additive="base">
                                        <p:cTn id="7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0">
                                            <p:txEl>
                                              <p:pRg st="1" end="1"/>
                                            </p:txEl>
                                          </p:spTgt>
                                        </p:tgtEl>
                                        <p:attrNameLst>
                                          <p:attrName>style.visibility</p:attrName>
                                        </p:attrNameLst>
                                      </p:cBhvr>
                                      <p:to>
                                        <p:strVal val="visible"/>
                                      </p:to>
                                    </p:set>
                                    <p:anim calcmode="lin" valueType="num">
                                      <p:cBhvr additive="base">
                                        <p:cTn id="8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10">
                                            <p:txEl>
                                              <p:pRg st="2" end="2"/>
                                            </p:txEl>
                                          </p:spTgt>
                                        </p:tgtEl>
                                        <p:attrNameLst>
                                          <p:attrName>style.visibility</p:attrName>
                                        </p:attrNameLst>
                                      </p:cBhvr>
                                      <p:to>
                                        <p:strVal val="visible"/>
                                      </p:to>
                                    </p:set>
                                    <p:anim calcmode="lin" valueType="num">
                                      <p:cBhvr additive="base">
                                        <p:cTn id="8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4664C946-64AA-43E7-B727-C000FA625AB9}"/>
              </a:ext>
            </a:extLst>
          </p:cNvPr>
          <p:cNvSpPr txBox="1">
            <a:spLocks noChangeArrowheads="1"/>
          </p:cNvSpPr>
          <p:nvPr/>
        </p:nvSpPr>
        <p:spPr bwMode="auto">
          <a:xfrm>
            <a:off x="2743200" y="152400"/>
            <a:ext cx="3578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Sample Proportion</a:t>
            </a:r>
          </a:p>
        </p:txBody>
      </p:sp>
      <p:sp>
        <p:nvSpPr>
          <p:cNvPr id="3" name="TextBox 2">
            <a:extLst>
              <a:ext uri="{FF2B5EF4-FFF2-40B4-BE49-F238E27FC236}">
                <a16:creationId xmlns:a16="http://schemas.microsoft.com/office/drawing/2014/main" id="{E3CE53D1-8861-4F1E-9BAD-8B518822AE22}"/>
              </a:ext>
            </a:extLst>
          </p:cNvPr>
          <p:cNvSpPr txBox="1">
            <a:spLocks noChangeArrowheads="1"/>
          </p:cNvSpPr>
          <p:nvPr/>
        </p:nvSpPr>
        <p:spPr bwMode="auto">
          <a:xfrm>
            <a:off x="762000" y="838200"/>
            <a:ext cx="6865938" cy="584200"/>
          </a:xfrm>
          <a:prstGeom prst="rect">
            <a:avLst/>
          </a:prstGeom>
          <a:noFill/>
          <a:ln w="9525">
            <a:noFill/>
            <a:miter lim="800000"/>
            <a:headEnd/>
            <a:tailEnd/>
          </a:ln>
        </p:spPr>
        <p:txBody>
          <a:bodyPr wrap="none">
            <a:spAutoFit/>
          </a:bodyPr>
          <a:lstStyle/>
          <a:p>
            <a:pPr>
              <a:defRPr/>
            </a:pPr>
            <a:r>
              <a:rPr lang="en-US" sz="1600" dirty="0">
                <a:latin typeface="Arial" charset="0"/>
                <a:cs typeface="Arial" charset="0"/>
              </a:rPr>
              <a:t>Example: Suppose we want to estimate the </a:t>
            </a:r>
            <a:r>
              <a:rPr lang="en-US" sz="1600" dirty="0">
                <a:solidFill>
                  <a:srgbClr val="FF0000"/>
                </a:solidFill>
                <a:latin typeface="Arial" charset="0"/>
                <a:cs typeface="Arial" charset="0"/>
              </a:rPr>
              <a:t>proportion</a:t>
            </a:r>
            <a:r>
              <a:rPr lang="en-US" sz="1600" dirty="0">
                <a:latin typeface="Arial" charset="0"/>
                <a:cs typeface="Arial" charset="0"/>
              </a:rPr>
              <a:t> of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Reese’s</a:t>
            </a:r>
          </a:p>
          <a:p>
            <a:pPr>
              <a:defRPr/>
            </a:pPr>
            <a:r>
              <a:rPr lang="en-US" sz="1600" dirty="0">
                <a:latin typeface="Arial" charset="0"/>
                <a:cs typeface="Arial" charset="0"/>
              </a:rPr>
              <a:t>                 Pieces produced by Hershey, call this </a:t>
            </a:r>
            <a:r>
              <a:rPr lang="en-US" sz="1600" dirty="0">
                <a:solidFill>
                  <a:srgbClr val="FF0000"/>
                </a:solidFill>
                <a:latin typeface="Arial" charset="0"/>
                <a:cs typeface="Arial" charset="0"/>
              </a:rPr>
              <a:t>population parameter</a:t>
            </a:r>
            <a:r>
              <a:rPr lang="en-US" sz="1600" dirty="0">
                <a:latin typeface="Arial" charset="0"/>
                <a:cs typeface="Arial" charset="0"/>
              </a:rPr>
              <a:t>: </a:t>
            </a:r>
            <a:r>
              <a:rPr lang="el-GR" sz="1600" dirty="0">
                <a:solidFill>
                  <a:srgbClr val="FF0000"/>
                </a:solidFill>
                <a:latin typeface="Arial" charset="0"/>
                <a:cs typeface="Arial" charset="0"/>
              </a:rPr>
              <a:t>π</a:t>
            </a:r>
            <a:endParaRPr lang="en-US" sz="1600" dirty="0">
              <a:solidFill>
                <a:srgbClr val="FF0000"/>
              </a:solidFill>
              <a:latin typeface="Arial" charset="0"/>
              <a:cs typeface="Arial" charset="0"/>
            </a:endParaRPr>
          </a:p>
        </p:txBody>
      </p:sp>
      <p:sp>
        <p:nvSpPr>
          <p:cNvPr id="4" name="TextBox 3">
            <a:extLst>
              <a:ext uri="{FF2B5EF4-FFF2-40B4-BE49-F238E27FC236}">
                <a16:creationId xmlns:a16="http://schemas.microsoft.com/office/drawing/2014/main" id="{6E22A5C0-33A5-4ED0-806A-4FC5E0AF1D35}"/>
              </a:ext>
            </a:extLst>
          </p:cNvPr>
          <p:cNvSpPr txBox="1">
            <a:spLocks noChangeArrowheads="1"/>
          </p:cNvSpPr>
          <p:nvPr/>
        </p:nvSpPr>
        <p:spPr bwMode="auto">
          <a:xfrm>
            <a:off x="533400" y="1828800"/>
            <a:ext cx="7032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If we imagine each Reese’s Piece (ie, </a:t>
            </a:r>
            <a:r>
              <a:rPr lang="en-US" altLang="en-US" sz="1600">
                <a:solidFill>
                  <a:srgbClr val="0070C0"/>
                </a:solidFill>
                <a:latin typeface="Arial" panose="020B0604020202020204" pitchFamily="34" charset="0"/>
              </a:rPr>
              <a:t>sample</a:t>
            </a:r>
            <a:r>
              <a:rPr lang="en-US" altLang="en-US" sz="1600">
                <a:latin typeface="Arial" panose="020B0604020202020204" pitchFamily="34" charset="0"/>
              </a:rPr>
              <a:t> point) as a Bernoulli trial, and</a:t>
            </a:r>
          </a:p>
          <a:p>
            <a:pPr eaLnBrk="1" hangingPunct="1">
              <a:spcBef>
                <a:spcPct val="0"/>
              </a:spcBef>
              <a:buFontTx/>
              <a:buNone/>
            </a:pPr>
            <a:r>
              <a:rPr lang="en-US" altLang="en-US" sz="1600">
                <a:latin typeface="Arial" panose="020B0604020202020204" pitchFamily="34" charset="0"/>
              </a:rPr>
              <a:t>Let the random variable	</a:t>
            </a:r>
          </a:p>
        </p:txBody>
      </p:sp>
      <p:grpSp>
        <p:nvGrpSpPr>
          <p:cNvPr id="2" name="Group 6">
            <a:extLst>
              <a:ext uri="{FF2B5EF4-FFF2-40B4-BE49-F238E27FC236}">
                <a16:creationId xmlns:a16="http://schemas.microsoft.com/office/drawing/2014/main" id="{B001043D-B5EE-4390-BC67-4562EB029FEE}"/>
              </a:ext>
            </a:extLst>
          </p:cNvPr>
          <p:cNvGrpSpPr>
            <a:grpSpLocks/>
          </p:cNvGrpSpPr>
          <p:nvPr/>
        </p:nvGrpSpPr>
        <p:grpSpPr bwMode="auto">
          <a:xfrm>
            <a:off x="1905000" y="2057400"/>
            <a:ext cx="6069013" cy="769938"/>
            <a:chOff x="1905000" y="2209799"/>
            <a:chExt cx="6068682" cy="770121"/>
          </a:xfrm>
        </p:grpSpPr>
        <p:sp>
          <p:nvSpPr>
            <p:cNvPr id="17416" name="TextBox 4">
              <a:extLst>
                <a:ext uri="{FF2B5EF4-FFF2-40B4-BE49-F238E27FC236}">
                  <a16:creationId xmlns:a16="http://schemas.microsoft.com/office/drawing/2014/main" id="{0FFDB99C-D4D1-47DF-93B9-9245027004B5}"/>
                </a:ext>
              </a:extLst>
            </p:cNvPr>
            <p:cNvSpPr txBox="1">
              <a:spLocks noChangeArrowheads="1"/>
            </p:cNvSpPr>
            <p:nvPr/>
          </p:nvSpPr>
          <p:spPr bwMode="auto">
            <a:xfrm>
              <a:off x="1905000" y="2362235"/>
              <a:ext cx="6068682" cy="585927"/>
            </a:xfrm>
            <a:prstGeom prst="rect">
              <a:avLst/>
            </a:prstGeom>
            <a:noFill/>
            <a:ln w="9525">
              <a:noFill/>
              <a:miter lim="800000"/>
              <a:headEnd/>
              <a:tailEnd/>
            </a:ln>
          </p:spPr>
          <p:txBody>
            <a:bodyPr wrap="none">
              <a:spAutoFit/>
            </a:bodyPr>
            <a:lstStyle/>
            <a:p>
              <a:pPr>
                <a:defRPr/>
              </a:pPr>
              <a:r>
                <a:rPr lang="en-US" sz="1600" dirty="0">
                  <a:latin typeface="Arial" charset="0"/>
                  <a:cs typeface="Arial" charset="0"/>
                </a:rPr>
                <a:t>	</a:t>
              </a:r>
              <a:r>
                <a:rPr lang="en-US" sz="1600" dirty="0">
                  <a:solidFill>
                    <a:srgbClr val="0070C0"/>
                  </a:solidFill>
                  <a:latin typeface="Arial" charset="0"/>
                  <a:cs typeface="Arial" charset="0"/>
                </a:rPr>
                <a:t>X</a:t>
              </a:r>
              <a:r>
                <a:rPr lang="en-US" sz="1600" baseline="-25000" dirty="0">
                  <a:solidFill>
                    <a:srgbClr val="0070C0"/>
                  </a:solidFill>
                  <a:latin typeface="Arial" charset="0"/>
                  <a:cs typeface="Arial" charset="0"/>
                </a:rPr>
                <a:t>i</a:t>
              </a:r>
              <a:r>
                <a:rPr lang="en-US" sz="1600" dirty="0">
                  <a:latin typeface="Arial" charset="0"/>
                  <a:cs typeface="Arial" charset="0"/>
                </a:rPr>
                <a:t> =   1 if that piece is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a:t>
              </a:r>
              <a:r>
                <a:rPr lang="en-US" sz="1600" dirty="0" err="1">
                  <a:latin typeface="Arial" charset="0"/>
                  <a:cs typeface="Arial" charset="0"/>
                </a:rPr>
                <a:t>ie</a:t>
              </a:r>
              <a:r>
                <a:rPr lang="en-US" sz="1600" dirty="0">
                  <a:latin typeface="Arial" charset="0"/>
                  <a:cs typeface="Arial" charset="0"/>
                </a:rPr>
                <a:t>, trial is a “success”)</a:t>
              </a:r>
            </a:p>
            <a:p>
              <a:pPr>
                <a:defRPr/>
              </a:pPr>
              <a:r>
                <a:rPr lang="en-US" sz="1600" dirty="0">
                  <a:latin typeface="Arial" charset="0"/>
                  <a:cs typeface="Arial" charset="0"/>
                </a:rPr>
                <a:t>	         0 if that piece is not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a:t>
              </a:r>
              <a:r>
                <a:rPr lang="en-US" sz="1600" dirty="0" err="1">
                  <a:latin typeface="Arial" charset="0"/>
                  <a:cs typeface="Arial" charset="0"/>
                </a:rPr>
                <a:t>ie</a:t>
              </a:r>
              <a:r>
                <a:rPr lang="en-US" sz="1600" dirty="0">
                  <a:latin typeface="Arial" charset="0"/>
                  <a:cs typeface="Arial" charset="0"/>
                </a:rPr>
                <a:t>, trial is a “failure”)</a:t>
              </a:r>
            </a:p>
          </p:txBody>
        </p:sp>
        <p:sp>
          <p:nvSpPr>
            <p:cNvPr id="14347" name="TextBox 5">
              <a:extLst>
                <a:ext uri="{FF2B5EF4-FFF2-40B4-BE49-F238E27FC236}">
                  <a16:creationId xmlns:a16="http://schemas.microsoft.com/office/drawing/2014/main" id="{C5FCB2BB-07ED-45D5-BD33-735D2B1A190C}"/>
                </a:ext>
              </a:extLst>
            </p:cNvPr>
            <p:cNvSpPr txBox="1">
              <a:spLocks noChangeArrowheads="1"/>
            </p:cNvSpPr>
            <p:nvPr/>
          </p:nvSpPr>
          <p:spPr bwMode="auto">
            <a:xfrm>
              <a:off x="3124078" y="2209799"/>
              <a:ext cx="373783" cy="77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a:latin typeface="Arial" panose="020B0604020202020204" pitchFamily="34" charset="0"/>
                </a:rPr>
                <a:t>{</a:t>
              </a:r>
            </a:p>
          </p:txBody>
        </p:sp>
      </p:grpSp>
      <p:sp>
        <p:nvSpPr>
          <p:cNvPr id="8" name="TextBox 7">
            <a:extLst>
              <a:ext uri="{FF2B5EF4-FFF2-40B4-BE49-F238E27FC236}">
                <a16:creationId xmlns:a16="http://schemas.microsoft.com/office/drawing/2014/main" id="{86826995-B5B9-487A-814A-EF7C3B529D3C}"/>
              </a:ext>
            </a:extLst>
          </p:cNvPr>
          <p:cNvSpPr txBox="1">
            <a:spLocks noChangeArrowheads="1"/>
          </p:cNvSpPr>
          <p:nvPr/>
        </p:nvSpPr>
        <p:spPr bwMode="auto">
          <a:xfrm>
            <a:off x="914400" y="2819400"/>
            <a:ext cx="6973888" cy="584200"/>
          </a:xfrm>
          <a:prstGeom prst="rect">
            <a:avLst/>
          </a:prstGeom>
          <a:noFill/>
          <a:ln w="9525">
            <a:noFill/>
            <a:miter lim="800000"/>
            <a:headEnd/>
            <a:tailEnd/>
          </a:ln>
        </p:spPr>
        <p:txBody>
          <a:bodyPr wrap="none">
            <a:spAutoFit/>
          </a:bodyPr>
          <a:lstStyle/>
          <a:p>
            <a:pPr>
              <a:defRPr/>
            </a:pPr>
            <a:r>
              <a:rPr lang="en-US" sz="1600" dirty="0">
                <a:latin typeface="Arial" charset="0"/>
                <a:cs typeface="Arial" charset="0"/>
              </a:rPr>
              <a:t>Then the [</a:t>
            </a:r>
            <a:r>
              <a:rPr lang="en-US" sz="1600" dirty="0" err="1">
                <a:latin typeface="Arial" charset="0"/>
                <a:cs typeface="Arial" charset="0"/>
              </a:rPr>
              <a:t>Sum</a:t>
            </a:r>
            <a:r>
              <a:rPr lang="en-US" sz="1600" baseline="-25000" dirty="0" err="1">
                <a:latin typeface="Arial" charset="0"/>
                <a:cs typeface="Arial" charset="0"/>
              </a:rPr>
              <a:t>i</a:t>
            </a:r>
            <a:r>
              <a:rPr lang="en-US" sz="1600" baseline="-25000" dirty="0">
                <a:latin typeface="Arial" charset="0"/>
                <a:cs typeface="Arial" charset="0"/>
              </a:rPr>
              <a:t>=1 to 25</a:t>
            </a:r>
            <a:r>
              <a:rPr lang="en-US" sz="1600" dirty="0">
                <a:latin typeface="Arial" charset="0"/>
                <a:cs typeface="Arial" charset="0"/>
              </a:rPr>
              <a:t>(</a:t>
            </a:r>
            <a:r>
              <a:rPr lang="en-US" sz="1600" dirty="0">
                <a:solidFill>
                  <a:srgbClr val="0070C0"/>
                </a:solidFill>
                <a:latin typeface="Arial" charset="0"/>
                <a:cs typeface="Arial" charset="0"/>
              </a:rPr>
              <a:t>X</a:t>
            </a:r>
            <a:r>
              <a:rPr lang="en-US" sz="1600" baseline="-25000" dirty="0">
                <a:solidFill>
                  <a:srgbClr val="0070C0"/>
                </a:solidFill>
                <a:latin typeface="Arial" charset="0"/>
                <a:cs typeface="Arial" charset="0"/>
              </a:rPr>
              <a:t>i</a:t>
            </a:r>
            <a:r>
              <a:rPr lang="en-US" sz="1600" dirty="0">
                <a:latin typeface="Arial" charset="0"/>
                <a:cs typeface="Arial" charset="0"/>
              </a:rPr>
              <a:t>)] = Count of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Reese’s Pieces in the </a:t>
            </a:r>
            <a:r>
              <a:rPr lang="en-US" sz="1600" dirty="0">
                <a:solidFill>
                  <a:srgbClr val="0070C0"/>
                </a:solidFill>
                <a:latin typeface="Arial" charset="0"/>
                <a:cs typeface="Arial" charset="0"/>
              </a:rPr>
              <a:t>sample</a:t>
            </a:r>
            <a:r>
              <a:rPr lang="en-US" sz="1600" dirty="0">
                <a:latin typeface="Arial" charset="0"/>
                <a:cs typeface="Arial" charset="0"/>
              </a:rPr>
              <a:t>,</a:t>
            </a:r>
          </a:p>
          <a:p>
            <a:pPr>
              <a:defRPr/>
            </a:pPr>
            <a:r>
              <a:rPr lang="en-US" sz="1600" dirty="0">
                <a:latin typeface="Arial" charset="0"/>
                <a:cs typeface="Arial" charset="0"/>
              </a:rPr>
              <a:t>Say this Count = </a:t>
            </a:r>
            <a:r>
              <a:rPr lang="en-US" sz="1600" dirty="0">
                <a:solidFill>
                  <a:srgbClr val="0070C0"/>
                </a:solidFill>
                <a:latin typeface="Arial" charset="0"/>
                <a:cs typeface="Arial" charset="0"/>
              </a:rPr>
              <a:t>10</a:t>
            </a:r>
            <a:r>
              <a:rPr lang="en-US" sz="1600" dirty="0">
                <a:latin typeface="Arial" charset="0"/>
                <a:cs typeface="Arial" charset="0"/>
              </a:rPr>
              <a:t>, then </a:t>
            </a:r>
            <a:r>
              <a:rPr lang="en-US" sz="1600" dirty="0">
                <a:solidFill>
                  <a:srgbClr val="0070C0"/>
                </a:solidFill>
                <a:latin typeface="Arial" charset="0"/>
                <a:cs typeface="Arial" charset="0"/>
              </a:rPr>
              <a:t>p</a:t>
            </a:r>
            <a:r>
              <a:rPr lang="en-US" sz="1600" dirty="0">
                <a:latin typeface="Arial" charset="0"/>
                <a:cs typeface="Arial" charset="0"/>
              </a:rPr>
              <a:t> = </a:t>
            </a:r>
            <a:r>
              <a:rPr lang="en-US" sz="1600" dirty="0">
                <a:solidFill>
                  <a:srgbClr val="0070C0"/>
                </a:solidFill>
                <a:latin typeface="Arial" charset="0"/>
                <a:cs typeface="Arial" charset="0"/>
              </a:rPr>
              <a:t>10/25 </a:t>
            </a:r>
            <a:r>
              <a:rPr lang="en-US" sz="1600" dirty="0">
                <a:latin typeface="Arial" charset="0"/>
                <a:cs typeface="Arial" charset="0"/>
              </a:rPr>
              <a:t>=</a:t>
            </a:r>
            <a:r>
              <a:rPr lang="en-US" sz="1600" dirty="0">
                <a:solidFill>
                  <a:srgbClr val="0070C0"/>
                </a:solidFill>
                <a:latin typeface="Arial" charset="0"/>
                <a:cs typeface="Arial" charset="0"/>
              </a:rPr>
              <a:t> 0.4</a:t>
            </a:r>
            <a:r>
              <a:rPr lang="en-US" sz="1600" dirty="0">
                <a:latin typeface="Arial" charset="0"/>
                <a:cs typeface="Arial" charset="0"/>
              </a:rPr>
              <a:t> (</a:t>
            </a:r>
            <a:r>
              <a:rPr lang="en-US" sz="1600" dirty="0" err="1">
                <a:latin typeface="Arial" charset="0"/>
                <a:cs typeface="Arial" charset="0"/>
              </a:rPr>
              <a:t>ie</a:t>
            </a:r>
            <a:r>
              <a:rPr lang="en-US" sz="1600" dirty="0">
                <a:latin typeface="Arial" charset="0"/>
                <a:cs typeface="Arial" charset="0"/>
              </a:rPr>
              <a:t>, [</a:t>
            </a:r>
            <a:r>
              <a:rPr lang="en-US" sz="1600" dirty="0" err="1">
                <a:latin typeface="Arial" charset="0"/>
                <a:cs typeface="Arial" charset="0"/>
              </a:rPr>
              <a:t>Sum</a:t>
            </a:r>
            <a:r>
              <a:rPr lang="en-US" sz="1600" baseline="-25000" dirty="0" err="1">
                <a:latin typeface="Arial" charset="0"/>
                <a:cs typeface="Arial" charset="0"/>
              </a:rPr>
              <a:t>i</a:t>
            </a:r>
            <a:r>
              <a:rPr lang="en-US" sz="1600" baseline="-25000" dirty="0">
                <a:latin typeface="Arial" charset="0"/>
                <a:cs typeface="Arial" charset="0"/>
              </a:rPr>
              <a:t>=1 to 25</a:t>
            </a:r>
            <a:r>
              <a:rPr lang="en-US" sz="1600" dirty="0">
                <a:latin typeface="Arial" charset="0"/>
                <a:cs typeface="Arial" charset="0"/>
              </a:rPr>
              <a:t>(</a:t>
            </a:r>
            <a:r>
              <a:rPr lang="en-US" sz="1600" dirty="0">
                <a:solidFill>
                  <a:srgbClr val="0070C0"/>
                </a:solidFill>
                <a:latin typeface="Arial" charset="0"/>
                <a:cs typeface="Arial" charset="0"/>
              </a:rPr>
              <a:t>X</a:t>
            </a:r>
            <a:r>
              <a:rPr lang="en-US" sz="1600" baseline="-25000" dirty="0">
                <a:solidFill>
                  <a:srgbClr val="0070C0"/>
                </a:solidFill>
                <a:latin typeface="Arial" charset="0"/>
                <a:cs typeface="Arial" charset="0"/>
              </a:rPr>
              <a:t>i</a:t>
            </a:r>
            <a:r>
              <a:rPr lang="en-US" sz="1600" dirty="0">
                <a:latin typeface="Arial" charset="0"/>
                <a:cs typeface="Arial" charset="0"/>
              </a:rPr>
              <a:t>)]/</a:t>
            </a:r>
            <a:r>
              <a:rPr lang="en-US" sz="1600" dirty="0">
                <a:solidFill>
                  <a:srgbClr val="0070C0"/>
                </a:solidFill>
                <a:latin typeface="Arial" charset="0"/>
                <a:cs typeface="Arial" charset="0"/>
              </a:rPr>
              <a:t>n</a:t>
            </a:r>
            <a:r>
              <a:rPr lang="en-US" sz="1600" dirty="0">
                <a:latin typeface="Arial" charset="0"/>
                <a:cs typeface="Arial" charset="0"/>
              </a:rPr>
              <a:t>) </a:t>
            </a:r>
            <a:endParaRPr lang="en-US" sz="1600" dirty="0">
              <a:solidFill>
                <a:srgbClr val="0070C0"/>
              </a:solidFill>
              <a:latin typeface="Arial" charset="0"/>
              <a:cs typeface="Arial"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F188325-4F46-4645-A361-94128AFD8197}"/>
                  </a:ext>
                </a:extLst>
              </p:cNvPr>
              <p:cNvSpPr txBox="1">
                <a:spLocks noChangeArrowheads="1"/>
              </p:cNvSpPr>
              <p:nvPr/>
            </p:nvSpPr>
            <p:spPr bwMode="auto">
              <a:xfrm>
                <a:off x="457200" y="3429000"/>
                <a:ext cx="8083623" cy="1621598"/>
              </a:xfrm>
              <a:prstGeom prst="rect">
                <a:avLst/>
              </a:prstGeom>
              <a:noFill/>
              <a:ln w="9525">
                <a:noFill/>
                <a:miter lim="800000"/>
                <a:headEnd/>
                <a:tailEnd/>
              </a:ln>
            </p:spPr>
            <p:txBody>
              <a:bodyPr wrap="none">
                <a:spAutoFit/>
              </a:bodyPr>
              <a:lstStyle/>
              <a:p>
                <a:pPr>
                  <a:defRPr/>
                </a:pPr>
                <a:r>
                  <a:rPr lang="en-US" sz="1600" dirty="0">
                    <a:latin typeface="Arial" charset="0"/>
                    <a:cs typeface="Arial" charset="0"/>
                  </a:rPr>
                  <a:t>Now, suppose Hershey claims that the </a:t>
                </a:r>
                <a:r>
                  <a:rPr lang="en-US" sz="1600" dirty="0">
                    <a:solidFill>
                      <a:srgbClr val="FF0000"/>
                    </a:solidFill>
                    <a:latin typeface="Arial" charset="0"/>
                    <a:cs typeface="Arial" charset="0"/>
                  </a:rPr>
                  <a:t>proportion</a:t>
                </a:r>
                <a:r>
                  <a:rPr lang="en-US" sz="1600" dirty="0">
                    <a:latin typeface="Arial" charset="0"/>
                    <a:cs typeface="Arial" charset="0"/>
                  </a:rPr>
                  <a:t> of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Reese’s Pieces it routinely</a:t>
                </a:r>
              </a:p>
              <a:p>
                <a:pPr>
                  <a:defRPr/>
                </a:pPr>
                <a:r>
                  <a:rPr lang="en-US" sz="1600" dirty="0">
                    <a:latin typeface="Arial" charset="0"/>
                    <a:cs typeface="Arial" charset="0"/>
                  </a:rPr>
                  <a:t> produces is </a:t>
                </a:r>
                <a:r>
                  <a:rPr lang="en-US" sz="1600" dirty="0">
                    <a:solidFill>
                      <a:srgbClr val="FF0000"/>
                    </a:solidFill>
                    <a:latin typeface="Arial" charset="0"/>
                    <a:cs typeface="Arial" charset="0"/>
                  </a:rPr>
                  <a:t>50%</a:t>
                </a:r>
                <a:r>
                  <a:rPr lang="en-US" sz="1600" dirty="0">
                    <a:latin typeface="Arial" charset="0"/>
                    <a:cs typeface="Arial" charset="0"/>
                  </a:rPr>
                  <a:t> (</a:t>
                </a:r>
                <a:r>
                  <a:rPr lang="en-US" sz="1600" dirty="0" err="1">
                    <a:latin typeface="Arial" charset="0"/>
                    <a:cs typeface="Arial" charset="0"/>
                  </a:rPr>
                  <a:t>ie</a:t>
                </a:r>
                <a:r>
                  <a:rPr lang="en-US" sz="1600" dirty="0">
                    <a:latin typeface="Arial" charset="0"/>
                    <a:cs typeface="Arial" charset="0"/>
                  </a:rPr>
                  <a:t>, </a:t>
                </a:r>
                <a:r>
                  <a:rPr lang="el-GR" sz="1600" dirty="0">
                    <a:solidFill>
                      <a:srgbClr val="FF0000"/>
                    </a:solidFill>
                    <a:latin typeface="Arial" charset="0"/>
                    <a:cs typeface="Arial" charset="0"/>
                  </a:rPr>
                  <a:t>π</a:t>
                </a:r>
                <a:r>
                  <a:rPr lang="en-US" sz="1600" dirty="0">
                    <a:latin typeface="Arial" charset="0"/>
                    <a:cs typeface="Arial" charset="0"/>
                  </a:rPr>
                  <a:t> = </a:t>
                </a:r>
                <a:r>
                  <a:rPr lang="en-US" sz="1600" dirty="0">
                    <a:solidFill>
                      <a:srgbClr val="FF0000"/>
                    </a:solidFill>
                    <a:latin typeface="Arial" charset="0"/>
                    <a:cs typeface="Arial" charset="0"/>
                  </a:rPr>
                  <a:t>0.5</a:t>
                </a:r>
                <a:r>
                  <a:rPr lang="en-US" sz="1600" dirty="0">
                    <a:latin typeface="Arial" charset="0"/>
                    <a:cs typeface="Arial" charset="0"/>
                  </a:rPr>
                  <a:t>), then the </a:t>
                </a:r>
                <a:r>
                  <a:rPr lang="en-US" sz="1600" dirty="0">
                    <a:solidFill>
                      <a:srgbClr val="0070C0"/>
                    </a:solidFill>
                    <a:latin typeface="Arial" charset="0"/>
                    <a:cs typeface="Arial" charset="0"/>
                  </a:rPr>
                  <a:t>sampling distribution</a:t>
                </a:r>
                <a:r>
                  <a:rPr lang="en-US" sz="1600" dirty="0">
                    <a:latin typeface="Arial" charset="0"/>
                    <a:cs typeface="Arial" charset="0"/>
                  </a:rPr>
                  <a:t> for </a:t>
                </a:r>
                <a:r>
                  <a:rPr lang="en-US" sz="1600" dirty="0">
                    <a:solidFill>
                      <a:srgbClr val="0070C0"/>
                    </a:solidFill>
                    <a:latin typeface="Arial" charset="0"/>
                    <a:cs typeface="Arial" charset="0"/>
                  </a:rPr>
                  <a:t>p</a:t>
                </a:r>
                <a:r>
                  <a:rPr lang="en-US" sz="1600" dirty="0">
                    <a:latin typeface="Arial" charset="0"/>
                    <a:cs typeface="Arial" charset="0"/>
                  </a:rPr>
                  <a:t> should have</a:t>
                </a:r>
              </a:p>
              <a:p>
                <a:pPr>
                  <a:defRPr/>
                </a:pPr>
                <a:endParaRPr lang="en-US" sz="1600" dirty="0">
                  <a:latin typeface="Arial" charset="0"/>
                  <a:cs typeface="Arial" charset="0"/>
                </a:endParaRPr>
              </a:p>
              <a:p>
                <a:pPr>
                  <a:defRPr/>
                </a:pPr>
                <a:r>
                  <a:rPr lang="en-US" sz="1600" dirty="0">
                    <a:latin typeface="Arial" charset="0"/>
                    <a:cs typeface="Arial" charset="0"/>
                  </a:rPr>
                  <a:t>    Mean = </a:t>
                </a:r>
                <a:r>
                  <a:rPr lang="el-GR" sz="1600" dirty="0">
                    <a:solidFill>
                      <a:srgbClr val="FF0000"/>
                    </a:solidFill>
                    <a:latin typeface="Arial" charset="0"/>
                    <a:cs typeface="Arial" charset="0"/>
                  </a:rPr>
                  <a:t>π</a:t>
                </a:r>
                <a:r>
                  <a:rPr lang="en-US" sz="1600" dirty="0">
                    <a:solidFill>
                      <a:srgbClr val="FF0000"/>
                    </a:solidFill>
                    <a:latin typeface="Arial" charset="0"/>
                    <a:cs typeface="Arial" charset="0"/>
                  </a:rPr>
                  <a:t> </a:t>
                </a:r>
                <a:r>
                  <a:rPr lang="en-US" sz="1600" dirty="0">
                    <a:latin typeface="Arial" charset="0"/>
                    <a:cs typeface="Arial" charset="0"/>
                  </a:rPr>
                  <a:t>=</a:t>
                </a:r>
                <a:r>
                  <a:rPr lang="en-US" sz="1600" dirty="0">
                    <a:solidFill>
                      <a:srgbClr val="FF0000"/>
                    </a:solidFill>
                    <a:latin typeface="Arial" charset="0"/>
                    <a:cs typeface="Arial" charset="0"/>
                  </a:rPr>
                  <a:t> 0.5</a:t>
                </a:r>
                <a:r>
                  <a:rPr lang="en-US" sz="1600" dirty="0">
                    <a:latin typeface="Arial" charset="0"/>
                    <a:cs typeface="Arial" charset="0"/>
                  </a:rPr>
                  <a:t>,</a:t>
                </a:r>
              </a:p>
              <a:p>
                <a:pPr>
                  <a:defRPr/>
                </a:pPr>
                <a:r>
                  <a:rPr lang="en-US" sz="1600" dirty="0">
                    <a:latin typeface="Arial" charset="0"/>
                    <a:cs typeface="Arial" charset="0"/>
                  </a:rPr>
                  <a:t>    Standard Deviation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l-GR" sz="1600" dirty="0">
                            <a:solidFill>
                              <a:srgbClr val="FF0000"/>
                            </a:solidFill>
                            <a:latin typeface="Arial" charset="0"/>
                            <a:cs typeface="Arial" charset="0"/>
                          </a:rPr>
                          <m:t>π</m:t>
                        </m:r>
                        <m:r>
                          <m:rPr>
                            <m:nor/>
                          </m:rPr>
                          <a:rPr lang="en-US" sz="1600" dirty="0">
                            <a:latin typeface="Arial" charset="0"/>
                            <a:cs typeface="Arial" charset="0"/>
                          </a:rPr>
                          <m:t>(1-</m:t>
                        </m:r>
                        <m:r>
                          <m:rPr>
                            <m:nor/>
                          </m:rPr>
                          <a:rPr lang="el-GR" sz="1600" dirty="0">
                            <a:solidFill>
                              <a:srgbClr val="FF0000"/>
                            </a:solidFill>
                            <a:latin typeface="Arial" charset="0"/>
                            <a:cs typeface="Arial" charset="0"/>
                          </a:rPr>
                          <m:t>π</m:t>
                        </m:r>
                        <m:r>
                          <m:rPr>
                            <m:nor/>
                          </m:rPr>
                          <a:rPr lang="en-US" sz="1600" dirty="0">
                            <a:latin typeface="Arial" charset="0"/>
                            <a:cs typeface="Arial" charset="0"/>
                          </a:rPr>
                          <m:t>)/</m:t>
                        </m:r>
                        <m:r>
                          <m:rPr>
                            <m:nor/>
                          </m:rPr>
                          <a:rPr lang="en-US" sz="1600" dirty="0">
                            <a:solidFill>
                              <a:srgbClr val="0070C0"/>
                            </a:solidFill>
                            <a:latin typeface="Arial" charset="0"/>
                            <a:cs typeface="Arial" charset="0"/>
                          </a:rPr>
                          <m:t>n</m:t>
                        </m:r>
                      </m:e>
                    </m:rad>
                  </m:oMath>
                </a14:m>
                <a:r>
                  <a:rPr lang="en-US" sz="1600" dirty="0">
                    <a:latin typeface="Arial" charset="0"/>
                    <a:cs typeface="Arial" charset="0"/>
                  </a:rPr>
                  <a:t>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solidFill>
                              <a:srgbClr val="FF0000"/>
                            </a:solidFill>
                            <a:latin typeface="Arial" charset="0"/>
                            <a:cs typeface="Arial" charset="0"/>
                          </a:rPr>
                          <m:t>0.5</m:t>
                        </m:r>
                        <m:r>
                          <m:rPr>
                            <m:nor/>
                          </m:rPr>
                          <a:rPr lang="en-US" sz="1600" dirty="0">
                            <a:latin typeface="Arial" charset="0"/>
                            <a:cs typeface="Arial" charset="0"/>
                          </a:rPr>
                          <m:t>(1-</m:t>
                        </m:r>
                        <m:r>
                          <m:rPr>
                            <m:nor/>
                          </m:rPr>
                          <a:rPr lang="en-US" sz="1600" dirty="0">
                            <a:solidFill>
                              <a:srgbClr val="FF0000"/>
                            </a:solidFill>
                            <a:latin typeface="Arial" charset="0"/>
                            <a:cs typeface="Arial" charset="0"/>
                          </a:rPr>
                          <m:t>0.5</m:t>
                        </m:r>
                        <m:r>
                          <m:rPr>
                            <m:nor/>
                          </m:rPr>
                          <a:rPr lang="en-US" sz="1600" dirty="0">
                            <a:latin typeface="Arial" charset="0"/>
                            <a:cs typeface="Arial" charset="0"/>
                          </a:rPr>
                          <m:t>)/</m:t>
                        </m:r>
                        <m:r>
                          <m:rPr>
                            <m:nor/>
                          </m:rPr>
                          <a:rPr lang="en-US" sz="1600" dirty="0">
                            <a:solidFill>
                              <a:srgbClr val="0070C0"/>
                            </a:solidFill>
                            <a:latin typeface="Arial" charset="0"/>
                            <a:cs typeface="Arial" charset="0"/>
                          </a:rPr>
                          <m:t>25</m:t>
                        </m:r>
                      </m:e>
                    </m:rad>
                  </m:oMath>
                </a14:m>
                <a:r>
                  <a:rPr lang="en-US" sz="1600" dirty="0">
                    <a:latin typeface="Arial" charset="0"/>
                    <a:cs typeface="Arial" charset="0"/>
                  </a:rPr>
                  <a:t> = </a:t>
                </a:r>
                <a:r>
                  <a:rPr lang="en-US" sz="1600" dirty="0">
                    <a:solidFill>
                      <a:srgbClr val="FF0000"/>
                    </a:solidFill>
                    <a:latin typeface="Arial" charset="0"/>
                    <a:cs typeface="Arial" charset="0"/>
                  </a:rPr>
                  <a:t>0.1</a:t>
                </a:r>
                <a:r>
                  <a:rPr lang="en-US" sz="1600" dirty="0">
                    <a:latin typeface="Arial" charset="0"/>
                    <a:cs typeface="Arial" charset="0"/>
                  </a:rPr>
                  <a:t>, and</a:t>
                </a:r>
              </a:p>
              <a:p>
                <a:pPr>
                  <a:defRPr/>
                </a:pPr>
                <a:r>
                  <a:rPr lang="en-US" sz="1600" dirty="0">
                    <a:latin typeface="Arial" charset="0"/>
                    <a:cs typeface="Arial" charset="0"/>
                  </a:rPr>
                  <a:t>    Will tend to be Normally Distributed as </a:t>
                </a:r>
                <a:r>
                  <a:rPr lang="en-US" sz="1600" dirty="0">
                    <a:solidFill>
                      <a:srgbClr val="0070C0"/>
                    </a:solidFill>
                    <a:latin typeface="Arial" charset="0"/>
                    <a:cs typeface="Arial" charset="0"/>
                  </a:rPr>
                  <a:t>n</a:t>
                </a:r>
                <a:r>
                  <a:rPr lang="en-US" sz="1600" dirty="0">
                    <a:latin typeface="Arial" charset="0"/>
                    <a:cs typeface="Arial" charset="0"/>
                  </a:rPr>
                  <a:t> increases (</a:t>
                </a:r>
                <a:r>
                  <a:rPr lang="en-US" sz="1600" dirty="0">
                    <a:solidFill>
                      <a:srgbClr val="0070C0"/>
                    </a:solidFill>
                    <a:latin typeface="Arial" charset="0"/>
                    <a:cs typeface="Arial" charset="0"/>
                  </a:rPr>
                  <a:t>n</a:t>
                </a:r>
                <a:r>
                  <a:rPr lang="en-US" sz="1600" dirty="0">
                    <a:latin typeface="Arial" charset="0"/>
                    <a:cs typeface="Arial" charset="0"/>
                  </a:rPr>
                  <a:t>=</a:t>
                </a:r>
                <a:r>
                  <a:rPr lang="en-US" sz="1600" dirty="0">
                    <a:solidFill>
                      <a:srgbClr val="0070C0"/>
                    </a:solidFill>
                    <a:latin typeface="Arial" charset="0"/>
                    <a:cs typeface="Arial" charset="0"/>
                  </a:rPr>
                  <a:t>25</a:t>
                </a:r>
                <a:r>
                  <a:rPr lang="en-US" sz="1600" dirty="0">
                    <a:latin typeface="Arial" charset="0"/>
                    <a:cs typeface="Arial" charset="0"/>
                  </a:rPr>
                  <a:t>&gt;</a:t>
                </a:r>
                <a:r>
                  <a:rPr lang="en-US" sz="1600" dirty="0">
                    <a:solidFill>
                      <a:srgbClr val="0070C0"/>
                    </a:solidFill>
                    <a:latin typeface="Arial" charset="0"/>
                    <a:cs typeface="Arial" charset="0"/>
                  </a:rPr>
                  <a:t>9</a:t>
                </a:r>
                <a:r>
                  <a:rPr lang="en-US" sz="1600" dirty="0">
                    <a:latin typeface="Arial" charset="0"/>
                    <a:cs typeface="Arial" charset="0"/>
                  </a:rPr>
                  <a:t>, so reasonably normal)</a:t>
                </a:r>
              </a:p>
            </p:txBody>
          </p:sp>
        </mc:Choice>
        <mc:Fallback>
          <p:sp>
            <p:nvSpPr>
              <p:cNvPr id="9" name="TextBox 8">
                <a:extLst>
                  <a:ext uri="{FF2B5EF4-FFF2-40B4-BE49-F238E27FC236}">
                    <a16:creationId xmlns:a16="http://schemas.microsoft.com/office/drawing/2014/main" id="{4F188325-4F46-4645-A361-94128AFD8197}"/>
                  </a:ext>
                </a:extLst>
              </p:cNvPr>
              <p:cNvSpPr txBox="1">
                <a:spLocks noRot="1" noChangeAspect="1" noMove="1" noResize="1" noEditPoints="1" noAdjustHandles="1" noChangeArrowheads="1" noChangeShapeType="1" noTextEdit="1"/>
              </p:cNvSpPr>
              <p:nvPr/>
            </p:nvSpPr>
            <p:spPr bwMode="auto">
              <a:xfrm>
                <a:off x="457200" y="3429000"/>
                <a:ext cx="8083623" cy="1621598"/>
              </a:xfrm>
              <a:prstGeom prst="rect">
                <a:avLst/>
              </a:prstGeom>
              <a:blipFill>
                <a:blip r:embed="rId2"/>
                <a:stretch>
                  <a:fillRect l="-377" t="-1128" b="-3759"/>
                </a:stretch>
              </a:blipFill>
              <a:ln w="9525">
                <a:noFill/>
                <a:miter lim="800000"/>
                <a:headEnd/>
                <a:tailEnd/>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15212E44-33AF-4A28-9525-A2C983277469}"/>
              </a:ext>
            </a:extLst>
          </p:cNvPr>
          <p:cNvSpPr txBox="1">
            <a:spLocks noChangeArrowheads="1"/>
          </p:cNvSpPr>
          <p:nvPr/>
        </p:nvSpPr>
        <p:spPr bwMode="auto">
          <a:xfrm>
            <a:off x="1600200" y="1447800"/>
            <a:ext cx="5854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The information we have is a </a:t>
            </a:r>
            <a:r>
              <a:rPr lang="en-US" altLang="en-US" sz="1600">
                <a:solidFill>
                  <a:srgbClr val="0070C0"/>
                </a:solidFill>
                <a:latin typeface="Arial" panose="020B0604020202020204" pitchFamily="34" charset="0"/>
              </a:rPr>
              <a:t>sample</a:t>
            </a:r>
            <a:r>
              <a:rPr lang="en-US" altLang="en-US" sz="1600">
                <a:latin typeface="Arial" panose="020B0604020202020204" pitchFamily="34" charset="0"/>
              </a:rPr>
              <a:t> of </a:t>
            </a:r>
            <a:r>
              <a:rPr lang="en-US" altLang="en-US" sz="1600">
                <a:solidFill>
                  <a:srgbClr val="0070C0"/>
                </a:solidFill>
                <a:latin typeface="Arial" panose="020B0604020202020204" pitchFamily="34" charset="0"/>
              </a:rPr>
              <a:t>n = 25 </a:t>
            </a:r>
            <a:r>
              <a:rPr lang="en-US" altLang="en-US" sz="1600">
                <a:latin typeface="Arial" panose="020B0604020202020204" pitchFamily="34" charset="0"/>
              </a:rPr>
              <a:t>Reese’s Pieces</a:t>
            </a:r>
          </a:p>
        </p:txBody>
      </p:sp>
      <p:sp>
        <p:nvSpPr>
          <p:cNvPr id="13" name="TextBox 12">
            <a:extLst>
              <a:ext uri="{FF2B5EF4-FFF2-40B4-BE49-F238E27FC236}">
                <a16:creationId xmlns:a16="http://schemas.microsoft.com/office/drawing/2014/main" id="{0596206E-6561-4EE6-8428-99E84DA03788}"/>
              </a:ext>
            </a:extLst>
          </p:cNvPr>
          <p:cNvSpPr txBox="1">
            <a:spLocks noChangeArrowheads="1"/>
          </p:cNvSpPr>
          <p:nvPr/>
        </p:nvSpPr>
        <p:spPr bwMode="auto">
          <a:xfrm>
            <a:off x="304800" y="5257800"/>
            <a:ext cx="6011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So … is the </a:t>
            </a:r>
            <a:r>
              <a:rPr lang="en-US" altLang="en-US" sz="1600">
                <a:solidFill>
                  <a:srgbClr val="0070C0"/>
                </a:solidFill>
                <a:latin typeface="Arial" panose="020B0604020202020204" pitchFamily="34" charset="0"/>
              </a:rPr>
              <a:t>proportion p</a:t>
            </a:r>
            <a:r>
              <a:rPr lang="en-US" altLang="en-US" sz="1600">
                <a:latin typeface="Arial" panose="020B0604020202020204" pitchFamily="34" charset="0"/>
              </a:rPr>
              <a:t> = </a:t>
            </a:r>
            <a:r>
              <a:rPr lang="en-US" altLang="en-US" sz="1600">
                <a:solidFill>
                  <a:srgbClr val="0070C0"/>
                </a:solidFill>
                <a:latin typeface="Arial" panose="020B0604020202020204" pitchFamily="34" charset="0"/>
              </a:rPr>
              <a:t>0.4</a:t>
            </a:r>
            <a:r>
              <a:rPr lang="en-US" altLang="en-US" sz="1600">
                <a:latin typeface="Arial" panose="020B0604020202020204" pitchFamily="34" charset="0"/>
              </a:rPr>
              <a:t> in our </a:t>
            </a:r>
            <a:r>
              <a:rPr lang="en-US" altLang="en-US" sz="1600">
                <a:solidFill>
                  <a:srgbClr val="0070C0"/>
                </a:solidFill>
                <a:latin typeface="Arial" panose="020B0604020202020204" pitchFamily="34" charset="0"/>
              </a:rPr>
              <a:t>sample</a:t>
            </a:r>
            <a:r>
              <a:rPr lang="en-US" altLang="en-US" sz="1600">
                <a:latin typeface="Arial" panose="020B0604020202020204" pitchFamily="34" charset="0"/>
              </a:rPr>
              <a:t> of </a:t>
            </a:r>
            <a:r>
              <a:rPr lang="en-US" altLang="en-US" sz="1600">
                <a:solidFill>
                  <a:srgbClr val="0070C0"/>
                </a:solidFill>
                <a:latin typeface="Arial" panose="020B0604020202020204" pitchFamily="34" charset="0"/>
              </a:rPr>
              <a:t>25</a:t>
            </a:r>
            <a:r>
              <a:rPr lang="en-US" altLang="en-US" sz="1600">
                <a:latin typeface="Arial" panose="020B0604020202020204" pitchFamily="34" charset="0"/>
              </a:rPr>
              <a:t> unusual?</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Can we use the information above to help answer this question?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additive="base">
                                        <p:cTn id="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 calcmode="lin" valueType="num">
                                      <p:cBhvr additive="base">
                                        <p:cTn id="5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 calcmode="lin" valueType="num">
                                      <p:cBhvr additive="base">
                                        <p:cTn id="5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4" end="4"/>
                                            </p:txEl>
                                          </p:spTgt>
                                        </p:tgtEl>
                                        <p:attrNameLst>
                                          <p:attrName>style.visibility</p:attrName>
                                        </p:attrNameLst>
                                      </p:cBhvr>
                                      <p:to>
                                        <p:strVal val="visible"/>
                                      </p:to>
                                    </p:set>
                                    <p:anim calcmode="lin" valueType="num">
                                      <p:cBhvr additive="base">
                                        <p:cTn id="6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anim calcmode="lin" valueType="num">
                                      <p:cBhvr additive="base">
                                        <p:cTn id="7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 calcmode="lin" valueType="num">
                                      <p:cBhvr additive="base">
                                        <p:cTn id="7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3">
                                            <p:txEl>
                                              <p:pRg st="2" end="2"/>
                                            </p:txEl>
                                          </p:spTgt>
                                        </p:tgtEl>
                                        <p:attrNameLst>
                                          <p:attrName>style.visibility</p:attrName>
                                        </p:attrNameLst>
                                      </p:cBhvr>
                                      <p:to>
                                        <p:strVal val="visible"/>
                                      </p:to>
                                    </p:set>
                                    <p:anim calcmode="lin" valueType="num">
                                      <p:cBhvr additive="base">
                                        <p:cTn id="8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9E811B00-F914-4869-8447-6ADEFA03D498}"/>
              </a:ext>
            </a:extLst>
          </p:cNvPr>
          <p:cNvSpPr txBox="1">
            <a:spLocks noChangeArrowheads="1"/>
          </p:cNvSpPr>
          <p:nvPr/>
        </p:nvSpPr>
        <p:spPr bwMode="auto">
          <a:xfrm>
            <a:off x="2743200" y="152400"/>
            <a:ext cx="3578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Sample Proportion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3256FDA-2C93-48B8-9B52-F0AFE3E30440}"/>
                  </a:ext>
                </a:extLst>
              </p:cNvPr>
              <p:cNvSpPr txBox="1">
                <a:spLocks noChangeArrowheads="1"/>
              </p:cNvSpPr>
              <p:nvPr/>
            </p:nvSpPr>
            <p:spPr bwMode="auto">
              <a:xfrm>
                <a:off x="533400" y="762000"/>
                <a:ext cx="8252259" cy="3081613"/>
              </a:xfrm>
              <a:prstGeom prst="rect">
                <a:avLst/>
              </a:prstGeom>
              <a:noFill/>
              <a:ln w="9525">
                <a:noFill/>
                <a:miter lim="800000"/>
                <a:headEnd/>
                <a:tailEnd/>
              </a:ln>
            </p:spPr>
            <p:txBody>
              <a:bodyPr wrap="none">
                <a:spAutoFit/>
              </a:bodyPr>
              <a:lstStyle/>
              <a:p>
                <a:pPr>
                  <a:defRPr/>
                </a:pPr>
                <a:r>
                  <a:rPr lang="en-US" sz="1600" dirty="0">
                    <a:latin typeface="Arial" charset="0"/>
                    <a:cs typeface="Arial" charset="0"/>
                  </a:rPr>
                  <a:t>Let’s use the information about the </a:t>
                </a:r>
                <a:r>
                  <a:rPr lang="en-US" sz="1600" dirty="0">
                    <a:solidFill>
                      <a:srgbClr val="0070C0"/>
                    </a:solidFill>
                    <a:latin typeface="Arial" charset="0"/>
                    <a:cs typeface="Arial" charset="0"/>
                  </a:rPr>
                  <a:t>sampling distribution </a:t>
                </a:r>
                <a:r>
                  <a:rPr lang="en-US" sz="1600" dirty="0">
                    <a:latin typeface="Arial" charset="0"/>
                    <a:cs typeface="Arial" charset="0"/>
                  </a:rPr>
                  <a:t>for </a:t>
                </a:r>
                <a:r>
                  <a:rPr lang="en-US" sz="1600" dirty="0">
                    <a:solidFill>
                      <a:srgbClr val="0070C0"/>
                    </a:solidFill>
                    <a:latin typeface="Arial" charset="0"/>
                    <a:cs typeface="Arial" charset="0"/>
                  </a:rPr>
                  <a:t>p</a:t>
                </a:r>
                <a:r>
                  <a:rPr lang="en-US" sz="1600" dirty="0">
                    <a:latin typeface="Arial" charset="0"/>
                    <a:cs typeface="Arial" charset="0"/>
                  </a:rPr>
                  <a:t> from the CLT:</a:t>
                </a:r>
              </a:p>
              <a:p>
                <a:pPr>
                  <a:defRPr/>
                </a:pPr>
                <a:endParaRPr lang="en-US" sz="1600" dirty="0">
                  <a:latin typeface="Arial" charset="0"/>
                  <a:cs typeface="Arial" charset="0"/>
                </a:endParaRPr>
              </a:p>
              <a:p>
                <a:pPr>
                  <a:defRPr/>
                </a:pPr>
                <a:r>
                  <a:rPr lang="en-US" sz="1600" dirty="0">
                    <a:latin typeface="Arial" charset="0"/>
                    <a:cs typeface="Arial" charset="0"/>
                  </a:rPr>
                  <a:t>    Mean = </a:t>
                </a:r>
                <a:r>
                  <a:rPr lang="el-GR" sz="1600" dirty="0">
                    <a:solidFill>
                      <a:srgbClr val="FF0000"/>
                    </a:solidFill>
                    <a:latin typeface="Arial" charset="0"/>
                    <a:cs typeface="Arial" charset="0"/>
                  </a:rPr>
                  <a:t>π</a:t>
                </a:r>
                <a:r>
                  <a:rPr lang="en-US" sz="1600" dirty="0">
                    <a:solidFill>
                      <a:srgbClr val="FF0000"/>
                    </a:solidFill>
                    <a:latin typeface="Arial" charset="0"/>
                    <a:cs typeface="Arial" charset="0"/>
                  </a:rPr>
                  <a:t> </a:t>
                </a:r>
                <a:r>
                  <a:rPr lang="en-US" sz="1600" dirty="0">
                    <a:latin typeface="Arial" charset="0"/>
                    <a:cs typeface="Arial" charset="0"/>
                  </a:rPr>
                  <a:t>=</a:t>
                </a:r>
                <a:r>
                  <a:rPr lang="en-US" sz="1600" dirty="0">
                    <a:solidFill>
                      <a:srgbClr val="FF0000"/>
                    </a:solidFill>
                    <a:latin typeface="Arial" charset="0"/>
                    <a:cs typeface="Arial" charset="0"/>
                  </a:rPr>
                  <a:t> 0.5</a:t>
                </a:r>
                <a:r>
                  <a:rPr lang="en-US" sz="1600" dirty="0">
                    <a:latin typeface="Arial" charset="0"/>
                    <a:cs typeface="Arial" charset="0"/>
                  </a:rPr>
                  <a:t>,</a:t>
                </a:r>
              </a:p>
              <a:p>
                <a:pPr>
                  <a:defRPr/>
                </a:pPr>
                <a:r>
                  <a:rPr lang="en-US" sz="1600" dirty="0">
                    <a:latin typeface="Arial" charset="0"/>
                    <a:cs typeface="Arial" charset="0"/>
                  </a:rPr>
                  <a:t>    Standard Deviation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l-GR" sz="1600" dirty="0">
                            <a:solidFill>
                              <a:srgbClr val="FF0000"/>
                            </a:solidFill>
                            <a:latin typeface="Arial" charset="0"/>
                            <a:cs typeface="Arial" charset="0"/>
                          </a:rPr>
                          <m:t>π</m:t>
                        </m:r>
                        <m:r>
                          <m:rPr>
                            <m:nor/>
                          </m:rPr>
                          <a:rPr lang="en-US" sz="1600" dirty="0">
                            <a:latin typeface="Arial" charset="0"/>
                            <a:cs typeface="Arial" charset="0"/>
                          </a:rPr>
                          <m:t>(1-</m:t>
                        </m:r>
                        <m:r>
                          <m:rPr>
                            <m:nor/>
                          </m:rPr>
                          <a:rPr lang="el-GR" sz="1600" dirty="0">
                            <a:solidFill>
                              <a:srgbClr val="FF0000"/>
                            </a:solidFill>
                            <a:latin typeface="Arial" charset="0"/>
                            <a:cs typeface="Arial" charset="0"/>
                          </a:rPr>
                          <m:t>π</m:t>
                        </m:r>
                        <m:r>
                          <m:rPr>
                            <m:nor/>
                          </m:rPr>
                          <a:rPr lang="en-US" sz="1600" dirty="0">
                            <a:latin typeface="Arial" charset="0"/>
                            <a:cs typeface="Arial" charset="0"/>
                          </a:rPr>
                          <m:t>)/</m:t>
                        </m:r>
                        <m:r>
                          <m:rPr>
                            <m:nor/>
                          </m:rPr>
                          <a:rPr lang="en-US" sz="1600" dirty="0">
                            <a:solidFill>
                              <a:srgbClr val="0070C0"/>
                            </a:solidFill>
                            <a:latin typeface="Arial" charset="0"/>
                            <a:cs typeface="Arial" charset="0"/>
                          </a:rPr>
                          <m:t>n</m:t>
                        </m:r>
                      </m:e>
                    </m:rad>
                  </m:oMath>
                </a14:m>
                <a:r>
                  <a:rPr lang="en-US" sz="1600" dirty="0">
                    <a:latin typeface="Arial" charset="0"/>
                    <a:cs typeface="Arial" charset="0"/>
                  </a:rPr>
                  <a:t>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solidFill>
                              <a:srgbClr val="FF0000"/>
                            </a:solidFill>
                            <a:latin typeface="Arial" charset="0"/>
                            <a:cs typeface="Arial" charset="0"/>
                          </a:rPr>
                          <m:t>0.5</m:t>
                        </m:r>
                        <m:r>
                          <m:rPr>
                            <m:nor/>
                          </m:rPr>
                          <a:rPr lang="en-US" sz="1600" dirty="0">
                            <a:latin typeface="Arial" charset="0"/>
                            <a:cs typeface="Arial" charset="0"/>
                          </a:rPr>
                          <m:t>(1-</m:t>
                        </m:r>
                        <m:r>
                          <m:rPr>
                            <m:nor/>
                          </m:rPr>
                          <a:rPr lang="en-US" sz="1600" dirty="0">
                            <a:solidFill>
                              <a:srgbClr val="FF0000"/>
                            </a:solidFill>
                            <a:latin typeface="Arial" charset="0"/>
                            <a:cs typeface="Arial" charset="0"/>
                          </a:rPr>
                          <m:t>0.5</m:t>
                        </m:r>
                        <m:r>
                          <m:rPr>
                            <m:nor/>
                          </m:rPr>
                          <a:rPr lang="en-US" sz="1600" dirty="0">
                            <a:latin typeface="Arial" charset="0"/>
                            <a:cs typeface="Arial" charset="0"/>
                          </a:rPr>
                          <m:t>)/</m:t>
                        </m:r>
                        <m:r>
                          <m:rPr>
                            <m:nor/>
                          </m:rPr>
                          <a:rPr lang="en-US" sz="1600" dirty="0">
                            <a:solidFill>
                              <a:srgbClr val="0070C0"/>
                            </a:solidFill>
                            <a:latin typeface="Arial" charset="0"/>
                            <a:cs typeface="Arial" charset="0"/>
                          </a:rPr>
                          <m:t>25</m:t>
                        </m:r>
                      </m:e>
                    </m:rad>
                  </m:oMath>
                </a14:m>
                <a:r>
                  <a:rPr lang="en-US" sz="1600" dirty="0">
                    <a:latin typeface="Arial" charset="0"/>
                    <a:cs typeface="Arial" charset="0"/>
                  </a:rPr>
                  <a:t> = </a:t>
                </a:r>
                <a:r>
                  <a:rPr lang="en-US" sz="1600" dirty="0">
                    <a:solidFill>
                      <a:srgbClr val="FF0000"/>
                    </a:solidFill>
                    <a:latin typeface="Arial" charset="0"/>
                    <a:cs typeface="Arial" charset="0"/>
                  </a:rPr>
                  <a:t>0.1</a:t>
                </a:r>
                <a:r>
                  <a:rPr lang="en-US" sz="1600" dirty="0">
                    <a:latin typeface="Arial" charset="0"/>
                    <a:cs typeface="Arial" charset="0"/>
                  </a:rPr>
                  <a:t>, and</a:t>
                </a:r>
              </a:p>
              <a:p>
                <a:pPr>
                  <a:defRPr/>
                </a:pPr>
                <a:r>
                  <a:rPr lang="en-US" sz="1600" dirty="0">
                    <a:latin typeface="Arial" charset="0"/>
                    <a:cs typeface="Arial" charset="0"/>
                  </a:rPr>
                  <a:t>    Will tend to be Normally Distributed as </a:t>
                </a:r>
                <a:r>
                  <a:rPr lang="en-US" sz="1600" dirty="0">
                    <a:solidFill>
                      <a:srgbClr val="0070C0"/>
                    </a:solidFill>
                    <a:latin typeface="Arial" charset="0"/>
                    <a:cs typeface="Arial" charset="0"/>
                  </a:rPr>
                  <a:t>n</a:t>
                </a:r>
                <a:r>
                  <a:rPr lang="en-US" sz="1600" dirty="0">
                    <a:latin typeface="Arial" charset="0"/>
                    <a:cs typeface="Arial" charset="0"/>
                  </a:rPr>
                  <a:t> increases (</a:t>
                </a:r>
                <a:r>
                  <a:rPr lang="en-US" sz="1600" dirty="0">
                    <a:solidFill>
                      <a:srgbClr val="0070C0"/>
                    </a:solidFill>
                    <a:latin typeface="Arial" charset="0"/>
                    <a:cs typeface="Arial" charset="0"/>
                  </a:rPr>
                  <a:t>n</a:t>
                </a:r>
                <a:r>
                  <a:rPr lang="en-US" sz="1600" dirty="0">
                    <a:latin typeface="Arial" charset="0"/>
                    <a:cs typeface="Arial" charset="0"/>
                  </a:rPr>
                  <a:t>=</a:t>
                </a:r>
                <a:r>
                  <a:rPr lang="en-US" sz="1600" dirty="0">
                    <a:solidFill>
                      <a:srgbClr val="0070C0"/>
                    </a:solidFill>
                    <a:latin typeface="Arial" charset="0"/>
                    <a:cs typeface="Arial" charset="0"/>
                  </a:rPr>
                  <a:t>25</a:t>
                </a:r>
                <a:r>
                  <a:rPr lang="en-US" sz="1600" dirty="0">
                    <a:latin typeface="Arial" charset="0"/>
                    <a:cs typeface="Arial" charset="0"/>
                  </a:rPr>
                  <a:t>&gt;</a:t>
                </a:r>
                <a:r>
                  <a:rPr lang="en-US" sz="1600" dirty="0">
                    <a:solidFill>
                      <a:srgbClr val="0070C0"/>
                    </a:solidFill>
                    <a:latin typeface="Arial" charset="0"/>
                    <a:cs typeface="Arial" charset="0"/>
                  </a:rPr>
                  <a:t>9</a:t>
                </a:r>
                <a:r>
                  <a:rPr lang="en-US" sz="1600" dirty="0">
                    <a:latin typeface="Arial" charset="0"/>
                    <a:cs typeface="Arial" charset="0"/>
                  </a:rPr>
                  <a:t>, so reasonably normal)</a:t>
                </a:r>
              </a:p>
              <a:p>
                <a:pPr>
                  <a:defRPr/>
                </a:pPr>
                <a:endParaRPr lang="en-US" sz="1600" dirty="0">
                  <a:latin typeface="Arial" charset="0"/>
                  <a:cs typeface="Arial" charset="0"/>
                </a:endParaRPr>
              </a:p>
              <a:p>
                <a:pPr>
                  <a:defRPr/>
                </a:pPr>
                <a:r>
                  <a:rPr lang="en-US" sz="1600" dirty="0">
                    <a:latin typeface="Arial" charset="0"/>
                    <a:cs typeface="Arial" charset="0"/>
                  </a:rPr>
                  <a:t>To estimate the probability that we would observe a </a:t>
                </a:r>
                <a:r>
                  <a:rPr lang="en-US" sz="1600" dirty="0">
                    <a:solidFill>
                      <a:srgbClr val="0070C0"/>
                    </a:solidFill>
                    <a:latin typeface="Arial" charset="0"/>
                    <a:cs typeface="Arial" charset="0"/>
                  </a:rPr>
                  <a:t>proportion p</a:t>
                </a:r>
                <a:r>
                  <a:rPr lang="en-US" sz="1600" dirty="0">
                    <a:latin typeface="Arial" charset="0"/>
                    <a:cs typeface="Arial" charset="0"/>
                  </a:rPr>
                  <a:t> &lt;= </a:t>
                </a:r>
                <a:r>
                  <a:rPr lang="en-US" sz="1600" dirty="0">
                    <a:solidFill>
                      <a:srgbClr val="0070C0"/>
                    </a:solidFill>
                    <a:latin typeface="Arial" charset="0"/>
                    <a:cs typeface="Arial" charset="0"/>
                  </a:rPr>
                  <a:t>0.4</a:t>
                </a:r>
                <a:r>
                  <a:rPr lang="en-US" sz="1600" dirty="0">
                    <a:latin typeface="Arial" charset="0"/>
                    <a:cs typeface="Arial" charset="0"/>
                  </a:rPr>
                  <a:t> in a </a:t>
                </a:r>
                <a:r>
                  <a:rPr lang="en-US" sz="1600" dirty="0">
                    <a:solidFill>
                      <a:srgbClr val="0070C0"/>
                    </a:solidFill>
                    <a:latin typeface="Arial" charset="0"/>
                    <a:cs typeface="Arial" charset="0"/>
                  </a:rPr>
                  <a:t>sample</a:t>
                </a:r>
                <a:r>
                  <a:rPr lang="en-US" sz="1600" dirty="0">
                    <a:latin typeface="Arial" charset="0"/>
                    <a:cs typeface="Arial" charset="0"/>
                  </a:rPr>
                  <a:t> of </a:t>
                </a:r>
                <a:r>
                  <a:rPr lang="en-US" sz="1600" dirty="0">
                    <a:solidFill>
                      <a:srgbClr val="0070C0"/>
                    </a:solidFill>
                    <a:latin typeface="Arial" charset="0"/>
                    <a:cs typeface="Arial" charset="0"/>
                  </a:rPr>
                  <a:t>25</a:t>
                </a:r>
              </a:p>
              <a:p>
                <a:pPr>
                  <a:defRPr/>
                </a:pPr>
                <a:r>
                  <a:rPr lang="en-US" sz="1600" dirty="0">
                    <a:latin typeface="Arial" charset="0"/>
                    <a:cs typeface="Arial" charset="0"/>
                  </a:rPr>
                  <a:t> if, in fact, Hershey is making </a:t>
                </a:r>
                <a:r>
                  <a:rPr lang="en-US" sz="1600" dirty="0">
                    <a:solidFill>
                      <a:srgbClr val="FF0000"/>
                    </a:solidFill>
                    <a:latin typeface="Arial" charset="0"/>
                    <a:cs typeface="Arial" charset="0"/>
                  </a:rPr>
                  <a:t>50%</a:t>
                </a:r>
                <a:r>
                  <a:rPr lang="en-US" sz="1600" dirty="0">
                    <a:latin typeface="Arial" charset="0"/>
                    <a:cs typeface="Arial" charset="0"/>
                  </a:rPr>
                  <a:t> of its Reese’s Pieces candies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a:t>
                </a:r>
              </a:p>
              <a:p>
                <a:pPr>
                  <a:defRPr/>
                </a:pPr>
                <a:endParaRPr lang="en-US" sz="1600" dirty="0">
                  <a:latin typeface="Arial" charset="0"/>
                  <a:cs typeface="Arial" charset="0"/>
                </a:endParaRPr>
              </a:p>
              <a:p>
                <a:pPr>
                  <a:defRPr/>
                </a:pPr>
                <a:r>
                  <a:rPr lang="en-US" sz="1600" dirty="0">
                    <a:latin typeface="Arial" charset="0"/>
                    <a:cs typeface="Arial" charset="0"/>
                  </a:rPr>
                  <a:t>	P[ </a:t>
                </a:r>
                <a:r>
                  <a:rPr lang="en-US" sz="1600" dirty="0">
                    <a:solidFill>
                      <a:srgbClr val="0070C0"/>
                    </a:solidFill>
                    <a:latin typeface="Arial" charset="0"/>
                    <a:cs typeface="Arial" charset="0"/>
                  </a:rPr>
                  <a:t>p</a:t>
                </a:r>
                <a:r>
                  <a:rPr lang="en-US" sz="1600" dirty="0">
                    <a:latin typeface="Arial" charset="0"/>
                    <a:cs typeface="Arial" charset="0"/>
                  </a:rPr>
                  <a:t> &lt;= </a:t>
                </a:r>
                <a:r>
                  <a:rPr lang="en-US" sz="1600" dirty="0">
                    <a:solidFill>
                      <a:srgbClr val="0070C0"/>
                    </a:solidFill>
                    <a:latin typeface="Arial" charset="0"/>
                    <a:cs typeface="Arial" charset="0"/>
                  </a:rPr>
                  <a:t>0.4</a:t>
                </a:r>
                <a:r>
                  <a:rPr lang="en-US" sz="1600" dirty="0">
                    <a:latin typeface="Arial" charset="0"/>
                    <a:cs typeface="Arial" charset="0"/>
                  </a:rPr>
                  <a:t> | </a:t>
                </a:r>
                <a:r>
                  <a:rPr lang="el-GR" sz="1600" dirty="0">
                    <a:solidFill>
                      <a:srgbClr val="FF0000"/>
                    </a:solidFill>
                    <a:latin typeface="Arial" charset="0"/>
                    <a:cs typeface="Arial" charset="0"/>
                  </a:rPr>
                  <a:t>π</a:t>
                </a:r>
                <a:r>
                  <a:rPr lang="en-US" sz="1600" dirty="0">
                    <a:latin typeface="Arial" charset="0"/>
                    <a:cs typeface="Arial" charset="0"/>
                  </a:rPr>
                  <a:t> = </a:t>
                </a:r>
                <a:r>
                  <a:rPr lang="en-US" sz="1600" dirty="0">
                    <a:solidFill>
                      <a:srgbClr val="FF0000"/>
                    </a:solidFill>
                    <a:latin typeface="Arial" charset="0"/>
                    <a:cs typeface="Arial" charset="0"/>
                  </a:rPr>
                  <a:t>0.5</a:t>
                </a:r>
                <a:r>
                  <a:rPr lang="en-US" sz="1600" dirty="0">
                    <a:latin typeface="Arial" charset="0"/>
                    <a:cs typeface="Arial" charset="0"/>
                  </a:rPr>
                  <a:t> ] = P [ (</a:t>
                </a:r>
                <a:r>
                  <a:rPr lang="en-US" sz="1600" dirty="0">
                    <a:solidFill>
                      <a:srgbClr val="0070C0"/>
                    </a:solidFill>
                    <a:latin typeface="Arial" charset="0"/>
                    <a:cs typeface="Arial" charset="0"/>
                  </a:rPr>
                  <a:t>p</a:t>
                </a:r>
                <a:r>
                  <a:rPr lang="en-US" sz="1600" dirty="0">
                    <a:latin typeface="Arial" charset="0"/>
                    <a:cs typeface="Arial" charset="0"/>
                  </a:rPr>
                  <a:t> – </a:t>
                </a:r>
                <a:r>
                  <a:rPr lang="en-US" sz="1600" dirty="0">
                    <a:solidFill>
                      <a:srgbClr val="FF0000"/>
                    </a:solidFill>
                    <a:latin typeface="Arial" charset="0"/>
                    <a:cs typeface="Arial" charset="0"/>
                  </a:rPr>
                  <a:t>0.5</a:t>
                </a:r>
                <a:r>
                  <a:rPr lang="en-US" sz="1600" dirty="0">
                    <a:latin typeface="Arial" charset="0"/>
                    <a:cs typeface="Arial" charset="0"/>
                  </a:rPr>
                  <a:t>)/</a:t>
                </a:r>
                <a:r>
                  <a:rPr lang="en-US" sz="1600" dirty="0">
                    <a:solidFill>
                      <a:srgbClr val="FF0000"/>
                    </a:solidFill>
                    <a:latin typeface="Arial" charset="0"/>
                    <a:cs typeface="Arial" charset="0"/>
                  </a:rPr>
                  <a:t>0.1</a:t>
                </a:r>
                <a:r>
                  <a:rPr lang="en-US" sz="1600" dirty="0">
                    <a:latin typeface="Arial" charset="0"/>
                    <a:cs typeface="Arial" charset="0"/>
                  </a:rPr>
                  <a:t> &lt;= (</a:t>
                </a:r>
                <a:r>
                  <a:rPr lang="en-US" sz="1600" dirty="0">
                    <a:solidFill>
                      <a:srgbClr val="0070C0"/>
                    </a:solidFill>
                    <a:latin typeface="Arial" charset="0"/>
                    <a:cs typeface="Arial" charset="0"/>
                  </a:rPr>
                  <a:t>0.4</a:t>
                </a:r>
                <a:r>
                  <a:rPr lang="en-US" sz="1600" dirty="0">
                    <a:latin typeface="Arial" charset="0"/>
                    <a:cs typeface="Arial" charset="0"/>
                  </a:rPr>
                  <a:t> – </a:t>
                </a:r>
                <a:r>
                  <a:rPr lang="en-US" sz="1600" dirty="0">
                    <a:solidFill>
                      <a:srgbClr val="FF0000"/>
                    </a:solidFill>
                    <a:latin typeface="Arial" charset="0"/>
                    <a:cs typeface="Arial" charset="0"/>
                  </a:rPr>
                  <a:t>0.5</a:t>
                </a:r>
                <a:r>
                  <a:rPr lang="en-US" sz="1600" dirty="0">
                    <a:latin typeface="Arial" charset="0"/>
                    <a:cs typeface="Arial" charset="0"/>
                  </a:rPr>
                  <a:t>)/</a:t>
                </a:r>
                <a:r>
                  <a:rPr lang="en-US" sz="1600" dirty="0">
                    <a:solidFill>
                      <a:srgbClr val="FF0000"/>
                    </a:solidFill>
                    <a:latin typeface="Arial" charset="0"/>
                    <a:cs typeface="Arial" charset="0"/>
                  </a:rPr>
                  <a:t>0.1</a:t>
                </a:r>
                <a:r>
                  <a:rPr lang="en-US" sz="1600" dirty="0">
                    <a:latin typeface="Arial" charset="0"/>
                    <a:cs typeface="Arial" charset="0"/>
                  </a:rPr>
                  <a:t> ]</a:t>
                </a:r>
              </a:p>
              <a:p>
                <a:pPr>
                  <a:defRPr/>
                </a:pPr>
                <a:r>
                  <a:rPr lang="en-US" sz="1600" dirty="0">
                    <a:latin typeface="Arial" charset="0"/>
                    <a:cs typeface="Arial" charset="0"/>
                  </a:rPr>
                  <a:t>			   = P [ Z &lt;= -1 ]</a:t>
                </a:r>
              </a:p>
              <a:p>
                <a:pPr>
                  <a:defRPr/>
                </a:pPr>
                <a:r>
                  <a:rPr lang="en-US" sz="1600" dirty="0">
                    <a:latin typeface="Arial" charset="0"/>
                    <a:cs typeface="Arial" charset="0"/>
                  </a:rPr>
                  <a:t>			   ≈ 0.1587</a:t>
                </a:r>
              </a:p>
            </p:txBody>
          </p:sp>
        </mc:Choice>
        <mc:Fallback>
          <p:sp>
            <p:nvSpPr>
              <p:cNvPr id="9" name="TextBox 8">
                <a:extLst>
                  <a:ext uri="{FF2B5EF4-FFF2-40B4-BE49-F238E27FC236}">
                    <a16:creationId xmlns:a16="http://schemas.microsoft.com/office/drawing/2014/main" id="{E3256FDA-2C93-48B8-9B52-F0AFE3E30440}"/>
                  </a:ext>
                </a:extLst>
              </p:cNvPr>
              <p:cNvSpPr txBox="1">
                <a:spLocks noRot="1" noChangeAspect="1" noMove="1" noResize="1" noEditPoints="1" noAdjustHandles="1" noChangeArrowheads="1" noChangeShapeType="1" noTextEdit="1"/>
              </p:cNvSpPr>
              <p:nvPr/>
            </p:nvSpPr>
            <p:spPr bwMode="auto">
              <a:xfrm>
                <a:off x="533400" y="762000"/>
                <a:ext cx="8252259" cy="3081613"/>
              </a:xfrm>
              <a:prstGeom prst="rect">
                <a:avLst/>
              </a:prstGeom>
              <a:blipFill>
                <a:blip r:embed="rId3"/>
                <a:stretch>
                  <a:fillRect l="-443" t="-593" b="-2174"/>
                </a:stretch>
              </a:blipFill>
              <a:ln w="9525">
                <a:noFill/>
                <a:miter lim="800000"/>
                <a:headEnd/>
                <a:tailEnd/>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0EFF41FC-96BA-45AC-BF4B-D6BF9F510537}"/>
              </a:ext>
            </a:extLst>
          </p:cNvPr>
          <p:cNvSpPr txBox="1">
            <a:spLocks noChangeArrowheads="1"/>
          </p:cNvSpPr>
          <p:nvPr/>
        </p:nvSpPr>
        <p:spPr bwMode="auto">
          <a:xfrm>
            <a:off x="533400" y="3810000"/>
            <a:ext cx="748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So … is the </a:t>
            </a:r>
            <a:r>
              <a:rPr lang="en-US" altLang="en-US" sz="1600">
                <a:solidFill>
                  <a:srgbClr val="0070C0"/>
                </a:solidFill>
                <a:latin typeface="Arial" panose="020B0604020202020204" pitchFamily="34" charset="0"/>
              </a:rPr>
              <a:t>proportion p</a:t>
            </a:r>
            <a:r>
              <a:rPr lang="en-US" altLang="en-US" sz="1600">
                <a:latin typeface="Arial" panose="020B0604020202020204" pitchFamily="34" charset="0"/>
              </a:rPr>
              <a:t> = </a:t>
            </a:r>
            <a:r>
              <a:rPr lang="en-US" altLang="en-US" sz="1600">
                <a:solidFill>
                  <a:srgbClr val="0070C0"/>
                </a:solidFill>
                <a:latin typeface="Arial" panose="020B0604020202020204" pitchFamily="34" charset="0"/>
              </a:rPr>
              <a:t>0.4</a:t>
            </a:r>
            <a:r>
              <a:rPr lang="en-US" altLang="en-US" sz="1600">
                <a:latin typeface="Arial" panose="020B0604020202020204" pitchFamily="34" charset="0"/>
              </a:rPr>
              <a:t> in our </a:t>
            </a:r>
            <a:r>
              <a:rPr lang="en-US" altLang="en-US" sz="1600">
                <a:solidFill>
                  <a:srgbClr val="0070C0"/>
                </a:solidFill>
                <a:latin typeface="Arial" panose="020B0604020202020204" pitchFamily="34" charset="0"/>
              </a:rPr>
              <a:t>sample</a:t>
            </a:r>
            <a:r>
              <a:rPr lang="en-US" altLang="en-US" sz="1600">
                <a:latin typeface="Arial" panose="020B0604020202020204" pitchFamily="34" charset="0"/>
              </a:rPr>
              <a:t> of </a:t>
            </a:r>
            <a:r>
              <a:rPr lang="en-US" altLang="en-US" sz="1600">
                <a:solidFill>
                  <a:srgbClr val="0070C0"/>
                </a:solidFill>
                <a:latin typeface="Arial" panose="020B0604020202020204" pitchFamily="34" charset="0"/>
              </a:rPr>
              <a:t>25</a:t>
            </a:r>
            <a:r>
              <a:rPr lang="en-US" altLang="en-US" sz="1600">
                <a:latin typeface="Arial" panose="020B0604020202020204" pitchFamily="34" charset="0"/>
              </a:rPr>
              <a:t> unusual?  What do you think?</a:t>
            </a:r>
          </a:p>
        </p:txBody>
      </p:sp>
      <p:sp>
        <p:nvSpPr>
          <p:cNvPr id="14" name="TextBox 13">
            <a:extLst>
              <a:ext uri="{FF2B5EF4-FFF2-40B4-BE49-F238E27FC236}">
                <a16:creationId xmlns:a16="http://schemas.microsoft.com/office/drawing/2014/main" id="{D0DF7658-5789-4465-9EC7-0D723780B98C}"/>
              </a:ext>
            </a:extLst>
          </p:cNvPr>
          <p:cNvSpPr txBox="1"/>
          <p:nvPr/>
        </p:nvSpPr>
        <p:spPr>
          <a:xfrm>
            <a:off x="609600" y="4114800"/>
            <a:ext cx="8054975" cy="338138"/>
          </a:xfrm>
          <a:prstGeom prst="rect">
            <a:avLst/>
          </a:prstGeom>
          <a:noFill/>
        </p:spPr>
        <p:txBody>
          <a:bodyPr wrap="none">
            <a:spAutoFit/>
          </a:bodyPr>
          <a:lstStyle/>
          <a:p>
            <a:pPr>
              <a:defRPr/>
            </a:pPr>
            <a:r>
              <a:rPr lang="en-US" sz="1600" dirty="0">
                <a:latin typeface="Arial" charset="0"/>
                <a:cs typeface="Arial" charset="0"/>
              </a:rPr>
              <a:t>What if our </a:t>
            </a:r>
            <a:r>
              <a:rPr lang="en-US" sz="1600" dirty="0">
                <a:solidFill>
                  <a:srgbClr val="0070C0"/>
                </a:solidFill>
                <a:latin typeface="Arial" charset="0"/>
                <a:cs typeface="Arial" charset="0"/>
              </a:rPr>
              <a:t>sample</a:t>
            </a:r>
            <a:r>
              <a:rPr lang="en-US" sz="1600" dirty="0">
                <a:latin typeface="Arial" charset="0"/>
                <a:cs typeface="Arial" charset="0"/>
              </a:rPr>
              <a:t> size was </a:t>
            </a:r>
            <a:r>
              <a:rPr lang="en-US" sz="1600" dirty="0">
                <a:solidFill>
                  <a:srgbClr val="0070C0"/>
                </a:solidFill>
                <a:latin typeface="Arial" charset="0"/>
                <a:cs typeface="Arial" charset="0"/>
              </a:rPr>
              <a:t>100</a:t>
            </a:r>
            <a:r>
              <a:rPr lang="en-US" sz="1600" dirty="0">
                <a:latin typeface="Arial" charset="0"/>
                <a:cs typeface="Arial" charset="0"/>
              </a:rPr>
              <a:t> and we only observed </a:t>
            </a:r>
            <a:r>
              <a:rPr lang="en-US" sz="1600" dirty="0">
                <a:solidFill>
                  <a:srgbClr val="0070C0"/>
                </a:solidFill>
                <a:latin typeface="Arial" charset="0"/>
                <a:cs typeface="Arial" charset="0"/>
              </a:rPr>
              <a:t>40</a:t>
            </a:r>
            <a:r>
              <a:rPr lang="en-US" sz="1600" dirty="0">
                <a:latin typeface="Arial" charset="0"/>
                <a:cs typeface="Arial" charset="0"/>
              </a:rPr>
              <a:t> </a:t>
            </a:r>
            <a:r>
              <a:rPr lang="en-US" sz="1600" dirty="0">
                <a:solidFill>
                  <a:schemeClr val="accent6">
                    <a:lumMod val="75000"/>
                  </a:schemeClr>
                </a:solidFill>
                <a:latin typeface="Arial" charset="0"/>
                <a:cs typeface="Arial" charset="0"/>
              </a:rPr>
              <a:t>Orange</a:t>
            </a:r>
            <a:r>
              <a:rPr lang="en-US" sz="1600" dirty="0">
                <a:latin typeface="Arial" charset="0"/>
                <a:cs typeface="Arial" charset="0"/>
              </a:rPr>
              <a:t> RPs (</a:t>
            </a:r>
            <a:r>
              <a:rPr lang="en-US" sz="1600" dirty="0" err="1">
                <a:latin typeface="Arial" charset="0"/>
                <a:cs typeface="Arial" charset="0"/>
              </a:rPr>
              <a:t>ie</a:t>
            </a:r>
            <a:r>
              <a:rPr lang="en-US" sz="1600" dirty="0">
                <a:latin typeface="Arial" charset="0"/>
                <a:cs typeface="Arial" charset="0"/>
              </a:rPr>
              <a:t>, </a:t>
            </a:r>
            <a:r>
              <a:rPr lang="en-US" sz="1600" dirty="0">
                <a:solidFill>
                  <a:srgbClr val="0070C0"/>
                </a:solidFill>
                <a:latin typeface="Arial" charset="0"/>
                <a:cs typeface="Arial" charset="0"/>
              </a:rPr>
              <a:t>p</a:t>
            </a:r>
            <a:r>
              <a:rPr lang="en-US" sz="1600" dirty="0">
                <a:latin typeface="Arial" charset="0"/>
                <a:cs typeface="Arial" charset="0"/>
              </a:rPr>
              <a:t> still </a:t>
            </a:r>
            <a:r>
              <a:rPr lang="en-US" sz="1600" dirty="0">
                <a:solidFill>
                  <a:srgbClr val="0070C0"/>
                </a:solidFill>
                <a:latin typeface="Arial" charset="0"/>
                <a:cs typeface="Arial" charset="0"/>
              </a:rPr>
              <a:t>0.4</a:t>
            </a:r>
            <a:r>
              <a:rPr lang="en-US" sz="1600" dirty="0">
                <a:latin typeface="Arial" charset="0"/>
                <a:cs typeface="Arial" charset="0"/>
              </a:rPr>
              <a: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B43BF8A-8CC0-4530-9B88-28E6AFA9C703}"/>
                  </a:ext>
                </a:extLst>
              </p:cNvPr>
              <p:cNvSpPr txBox="1">
                <a:spLocks noChangeArrowheads="1"/>
              </p:cNvSpPr>
              <p:nvPr/>
            </p:nvSpPr>
            <p:spPr bwMode="auto">
              <a:xfrm>
                <a:off x="762000" y="4419600"/>
                <a:ext cx="7690182" cy="20967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The </a:t>
                </a:r>
                <a:r>
                  <a:rPr lang="en-US" altLang="en-US" sz="1600" dirty="0">
                    <a:solidFill>
                      <a:srgbClr val="0070C0"/>
                    </a:solidFill>
                    <a:latin typeface="Arial" panose="020B0604020202020204" pitchFamily="34" charset="0"/>
                  </a:rPr>
                  <a:t>sample proportion </a:t>
                </a:r>
                <a:r>
                  <a:rPr lang="en-US" altLang="en-US" sz="1600" dirty="0">
                    <a:latin typeface="Arial" panose="020B0604020202020204" pitchFamily="34" charset="0"/>
                  </a:rPr>
                  <a:t>is still the same (</a:t>
                </a:r>
                <a:r>
                  <a:rPr lang="en-US" altLang="en-US" sz="1600" dirty="0" err="1">
                    <a:latin typeface="Arial" panose="020B0604020202020204" pitchFamily="34" charset="0"/>
                  </a:rPr>
                  <a:t>ie</a:t>
                </a:r>
                <a:r>
                  <a:rPr lang="en-US" altLang="en-US" sz="1600" dirty="0">
                    <a:latin typeface="Arial" panose="020B0604020202020204" pitchFamily="34" charset="0"/>
                  </a:rPr>
                  <a:t>, </a:t>
                </a:r>
                <a:r>
                  <a:rPr lang="en-US" altLang="en-US" sz="1600" dirty="0">
                    <a:solidFill>
                      <a:srgbClr val="0070C0"/>
                    </a:solidFill>
                    <a:latin typeface="Arial" panose="020B0604020202020204" pitchFamily="34" charset="0"/>
                  </a:rPr>
                  <a:t>p</a:t>
                </a:r>
                <a:r>
                  <a:rPr lang="en-US" altLang="en-US" sz="1600" dirty="0">
                    <a:latin typeface="Arial" panose="020B0604020202020204" pitchFamily="34" charset="0"/>
                  </a:rPr>
                  <a:t> = </a:t>
                </a:r>
                <a:r>
                  <a:rPr lang="en-US" altLang="en-US" sz="1600" dirty="0">
                    <a:solidFill>
                      <a:srgbClr val="0070C0"/>
                    </a:solidFill>
                    <a:latin typeface="Arial" panose="020B0604020202020204" pitchFamily="34" charset="0"/>
                  </a:rPr>
                  <a:t>0.4</a:t>
                </a:r>
                <a:r>
                  <a:rPr lang="en-US" altLang="en-US" sz="1600" dirty="0">
                    <a:latin typeface="Arial" panose="020B0604020202020204" pitchFamily="34" charset="0"/>
                  </a:rPr>
                  <a:t>), but we have more information</a:t>
                </a:r>
              </a:p>
              <a:p>
                <a:pPr eaLnBrk="1" hangingPunct="1">
                  <a:spcBef>
                    <a:spcPct val="0"/>
                  </a:spcBef>
                  <a:buFontTx/>
                  <a:buNone/>
                </a:pPr>
                <a:r>
                  <a:rPr lang="en-US" altLang="en-US" sz="1600" dirty="0">
                    <a:latin typeface="Arial" panose="020B0604020202020204" pitchFamily="34" charset="0"/>
                  </a:rPr>
                  <a:t> </a:t>
                </a:r>
                <a:r>
                  <a:rPr lang="en-US" altLang="en-US" sz="1600" dirty="0">
                    <a:solidFill>
                      <a:srgbClr val="0070C0"/>
                    </a:solidFill>
                    <a:latin typeface="Arial" panose="020B0604020202020204" pitchFamily="34" charset="0"/>
                  </a:rPr>
                  <a:t>n</a:t>
                </a:r>
                <a:r>
                  <a:rPr lang="en-US" altLang="en-US" sz="1600" dirty="0">
                    <a:latin typeface="Arial" panose="020B0604020202020204" pitchFamily="34" charset="0"/>
                  </a:rPr>
                  <a:t> = </a:t>
                </a:r>
                <a:r>
                  <a:rPr lang="en-US" altLang="en-US" sz="1600" dirty="0">
                    <a:solidFill>
                      <a:srgbClr val="0070C0"/>
                    </a:solidFill>
                    <a:latin typeface="Arial" panose="020B0604020202020204" pitchFamily="34" charset="0"/>
                  </a:rPr>
                  <a:t>100</a:t>
                </a:r>
                <a:r>
                  <a:rPr lang="en-US" altLang="en-US" sz="1600" dirty="0">
                    <a:latin typeface="Arial" panose="020B0604020202020204" pitchFamily="34" charset="0"/>
                  </a:rPr>
                  <a:t> vs </a:t>
                </a:r>
                <a:r>
                  <a:rPr lang="en-US" altLang="en-US" sz="1600" dirty="0">
                    <a:solidFill>
                      <a:srgbClr val="0070C0"/>
                    </a:solidFill>
                    <a:latin typeface="Arial" panose="020B0604020202020204" pitchFamily="34" charset="0"/>
                  </a:rPr>
                  <a:t>n</a:t>
                </a:r>
                <a:r>
                  <a:rPr lang="en-US" altLang="en-US" sz="1600" dirty="0">
                    <a:latin typeface="Arial" panose="020B0604020202020204" pitchFamily="34" charset="0"/>
                  </a:rPr>
                  <a:t> = </a:t>
                </a:r>
                <a:r>
                  <a:rPr lang="en-US" altLang="en-US" sz="1600" dirty="0">
                    <a:solidFill>
                      <a:srgbClr val="0070C0"/>
                    </a:solidFill>
                    <a:latin typeface="Arial" panose="020B0604020202020204" pitchFamily="34" charset="0"/>
                  </a:rPr>
                  <a:t>25</a:t>
                </a:r>
                <a:r>
                  <a:rPr lang="en-US" altLang="en-US" sz="1600" dirty="0">
                    <a:latin typeface="Arial" panose="020B0604020202020204" pitchFamily="34" charset="0"/>
                  </a:rPr>
                  <a:t>, and the </a:t>
                </a:r>
                <a:r>
                  <a:rPr lang="en-US" altLang="en-US" sz="1600" dirty="0">
                    <a:solidFill>
                      <a:srgbClr val="0070C0"/>
                    </a:solidFill>
                    <a:latin typeface="Arial" panose="020B0604020202020204" pitchFamily="34" charset="0"/>
                  </a:rPr>
                  <a:t>sampling distribution </a:t>
                </a:r>
                <a:r>
                  <a:rPr lang="en-US" altLang="en-US" sz="1600" dirty="0">
                    <a:latin typeface="Arial" panose="020B0604020202020204" pitchFamily="34" charset="0"/>
                  </a:rPr>
                  <a:t>for </a:t>
                </a:r>
                <a:r>
                  <a:rPr lang="en-US" altLang="en-US" sz="1600" dirty="0">
                    <a:solidFill>
                      <a:srgbClr val="0070C0"/>
                    </a:solidFill>
                    <a:latin typeface="Arial" panose="020B0604020202020204" pitchFamily="34" charset="0"/>
                  </a:rPr>
                  <a:t>p</a:t>
                </a:r>
                <a:r>
                  <a:rPr lang="en-US" altLang="en-US" sz="1600" dirty="0">
                    <a:latin typeface="Arial" panose="020B0604020202020204" pitchFamily="34" charset="0"/>
                  </a:rPr>
                  <a:t> becomes more narrow.</a:t>
                </a:r>
              </a:p>
              <a:p>
                <a:pPr eaLnBrk="1" hangingPunct="1">
                  <a:spcBef>
                    <a:spcPct val="0"/>
                  </a:spcBef>
                  <a:buFontTx/>
                  <a:buNone/>
                </a:pPr>
                <a:r>
                  <a:rPr lang="en-US" altLang="en-US" sz="1600" dirty="0">
                    <a:latin typeface="Arial" panose="020B0604020202020204" pitchFamily="34" charset="0"/>
                  </a:rPr>
                  <a:t>The CLT tells us how much more narrow as Standard Deviation was </a:t>
                </a:r>
                <a:r>
                  <a:rPr lang="en-US" altLang="en-US" sz="1600" dirty="0">
                    <a:solidFill>
                      <a:srgbClr val="FF0000"/>
                    </a:solidFill>
                    <a:latin typeface="Arial" panose="020B0604020202020204" pitchFamily="34" charset="0"/>
                  </a:rPr>
                  <a:t>0.1</a:t>
                </a:r>
                <a:r>
                  <a:rPr lang="en-US" altLang="en-US" sz="1600" dirty="0">
                    <a:latin typeface="Arial" panose="020B0604020202020204" pitchFamily="34" charset="0"/>
                  </a:rPr>
                  <a:t> for </a:t>
                </a:r>
                <a:r>
                  <a:rPr lang="en-US" altLang="en-US" sz="1600" dirty="0">
                    <a:solidFill>
                      <a:srgbClr val="0070C0"/>
                    </a:solidFill>
                    <a:latin typeface="Arial" panose="020B0604020202020204" pitchFamily="34" charset="0"/>
                  </a:rPr>
                  <a:t>n</a:t>
                </a:r>
                <a:r>
                  <a:rPr lang="en-US" altLang="en-US" sz="1600" dirty="0">
                    <a:latin typeface="Arial" panose="020B0604020202020204" pitchFamily="34" charset="0"/>
                  </a:rPr>
                  <a:t> = </a:t>
                </a:r>
                <a:r>
                  <a:rPr lang="en-US" altLang="en-US" sz="1600" dirty="0">
                    <a:solidFill>
                      <a:srgbClr val="0070C0"/>
                    </a:solidFill>
                    <a:latin typeface="Arial" panose="020B0604020202020204" pitchFamily="34" charset="0"/>
                  </a:rPr>
                  <a:t>25</a:t>
                </a:r>
                <a:r>
                  <a:rPr lang="en-US" altLang="en-US" sz="1600" dirty="0">
                    <a:latin typeface="Arial" panose="020B0604020202020204" pitchFamily="34" charset="0"/>
                  </a:rPr>
                  <a:t>,</a:t>
                </a:r>
              </a:p>
              <a:p>
                <a:pPr eaLnBrk="1" hangingPunct="1">
                  <a:spcBef>
                    <a:spcPct val="0"/>
                  </a:spcBef>
                  <a:buFontTx/>
                  <a:buNone/>
                </a:pPr>
                <a:r>
                  <a:rPr lang="en-US" altLang="en-US" sz="1600" dirty="0">
                    <a:latin typeface="Arial" panose="020B0604020202020204" pitchFamily="34" charset="0"/>
                  </a:rPr>
                  <a:t> but now is </a:t>
                </a:r>
                <a14:m>
                  <m:oMath xmlns:m="http://schemas.openxmlformats.org/officeDocument/2006/math">
                    <m:rad>
                      <m:radPr>
                        <m:degHide m:val="on"/>
                        <m:ctrlPr>
                          <a:rPr lang="en-US" altLang="en-US" sz="1600" i="1" smtClean="0">
                            <a:latin typeface="Cambria Math" panose="02040503050406030204" pitchFamily="18" charset="0"/>
                          </a:rPr>
                        </m:ctrlPr>
                      </m:radPr>
                      <m:deg/>
                      <m:e>
                        <m:r>
                          <m:rPr>
                            <m:nor/>
                          </m:rPr>
                          <a:rPr lang="en-US" altLang="en-US" sz="1600" dirty="0" smtClean="0">
                            <a:solidFill>
                              <a:srgbClr val="FF0000"/>
                            </a:solidFill>
                            <a:latin typeface="Arial" panose="020B0604020202020204" pitchFamily="34" charset="0"/>
                          </a:rPr>
                          <m:t>0.5</m:t>
                        </m:r>
                        <m:r>
                          <m:rPr>
                            <m:nor/>
                          </m:rPr>
                          <a:rPr lang="en-US" altLang="en-US" sz="1600" dirty="0" smtClean="0">
                            <a:latin typeface="Arial" panose="020B0604020202020204" pitchFamily="34" charset="0"/>
                          </a:rPr>
                          <m:t>(1-</m:t>
                        </m:r>
                        <m:r>
                          <m:rPr>
                            <m:nor/>
                          </m:rPr>
                          <a:rPr lang="en-US" altLang="en-US" sz="1600" dirty="0" smtClean="0">
                            <a:solidFill>
                              <a:srgbClr val="FF0000"/>
                            </a:solidFill>
                            <a:latin typeface="Arial" panose="020B0604020202020204" pitchFamily="34" charset="0"/>
                          </a:rPr>
                          <m:t>0.5</m:t>
                        </m:r>
                        <m:r>
                          <m:rPr>
                            <m:nor/>
                          </m:rPr>
                          <a:rPr lang="en-US" altLang="en-US" sz="1600" dirty="0" smtClean="0">
                            <a:latin typeface="Arial" panose="020B0604020202020204" pitchFamily="34" charset="0"/>
                          </a:rPr>
                          <m:t>)/</m:t>
                        </m:r>
                        <m:r>
                          <m:rPr>
                            <m:nor/>
                          </m:rPr>
                          <a:rPr lang="en-US" altLang="en-US" sz="1600" dirty="0" smtClean="0">
                            <a:solidFill>
                              <a:srgbClr val="0070C0"/>
                            </a:solidFill>
                            <a:latin typeface="Arial" panose="020B0604020202020204" pitchFamily="34" charset="0"/>
                          </a:rPr>
                          <m:t>100</m:t>
                        </m:r>
                      </m:e>
                    </m:rad>
                  </m:oMath>
                </a14:m>
                <a:r>
                  <a:rPr lang="en-US" altLang="en-US" sz="1600" dirty="0">
                    <a:latin typeface="Arial" panose="020B0604020202020204" pitchFamily="34" charset="0"/>
                  </a:rPr>
                  <a:t> = </a:t>
                </a:r>
                <a:r>
                  <a:rPr lang="en-US" altLang="en-US" sz="1600" dirty="0">
                    <a:solidFill>
                      <a:srgbClr val="FF0000"/>
                    </a:solidFill>
                    <a:latin typeface="Arial" panose="020B0604020202020204" pitchFamily="34" charset="0"/>
                  </a:rPr>
                  <a:t>0.05</a:t>
                </a:r>
                <a:r>
                  <a:rPr lang="en-US" altLang="en-US" sz="1600" dirty="0">
                    <a:latin typeface="Arial" panose="020B0604020202020204" pitchFamily="34" charset="0"/>
                  </a:rPr>
                  <a:t>, for </a:t>
                </a:r>
                <a:r>
                  <a:rPr lang="en-US" altLang="en-US" sz="1600" dirty="0">
                    <a:solidFill>
                      <a:srgbClr val="0070C0"/>
                    </a:solidFill>
                    <a:latin typeface="Arial" panose="020B0604020202020204" pitchFamily="34" charset="0"/>
                  </a:rPr>
                  <a:t>n</a:t>
                </a:r>
                <a:r>
                  <a:rPr lang="en-US" altLang="en-US" sz="1600" dirty="0">
                    <a:latin typeface="Arial" panose="020B0604020202020204" pitchFamily="34" charset="0"/>
                  </a:rPr>
                  <a:t> = </a:t>
                </a:r>
                <a:r>
                  <a:rPr lang="en-US" altLang="en-US" sz="1600" dirty="0">
                    <a:solidFill>
                      <a:srgbClr val="0070C0"/>
                    </a:solidFill>
                    <a:latin typeface="Arial" panose="020B0604020202020204" pitchFamily="34" charset="0"/>
                  </a:rPr>
                  <a:t>100</a:t>
                </a:r>
                <a:r>
                  <a:rPr lang="en-US" altLang="en-US" sz="1600" dirty="0">
                    <a:latin typeface="Arial" panose="020B0604020202020204" pitchFamily="34" charset="0"/>
                  </a:rPr>
                  <a:t>, and</a:t>
                </a:r>
              </a:p>
              <a:p>
                <a:pPr eaLnBrk="1" hangingPunct="1">
                  <a:spcBef>
                    <a:spcPct val="0"/>
                  </a:spcBef>
                  <a:buFontTx/>
                  <a:buNone/>
                </a:pPr>
                <a:endParaRPr lang="en-US" altLang="en-US" sz="1600" dirty="0">
                  <a:latin typeface="Arial" panose="020B0604020202020204" pitchFamily="34" charset="0"/>
                </a:endParaRPr>
              </a:p>
              <a:p>
                <a:pPr eaLnBrk="1" hangingPunct="1">
                  <a:spcBef>
                    <a:spcPct val="0"/>
                  </a:spcBef>
                  <a:buFontTx/>
                  <a:buNone/>
                </a:pPr>
                <a:r>
                  <a:rPr lang="en-US" altLang="en-US" sz="1600" dirty="0">
                    <a:latin typeface="Arial" panose="020B0604020202020204" pitchFamily="34" charset="0"/>
                  </a:rPr>
                  <a:t>	 P[ </a:t>
                </a:r>
                <a:r>
                  <a:rPr lang="en-US" altLang="en-US" sz="1600" dirty="0">
                    <a:solidFill>
                      <a:srgbClr val="0070C0"/>
                    </a:solidFill>
                    <a:latin typeface="Arial" panose="020B0604020202020204" pitchFamily="34" charset="0"/>
                  </a:rPr>
                  <a:t>p</a:t>
                </a:r>
                <a:r>
                  <a:rPr lang="en-US" altLang="en-US" sz="1600" dirty="0">
                    <a:latin typeface="Arial" panose="020B0604020202020204" pitchFamily="34" charset="0"/>
                  </a:rPr>
                  <a:t> &lt;= </a:t>
                </a:r>
                <a:r>
                  <a:rPr lang="en-US" altLang="en-US" sz="1600" dirty="0">
                    <a:solidFill>
                      <a:srgbClr val="0070C0"/>
                    </a:solidFill>
                    <a:latin typeface="Arial" panose="020B0604020202020204" pitchFamily="34" charset="0"/>
                  </a:rPr>
                  <a:t>0.4</a:t>
                </a:r>
                <a:r>
                  <a:rPr lang="en-US" altLang="en-US" sz="1600" dirty="0">
                    <a:latin typeface="Arial" panose="020B0604020202020204" pitchFamily="34" charset="0"/>
                  </a:rPr>
                  <a:t> | </a:t>
                </a:r>
                <a:r>
                  <a:rPr lang="el-GR" altLang="en-US" sz="1600" dirty="0">
                    <a:solidFill>
                      <a:srgbClr val="FF0000"/>
                    </a:solidFill>
                    <a:latin typeface="Arial" panose="020B0604020202020204" pitchFamily="34" charset="0"/>
                  </a:rPr>
                  <a:t>π</a:t>
                </a:r>
                <a:r>
                  <a:rPr lang="en-US" altLang="en-US" sz="1600" dirty="0">
                    <a:latin typeface="Arial" panose="020B0604020202020204" pitchFamily="34" charset="0"/>
                  </a:rPr>
                  <a:t> = </a:t>
                </a:r>
                <a:r>
                  <a:rPr lang="en-US" altLang="en-US" sz="1600" dirty="0">
                    <a:solidFill>
                      <a:srgbClr val="FF0000"/>
                    </a:solidFill>
                    <a:latin typeface="Arial" panose="020B0604020202020204" pitchFamily="34" charset="0"/>
                  </a:rPr>
                  <a:t>0.5</a:t>
                </a:r>
                <a:r>
                  <a:rPr lang="en-US" altLang="en-US" sz="1600" dirty="0">
                    <a:latin typeface="Arial" panose="020B0604020202020204" pitchFamily="34" charset="0"/>
                  </a:rPr>
                  <a:t> ] = P [ (</a:t>
                </a:r>
                <a:r>
                  <a:rPr lang="en-US" altLang="en-US" sz="1600" dirty="0">
                    <a:solidFill>
                      <a:srgbClr val="0070C0"/>
                    </a:solidFill>
                    <a:latin typeface="Arial" panose="020B0604020202020204" pitchFamily="34" charset="0"/>
                  </a:rPr>
                  <a:t>p</a:t>
                </a:r>
                <a:r>
                  <a:rPr lang="en-US" altLang="en-US" sz="1600" dirty="0">
                    <a:latin typeface="Arial" panose="020B0604020202020204" pitchFamily="34" charset="0"/>
                  </a:rPr>
                  <a:t> – </a:t>
                </a:r>
                <a:r>
                  <a:rPr lang="en-US" altLang="en-US" sz="1600" dirty="0">
                    <a:solidFill>
                      <a:srgbClr val="FF0000"/>
                    </a:solidFill>
                    <a:latin typeface="Arial" panose="020B0604020202020204" pitchFamily="34" charset="0"/>
                  </a:rPr>
                  <a:t>0.5</a:t>
                </a:r>
                <a:r>
                  <a:rPr lang="en-US" altLang="en-US" sz="1600" dirty="0">
                    <a:latin typeface="Arial" panose="020B0604020202020204" pitchFamily="34" charset="0"/>
                  </a:rPr>
                  <a:t>)/</a:t>
                </a:r>
                <a:r>
                  <a:rPr lang="en-US" altLang="en-US" sz="1600" dirty="0">
                    <a:solidFill>
                      <a:srgbClr val="FF0000"/>
                    </a:solidFill>
                    <a:latin typeface="Arial" panose="020B0604020202020204" pitchFamily="34" charset="0"/>
                  </a:rPr>
                  <a:t>0.05</a:t>
                </a:r>
                <a:r>
                  <a:rPr lang="en-US" altLang="en-US" sz="1600" dirty="0">
                    <a:latin typeface="Arial" panose="020B0604020202020204" pitchFamily="34" charset="0"/>
                  </a:rPr>
                  <a:t> &lt;= (</a:t>
                </a:r>
                <a:r>
                  <a:rPr lang="en-US" altLang="en-US" sz="1600" dirty="0">
                    <a:solidFill>
                      <a:srgbClr val="0070C0"/>
                    </a:solidFill>
                    <a:latin typeface="Arial" panose="020B0604020202020204" pitchFamily="34" charset="0"/>
                  </a:rPr>
                  <a:t>0.4</a:t>
                </a:r>
                <a:r>
                  <a:rPr lang="en-US" altLang="en-US" sz="1600" dirty="0">
                    <a:latin typeface="Arial" panose="020B0604020202020204" pitchFamily="34" charset="0"/>
                  </a:rPr>
                  <a:t> – </a:t>
                </a:r>
                <a:r>
                  <a:rPr lang="en-US" altLang="en-US" sz="1600" dirty="0">
                    <a:solidFill>
                      <a:srgbClr val="FF0000"/>
                    </a:solidFill>
                    <a:latin typeface="Arial" panose="020B0604020202020204" pitchFamily="34" charset="0"/>
                  </a:rPr>
                  <a:t>0.5</a:t>
                </a:r>
                <a:r>
                  <a:rPr lang="en-US" altLang="en-US" sz="1600" dirty="0">
                    <a:latin typeface="Arial" panose="020B0604020202020204" pitchFamily="34" charset="0"/>
                  </a:rPr>
                  <a:t>)/</a:t>
                </a:r>
                <a:r>
                  <a:rPr lang="en-US" altLang="en-US" sz="1600" dirty="0">
                    <a:solidFill>
                      <a:srgbClr val="FF0000"/>
                    </a:solidFill>
                    <a:latin typeface="Arial" panose="020B0604020202020204" pitchFamily="34" charset="0"/>
                  </a:rPr>
                  <a:t>0.05</a:t>
                </a:r>
                <a:r>
                  <a:rPr lang="en-US" altLang="en-US" sz="1600" dirty="0">
                    <a:latin typeface="Arial" panose="020B0604020202020204" pitchFamily="34" charset="0"/>
                  </a:rPr>
                  <a:t> ]</a:t>
                </a:r>
              </a:p>
              <a:p>
                <a:pPr eaLnBrk="1" hangingPunct="1">
                  <a:spcBef>
                    <a:spcPct val="0"/>
                  </a:spcBef>
                  <a:buFontTx/>
                  <a:buNone/>
                </a:pPr>
                <a:r>
                  <a:rPr lang="en-US" altLang="en-US" sz="1600" dirty="0">
                    <a:latin typeface="Arial" panose="020B0604020202020204" pitchFamily="34" charset="0"/>
                  </a:rPr>
                  <a:t>			   = P [ Z &lt;= -2 ]</a:t>
                </a:r>
              </a:p>
              <a:p>
                <a:pPr eaLnBrk="1" hangingPunct="1">
                  <a:spcBef>
                    <a:spcPct val="0"/>
                  </a:spcBef>
                  <a:buFontTx/>
                  <a:buNone/>
                </a:pPr>
                <a:r>
                  <a:rPr lang="en-US" altLang="en-US" sz="1600" dirty="0">
                    <a:latin typeface="Arial" panose="020B0604020202020204" pitchFamily="34" charset="0"/>
                  </a:rPr>
                  <a:t>			   ≈ 0.0228</a:t>
                </a:r>
              </a:p>
            </p:txBody>
          </p:sp>
        </mc:Choice>
        <mc:Fallback>
          <p:sp>
            <p:nvSpPr>
              <p:cNvPr id="15" name="TextBox 14">
                <a:extLst>
                  <a:ext uri="{FF2B5EF4-FFF2-40B4-BE49-F238E27FC236}">
                    <a16:creationId xmlns:a16="http://schemas.microsoft.com/office/drawing/2014/main" id="{1B43BF8A-8CC0-4530-9B88-28E6AFA9C703}"/>
                  </a:ext>
                </a:extLst>
              </p:cNvPr>
              <p:cNvSpPr txBox="1">
                <a:spLocks noRot="1" noChangeAspect="1" noMove="1" noResize="1" noEditPoints="1" noAdjustHandles="1" noChangeArrowheads="1" noChangeShapeType="1" noTextEdit="1"/>
              </p:cNvSpPr>
              <p:nvPr/>
            </p:nvSpPr>
            <p:spPr bwMode="auto">
              <a:xfrm>
                <a:off x="762000" y="4419600"/>
                <a:ext cx="7690182" cy="2096728"/>
              </a:xfrm>
              <a:prstGeom prst="rect">
                <a:avLst/>
              </a:prstGeom>
              <a:blipFill>
                <a:blip r:embed="rId4"/>
                <a:stretch>
                  <a:fillRect l="-396" t="-872" b="-37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6" name="TextBox 15">
            <a:extLst>
              <a:ext uri="{FF2B5EF4-FFF2-40B4-BE49-F238E27FC236}">
                <a16:creationId xmlns:a16="http://schemas.microsoft.com/office/drawing/2014/main" id="{C2153867-3CDC-42C6-A1BD-0FC2FFEA5573}"/>
              </a:ext>
            </a:extLst>
          </p:cNvPr>
          <p:cNvSpPr txBox="1">
            <a:spLocks noChangeArrowheads="1"/>
          </p:cNvSpPr>
          <p:nvPr/>
        </p:nvSpPr>
        <p:spPr bwMode="auto">
          <a:xfrm>
            <a:off x="5486400" y="6248400"/>
            <a:ext cx="2898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So … now what do you think?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anim calcmode="lin" valueType="num">
                                      <p:cBhvr additive="base">
                                        <p:cTn id="5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 calcmode="lin" valueType="num">
                                      <p:cBhvr additive="base">
                                        <p:cTn id="6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5">
                                            <p:txEl>
                                              <p:pRg st="0" end="0"/>
                                            </p:txEl>
                                          </p:spTgt>
                                        </p:tgtEl>
                                        <p:attrNameLst>
                                          <p:attrName>style.visibility</p:attrName>
                                        </p:attrNameLst>
                                      </p:cBhvr>
                                      <p:to>
                                        <p:strVal val="visible"/>
                                      </p:to>
                                    </p:set>
                                    <p:anim calcmode="lin" valueType="num">
                                      <p:cBhvr additive="base">
                                        <p:cTn id="7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5">
                                            <p:txEl>
                                              <p:pRg st="1" end="1"/>
                                            </p:txEl>
                                          </p:spTgt>
                                        </p:tgtEl>
                                        <p:attrNameLst>
                                          <p:attrName>style.visibility</p:attrName>
                                        </p:attrNameLst>
                                      </p:cBhvr>
                                      <p:to>
                                        <p:strVal val="visible"/>
                                      </p:to>
                                    </p:set>
                                    <p:anim calcmode="lin" valueType="num">
                                      <p:cBhvr additive="base">
                                        <p:cTn id="7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5">
                                            <p:txEl>
                                              <p:pRg st="2" end="2"/>
                                            </p:txEl>
                                          </p:spTgt>
                                        </p:tgtEl>
                                        <p:attrNameLst>
                                          <p:attrName>style.visibility</p:attrName>
                                        </p:attrNameLst>
                                      </p:cBhvr>
                                      <p:to>
                                        <p:strVal val="visible"/>
                                      </p:to>
                                    </p:set>
                                    <p:anim calcmode="lin" valueType="num">
                                      <p:cBhvr additive="base">
                                        <p:cTn id="8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5">
                                            <p:txEl>
                                              <p:pRg st="3" end="3"/>
                                            </p:txEl>
                                          </p:spTgt>
                                        </p:tgtEl>
                                        <p:attrNameLst>
                                          <p:attrName>style.visibility</p:attrName>
                                        </p:attrNameLst>
                                      </p:cBhvr>
                                      <p:to>
                                        <p:strVal val="visible"/>
                                      </p:to>
                                    </p:set>
                                    <p:anim calcmode="lin" valueType="num">
                                      <p:cBhvr additive="base">
                                        <p:cTn id="87"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15">
                                            <p:txEl>
                                              <p:pRg st="5" end="5"/>
                                            </p:txEl>
                                          </p:spTgt>
                                        </p:tgtEl>
                                        <p:attrNameLst>
                                          <p:attrName>style.visibility</p:attrName>
                                        </p:attrNameLst>
                                      </p:cBhvr>
                                      <p:to>
                                        <p:strVal val="visible"/>
                                      </p:to>
                                    </p:set>
                                    <p:anim calcmode="lin" valueType="num">
                                      <p:cBhvr additive="base">
                                        <p:cTn id="9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5">
                                            <p:txEl>
                                              <p:pRg st="6" end="6"/>
                                            </p:txEl>
                                          </p:spTgt>
                                        </p:tgtEl>
                                        <p:attrNameLst>
                                          <p:attrName>style.visibility</p:attrName>
                                        </p:attrNameLst>
                                      </p:cBhvr>
                                      <p:to>
                                        <p:strVal val="visible"/>
                                      </p:to>
                                    </p:set>
                                    <p:anim calcmode="lin" valueType="num">
                                      <p:cBhvr additive="base">
                                        <p:cTn id="9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5">
                                            <p:txEl>
                                              <p:pRg st="7" end="7"/>
                                            </p:txEl>
                                          </p:spTgt>
                                        </p:tgtEl>
                                        <p:attrNameLst>
                                          <p:attrName>style.visibility</p:attrName>
                                        </p:attrNameLst>
                                      </p:cBhvr>
                                      <p:to>
                                        <p:strVal val="visible"/>
                                      </p:to>
                                    </p:set>
                                    <p:anim calcmode="lin" valueType="num">
                                      <p:cBhvr additive="base">
                                        <p:cTn id="101"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additive="base">
                                        <p:cTn id="107" dur="500" fill="hold"/>
                                        <p:tgtEl>
                                          <p:spTgt spid="16"/>
                                        </p:tgtEl>
                                        <p:attrNameLst>
                                          <p:attrName>ppt_x</p:attrName>
                                        </p:attrNameLst>
                                      </p:cBhvr>
                                      <p:tavLst>
                                        <p:tav tm="0">
                                          <p:val>
                                            <p:strVal val="#ppt_x"/>
                                          </p:val>
                                        </p:tav>
                                        <p:tav tm="100000">
                                          <p:val>
                                            <p:strVal val="#ppt_x"/>
                                          </p:val>
                                        </p:tav>
                                      </p:tavLst>
                                    </p:anim>
                                    <p:anim calcmode="lin" valueType="num">
                                      <p:cBhvr additive="base">
                                        <p:cTn id="10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3B32EA94-F619-4E30-836A-D75059352B7F}"/>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B727D48F-D556-4866-B3CF-E8CDECD7AD5F}"/>
              </a:ext>
            </a:extLst>
          </p:cNvPr>
          <p:cNvSpPr txBox="1">
            <a:spLocks noChangeArrowheads="1"/>
          </p:cNvSpPr>
          <p:nvPr/>
        </p:nvSpPr>
        <p:spPr bwMode="auto">
          <a:xfrm>
            <a:off x="838200" y="1066800"/>
            <a:ext cx="74390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Suppose we work for a pharmaceutical company, and have a new drug</a:t>
            </a:r>
          </a:p>
          <a:p>
            <a:pPr eaLnBrk="1" hangingPunct="1">
              <a:spcBef>
                <a:spcPct val="0"/>
              </a:spcBef>
              <a:buFontTx/>
              <a:buNone/>
            </a:pPr>
            <a:r>
              <a:rPr lang="en-US" altLang="en-US" sz="1800">
                <a:latin typeface="Arial" panose="020B0604020202020204" pitchFamily="34" charset="0"/>
              </a:rPr>
              <a:t> for the treatment heart murmurs.</a:t>
            </a:r>
          </a:p>
          <a:p>
            <a:pPr eaLnBrk="1" hangingPunct="1">
              <a:spcBef>
                <a:spcPct val="0"/>
              </a:spcBef>
              <a:buFontTx/>
              <a:buNone/>
            </a:pPr>
            <a:r>
              <a:rPr lang="en-US" altLang="en-US" sz="1800">
                <a:latin typeface="Arial" panose="020B0604020202020204" pitchFamily="34" charset="0"/>
              </a:rPr>
              <a:t>The competition has an already established drug for this on the market</a:t>
            </a:r>
          </a:p>
          <a:p>
            <a:pPr eaLnBrk="1" hangingPunct="1">
              <a:spcBef>
                <a:spcPct val="0"/>
              </a:spcBef>
              <a:buFontTx/>
              <a:buNone/>
            </a:pPr>
            <a:r>
              <a:rPr lang="en-US" altLang="en-US" sz="1800">
                <a:latin typeface="Arial" panose="020B0604020202020204" pitchFamily="34" charset="0"/>
              </a:rPr>
              <a:t> that is known to work successfully with 65% of patients to which it is</a:t>
            </a:r>
          </a:p>
          <a:p>
            <a:pPr eaLnBrk="1" hangingPunct="1">
              <a:spcBef>
                <a:spcPct val="0"/>
              </a:spcBef>
              <a:buFontTx/>
              <a:buNone/>
            </a:pPr>
            <a:r>
              <a:rPr lang="en-US" altLang="en-US" sz="1800">
                <a:latin typeface="Arial" panose="020B0604020202020204" pitchFamily="34" charset="0"/>
              </a:rPr>
              <a:t> administered.</a:t>
            </a:r>
          </a:p>
          <a:p>
            <a:pPr eaLnBrk="1" hangingPunct="1">
              <a:spcBef>
                <a:spcPct val="0"/>
              </a:spcBef>
              <a:buFontTx/>
              <a:buNone/>
            </a:pPr>
            <a:r>
              <a:rPr lang="en-US" altLang="en-US" sz="1800">
                <a:latin typeface="Arial" panose="020B0604020202020204" pitchFamily="34" charset="0"/>
              </a:rPr>
              <a:t>We want to know if the success rate for our new drug is higher than the</a:t>
            </a:r>
          </a:p>
          <a:p>
            <a:pPr eaLnBrk="1" hangingPunct="1">
              <a:spcBef>
                <a:spcPct val="0"/>
              </a:spcBef>
              <a:buFontTx/>
              <a:buNone/>
            </a:pPr>
            <a:r>
              <a:rPr lang="en-US" altLang="en-US" sz="1800">
                <a:latin typeface="Arial" panose="020B0604020202020204" pitchFamily="34" charset="0"/>
              </a:rPr>
              <a:t> 65% success rate for the currently available competitive offering. </a:t>
            </a:r>
          </a:p>
        </p:txBody>
      </p:sp>
      <p:sp>
        <p:nvSpPr>
          <p:cNvPr id="4" name="TextBox 3">
            <a:extLst>
              <a:ext uri="{FF2B5EF4-FFF2-40B4-BE49-F238E27FC236}">
                <a16:creationId xmlns:a16="http://schemas.microsoft.com/office/drawing/2014/main" id="{B6E56D57-E3F5-4C9F-9D85-B5635240EBE9}"/>
              </a:ext>
            </a:extLst>
          </p:cNvPr>
          <p:cNvSpPr txBox="1">
            <a:spLocks noChangeArrowheads="1"/>
          </p:cNvSpPr>
          <p:nvPr/>
        </p:nvSpPr>
        <p:spPr bwMode="auto">
          <a:xfrm>
            <a:off x="990600" y="3505200"/>
            <a:ext cx="7058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hypothesis we would like to validate is that the success rate for</a:t>
            </a:r>
          </a:p>
          <a:p>
            <a:pPr eaLnBrk="1" hangingPunct="1">
              <a:spcBef>
                <a:spcPct val="0"/>
              </a:spcBef>
              <a:buFontTx/>
              <a:buNone/>
            </a:pPr>
            <a:r>
              <a:rPr lang="en-US" altLang="en-US" sz="1800">
                <a:latin typeface="Arial" panose="020B0604020202020204" pitchFamily="34" charset="0"/>
              </a:rPr>
              <a:t> our drug (call this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is greater than 65% (ie, 0.65).</a:t>
            </a:r>
          </a:p>
        </p:txBody>
      </p:sp>
      <p:sp>
        <p:nvSpPr>
          <p:cNvPr id="5" name="TextBox 4">
            <a:extLst>
              <a:ext uri="{FF2B5EF4-FFF2-40B4-BE49-F238E27FC236}">
                <a16:creationId xmlns:a16="http://schemas.microsoft.com/office/drawing/2014/main" id="{944FEE7B-627A-4A91-B938-6A7459B84BA1}"/>
              </a:ext>
            </a:extLst>
          </p:cNvPr>
          <p:cNvSpPr txBox="1">
            <a:spLocks noChangeArrowheads="1"/>
          </p:cNvSpPr>
          <p:nvPr/>
        </p:nvSpPr>
        <p:spPr bwMode="auto">
          <a:xfrm>
            <a:off x="1524000" y="4343400"/>
            <a:ext cx="553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This is the </a:t>
            </a:r>
            <a:r>
              <a:rPr lang="en-US" altLang="en-US" sz="2400" b="1">
                <a:latin typeface="Arial" panose="020B0604020202020204" pitchFamily="34" charset="0"/>
              </a:rPr>
              <a:t>RESEARCH HYPOTHESIS </a:t>
            </a:r>
          </a:p>
          <a:p>
            <a:pPr eaLnBrk="1" hangingPunct="1">
              <a:spcBef>
                <a:spcPct val="0"/>
              </a:spcBef>
              <a:buFontTx/>
              <a:buNone/>
            </a:pPr>
            <a:r>
              <a:rPr lang="en-US" altLang="en-US" sz="2400">
                <a:latin typeface="Arial" panose="020B0604020202020204" pitchFamily="34" charset="0"/>
              </a:rPr>
              <a:t> </a:t>
            </a:r>
            <a:r>
              <a:rPr lang="en-US" altLang="en-US" sz="1600">
                <a:latin typeface="Arial" panose="020B0604020202020204" pitchFamily="34" charset="0"/>
              </a:rPr>
              <a:t>(also often called the </a:t>
            </a:r>
            <a:r>
              <a:rPr lang="en-US" altLang="en-US" sz="1600" b="1">
                <a:latin typeface="Arial" panose="020B0604020202020204" pitchFamily="34" charset="0"/>
              </a:rPr>
              <a:t>ALTERNATIVE HYPOTHESIS</a:t>
            </a:r>
            <a:r>
              <a:rPr lang="en-US" altLang="en-US" sz="1600">
                <a:latin typeface="Arial" panose="020B0604020202020204" pitchFamily="34" charset="0"/>
              </a:rPr>
              <a:t>)</a:t>
            </a:r>
          </a:p>
        </p:txBody>
      </p:sp>
      <p:sp>
        <p:nvSpPr>
          <p:cNvPr id="6" name="TextBox 5">
            <a:extLst>
              <a:ext uri="{FF2B5EF4-FFF2-40B4-BE49-F238E27FC236}">
                <a16:creationId xmlns:a16="http://schemas.microsoft.com/office/drawing/2014/main" id="{427D144E-BC70-4C9C-A6B9-363C782AE989}"/>
              </a:ext>
            </a:extLst>
          </p:cNvPr>
          <p:cNvSpPr txBox="1">
            <a:spLocks noChangeArrowheads="1"/>
          </p:cNvSpPr>
          <p:nvPr/>
        </p:nvSpPr>
        <p:spPr bwMode="auto">
          <a:xfrm>
            <a:off x="1143000" y="5410200"/>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It can be expressed in abbreviated form as:  </a:t>
            </a:r>
            <a:r>
              <a:rPr lang="en-US" altLang="en-US" sz="2000" b="1">
                <a:latin typeface="Arial" panose="020B0604020202020204" pitchFamily="34" charset="0"/>
              </a:rPr>
              <a:t>H</a:t>
            </a:r>
            <a:r>
              <a:rPr lang="en-US" altLang="en-US" sz="2000" b="1" baseline="-25000">
                <a:latin typeface="Arial" panose="020B0604020202020204" pitchFamily="34" charset="0"/>
              </a:rPr>
              <a:t>1</a:t>
            </a:r>
            <a:r>
              <a:rPr lang="en-US" altLang="en-US" sz="2000" b="1">
                <a:latin typeface="Arial" panose="020B0604020202020204" pitchFamily="34" charset="0"/>
              </a:rPr>
              <a:t>: </a:t>
            </a:r>
            <a:r>
              <a:rPr lang="el-GR" altLang="en-US" sz="2000" b="1">
                <a:solidFill>
                  <a:srgbClr val="FF0000"/>
                </a:solidFill>
                <a:latin typeface="Arial" panose="020B0604020202020204" pitchFamily="34" charset="0"/>
              </a:rPr>
              <a:t>π</a:t>
            </a:r>
            <a:r>
              <a:rPr lang="en-US" altLang="en-US" sz="2000" b="1">
                <a:latin typeface="Arial" panose="020B0604020202020204" pitchFamily="34" charset="0"/>
              </a:rPr>
              <a:t> &gt; 0.65</a:t>
            </a:r>
          </a:p>
        </p:txBody>
      </p:sp>
      <p:sp>
        <p:nvSpPr>
          <p:cNvPr id="7" name="TextBox 6">
            <a:extLst>
              <a:ext uri="{FF2B5EF4-FFF2-40B4-BE49-F238E27FC236}">
                <a16:creationId xmlns:a16="http://schemas.microsoft.com/office/drawing/2014/main" id="{DEF33A0A-1C7A-4957-A429-7BCCF643C182}"/>
              </a:ext>
            </a:extLst>
          </p:cNvPr>
          <p:cNvSpPr txBox="1">
            <a:spLocks noChangeArrowheads="1"/>
          </p:cNvSpPr>
          <p:nvPr/>
        </p:nvSpPr>
        <p:spPr bwMode="auto">
          <a:xfrm>
            <a:off x="685800" y="6172200"/>
            <a:ext cx="7169150" cy="369888"/>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a:t>
            </a:r>
            <a:r>
              <a:rPr lang="en-US" altLang="en-US" sz="1800" b="1">
                <a:latin typeface="Arial" panose="020B0604020202020204" pitchFamily="34" charset="0"/>
              </a:rPr>
              <a:t>RESEARCH HYPTOHESIS </a:t>
            </a:r>
            <a:r>
              <a:rPr lang="en-US" altLang="en-US" sz="1800">
                <a:latin typeface="Arial" panose="020B0604020202020204" pitchFamily="34" charset="0"/>
              </a:rPr>
              <a:t>is the one we would like to 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 calcmode="lin" valueType="num">
                                      <p:cBhvr additive="base">
                                        <p:cTn id="4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 calcmode="lin" valueType="num">
                                      <p:cBhvr additive="base">
                                        <p:cTn id="5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978550A9-475E-4DF3-AAFC-939033A1C6F9}"/>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AABAF303-F63D-4534-9344-59EEDDCFA927}"/>
              </a:ext>
            </a:extLst>
          </p:cNvPr>
          <p:cNvSpPr txBox="1">
            <a:spLocks noChangeArrowheads="1"/>
          </p:cNvSpPr>
          <p:nvPr/>
        </p:nvSpPr>
        <p:spPr bwMode="auto">
          <a:xfrm>
            <a:off x="1143000" y="1219200"/>
            <a:ext cx="7251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order to establish the validity of the </a:t>
            </a:r>
            <a:r>
              <a:rPr lang="en-US" altLang="en-US" sz="1800" b="1">
                <a:latin typeface="Arial" panose="020B0604020202020204" pitchFamily="34" charset="0"/>
              </a:rPr>
              <a:t>RESEARCH HYPOTHESIS</a:t>
            </a:r>
            <a:r>
              <a:rPr lang="en-US" altLang="en-US" sz="1800">
                <a:latin typeface="Arial" panose="020B0604020202020204" pitchFamily="34" charset="0"/>
              </a:rPr>
              <a:t>,</a:t>
            </a:r>
          </a:p>
          <a:p>
            <a:pPr eaLnBrk="1" hangingPunct="1">
              <a:spcBef>
                <a:spcPct val="0"/>
              </a:spcBef>
              <a:buFontTx/>
              <a:buNone/>
            </a:pPr>
            <a:r>
              <a:rPr lang="en-US" altLang="en-US" sz="1800">
                <a:latin typeface="Arial" panose="020B0604020202020204" pitchFamily="34" charset="0"/>
              </a:rPr>
              <a:t> we need take an indirect approach and assume the opposite is true.</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We assume that the success rate of the new drug,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is 65% (or less).</a:t>
            </a:r>
          </a:p>
        </p:txBody>
      </p:sp>
      <p:sp>
        <p:nvSpPr>
          <p:cNvPr id="4" name="TextBox 3">
            <a:extLst>
              <a:ext uri="{FF2B5EF4-FFF2-40B4-BE49-F238E27FC236}">
                <a16:creationId xmlns:a16="http://schemas.microsoft.com/office/drawing/2014/main" id="{01323E1E-F6B9-4374-9CBF-34943FBDE76D}"/>
              </a:ext>
            </a:extLst>
          </p:cNvPr>
          <p:cNvSpPr txBox="1">
            <a:spLocks noChangeArrowheads="1"/>
          </p:cNvSpPr>
          <p:nvPr/>
        </p:nvSpPr>
        <p:spPr bwMode="auto">
          <a:xfrm>
            <a:off x="1981200" y="2743200"/>
            <a:ext cx="4640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This is the </a:t>
            </a:r>
            <a:r>
              <a:rPr lang="en-US" altLang="en-US" sz="2400" b="1">
                <a:latin typeface="Arial" panose="020B0604020202020204" pitchFamily="34" charset="0"/>
              </a:rPr>
              <a:t>NULL HYPOTHESIS </a:t>
            </a:r>
          </a:p>
          <a:p>
            <a:pPr eaLnBrk="1" hangingPunct="1">
              <a:spcBef>
                <a:spcPct val="0"/>
              </a:spcBef>
              <a:buFontTx/>
              <a:buNone/>
            </a:pPr>
            <a:r>
              <a:rPr lang="en-US" altLang="en-US" sz="2400">
                <a:latin typeface="Arial" panose="020B0604020202020204" pitchFamily="34" charset="0"/>
              </a:rPr>
              <a:t> </a:t>
            </a:r>
            <a:r>
              <a:rPr lang="en-US" altLang="en-US" sz="1600">
                <a:latin typeface="Arial" panose="020B0604020202020204" pitchFamily="34" charset="0"/>
              </a:rPr>
              <a:t>(also often called the </a:t>
            </a:r>
            <a:r>
              <a:rPr lang="en-US" altLang="en-US" sz="1600" b="1">
                <a:latin typeface="Arial" panose="020B0604020202020204" pitchFamily="34" charset="0"/>
              </a:rPr>
              <a:t>NULL MODEL</a:t>
            </a:r>
            <a:r>
              <a:rPr lang="en-US" altLang="en-US" sz="1600">
                <a:latin typeface="Arial" panose="020B0604020202020204" pitchFamily="34" charset="0"/>
              </a:rPr>
              <a:t>)</a:t>
            </a:r>
          </a:p>
        </p:txBody>
      </p:sp>
      <p:sp>
        <p:nvSpPr>
          <p:cNvPr id="5" name="TextBox 4">
            <a:extLst>
              <a:ext uri="{FF2B5EF4-FFF2-40B4-BE49-F238E27FC236}">
                <a16:creationId xmlns:a16="http://schemas.microsoft.com/office/drawing/2014/main" id="{D95C3FAE-7CE8-4377-A96F-1534AB8A7C99}"/>
              </a:ext>
            </a:extLst>
          </p:cNvPr>
          <p:cNvSpPr txBox="1">
            <a:spLocks noChangeArrowheads="1"/>
          </p:cNvSpPr>
          <p:nvPr/>
        </p:nvSpPr>
        <p:spPr bwMode="auto">
          <a:xfrm>
            <a:off x="1143000" y="3962400"/>
            <a:ext cx="718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It can be expressed in abbreviated form as:  </a:t>
            </a:r>
            <a:r>
              <a:rPr lang="en-US" altLang="en-US" sz="2000" b="1">
                <a:latin typeface="Arial" panose="020B0604020202020204" pitchFamily="34" charset="0"/>
              </a:rPr>
              <a:t>H</a:t>
            </a:r>
            <a:r>
              <a:rPr lang="en-US" altLang="en-US" sz="2000" b="1" baseline="-25000">
                <a:latin typeface="Arial" panose="020B0604020202020204" pitchFamily="34" charset="0"/>
              </a:rPr>
              <a:t>0</a:t>
            </a:r>
            <a:r>
              <a:rPr lang="en-US" altLang="en-US" sz="2000" b="1">
                <a:latin typeface="Arial" panose="020B0604020202020204" pitchFamily="34" charset="0"/>
              </a:rPr>
              <a:t>: </a:t>
            </a:r>
            <a:r>
              <a:rPr lang="el-GR" altLang="en-US" sz="2000" b="1">
                <a:solidFill>
                  <a:srgbClr val="FF0000"/>
                </a:solidFill>
                <a:latin typeface="Arial" panose="020B0604020202020204" pitchFamily="34" charset="0"/>
              </a:rPr>
              <a:t>π</a:t>
            </a:r>
            <a:r>
              <a:rPr lang="en-US" altLang="en-US" sz="2000" b="1">
                <a:latin typeface="Arial" panose="020B0604020202020204" pitchFamily="34" charset="0"/>
              </a:rPr>
              <a:t> = 0.65</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 (NOTE: Being less than 65% is implied from the form of the </a:t>
            </a:r>
            <a:r>
              <a:rPr lang="en-US" altLang="en-US" sz="1400" b="1">
                <a:latin typeface="Arial" panose="020B0604020202020204" pitchFamily="34" charset="0"/>
              </a:rPr>
              <a:t>RESEARCH HYPOTHESIS</a:t>
            </a:r>
            <a:r>
              <a:rPr lang="en-US" altLang="en-US" sz="1400">
                <a:latin typeface="Arial" panose="020B0604020202020204" pitchFamily="34" charset="0"/>
              </a:rPr>
              <a:t>)</a:t>
            </a:r>
          </a:p>
        </p:txBody>
      </p:sp>
      <p:sp>
        <p:nvSpPr>
          <p:cNvPr id="6" name="TextBox 5">
            <a:extLst>
              <a:ext uri="{FF2B5EF4-FFF2-40B4-BE49-F238E27FC236}">
                <a16:creationId xmlns:a16="http://schemas.microsoft.com/office/drawing/2014/main" id="{9C7489D5-1525-44A0-9495-C2FD04869152}"/>
              </a:ext>
            </a:extLst>
          </p:cNvPr>
          <p:cNvSpPr txBox="1">
            <a:spLocks noChangeArrowheads="1"/>
          </p:cNvSpPr>
          <p:nvPr/>
        </p:nvSpPr>
        <p:spPr bwMode="auto">
          <a:xfrm>
            <a:off x="533400" y="5029200"/>
            <a:ext cx="8307388" cy="369888"/>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a:t>
            </a:r>
            <a:r>
              <a:rPr lang="en-US" altLang="en-US" sz="1800" b="1">
                <a:latin typeface="Arial" panose="020B0604020202020204" pitchFamily="34" charset="0"/>
              </a:rPr>
              <a:t>NULL HYPTOHESIS </a:t>
            </a:r>
            <a:r>
              <a:rPr lang="en-US" altLang="en-US" sz="1800">
                <a:latin typeface="Arial" panose="020B0604020202020204" pitchFamily="34" charset="0"/>
              </a:rPr>
              <a:t>is the OPPOSITE of the one we would like to validate.</a:t>
            </a:r>
          </a:p>
        </p:txBody>
      </p:sp>
      <p:sp>
        <p:nvSpPr>
          <p:cNvPr id="7" name="TextBox 6">
            <a:extLst>
              <a:ext uri="{FF2B5EF4-FFF2-40B4-BE49-F238E27FC236}">
                <a16:creationId xmlns:a16="http://schemas.microsoft.com/office/drawing/2014/main" id="{4CD94933-D592-45A6-B8DA-E82AEC2EB010}"/>
              </a:ext>
            </a:extLst>
          </p:cNvPr>
          <p:cNvSpPr txBox="1">
            <a:spLocks noChangeArrowheads="1"/>
          </p:cNvSpPr>
          <p:nvPr/>
        </p:nvSpPr>
        <p:spPr bwMode="auto">
          <a:xfrm>
            <a:off x="685800" y="5638800"/>
            <a:ext cx="8097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actual test is focused on evaluating if the </a:t>
            </a:r>
            <a:r>
              <a:rPr lang="en-US" altLang="en-US" sz="1800" b="1">
                <a:latin typeface="Arial" panose="020B0604020202020204" pitchFamily="34" charset="0"/>
              </a:rPr>
              <a:t>NULL HYPOTHESIS </a:t>
            </a:r>
            <a:r>
              <a:rPr lang="en-US" altLang="en-US" sz="1800">
                <a:latin typeface="Arial" panose="020B0604020202020204" pitchFamily="34" charset="0"/>
              </a:rPr>
              <a:t>is valid, or</a:t>
            </a:r>
          </a:p>
          <a:p>
            <a:pPr eaLnBrk="1" hangingPunct="1">
              <a:spcBef>
                <a:spcPct val="0"/>
              </a:spcBef>
              <a:buFontTx/>
              <a:buNone/>
            </a:pPr>
            <a:r>
              <a:rPr lang="en-US" altLang="en-US" sz="1800">
                <a:latin typeface="Arial" panose="020B0604020202020204" pitchFamily="34" charset="0"/>
              </a:rPr>
              <a:t> reasonable, hoping for sufficient evidence in the test to contradict this,</a:t>
            </a:r>
          </a:p>
          <a:p>
            <a:pPr eaLnBrk="1" hangingPunct="1">
              <a:spcBef>
                <a:spcPct val="0"/>
              </a:spcBef>
              <a:buFontTx/>
              <a:buNone/>
            </a:pPr>
            <a:r>
              <a:rPr lang="en-US" altLang="en-US" sz="1800">
                <a:latin typeface="Arial" panose="020B0604020202020204" pitchFamily="34" charset="0"/>
              </a:rPr>
              <a:t> and then conclude that the </a:t>
            </a:r>
            <a:r>
              <a:rPr lang="en-US" altLang="en-US" sz="1800" b="1">
                <a:latin typeface="Arial" panose="020B0604020202020204" pitchFamily="34" charset="0"/>
              </a:rPr>
              <a:t>RESEARCH HYPOTHESIS </a:t>
            </a:r>
            <a:r>
              <a:rPr lang="en-US" altLang="en-US" sz="1800">
                <a:latin typeface="Arial" panose="020B0604020202020204" pitchFamily="34" charset="0"/>
              </a:rPr>
              <a:t>must be valid instead.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additive="base">
                                        <p:cTn id="3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additive="base">
                                        <p:cTn id="4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a:extLst>
              <a:ext uri="{FF2B5EF4-FFF2-40B4-BE49-F238E27FC236}">
                <a16:creationId xmlns:a16="http://schemas.microsoft.com/office/drawing/2014/main" id="{F7A21846-1210-417D-9CB7-36A9A5E3D080}"/>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245FBEB6-0BA3-45B3-B35A-4F066D1E2059}"/>
              </a:ext>
            </a:extLst>
          </p:cNvPr>
          <p:cNvSpPr txBox="1">
            <a:spLocks noChangeArrowheads="1"/>
          </p:cNvSpPr>
          <p:nvPr/>
        </p:nvSpPr>
        <p:spPr bwMode="auto">
          <a:xfrm>
            <a:off x="1981200" y="990600"/>
            <a:ext cx="50323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now we have two Hypotheses:</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a:t>
            </a:r>
            <a:r>
              <a:rPr lang="en-US" altLang="en-US" sz="1800" b="1">
                <a:latin typeface="Arial" panose="020B0604020202020204" pitchFamily="34" charset="0"/>
              </a:rPr>
              <a:t>H</a:t>
            </a:r>
            <a:r>
              <a:rPr lang="en-US" altLang="en-US" sz="1800" b="1" baseline="-25000">
                <a:latin typeface="Arial" panose="020B0604020202020204" pitchFamily="34" charset="0"/>
              </a:rPr>
              <a:t>0</a:t>
            </a:r>
            <a:r>
              <a:rPr lang="en-US" altLang="en-US" sz="1800" b="1">
                <a:latin typeface="Arial" panose="020B0604020202020204" pitchFamily="34" charset="0"/>
              </a:rPr>
              <a:t>: </a:t>
            </a:r>
            <a:r>
              <a:rPr lang="el-GR" altLang="en-US" sz="1800" b="1">
                <a:solidFill>
                  <a:srgbClr val="FF0000"/>
                </a:solidFill>
                <a:latin typeface="Arial" panose="020B0604020202020204" pitchFamily="34" charset="0"/>
              </a:rPr>
              <a:t>π</a:t>
            </a:r>
            <a:r>
              <a:rPr lang="en-US" altLang="en-US" sz="1800" b="1">
                <a:latin typeface="Arial" panose="020B0604020202020204" pitchFamily="34" charset="0"/>
              </a:rPr>
              <a:t> = 0.65</a:t>
            </a:r>
          </a:p>
          <a:p>
            <a:pPr eaLnBrk="1" hangingPunct="1">
              <a:spcBef>
                <a:spcPct val="0"/>
              </a:spcBef>
              <a:buFontTx/>
              <a:buNone/>
            </a:pPr>
            <a:r>
              <a:rPr lang="en-US" altLang="en-US" sz="1800" b="1">
                <a:latin typeface="Arial" panose="020B0604020202020204" pitchFamily="34" charset="0"/>
              </a:rPr>
              <a:t>		(NULL HYPOTHESIS)</a:t>
            </a:r>
          </a:p>
          <a:p>
            <a:pPr eaLnBrk="1" hangingPunct="1">
              <a:spcBef>
                <a:spcPct val="0"/>
              </a:spcBef>
              <a:buFontTx/>
              <a:buNone/>
            </a:pPr>
            <a:r>
              <a:rPr lang="en-US" altLang="en-US" sz="1800" b="1">
                <a:latin typeface="Arial" panose="020B0604020202020204" pitchFamily="34" charset="0"/>
              </a:rPr>
              <a:t>	H</a:t>
            </a:r>
            <a:r>
              <a:rPr lang="en-US" altLang="en-US" sz="1800" b="1" baseline="-25000">
                <a:latin typeface="Arial" panose="020B0604020202020204" pitchFamily="34" charset="0"/>
              </a:rPr>
              <a:t>1</a:t>
            </a:r>
            <a:r>
              <a:rPr lang="en-US" altLang="en-US" sz="1800" b="1">
                <a:latin typeface="Arial" panose="020B0604020202020204" pitchFamily="34" charset="0"/>
              </a:rPr>
              <a:t>: </a:t>
            </a:r>
            <a:r>
              <a:rPr lang="el-GR" altLang="en-US" sz="1800" b="1">
                <a:solidFill>
                  <a:srgbClr val="FF0000"/>
                </a:solidFill>
                <a:latin typeface="Arial" panose="020B0604020202020204" pitchFamily="34" charset="0"/>
              </a:rPr>
              <a:t>π</a:t>
            </a:r>
            <a:r>
              <a:rPr lang="en-US" altLang="en-US" sz="1800" b="1">
                <a:latin typeface="Arial" panose="020B0604020202020204" pitchFamily="34" charset="0"/>
              </a:rPr>
              <a:t> &gt; 0.65</a:t>
            </a:r>
          </a:p>
          <a:p>
            <a:pPr eaLnBrk="1" hangingPunct="1">
              <a:spcBef>
                <a:spcPct val="0"/>
              </a:spcBef>
              <a:buFontTx/>
              <a:buNone/>
            </a:pPr>
            <a:r>
              <a:rPr lang="en-US" altLang="en-US" sz="1800" b="1">
                <a:latin typeface="Arial" panose="020B0604020202020204" pitchFamily="34" charset="0"/>
              </a:rPr>
              <a:t>		(RESEARCH HYPOTHESIS)</a:t>
            </a:r>
          </a:p>
        </p:txBody>
      </p:sp>
      <p:sp>
        <p:nvSpPr>
          <p:cNvPr id="4" name="TextBox 3">
            <a:extLst>
              <a:ext uri="{FF2B5EF4-FFF2-40B4-BE49-F238E27FC236}">
                <a16:creationId xmlns:a16="http://schemas.microsoft.com/office/drawing/2014/main" id="{738CE643-423E-45A4-90C6-2CFCA235AFAA}"/>
              </a:ext>
            </a:extLst>
          </p:cNvPr>
          <p:cNvSpPr txBox="1">
            <a:spLocks noChangeArrowheads="1"/>
          </p:cNvSpPr>
          <p:nvPr/>
        </p:nvSpPr>
        <p:spPr bwMode="auto">
          <a:xfrm>
            <a:off x="533400" y="2971800"/>
            <a:ext cx="81232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We obtain test information (ie, data from a </a:t>
            </a:r>
            <a:r>
              <a:rPr lang="en-US" altLang="en-US" sz="1800">
                <a:solidFill>
                  <a:srgbClr val="00B0F0"/>
                </a:solidFill>
                <a:latin typeface="Arial" panose="020B0604020202020204" pitchFamily="34" charset="0"/>
              </a:rPr>
              <a:t>sample</a:t>
            </a:r>
            <a:r>
              <a:rPr lang="en-US" altLang="en-US" sz="1800">
                <a:latin typeface="Arial" panose="020B0604020202020204" pitchFamily="34" charset="0"/>
              </a:rPr>
              <a:t> of some nature).</a:t>
            </a:r>
          </a:p>
          <a:p>
            <a:pPr eaLnBrk="1" hangingPunct="1">
              <a:spcBef>
                <a:spcPct val="0"/>
              </a:spcBef>
              <a:buFontTx/>
              <a:buNone/>
            </a:pPr>
            <a:r>
              <a:rPr lang="en-US" altLang="en-US" sz="1800">
                <a:latin typeface="Arial" panose="020B0604020202020204" pitchFamily="34" charset="0"/>
              </a:rPr>
              <a:t>In the drug example, this would ideally be treatment results of patients</a:t>
            </a:r>
          </a:p>
          <a:p>
            <a:pPr eaLnBrk="1" hangingPunct="1">
              <a:spcBef>
                <a:spcPct val="0"/>
              </a:spcBef>
              <a:buFontTx/>
              <a:buNone/>
            </a:pPr>
            <a:r>
              <a:rPr lang="en-US" altLang="en-US" sz="1800">
                <a:latin typeface="Arial" panose="020B0604020202020204" pitchFamily="34" charset="0"/>
              </a:rPr>
              <a:t> administered the new drug.</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We then evaluate the test (ie, </a:t>
            </a:r>
            <a:r>
              <a:rPr lang="en-US" altLang="en-US" sz="1800">
                <a:solidFill>
                  <a:srgbClr val="00B0F0"/>
                </a:solidFill>
                <a:latin typeface="Arial" panose="020B0604020202020204" pitchFamily="34" charset="0"/>
              </a:rPr>
              <a:t>sample</a:t>
            </a:r>
            <a:r>
              <a:rPr lang="en-US" altLang="en-US" sz="1800">
                <a:latin typeface="Arial" panose="020B0604020202020204" pitchFamily="34" charset="0"/>
              </a:rPr>
              <a:t>) information in hopes that it will provide</a:t>
            </a:r>
          </a:p>
          <a:p>
            <a:pPr eaLnBrk="1" hangingPunct="1">
              <a:spcBef>
                <a:spcPct val="0"/>
              </a:spcBef>
              <a:buFontTx/>
              <a:buNone/>
            </a:pPr>
            <a:r>
              <a:rPr lang="en-US" altLang="en-US" sz="1800">
                <a:latin typeface="Arial" panose="020B0604020202020204" pitchFamily="34" charset="0"/>
              </a:rPr>
              <a:t> “sufficient evidence” to contradict (ie, </a:t>
            </a:r>
            <a:r>
              <a:rPr lang="en-US" altLang="en-US" sz="1800" i="1">
                <a:latin typeface="Arial" panose="020B0604020202020204" pitchFamily="34" charset="0"/>
              </a:rPr>
              <a:t>REJECT</a:t>
            </a:r>
            <a:r>
              <a:rPr lang="en-US" altLang="en-US" sz="1800">
                <a:latin typeface="Arial" panose="020B0604020202020204" pitchFamily="34" charset="0"/>
              </a:rPr>
              <a:t>) the </a:t>
            </a:r>
            <a:r>
              <a:rPr lang="en-US" altLang="en-US" sz="1800" b="1">
                <a:latin typeface="Arial" panose="020B0604020202020204" pitchFamily="34" charset="0"/>
              </a:rPr>
              <a:t>NULL HYPOTHESIS </a:t>
            </a:r>
            <a:r>
              <a:rPr lang="en-US" altLang="en-US" sz="1800">
                <a:latin typeface="Arial" panose="020B0604020202020204" pitchFamily="34" charset="0"/>
              </a:rPr>
              <a:t>and</a:t>
            </a:r>
          </a:p>
          <a:p>
            <a:pPr eaLnBrk="1" hangingPunct="1">
              <a:spcBef>
                <a:spcPct val="0"/>
              </a:spcBef>
              <a:buFontTx/>
              <a:buNone/>
            </a:pPr>
            <a:r>
              <a:rPr lang="en-US" altLang="en-US" sz="1800">
                <a:latin typeface="Arial" panose="020B0604020202020204" pitchFamily="34" charset="0"/>
              </a:rPr>
              <a:t> conclude the </a:t>
            </a:r>
            <a:r>
              <a:rPr lang="en-US" altLang="en-US" sz="1800" b="1">
                <a:latin typeface="Arial" panose="020B0604020202020204" pitchFamily="34" charset="0"/>
              </a:rPr>
              <a:t>RESEARCH HYPOTHESIS </a:t>
            </a:r>
            <a:r>
              <a:rPr lang="en-US" altLang="en-US" sz="1800">
                <a:latin typeface="Arial" panose="020B0604020202020204" pitchFamily="34" charset="0"/>
              </a:rPr>
              <a:t>is indeed true.</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However, this </a:t>
            </a:r>
            <a:r>
              <a:rPr lang="en-US" altLang="en-US" sz="1800">
                <a:solidFill>
                  <a:srgbClr val="00B0F0"/>
                </a:solidFill>
                <a:latin typeface="Arial" panose="020B0604020202020204" pitchFamily="34" charset="0"/>
              </a:rPr>
              <a:t>sample</a:t>
            </a:r>
            <a:r>
              <a:rPr lang="en-US" altLang="en-US" sz="1800">
                <a:latin typeface="Arial" panose="020B0604020202020204" pitchFamily="34" charset="0"/>
              </a:rPr>
              <a:t> data might not provide such evidence, and we will be</a:t>
            </a:r>
          </a:p>
          <a:p>
            <a:pPr eaLnBrk="1" hangingPunct="1">
              <a:spcBef>
                <a:spcPct val="0"/>
              </a:spcBef>
              <a:buFontTx/>
              <a:buNone/>
            </a:pPr>
            <a:r>
              <a:rPr lang="en-US" altLang="en-US" sz="1800">
                <a:latin typeface="Arial" panose="020B0604020202020204" pitchFamily="34" charset="0"/>
              </a:rPr>
              <a:t> left to conclude that the </a:t>
            </a:r>
            <a:r>
              <a:rPr lang="en-US" altLang="en-US" sz="1800" b="1">
                <a:latin typeface="Arial" panose="020B0604020202020204" pitchFamily="34" charset="0"/>
              </a:rPr>
              <a:t>NULL HYPOTHESIS </a:t>
            </a:r>
            <a:r>
              <a:rPr lang="en-US" altLang="en-US" sz="1800">
                <a:latin typeface="Arial" panose="020B0604020202020204" pitchFamily="34" charset="0"/>
              </a:rPr>
              <a:t>could still be viable (ie, </a:t>
            </a:r>
            <a:r>
              <a:rPr lang="en-US" altLang="en-US" sz="1800" i="1">
                <a:latin typeface="Arial" panose="020B0604020202020204" pitchFamily="34" charset="0"/>
              </a:rPr>
              <a:t>FAIL TO</a:t>
            </a:r>
            <a:br>
              <a:rPr lang="en-US" altLang="en-US" sz="1800" i="1">
                <a:latin typeface="Arial" panose="020B0604020202020204" pitchFamily="34" charset="0"/>
              </a:rPr>
            </a:br>
            <a:r>
              <a:rPr lang="en-US" altLang="en-US" sz="1800" i="1">
                <a:latin typeface="Arial" panose="020B0604020202020204" pitchFamily="34" charset="0"/>
              </a:rPr>
              <a:t> REJECT</a:t>
            </a:r>
            <a:r>
              <a:rPr lang="en-US" altLang="en-US" sz="1800">
                <a:latin typeface="Arial" panose="020B0604020202020204" pitchFamily="34" charset="0"/>
              </a:rPr>
              <a:t>) and fail to determine that the </a:t>
            </a:r>
            <a:r>
              <a:rPr lang="en-US" altLang="en-US" sz="1800" b="1">
                <a:latin typeface="Arial" panose="020B0604020202020204" pitchFamily="34" charset="0"/>
              </a:rPr>
              <a:t>RESEARCH HYPOTHESIS </a:t>
            </a:r>
            <a:r>
              <a:rPr lang="en-US" altLang="en-US" sz="1800">
                <a:latin typeface="Arial" panose="020B0604020202020204" pitchFamily="34" charset="0"/>
              </a:rPr>
              <a:t>is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additive="base">
                                        <p:cTn id="4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 calcmode="lin" valueType="num">
                                      <p:cBhvr additive="base">
                                        <p:cTn id="5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 calcmode="lin" valueType="num">
                                      <p:cBhvr additive="base">
                                        <p:cTn id="6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a:extLst>
              <a:ext uri="{FF2B5EF4-FFF2-40B4-BE49-F238E27FC236}">
                <a16:creationId xmlns:a16="http://schemas.microsoft.com/office/drawing/2014/main" id="{D949A54F-F2ED-4EF5-8D91-06D8F406AD20}"/>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E533D0B2-0245-4E08-95FC-3C0C5D36BFDB}"/>
              </a:ext>
            </a:extLst>
          </p:cNvPr>
          <p:cNvSpPr txBox="1">
            <a:spLocks noChangeArrowheads="1"/>
          </p:cNvSpPr>
          <p:nvPr/>
        </p:nvSpPr>
        <p:spPr bwMode="auto">
          <a:xfrm>
            <a:off x="3581400" y="1219200"/>
            <a:ext cx="1749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H</a:t>
            </a:r>
            <a:r>
              <a:rPr lang="en-US" altLang="en-US" sz="1800" b="1" baseline="-25000">
                <a:latin typeface="Arial" panose="020B0604020202020204" pitchFamily="34" charset="0"/>
              </a:rPr>
              <a:t>0</a:t>
            </a:r>
            <a:r>
              <a:rPr lang="en-US" altLang="en-US" sz="1800" b="1">
                <a:latin typeface="Arial" panose="020B0604020202020204" pitchFamily="34" charset="0"/>
              </a:rPr>
              <a:t>: </a:t>
            </a:r>
            <a:r>
              <a:rPr lang="el-GR" altLang="en-US" sz="1800" b="1">
                <a:solidFill>
                  <a:srgbClr val="FF0000"/>
                </a:solidFill>
                <a:latin typeface="Arial" panose="020B0604020202020204" pitchFamily="34" charset="0"/>
              </a:rPr>
              <a:t>π</a:t>
            </a:r>
            <a:r>
              <a:rPr lang="en-US" altLang="en-US" sz="1800" b="1">
                <a:latin typeface="Arial" panose="020B0604020202020204" pitchFamily="34" charset="0"/>
              </a:rPr>
              <a:t> = 0.65</a:t>
            </a:r>
          </a:p>
          <a:p>
            <a:pPr algn="ctr" eaLnBrk="1" hangingPunct="1">
              <a:spcBef>
                <a:spcPct val="0"/>
              </a:spcBef>
              <a:buFontTx/>
              <a:buNone/>
            </a:pPr>
            <a:r>
              <a:rPr lang="en-US" altLang="en-US" sz="1800" b="1">
                <a:latin typeface="Arial" panose="020B0604020202020204" pitchFamily="34" charset="0"/>
              </a:rPr>
              <a:t>(NULL</a:t>
            </a:r>
          </a:p>
          <a:p>
            <a:pPr algn="ctr" eaLnBrk="1" hangingPunct="1">
              <a:spcBef>
                <a:spcPct val="0"/>
              </a:spcBef>
              <a:buFontTx/>
              <a:buNone/>
            </a:pPr>
            <a:r>
              <a:rPr lang="en-US" altLang="en-US" sz="1800" b="1">
                <a:latin typeface="Arial" panose="020B0604020202020204" pitchFamily="34" charset="0"/>
              </a:rPr>
              <a:t>HYPOTHESIS)</a:t>
            </a:r>
          </a:p>
        </p:txBody>
      </p:sp>
      <p:sp>
        <p:nvSpPr>
          <p:cNvPr id="9" name="TextBox 8">
            <a:extLst>
              <a:ext uri="{FF2B5EF4-FFF2-40B4-BE49-F238E27FC236}">
                <a16:creationId xmlns:a16="http://schemas.microsoft.com/office/drawing/2014/main" id="{8EDBF292-C4C8-4C45-A830-543587095D29}"/>
              </a:ext>
            </a:extLst>
          </p:cNvPr>
          <p:cNvSpPr txBox="1">
            <a:spLocks noChangeArrowheads="1"/>
          </p:cNvSpPr>
          <p:nvPr/>
        </p:nvSpPr>
        <p:spPr bwMode="auto">
          <a:xfrm>
            <a:off x="4267200" y="27432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OR</a:t>
            </a:r>
          </a:p>
        </p:txBody>
      </p:sp>
      <p:grpSp>
        <p:nvGrpSpPr>
          <p:cNvPr id="2" name="Group 38">
            <a:extLst>
              <a:ext uri="{FF2B5EF4-FFF2-40B4-BE49-F238E27FC236}">
                <a16:creationId xmlns:a16="http://schemas.microsoft.com/office/drawing/2014/main" id="{CD1361E5-D1B7-425E-B965-33700E42DAF3}"/>
              </a:ext>
            </a:extLst>
          </p:cNvPr>
          <p:cNvGrpSpPr>
            <a:grpSpLocks/>
          </p:cNvGrpSpPr>
          <p:nvPr/>
        </p:nvGrpSpPr>
        <p:grpSpPr bwMode="auto">
          <a:xfrm>
            <a:off x="1676400" y="1681163"/>
            <a:ext cx="1905000" cy="1050925"/>
            <a:chOff x="1676400" y="1680864"/>
            <a:chExt cx="1905000" cy="1050668"/>
          </a:xfrm>
        </p:grpSpPr>
        <p:sp>
          <p:nvSpPr>
            <p:cNvPr id="19484" name="TextBox 3">
              <a:extLst>
                <a:ext uri="{FF2B5EF4-FFF2-40B4-BE49-F238E27FC236}">
                  <a16:creationId xmlns:a16="http://schemas.microsoft.com/office/drawing/2014/main" id="{510F027D-04A2-49AD-B65E-7FBD206FD696}"/>
                </a:ext>
              </a:extLst>
            </p:cNvPr>
            <p:cNvSpPr txBox="1">
              <a:spLocks noChangeArrowheads="1"/>
            </p:cNvSpPr>
            <p:nvPr/>
          </p:nvSpPr>
          <p:spPr bwMode="auto">
            <a:xfrm>
              <a:off x="1676400" y="2362200"/>
              <a:ext cx="10823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REJECT</a:t>
              </a:r>
            </a:p>
          </p:txBody>
        </p:sp>
        <p:cxnSp>
          <p:nvCxnSpPr>
            <p:cNvPr id="11" name="Straight Arrow Connector 10">
              <a:extLst>
                <a:ext uri="{FF2B5EF4-FFF2-40B4-BE49-F238E27FC236}">
                  <a16:creationId xmlns:a16="http://schemas.microsoft.com/office/drawing/2014/main" id="{0BB865C6-FD39-4ECA-AD59-F4013CB77002}"/>
                </a:ext>
              </a:extLst>
            </p:cNvPr>
            <p:cNvCxnSpPr>
              <a:stCxn id="3" idx="1"/>
              <a:endCxn id="19484" idx="0"/>
            </p:cNvCxnSpPr>
            <p:nvPr/>
          </p:nvCxnSpPr>
          <p:spPr>
            <a:xfrm rot="10800000" flipV="1">
              <a:off x="2217738" y="1680864"/>
              <a:ext cx="1363662" cy="680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40">
            <a:extLst>
              <a:ext uri="{FF2B5EF4-FFF2-40B4-BE49-F238E27FC236}">
                <a16:creationId xmlns:a16="http://schemas.microsoft.com/office/drawing/2014/main" id="{9183FE2A-630D-4299-B749-5AC6D345442C}"/>
              </a:ext>
            </a:extLst>
          </p:cNvPr>
          <p:cNvGrpSpPr>
            <a:grpSpLocks/>
          </p:cNvGrpSpPr>
          <p:nvPr/>
        </p:nvGrpSpPr>
        <p:grpSpPr bwMode="auto">
          <a:xfrm>
            <a:off x="5330825" y="1681163"/>
            <a:ext cx="2449513" cy="974725"/>
            <a:chOff x="5330597" y="1680865"/>
            <a:chExt cx="2449417" cy="974467"/>
          </a:xfrm>
        </p:grpSpPr>
        <p:sp>
          <p:nvSpPr>
            <p:cNvPr id="19482" name="TextBox 4">
              <a:extLst>
                <a:ext uri="{FF2B5EF4-FFF2-40B4-BE49-F238E27FC236}">
                  <a16:creationId xmlns:a16="http://schemas.microsoft.com/office/drawing/2014/main" id="{8A235034-DAF4-42F6-B62B-2E8C3A4B0A14}"/>
                </a:ext>
              </a:extLst>
            </p:cNvPr>
            <p:cNvSpPr txBox="1">
              <a:spLocks noChangeArrowheads="1"/>
            </p:cNvSpPr>
            <p:nvPr/>
          </p:nvSpPr>
          <p:spPr bwMode="auto">
            <a:xfrm>
              <a:off x="5791200" y="2286000"/>
              <a:ext cx="19888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FAIL TO REJECT</a:t>
              </a:r>
            </a:p>
          </p:txBody>
        </p:sp>
        <p:cxnSp>
          <p:nvCxnSpPr>
            <p:cNvPr id="13" name="Straight Arrow Connector 12">
              <a:extLst>
                <a:ext uri="{FF2B5EF4-FFF2-40B4-BE49-F238E27FC236}">
                  <a16:creationId xmlns:a16="http://schemas.microsoft.com/office/drawing/2014/main" id="{5915DB9C-E671-495E-AF5F-4FB56203F34F}"/>
                </a:ext>
              </a:extLst>
            </p:cNvPr>
            <p:cNvCxnSpPr>
              <a:stCxn id="3" idx="3"/>
              <a:endCxn id="19482" idx="0"/>
            </p:cNvCxnSpPr>
            <p:nvPr/>
          </p:nvCxnSpPr>
          <p:spPr>
            <a:xfrm>
              <a:off x="5330597" y="1680865"/>
              <a:ext cx="1455681" cy="60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 name="Group 41">
            <a:extLst>
              <a:ext uri="{FF2B5EF4-FFF2-40B4-BE49-F238E27FC236}">
                <a16:creationId xmlns:a16="http://schemas.microsoft.com/office/drawing/2014/main" id="{F81A2F44-6C50-46D8-9217-DA2A08D6DC1C}"/>
              </a:ext>
            </a:extLst>
          </p:cNvPr>
          <p:cNvGrpSpPr>
            <a:grpSpLocks/>
          </p:cNvGrpSpPr>
          <p:nvPr/>
        </p:nvGrpSpPr>
        <p:grpSpPr bwMode="auto">
          <a:xfrm>
            <a:off x="5407025" y="2655888"/>
            <a:ext cx="2398713" cy="1920875"/>
            <a:chOff x="5406798" y="2655332"/>
            <a:chExt cx="2398928" cy="1921132"/>
          </a:xfrm>
        </p:grpSpPr>
        <p:sp>
          <p:nvSpPr>
            <p:cNvPr id="19479" name="TextBox 6">
              <a:extLst>
                <a:ext uri="{FF2B5EF4-FFF2-40B4-BE49-F238E27FC236}">
                  <a16:creationId xmlns:a16="http://schemas.microsoft.com/office/drawing/2014/main" id="{C9D312E0-D3A8-4BBC-A035-62DE794AA4E7}"/>
                </a:ext>
              </a:extLst>
            </p:cNvPr>
            <p:cNvSpPr txBox="1">
              <a:spLocks noChangeArrowheads="1"/>
            </p:cNvSpPr>
            <p:nvPr/>
          </p:nvSpPr>
          <p:spPr bwMode="auto">
            <a:xfrm>
              <a:off x="5791200" y="3352800"/>
              <a:ext cx="2014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FAIL TO ACCEPT</a:t>
              </a:r>
            </a:p>
          </p:txBody>
        </p:sp>
        <p:cxnSp>
          <p:nvCxnSpPr>
            <p:cNvPr id="17" name="Straight Arrow Connector 16">
              <a:extLst>
                <a:ext uri="{FF2B5EF4-FFF2-40B4-BE49-F238E27FC236}">
                  <a16:creationId xmlns:a16="http://schemas.microsoft.com/office/drawing/2014/main" id="{72DE0DA3-6C05-485F-B198-F8F15EBA9A50}"/>
                </a:ext>
              </a:extLst>
            </p:cNvPr>
            <p:cNvCxnSpPr>
              <a:stCxn id="19482" idx="2"/>
              <a:endCxn id="19479" idx="0"/>
            </p:cNvCxnSpPr>
            <p:nvPr/>
          </p:nvCxnSpPr>
          <p:spPr>
            <a:xfrm rot="16200000" flipH="1">
              <a:off x="6443514" y="2996690"/>
              <a:ext cx="697005" cy="14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8B8454-19A7-4783-90CC-A3A68E18A946}"/>
                </a:ext>
              </a:extLst>
            </p:cNvPr>
            <p:cNvCxnSpPr>
              <a:stCxn id="19479" idx="2"/>
              <a:endCxn id="19476" idx="3"/>
            </p:cNvCxnSpPr>
            <p:nvPr/>
          </p:nvCxnSpPr>
          <p:spPr>
            <a:xfrm rot="5400000">
              <a:off x="5675884" y="3453188"/>
              <a:ext cx="854189" cy="1392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 name="Group 39">
            <a:extLst>
              <a:ext uri="{FF2B5EF4-FFF2-40B4-BE49-F238E27FC236}">
                <a16:creationId xmlns:a16="http://schemas.microsoft.com/office/drawing/2014/main" id="{A371067F-A4F0-48B9-A758-09E66885BB73}"/>
              </a:ext>
            </a:extLst>
          </p:cNvPr>
          <p:cNvGrpSpPr>
            <a:grpSpLocks/>
          </p:cNvGrpSpPr>
          <p:nvPr/>
        </p:nvGrpSpPr>
        <p:grpSpPr bwMode="auto">
          <a:xfrm>
            <a:off x="1698625" y="2732088"/>
            <a:ext cx="3708400" cy="2306637"/>
            <a:chOff x="1698580" y="2731532"/>
            <a:chExt cx="3708217" cy="2306598"/>
          </a:xfrm>
        </p:grpSpPr>
        <p:sp>
          <p:nvSpPr>
            <p:cNvPr id="19475" name="TextBox 5">
              <a:extLst>
                <a:ext uri="{FF2B5EF4-FFF2-40B4-BE49-F238E27FC236}">
                  <a16:creationId xmlns:a16="http://schemas.microsoft.com/office/drawing/2014/main" id="{4DA9AA76-E99F-429D-91F1-42BF7C9681BD}"/>
                </a:ext>
              </a:extLst>
            </p:cNvPr>
            <p:cNvSpPr txBox="1">
              <a:spLocks noChangeArrowheads="1"/>
            </p:cNvSpPr>
            <p:nvPr/>
          </p:nvSpPr>
          <p:spPr bwMode="auto">
            <a:xfrm>
              <a:off x="1698580" y="3352800"/>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ACCEPT</a:t>
              </a:r>
            </a:p>
          </p:txBody>
        </p:sp>
        <p:sp>
          <p:nvSpPr>
            <p:cNvPr id="19476" name="TextBox 7">
              <a:extLst>
                <a:ext uri="{FF2B5EF4-FFF2-40B4-BE49-F238E27FC236}">
                  <a16:creationId xmlns:a16="http://schemas.microsoft.com/office/drawing/2014/main" id="{C6159D5C-DAAE-44CD-8944-C23BAC5D1E6A}"/>
                </a:ext>
              </a:extLst>
            </p:cNvPr>
            <p:cNvSpPr txBox="1">
              <a:spLocks noChangeArrowheads="1"/>
            </p:cNvSpPr>
            <p:nvPr/>
          </p:nvSpPr>
          <p:spPr bwMode="auto">
            <a:xfrm>
              <a:off x="3657600" y="4114800"/>
              <a:ext cx="17491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H</a:t>
              </a:r>
              <a:r>
                <a:rPr lang="en-US" altLang="en-US" sz="1800" b="1" baseline="-25000">
                  <a:latin typeface="Arial" panose="020B0604020202020204" pitchFamily="34" charset="0"/>
                </a:rPr>
                <a:t>1</a:t>
              </a:r>
              <a:r>
                <a:rPr lang="en-US" altLang="en-US" sz="1800" b="1">
                  <a:latin typeface="Arial" panose="020B0604020202020204" pitchFamily="34" charset="0"/>
                </a:rPr>
                <a:t>: </a:t>
              </a:r>
              <a:r>
                <a:rPr lang="el-GR" altLang="en-US" sz="1800" b="1">
                  <a:solidFill>
                    <a:srgbClr val="FF0000"/>
                  </a:solidFill>
                  <a:latin typeface="Arial" panose="020B0604020202020204" pitchFamily="34" charset="0"/>
                </a:rPr>
                <a:t>π</a:t>
              </a:r>
              <a:r>
                <a:rPr lang="en-US" altLang="en-US" sz="1800" b="1">
                  <a:latin typeface="Arial" panose="020B0604020202020204" pitchFamily="34" charset="0"/>
                </a:rPr>
                <a:t> &gt; 0.65</a:t>
              </a:r>
            </a:p>
            <a:p>
              <a:pPr algn="ctr" eaLnBrk="1" hangingPunct="1">
                <a:spcBef>
                  <a:spcPct val="0"/>
                </a:spcBef>
                <a:buFontTx/>
                <a:buNone/>
              </a:pPr>
              <a:r>
                <a:rPr lang="en-US" altLang="en-US" sz="1800" b="1">
                  <a:latin typeface="Arial" panose="020B0604020202020204" pitchFamily="34" charset="0"/>
                </a:rPr>
                <a:t>(RESEARCH</a:t>
              </a:r>
            </a:p>
            <a:p>
              <a:pPr algn="ctr" eaLnBrk="1" hangingPunct="1">
                <a:spcBef>
                  <a:spcPct val="0"/>
                </a:spcBef>
                <a:buFontTx/>
                <a:buNone/>
              </a:pPr>
              <a:r>
                <a:rPr lang="en-US" altLang="en-US" sz="1800" b="1">
                  <a:latin typeface="Arial" panose="020B0604020202020204" pitchFamily="34" charset="0"/>
                </a:rPr>
                <a:t>HYPOTHESIS)</a:t>
              </a:r>
            </a:p>
          </p:txBody>
        </p:sp>
        <p:cxnSp>
          <p:nvCxnSpPr>
            <p:cNvPr id="15" name="Straight Arrow Connector 14">
              <a:extLst>
                <a:ext uri="{FF2B5EF4-FFF2-40B4-BE49-F238E27FC236}">
                  <a16:creationId xmlns:a16="http://schemas.microsoft.com/office/drawing/2014/main" id="{B85AE1EA-7D23-440B-AD58-CF17749B49CC}"/>
                </a:ext>
              </a:extLst>
            </p:cNvPr>
            <p:cNvCxnSpPr>
              <a:stCxn id="19484" idx="2"/>
              <a:endCxn id="19475" idx="0"/>
            </p:cNvCxnSpPr>
            <p:nvPr/>
          </p:nvCxnSpPr>
          <p:spPr>
            <a:xfrm rot="16200000" flipH="1">
              <a:off x="1927954" y="3021246"/>
              <a:ext cx="620702" cy="41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6AC567-A6D6-40DD-9E80-B89E7AF367BC}"/>
                </a:ext>
              </a:extLst>
            </p:cNvPr>
            <p:cNvCxnSpPr>
              <a:stCxn id="19475" idx="2"/>
              <a:endCxn id="19476" idx="1"/>
            </p:cNvCxnSpPr>
            <p:nvPr/>
          </p:nvCxnSpPr>
          <p:spPr>
            <a:xfrm rot="16200000" flipH="1">
              <a:off x="2531169" y="3449887"/>
              <a:ext cx="854061" cy="1398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B6211D7-BB07-43A8-AAE4-E418780FF3A0}"/>
              </a:ext>
            </a:extLst>
          </p:cNvPr>
          <p:cNvSpPr txBox="1">
            <a:spLocks noChangeArrowheads="1"/>
          </p:cNvSpPr>
          <p:nvPr/>
        </p:nvSpPr>
        <p:spPr bwMode="auto">
          <a:xfrm>
            <a:off x="7848600" y="22860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ACCEPT</a:t>
            </a:r>
          </a:p>
        </p:txBody>
      </p:sp>
      <p:grpSp>
        <p:nvGrpSpPr>
          <p:cNvPr id="7" name="Group 33">
            <a:extLst>
              <a:ext uri="{FF2B5EF4-FFF2-40B4-BE49-F238E27FC236}">
                <a16:creationId xmlns:a16="http://schemas.microsoft.com/office/drawing/2014/main" id="{6D6F83BA-174B-40CF-B8E1-833677C3CD38}"/>
              </a:ext>
            </a:extLst>
          </p:cNvPr>
          <p:cNvGrpSpPr>
            <a:grpSpLocks/>
          </p:cNvGrpSpPr>
          <p:nvPr/>
        </p:nvGrpSpPr>
        <p:grpSpPr bwMode="auto">
          <a:xfrm>
            <a:off x="7772400" y="1905000"/>
            <a:ext cx="1143000" cy="1066800"/>
            <a:chOff x="7772400" y="2057400"/>
            <a:chExt cx="1143000" cy="838200"/>
          </a:xfrm>
        </p:grpSpPr>
        <p:sp>
          <p:nvSpPr>
            <p:cNvPr id="31" name="Oval 30">
              <a:extLst>
                <a:ext uri="{FF2B5EF4-FFF2-40B4-BE49-F238E27FC236}">
                  <a16:creationId xmlns:a16="http://schemas.microsoft.com/office/drawing/2014/main" id="{034551F6-4BC1-4019-879D-3337FA4A71DD}"/>
                </a:ext>
              </a:extLst>
            </p:cNvPr>
            <p:cNvSpPr/>
            <p:nvPr/>
          </p:nvSpPr>
          <p:spPr>
            <a:xfrm>
              <a:off x="7772400" y="2057400"/>
              <a:ext cx="11430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171BFE88-C4C0-4157-A2B9-FC172305496B}"/>
                </a:ext>
              </a:extLst>
            </p:cNvPr>
            <p:cNvCxnSpPr>
              <a:stCxn id="31" idx="7"/>
              <a:endCxn id="31" idx="3"/>
            </p:cNvCxnSpPr>
            <p:nvPr/>
          </p:nvCxnSpPr>
          <p:spPr>
            <a:xfrm rot="16200000" flipH="1" flipV="1">
              <a:off x="8047039" y="2071687"/>
              <a:ext cx="593725" cy="8096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42">
            <a:extLst>
              <a:ext uri="{FF2B5EF4-FFF2-40B4-BE49-F238E27FC236}">
                <a16:creationId xmlns:a16="http://schemas.microsoft.com/office/drawing/2014/main" id="{ED0AC364-3AA3-4168-BD28-B2B717075828}"/>
              </a:ext>
            </a:extLst>
          </p:cNvPr>
          <p:cNvGrpSpPr>
            <a:grpSpLocks/>
          </p:cNvGrpSpPr>
          <p:nvPr/>
        </p:nvGrpSpPr>
        <p:grpSpPr bwMode="auto">
          <a:xfrm>
            <a:off x="7772400" y="3048000"/>
            <a:ext cx="1158875" cy="1066800"/>
            <a:chOff x="7772400" y="3048000"/>
            <a:chExt cx="1158548" cy="1066800"/>
          </a:xfrm>
        </p:grpSpPr>
        <p:sp>
          <p:nvSpPr>
            <p:cNvPr id="19469" name="TextBox 34">
              <a:extLst>
                <a:ext uri="{FF2B5EF4-FFF2-40B4-BE49-F238E27FC236}">
                  <a16:creationId xmlns:a16="http://schemas.microsoft.com/office/drawing/2014/main" id="{E3C23F36-7623-4194-B041-5368613B611B}"/>
                </a:ext>
              </a:extLst>
            </p:cNvPr>
            <p:cNvSpPr txBox="1">
              <a:spLocks noChangeArrowheads="1"/>
            </p:cNvSpPr>
            <p:nvPr/>
          </p:nvSpPr>
          <p:spPr bwMode="auto">
            <a:xfrm>
              <a:off x="7848600" y="3352800"/>
              <a:ext cx="10823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rPr>
                <a:t>REJECT</a:t>
              </a:r>
            </a:p>
          </p:txBody>
        </p:sp>
        <p:grpSp>
          <p:nvGrpSpPr>
            <p:cNvPr id="19470" name="Group 35">
              <a:extLst>
                <a:ext uri="{FF2B5EF4-FFF2-40B4-BE49-F238E27FC236}">
                  <a16:creationId xmlns:a16="http://schemas.microsoft.com/office/drawing/2014/main" id="{D4AAC0A1-6F46-47AD-8B5D-1E1D8FD1EEA5}"/>
                </a:ext>
              </a:extLst>
            </p:cNvPr>
            <p:cNvGrpSpPr>
              <a:grpSpLocks/>
            </p:cNvGrpSpPr>
            <p:nvPr/>
          </p:nvGrpSpPr>
          <p:grpSpPr bwMode="auto">
            <a:xfrm>
              <a:off x="7772400" y="3048000"/>
              <a:ext cx="1143000" cy="1066800"/>
              <a:chOff x="7772400" y="2057400"/>
              <a:chExt cx="1143000" cy="838200"/>
            </a:xfrm>
          </p:grpSpPr>
          <p:sp>
            <p:nvSpPr>
              <p:cNvPr id="37" name="Oval 36">
                <a:extLst>
                  <a:ext uri="{FF2B5EF4-FFF2-40B4-BE49-F238E27FC236}">
                    <a16:creationId xmlns:a16="http://schemas.microsoft.com/office/drawing/2014/main" id="{26CCA443-B5D7-4F38-B033-E8B1CA4191FB}"/>
                  </a:ext>
                </a:extLst>
              </p:cNvPr>
              <p:cNvSpPr/>
              <p:nvPr/>
            </p:nvSpPr>
            <p:spPr>
              <a:xfrm>
                <a:off x="7772400" y="2057400"/>
                <a:ext cx="1142677"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Connector 37">
                <a:extLst>
                  <a:ext uri="{FF2B5EF4-FFF2-40B4-BE49-F238E27FC236}">
                    <a16:creationId xmlns:a16="http://schemas.microsoft.com/office/drawing/2014/main" id="{B3EC8E40-7622-46B9-9A82-6BCD1D2C10C8}"/>
                  </a:ext>
                </a:extLst>
              </p:cNvPr>
              <p:cNvCxnSpPr>
                <a:stCxn id="37" idx="7"/>
                <a:endCxn id="37" idx="3"/>
              </p:cNvCxnSpPr>
              <p:nvPr/>
            </p:nvCxnSpPr>
            <p:spPr>
              <a:xfrm rot="16200000" flipH="1" flipV="1">
                <a:off x="8046877" y="2071801"/>
                <a:ext cx="593725" cy="8093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 name="TextBox 43">
            <a:extLst>
              <a:ext uri="{FF2B5EF4-FFF2-40B4-BE49-F238E27FC236}">
                <a16:creationId xmlns:a16="http://schemas.microsoft.com/office/drawing/2014/main" id="{139467C0-2355-40AF-BA4B-1CFD9A2D6A75}"/>
              </a:ext>
            </a:extLst>
          </p:cNvPr>
          <p:cNvSpPr txBox="1">
            <a:spLocks noChangeArrowheads="1"/>
          </p:cNvSpPr>
          <p:nvPr/>
        </p:nvSpPr>
        <p:spPr bwMode="auto">
          <a:xfrm>
            <a:off x="352425" y="5562600"/>
            <a:ext cx="8410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So … </a:t>
            </a:r>
            <a:r>
              <a:rPr lang="en-US" altLang="en-US" sz="1600" u="sng">
                <a:latin typeface="Arial" panose="020B0604020202020204" pitchFamily="34" charset="0"/>
              </a:rPr>
              <a:t>NEVER</a:t>
            </a:r>
            <a:r>
              <a:rPr lang="en-US" altLang="en-US" sz="1600">
                <a:latin typeface="Arial" panose="020B0604020202020204" pitchFamily="34" charset="0"/>
              </a:rPr>
              <a:t> </a:t>
            </a:r>
            <a:r>
              <a:rPr lang="en-US" altLang="en-US" sz="1600" i="1">
                <a:latin typeface="Arial" panose="020B0604020202020204" pitchFamily="34" charset="0"/>
              </a:rPr>
              <a:t>ACCEPT</a:t>
            </a:r>
            <a:r>
              <a:rPr lang="en-US" altLang="en-US" sz="1600">
                <a:latin typeface="Arial" panose="020B0604020202020204" pitchFamily="34" charset="0"/>
              </a:rPr>
              <a:t> the </a:t>
            </a:r>
            <a:r>
              <a:rPr lang="en-US" altLang="en-US" sz="1600" b="1">
                <a:latin typeface="Arial" panose="020B0604020202020204" pitchFamily="34" charset="0"/>
              </a:rPr>
              <a:t>NULL HYPOTHESIS</a:t>
            </a:r>
            <a:r>
              <a:rPr lang="en-US" altLang="en-US" sz="1600">
                <a:latin typeface="Arial" panose="020B0604020202020204" pitchFamily="34" charset="0"/>
              </a:rPr>
              <a:t>, Only </a:t>
            </a:r>
            <a:r>
              <a:rPr lang="en-US" altLang="en-US" sz="1600" i="1">
                <a:latin typeface="Arial" panose="020B0604020202020204" pitchFamily="34" charset="0"/>
              </a:rPr>
              <a:t>REJECT</a:t>
            </a:r>
            <a:r>
              <a:rPr lang="en-US" altLang="en-US" sz="1600">
                <a:latin typeface="Arial" panose="020B0604020202020204" pitchFamily="34" charset="0"/>
              </a:rPr>
              <a:t> or </a:t>
            </a:r>
            <a:r>
              <a:rPr lang="en-US" altLang="en-US" sz="1600" i="1">
                <a:latin typeface="Arial" panose="020B0604020202020204" pitchFamily="34" charset="0"/>
              </a:rPr>
              <a:t>FAIL TO REJECT</a:t>
            </a:r>
          </a:p>
          <a:p>
            <a:pPr eaLnBrk="1" hangingPunct="1">
              <a:spcBef>
                <a:spcPct val="0"/>
              </a:spcBef>
              <a:buFontTx/>
              <a:buNone/>
            </a:pPr>
            <a:r>
              <a:rPr lang="en-US" altLang="en-US" sz="1600">
                <a:latin typeface="Arial" panose="020B0604020202020204" pitchFamily="34" charset="0"/>
              </a:rPr>
              <a:t>and </a:t>
            </a:r>
            <a:r>
              <a:rPr lang="en-US" altLang="en-US" sz="1600" u="sng">
                <a:latin typeface="Arial" panose="020B0604020202020204" pitchFamily="34" charset="0"/>
              </a:rPr>
              <a:t>NEVER</a:t>
            </a:r>
            <a:r>
              <a:rPr lang="en-US" altLang="en-US" sz="1600">
                <a:latin typeface="Arial" panose="020B0604020202020204" pitchFamily="34" charset="0"/>
              </a:rPr>
              <a:t> </a:t>
            </a:r>
            <a:r>
              <a:rPr lang="en-US" altLang="en-US" sz="1600" i="1">
                <a:latin typeface="Arial" panose="020B0604020202020204" pitchFamily="34" charset="0"/>
              </a:rPr>
              <a:t>REJECT</a:t>
            </a:r>
            <a:r>
              <a:rPr lang="en-US" altLang="en-US" sz="1600">
                <a:latin typeface="Arial" panose="020B0604020202020204" pitchFamily="34" charset="0"/>
              </a:rPr>
              <a:t> the </a:t>
            </a:r>
            <a:r>
              <a:rPr lang="en-US" altLang="en-US" sz="1600" b="1">
                <a:latin typeface="Arial" panose="020B0604020202020204" pitchFamily="34" charset="0"/>
              </a:rPr>
              <a:t>RESEARCH HYPOTHESIS</a:t>
            </a:r>
            <a:r>
              <a:rPr lang="en-US" altLang="en-US" sz="1600">
                <a:latin typeface="Arial" panose="020B0604020202020204" pitchFamily="34" charset="0"/>
              </a:rPr>
              <a:t>, Only </a:t>
            </a:r>
            <a:r>
              <a:rPr lang="en-US" altLang="en-US" sz="1600" i="1">
                <a:latin typeface="Arial" panose="020B0604020202020204" pitchFamily="34" charset="0"/>
              </a:rPr>
              <a:t>ACCEPT</a:t>
            </a:r>
            <a:r>
              <a:rPr lang="en-US" altLang="en-US" sz="1600">
                <a:latin typeface="Arial" panose="020B0604020202020204" pitchFamily="34" charset="0"/>
              </a:rPr>
              <a:t> or </a:t>
            </a:r>
            <a:r>
              <a:rPr lang="en-US" altLang="en-US" sz="1600" i="1">
                <a:latin typeface="Arial" panose="020B0604020202020204" pitchFamily="34" charset="0"/>
              </a:rPr>
              <a:t>FAIL TO ACCEPT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 calcmode="lin" valueType="num">
                                      <p:cBhvr additive="base">
                                        <p:cTn id="61"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4">
                                            <p:txEl>
                                              <p:pRg st="1" end="1"/>
                                            </p:txEl>
                                          </p:spTgt>
                                        </p:tgtEl>
                                        <p:attrNameLst>
                                          <p:attrName>style.visibility</p:attrName>
                                        </p:attrNameLst>
                                      </p:cBhvr>
                                      <p:to>
                                        <p:strVal val="visible"/>
                                      </p:to>
                                    </p:set>
                                    <p:anim calcmode="lin" valueType="num">
                                      <p:cBhvr additive="base">
                                        <p:cTn id="67" dur="500" fill="hold"/>
                                        <p:tgtEl>
                                          <p:spTgt spid="4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a:extLst>
              <a:ext uri="{FF2B5EF4-FFF2-40B4-BE49-F238E27FC236}">
                <a16:creationId xmlns:a16="http://schemas.microsoft.com/office/drawing/2014/main" id="{2CE7AF59-AA3A-4658-8FD9-00CBD5319200}"/>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76152FF2-69AB-47EC-AF63-A39D93842053}"/>
              </a:ext>
            </a:extLst>
          </p:cNvPr>
          <p:cNvSpPr txBox="1">
            <a:spLocks noChangeArrowheads="1"/>
          </p:cNvSpPr>
          <p:nvPr/>
        </p:nvSpPr>
        <p:spPr bwMode="auto">
          <a:xfrm>
            <a:off x="685800" y="1143000"/>
            <a:ext cx="82994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Once a </a:t>
            </a:r>
            <a:r>
              <a:rPr lang="en-US" altLang="en-US" sz="1800" b="1">
                <a:latin typeface="Arial" panose="020B0604020202020204" pitchFamily="34" charset="0"/>
              </a:rPr>
              <a:t>NULL MODEL </a:t>
            </a:r>
            <a:r>
              <a:rPr lang="en-US" altLang="en-US" sz="1800">
                <a:latin typeface="Arial" panose="020B0604020202020204" pitchFamily="34" charset="0"/>
              </a:rPr>
              <a:t>has been established, then we need a way to use</a:t>
            </a:r>
          </a:p>
          <a:p>
            <a:pPr eaLnBrk="1" hangingPunct="1">
              <a:spcBef>
                <a:spcPct val="0"/>
              </a:spcBef>
              <a:buFontTx/>
              <a:buNone/>
            </a:pPr>
            <a:r>
              <a:rPr lang="en-US" altLang="en-US" sz="1800">
                <a:latin typeface="Arial" panose="020B0604020202020204" pitchFamily="34" charset="0"/>
              </a:rPr>
              <a:t> the </a:t>
            </a:r>
            <a:r>
              <a:rPr lang="en-US" altLang="en-US" sz="1800">
                <a:solidFill>
                  <a:srgbClr val="00B0F0"/>
                </a:solidFill>
                <a:latin typeface="Arial" panose="020B0604020202020204" pitchFamily="34" charset="0"/>
              </a:rPr>
              <a:t>sample</a:t>
            </a:r>
            <a:r>
              <a:rPr lang="en-US" altLang="en-US" sz="1800">
                <a:latin typeface="Arial" panose="020B0604020202020204" pitchFamily="34" charset="0"/>
              </a:rPr>
              <a:t> data to evaluate (ie, test) it.</a:t>
            </a:r>
          </a:p>
          <a:p>
            <a:pPr eaLnBrk="1" hangingPunct="1">
              <a:spcBef>
                <a:spcPct val="0"/>
              </a:spcBef>
              <a:buFontTx/>
              <a:buNone/>
            </a:pPr>
            <a:r>
              <a:rPr lang="en-US" altLang="en-US" sz="1800">
                <a:latin typeface="Arial" panose="020B0604020202020204" pitchFamily="34" charset="0"/>
              </a:rPr>
              <a:t>This is the role of the </a:t>
            </a:r>
            <a:r>
              <a:rPr lang="en-US" altLang="en-US" sz="2000" b="1">
                <a:latin typeface="Arial" panose="020B0604020202020204" pitchFamily="34" charset="0"/>
              </a:rPr>
              <a:t>TEST </a:t>
            </a:r>
            <a:r>
              <a:rPr lang="en-US" altLang="en-US" sz="2000" b="1">
                <a:solidFill>
                  <a:srgbClr val="00B0F0"/>
                </a:solidFill>
                <a:latin typeface="Arial" panose="020B0604020202020204" pitchFamily="34" charset="0"/>
              </a:rPr>
              <a:t>STATISTIC</a:t>
            </a:r>
            <a:r>
              <a:rPr lang="en-US" altLang="en-US" sz="1800">
                <a:latin typeface="Arial" panose="020B0604020202020204" pitchFamily="34" charset="0"/>
              </a:rPr>
              <a:t>, which is generally a function of the</a:t>
            </a:r>
          </a:p>
          <a:p>
            <a:pPr eaLnBrk="1" hangingPunct="1">
              <a:spcBef>
                <a:spcPct val="0"/>
              </a:spcBef>
              <a:buFontTx/>
              <a:buNone/>
            </a:pPr>
            <a:r>
              <a:rPr lang="en-US" altLang="en-US" sz="1800">
                <a:latin typeface="Arial" panose="020B0604020202020204" pitchFamily="34" charset="0"/>
              </a:rPr>
              <a:t> </a:t>
            </a:r>
            <a:r>
              <a:rPr lang="en-US" altLang="en-US" sz="1800">
                <a:solidFill>
                  <a:srgbClr val="00B0F0"/>
                </a:solidFill>
                <a:latin typeface="Arial" panose="020B0604020202020204" pitchFamily="34" charset="0"/>
              </a:rPr>
              <a:t>sample statistic </a:t>
            </a:r>
            <a:r>
              <a:rPr lang="en-US" altLang="en-US" sz="1800">
                <a:latin typeface="Arial" panose="020B0604020202020204" pitchFamily="34" charset="0"/>
              </a:rPr>
              <a:t>corresponding to the </a:t>
            </a:r>
            <a:r>
              <a:rPr lang="en-US" altLang="en-US" sz="1800">
                <a:solidFill>
                  <a:srgbClr val="FF0000"/>
                </a:solidFill>
                <a:latin typeface="Arial" panose="020B0604020202020204" pitchFamily="34" charset="0"/>
              </a:rPr>
              <a:t>population parameter</a:t>
            </a:r>
            <a:r>
              <a:rPr lang="en-US" altLang="en-US" sz="1800">
                <a:latin typeface="Arial" panose="020B0604020202020204" pitchFamily="34" charset="0"/>
              </a:rPr>
              <a:t> of interest.</a:t>
            </a:r>
          </a:p>
          <a:p>
            <a:pPr eaLnBrk="1" hangingPunct="1">
              <a:spcBef>
                <a:spcPct val="0"/>
              </a:spcBef>
              <a:buFontTx/>
              <a:buNone/>
            </a:pPr>
            <a:r>
              <a:rPr lang="en-US" altLang="en-US" sz="1800">
                <a:latin typeface="Arial" panose="020B0604020202020204" pitchFamily="34" charset="0"/>
              </a:rPr>
              <a:t>The </a:t>
            </a:r>
            <a:r>
              <a:rPr lang="en-US" altLang="en-US" sz="2000" b="1">
                <a:latin typeface="Arial" panose="020B0604020202020204" pitchFamily="34" charset="0"/>
              </a:rPr>
              <a:t>TEST </a:t>
            </a:r>
            <a:r>
              <a:rPr lang="en-US" altLang="en-US" sz="2000" b="1">
                <a:solidFill>
                  <a:srgbClr val="00B0F0"/>
                </a:solidFill>
                <a:latin typeface="Arial" panose="020B0604020202020204" pitchFamily="34" charset="0"/>
              </a:rPr>
              <a:t>STATISTIC</a:t>
            </a:r>
            <a:r>
              <a:rPr lang="en-US" altLang="en-US" sz="2000" b="1">
                <a:latin typeface="Arial" panose="020B0604020202020204" pitchFamily="34" charset="0"/>
              </a:rPr>
              <a:t> </a:t>
            </a:r>
            <a:r>
              <a:rPr lang="en-US" altLang="en-US" sz="1800">
                <a:latin typeface="Arial" panose="020B0604020202020204" pitchFamily="34" charset="0"/>
              </a:rPr>
              <a:t>has a </a:t>
            </a:r>
            <a:r>
              <a:rPr lang="en-US" altLang="en-US" sz="1800">
                <a:solidFill>
                  <a:srgbClr val="00B0F0"/>
                </a:solidFill>
                <a:latin typeface="Arial" panose="020B0604020202020204" pitchFamily="34" charset="0"/>
              </a:rPr>
              <a:t>sampling</a:t>
            </a:r>
            <a:r>
              <a:rPr lang="en-US" altLang="en-US" sz="1800">
                <a:latin typeface="Arial" panose="020B0604020202020204" pitchFamily="34" charset="0"/>
              </a:rPr>
              <a:t> distribution that can be specified under</a:t>
            </a:r>
          </a:p>
          <a:p>
            <a:pPr eaLnBrk="1" hangingPunct="1">
              <a:spcBef>
                <a:spcPct val="0"/>
              </a:spcBef>
              <a:buFontTx/>
              <a:buNone/>
            </a:pPr>
            <a:r>
              <a:rPr lang="en-US" altLang="en-US" sz="1800">
                <a:latin typeface="Arial" panose="020B0604020202020204" pitchFamily="34" charset="0"/>
              </a:rPr>
              <a:t> the </a:t>
            </a:r>
            <a:r>
              <a:rPr lang="en-US" altLang="en-US" sz="1800" b="1">
                <a:latin typeface="Arial" panose="020B0604020202020204" pitchFamily="34" charset="0"/>
              </a:rPr>
              <a:t>NULL MODEL</a:t>
            </a:r>
            <a:r>
              <a:rPr lang="en-US" altLang="en-US" sz="1800">
                <a:latin typeface="Arial" panose="020B0604020202020204" pitchFamily="34" charset="0"/>
              </a:rPr>
              <a:t>, this is called the </a:t>
            </a:r>
            <a:r>
              <a:rPr lang="en-US" altLang="en-US" sz="2000" b="1">
                <a:latin typeface="Arial" panose="020B0604020202020204" pitchFamily="34" charset="0"/>
              </a:rPr>
              <a:t>NULL DISTRIBUTION</a:t>
            </a:r>
            <a:r>
              <a:rPr lang="en-US" altLang="en-US" sz="1800">
                <a:latin typeface="Arial" panose="020B0604020202020204" pitchFamily="34" charset="0"/>
              </a:rPr>
              <a:t>.</a:t>
            </a:r>
          </a:p>
        </p:txBody>
      </p:sp>
      <p:sp>
        <p:nvSpPr>
          <p:cNvPr id="4" name="TextBox 3">
            <a:extLst>
              <a:ext uri="{FF2B5EF4-FFF2-40B4-BE49-F238E27FC236}">
                <a16:creationId xmlns:a16="http://schemas.microsoft.com/office/drawing/2014/main" id="{D4A5B3F0-66D3-4D41-8139-075481E03052}"/>
              </a:ext>
            </a:extLst>
          </p:cNvPr>
          <p:cNvSpPr txBox="1">
            <a:spLocks noChangeArrowheads="1"/>
          </p:cNvSpPr>
          <p:nvPr/>
        </p:nvSpPr>
        <p:spPr bwMode="auto">
          <a:xfrm>
            <a:off x="381000" y="3048000"/>
            <a:ext cx="8551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For the drug example, the </a:t>
            </a:r>
            <a:r>
              <a:rPr lang="en-US" altLang="en-US" sz="2000" b="1">
                <a:latin typeface="Arial" panose="020B0604020202020204" pitchFamily="34" charset="0"/>
              </a:rPr>
              <a:t>TEST </a:t>
            </a:r>
            <a:r>
              <a:rPr lang="en-US" altLang="en-US" sz="2000" b="1">
                <a:solidFill>
                  <a:srgbClr val="00B0F0"/>
                </a:solidFill>
                <a:latin typeface="Arial" panose="020B0604020202020204" pitchFamily="34" charset="0"/>
              </a:rPr>
              <a:t>STATISTIC</a:t>
            </a:r>
            <a:r>
              <a:rPr lang="en-US" altLang="en-US" sz="2000" b="1">
                <a:latin typeface="Arial" panose="020B0604020202020204" pitchFamily="34" charset="0"/>
              </a:rPr>
              <a:t> </a:t>
            </a:r>
            <a:r>
              <a:rPr lang="en-US" altLang="en-US" sz="1800">
                <a:latin typeface="Arial" panose="020B0604020202020204" pitchFamily="34" charset="0"/>
              </a:rPr>
              <a:t>will be the </a:t>
            </a:r>
            <a:r>
              <a:rPr lang="en-US" altLang="en-US" sz="1800">
                <a:solidFill>
                  <a:srgbClr val="00B0F0"/>
                </a:solidFill>
                <a:latin typeface="Arial" panose="020B0604020202020204" pitchFamily="34" charset="0"/>
              </a:rPr>
              <a:t>sample</a:t>
            </a:r>
            <a:r>
              <a:rPr lang="en-US" altLang="en-US" sz="1800">
                <a:latin typeface="Arial" panose="020B0604020202020204" pitchFamily="34" charset="0"/>
              </a:rPr>
              <a:t> proportion</a:t>
            </a:r>
          </a:p>
          <a:p>
            <a:pPr eaLnBrk="1" hangingPunct="1">
              <a:spcBef>
                <a:spcPct val="0"/>
              </a:spcBef>
              <a:buFontTx/>
              <a:buNone/>
            </a:pPr>
            <a:r>
              <a:rPr lang="en-US" altLang="en-US" sz="1800">
                <a:latin typeface="Arial" panose="020B0604020202020204" pitchFamily="34" charset="0"/>
              </a:rPr>
              <a:t> </a:t>
            </a:r>
            <a:r>
              <a:rPr lang="en-US" altLang="en-US" sz="1800" b="1">
                <a:solidFill>
                  <a:srgbClr val="00B0F0"/>
                </a:solidFill>
                <a:latin typeface="Arial" panose="020B0604020202020204" pitchFamily="34" charset="0"/>
              </a:rPr>
              <a:t>p</a:t>
            </a:r>
            <a:r>
              <a:rPr lang="en-US" altLang="en-US" sz="1800" b="1">
                <a:latin typeface="Arial" panose="020B0604020202020204" pitchFamily="34" charset="0"/>
              </a:rPr>
              <a:t> </a:t>
            </a:r>
            <a:r>
              <a:rPr lang="en-US" altLang="en-US" sz="1800">
                <a:latin typeface="Arial" panose="020B0604020202020204" pitchFamily="34" charset="0"/>
              </a:rPr>
              <a:t>= number of patients tested where drug is success (n</a:t>
            </a:r>
            <a:r>
              <a:rPr lang="en-US" altLang="en-US" sz="1800" baseline="-25000">
                <a:latin typeface="Arial" panose="020B0604020202020204" pitchFamily="34" charset="0"/>
              </a:rPr>
              <a:t>S</a:t>
            </a:r>
            <a:r>
              <a:rPr lang="en-US" altLang="en-US" sz="1800">
                <a:latin typeface="Arial" panose="020B0604020202020204" pitchFamily="34" charset="0"/>
              </a:rPr>
              <a:t>) / total number tested (n)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AB255F9-0B16-4CC1-A15B-1117D5FD96B0}"/>
                  </a:ext>
                </a:extLst>
              </p:cNvPr>
              <p:cNvSpPr txBox="1">
                <a:spLocks noChangeArrowheads="1"/>
              </p:cNvSpPr>
              <p:nvPr/>
            </p:nvSpPr>
            <p:spPr bwMode="auto">
              <a:xfrm>
                <a:off x="381000" y="3733800"/>
                <a:ext cx="8104142" cy="15357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Under the </a:t>
                </a:r>
                <a:r>
                  <a:rPr lang="en-US" altLang="en-US" sz="1800" b="1" dirty="0">
                    <a:latin typeface="Arial" panose="020B0604020202020204" pitchFamily="34" charset="0"/>
                  </a:rPr>
                  <a:t>NULL HYPOTHESIS </a:t>
                </a:r>
                <a:r>
                  <a:rPr lang="en-US" altLang="en-US" sz="1800" dirty="0">
                    <a:latin typeface="Arial" panose="020B0604020202020204" pitchFamily="34" charset="0"/>
                  </a:rPr>
                  <a:t>(</a:t>
                </a:r>
                <a:r>
                  <a:rPr lang="en-US" altLang="en-US" sz="1800" b="1" dirty="0">
                    <a:latin typeface="Arial" panose="020B0604020202020204" pitchFamily="34" charset="0"/>
                  </a:rPr>
                  <a:t>H</a:t>
                </a:r>
                <a:r>
                  <a:rPr lang="en-US" altLang="en-US" sz="1800" b="1" baseline="-25000" dirty="0">
                    <a:latin typeface="Arial" panose="020B0604020202020204" pitchFamily="34" charset="0"/>
                  </a:rPr>
                  <a:t>0</a:t>
                </a:r>
                <a:r>
                  <a:rPr lang="en-US" altLang="en-US" sz="1800" b="1" dirty="0">
                    <a:latin typeface="Arial" panose="020B0604020202020204" pitchFamily="34" charset="0"/>
                  </a:rPr>
                  <a:t>: </a:t>
                </a:r>
                <a:r>
                  <a:rPr lang="el-GR" altLang="en-US" sz="1800" b="1" dirty="0">
                    <a:solidFill>
                      <a:srgbClr val="FF0000"/>
                    </a:solidFill>
                    <a:latin typeface="Arial" panose="020B0604020202020204" pitchFamily="34" charset="0"/>
                  </a:rPr>
                  <a:t>π</a:t>
                </a:r>
                <a:r>
                  <a:rPr lang="en-US" altLang="en-US" sz="1800" b="1" dirty="0">
                    <a:latin typeface="Arial" panose="020B0604020202020204" pitchFamily="34" charset="0"/>
                  </a:rPr>
                  <a:t>=0.65</a:t>
                </a:r>
                <a:r>
                  <a:rPr lang="en-US" altLang="en-US" sz="1800" dirty="0">
                    <a:latin typeface="Arial" panose="020B0604020202020204" pitchFamily="34" charset="0"/>
                  </a:rPr>
                  <a:t>), the sampling distribution of </a:t>
                </a:r>
                <a:r>
                  <a:rPr lang="en-US" altLang="en-US" sz="1800" b="1" dirty="0">
                    <a:solidFill>
                      <a:srgbClr val="00B0F0"/>
                    </a:solidFill>
                    <a:latin typeface="Arial" panose="020B0604020202020204" pitchFamily="34" charset="0"/>
                  </a:rPr>
                  <a:t>p</a:t>
                </a:r>
                <a:r>
                  <a:rPr lang="en-US" altLang="en-US" sz="1800" dirty="0">
                    <a:latin typeface="Arial" panose="020B0604020202020204" pitchFamily="34" charset="0"/>
                  </a:rPr>
                  <a:t> is</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a:t>
                </a:r>
                <a:r>
                  <a:rPr lang="en-US" altLang="en-US" sz="1800" dirty="0">
                    <a:solidFill>
                      <a:srgbClr val="00B0F0"/>
                    </a:solidFill>
                    <a:latin typeface="Arial" panose="020B0604020202020204" pitchFamily="34" charset="0"/>
                  </a:rPr>
                  <a:t>p</a:t>
                </a:r>
                <a:r>
                  <a:rPr lang="en-US" altLang="en-US" sz="1800" dirty="0">
                    <a:latin typeface="Arial" panose="020B0604020202020204" pitchFamily="34" charset="0"/>
                  </a:rPr>
                  <a:t> ~ Bin(</a:t>
                </a:r>
                <a:r>
                  <a:rPr lang="el-GR" altLang="en-US" sz="1800" dirty="0">
                    <a:solidFill>
                      <a:srgbClr val="FF0000"/>
                    </a:solidFill>
                    <a:latin typeface="Arial" panose="020B0604020202020204" pitchFamily="34" charset="0"/>
                  </a:rPr>
                  <a:t>π</a:t>
                </a:r>
                <a:r>
                  <a:rPr lang="en-US" altLang="en-US" sz="1800" dirty="0">
                    <a:latin typeface="Arial" panose="020B0604020202020204" pitchFamily="34" charset="0"/>
                  </a:rPr>
                  <a:t>, n), which for n &gt; 9*.65/.35 = 16.7 can be approximated by</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a:t>
                </a:r>
                <a:r>
                  <a:rPr lang="en-US" altLang="en-US" sz="1800" dirty="0">
                    <a:solidFill>
                      <a:srgbClr val="00B0F0"/>
                    </a:solidFill>
                    <a:latin typeface="Arial" panose="020B0604020202020204" pitchFamily="34" charset="0"/>
                  </a:rPr>
                  <a:t>p </a:t>
                </a:r>
                <a:r>
                  <a:rPr lang="en-US" altLang="en-US" sz="1800" dirty="0">
                    <a:latin typeface="Arial" panose="020B0604020202020204" pitchFamily="34" charset="0"/>
                  </a:rPr>
                  <a:t>~ N(</a:t>
                </a:r>
                <a:r>
                  <a:rPr lang="el-GR" altLang="en-US" sz="1800" dirty="0">
                    <a:latin typeface="Arial" panose="020B0604020202020204" pitchFamily="34" charset="0"/>
                  </a:rPr>
                  <a:t>μ</a:t>
                </a:r>
                <a:r>
                  <a:rPr lang="en-US" altLang="en-US" sz="1800" dirty="0">
                    <a:latin typeface="Arial" panose="020B0604020202020204" pitchFamily="34" charset="0"/>
                  </a:rPr>
                  <a:t> = </a:t>
                </a:r>
                <a:r>
                  <a:rPr lang="el-GR" altLang="en-US" sz="1800" dirty="0">
                    <a:solidFill>
                      <a:srgbClr val="FF0000"/>
                    </a:solidFill>
                    <a:latin typeface="Arial" panose="020B0604020202020204" pitchFamily="34" charset="0"/>
                  </a:rPr>
                  <a:t>π</a:t>
                </a:r>
                <a:r>
                  <a:rPr lang="en-US" altLang="en-US" sz="1800" dirty="0">
                    <a:latin typeface="Arial" panose="020B0604020202020204" pitchFamily="34" charset="0"/>
                  </a:rPr>
                  <a:t>, </a:t>
                </a:r>
                <a:r>
                  <a:rPr lang="el-GR" altLang="en-US" sz="1800" dirty="0">
                    <a:latin typeface="Arial" panose="020B0604020202020204" pitchFamily="34" charset="0"/>
                  </a:rPr>
                  <a:t>σ</a:t>
                </a:r>
                <a:r>
                  <a:rPr lang="en-US" altLang="en-US" sz="1800" dirty="0">
                    <a:latin typeface="Arial" panose="020B0604020202020204" pitchFamily="34" charset="0"/>
                  </a:rPr>
                  <a:t> = </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l-GR" altLang="en-US" sz="1800" dirty="0" smtClean="0">
                            <a:solidFill>
                              <a:srgbClr val="FF0000"/>
                            </a:solidFill>
                            <a:latin typeface="Arial" panose="020B0604020202020204" pitchFamily="34" charset="0"/>
                          </a:rPr>
                          <m:t>π</m:t>
                        </m:r>
                        <m:r>
                          <m:rPr>
                            <m:nor/>
                          </m:rPr>
                          <a:rPr lang="en-US" altLang="en-US" sz="1800" dirty="0" smtClean="0">
                            <a:latin typeface="Arial" panose="020B0604020202020204" pitchFamily="34" charset="0"/>
                          </a:rPr>
                          <m:t>*(</m:t>
                        </m:r>
                        <m:r>
                          <m:rPr>
                            <m:nor/>
                          </m:rPr>
                          <a:rPr lang="en-US" altLang="en-US" sz="1800" dirty="0" smtClean="0">
                            <a:latin typeface="Arial" panose="020B0604020202020204" pitchFamily="34" charset="0"/>
                          </a:rPr>
                          <m:t>1</m:t>
                        </m:r>
                        <m:r>
                          <m:rPr>
                            <m:nor/>
                          </m:rPr>
                          <a:rPr lang="en-US" altLang="en-US" sz="1800" dirty="0" smtClean="0">
                            <a:latin typeface="Arial" panose="020B0604020202020204" pitchFamily="34" charset="0"/>
                          </a:rPr>
                          <m:t>-</m:t>
                        </m:r>
                        <m:r>
                          <m:rPr>
                            <m:nor/>
                          </m:rPr>
                          <a:rPr lang="el-GR" altLang="en-US" sz="1800" dirty="0" smtClean="0">
                            <a:solidFill>
                              <a:srgbClr val="FF0000"/>
                            </a:solidFill>
                            <a:latin typeface="Arial" panose="020B0604020202020204" pitchFamily="34" charset="0"/>
                          </a:rPr>
                          <m:t>π</m:t>
                        </m:r>
                        <m:r>
                          <m:rPr>
                            <m:nor/>
                          </m:rPr>
                          <a:rPr lang="en-US" altLang="en-US" sz="1800" dirty="0" smtClean="0">
                            <a:solidFill>
                              <a:srgbClr val="FF0000"/>
                            </a:solidFill>
                            <a:latin typeface="Arial" panose="020B0604020202020204" pitchFamily="34" charset="0"/>
                          </a:rPr>
                          <m:t> </m:t>
                        </m:r>
                        <m:r>
                          <m:rPr>
                            <m:nor/>
                          </m:rPr>
                          <a:rPr lang="en-US" altLang="en-US" sz="1800" dirty="0" smtClean="0">
                            <a:latin typeface="Arial" panose="020B0604020202020204" pitchFamily="34" charset="0"/>
                          </a:rPr>
                          <m:t>)/</m:t>
                        </m:r>
                        <m:r>
                          <m:rPr>
                            <m:nor/>
                          </m:rPr>
                          <a:rPr lang="en-US" altLang="en-US" sz="1800" dirty="0" smtClean="0">
                            <a:latin typeface="Arial" panose="020B0604020202020204" pitchFamily="34" charset="0"/>
                          </a:rPr>
                          <m:t>n</m:t>
                        </m:r>
                      </m:e>
                    </m:rad>
                  </m:oMath>
                </a14:m>
                <a:r>
                  <a:rPr lang="en-US" altLang="en-US" sz="1800" dirty="0">
                    <a:latin typeface="Arial" panose="020B0604020202020204" pitchFamily="34" charset="0"/>
                  </a:rPr>
                  <a:t>) = N(</a:t>
                </a:r>
                <a:r>
                  <a:rPr lang="el-GR" altLang="en-US" sz="1800" dirty="0">
                    <a:latin typeface="Arial" panose="020B0604020202020204" pitchFamily="34" charset="0"/>
                  </a:rPr>
                  <a:t>μ</a:t>
                </a:r>
                <a:r>
                  <a:rPr lang="en-US" altLang="en-US" sz="1800" dirty="0">
                    <a:latin typeface="Arial" panose="020B0604020202020204" pitchFamily="34" charset="0"/>
                  </a:rPr>
                  <a:t>=0.65, </a:t>
                </a:r>
                <a:r>
                  <a:rPr lang="el-GR" altLang="en-US" sz="1800" dirty="0">
                    <a:latin typeface="Arial" panose="020B0604020202020204" pitchFamily="34" charset="0"/>
                  </a:rPr>
                  <a:t>σ</a:t>
                </a:r>
                <a:r>
                  <a:rPr lang="en-US" altLang="en-US" sz="1800" dirty="0">
                    <a:latin typeface="Arial" panose="020B0604020202020204" pitchFamily="34" charset="0"/>
                  </a:rPr>
                  <a:t>≈0.477/</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latin typeface="Arial" panose="020B0604020202020204" pitchFamily="34" charset="0"/>
                          </a:rPr>
                          <m:t>n</m:t>
                        </m:r>
                      </m:e>
                    </m:rad>
                  </m:oMath>
                </a14:m>
                <a:r>
                  <a:rPr lang="en-US" altLang="en-US" sz="1800" dirty="0">
                    <a:latin typeface="Arial" panose="020B0604020202020204" pitchFamily="34" charset="0"/>
                  </a:rPr>
                  <a:t>)</a:t>
                </a:r>
              </a:p>
            </p:txBody>
          </p:sp>
        </mc:Choice>
        <mc:Fallback>
          <p:sp>
            <p:nvSpPr>
              <p:cNvPr id="5" name="TextBox 4">
                <a:extLst>
                  <a:ext uri="{FF2B5EF4-FFF2-40B4-BE49-F238E27FC236}">
                    <a16:creationId xmlns:a16="http://schemas.microsoft.com/office/drawing/2014/main" id="{FAB255F9-0B16-4CC1-A15B-1117D5FD96B0}"/>
                  </a:ext>
                </a:extLst>
              </p:cNvPr>
              <p:cNvSpPr txBox="1">
                <a:spLocks noRot="1" noChangeAspect="1" noMove="1" noResize="1" noEditPoints="1" noAdjustHandles="1" noChangeArrowheads="1" noChangeShapeType="1" noTextEdit="1"/>
              </p:cNvSpPr>
              <p:nvPr/>
            </p:nvSpPr>
            <p:spPr bwMode="auto">
              <a:xfrm>
                <a:off x="381000" y="3733800"/>
                <a:ext cx="8104142" cy="1535741"/>
              </a:xfrm>
              <a:prstGeom prst="rect">
                <a:avLst/>
              </a:prstGeom>
              <a:blipFill>
                <a:blip r:embed="rId3"/>
                <a:stretch>
                  <a:fillRect l="-677" t="-2390" b="-43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extBox 5">
            <a:extLst>
              <a:ext uri="{FF2B5EF4-FFF2-40B4-BE49-F238E27FC236}">
                <a16:creationId xmlns:a16="http://schemas.microsoft.com/office/drawing/2014/main" id="{4734A7FF-70AB-4873-AD16-F460E4FE46B0}"/>
              </a:ext>
            </a:extLst>
          </p:cNvPr>
          <p:cNvSpPr txBox="1">
            <a:spLocks noChangeArrowheads="1"/>
          </p:cNvSpPr>
          <p:nvPr/>
        </p:nvSpPr>
        <p:spPr bwMode="auto">
          <a:xfrm>
            <a:off x="4114800" y="5181600"/>
            <a:ext cx="485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Suppose n = 50, then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 N(</a:t>
            </a:r>
            <a:r>
              <a:rPr lang="el-GR" altLang="en-US" sz="1800">
                <a:latin typeface="Arial" panose="020B0604020202020204" pitchFamily="34" charset="0"/>
              </a:rPr>
              <a:t>μ</a:t>
            </a:r>
            <a:r>
              <a:rPr lang="en-US" altLang="en-US" sz="1800">
                <a:latin typeface="Arial" panose="020B0604020202020204" pitchFamily="34" charset="0"/>
              </a:rPr>
              <a:t>=0.65, </a:t>
            </a:r>
            <a:r>
              <a:rPr lang="el-GR" altLang="en-US" sz="1800">
                <a:latin typeface="Arial" panose="020B0604020202020204" pitchFamily="34" charset="0"/>
              </a:rPr>
              <a:t>σ</a:t>
            </a:r>
            <a:r>
              <a:rPr lang="en-US" altLang="en-US" sz="1800">
                <a:latin typeface="Arial" panose="020B0604020202020204" pitchFamily="34" charset="0"/>
              </a:rPr>
              <a:t>≈0.067)</a:t>
            </a:r>
          </a:p>
        </p:txBody>
      </p:sp>
      <p:sp>
        <p:nvSpPr>
          <p:cNvPr id="7" name="TextBox 6">
            <a:extLst>
              <a:ext uri="{FF2B5EF4-FFF2-40B4-BE49-F238E27FC236}">
                <a16:creationId xmlns:a16="http://schemas.microsoft.com/office/drawing/2014/main" id="{1B2E285E-4B2B-4A9B-8240-5EB170ECB0EC}"/>
              </a:ext>
            </a:extLst>
          </p:cNvPr>
          <p:cNvSpPr txBox="1">
            <a:spLocks noChangeArrowheads="1"/>
          </p:cNvSpPr>
          <p:nvPr/>
        </p:nvSpPr>
        <p:spPr bwMode="auto">
          <a:xfrm>
            <a:off x="228600" y="5791200"/>
            <a:ext cx="8664575" cy="677863"/>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a:t>
            </a:r>
            <a:r>
              <a:rPr lang="en-US" altLang="en-US" sz="2000" b="1">
                <a:latin typeface="Arial" panose="020B0604020202020204" pitchFamily="34" charset="0"/>
              </a:rPr>
              <a:t>NULL DISTRBUTION </a:t>
            </a:r>
            <a:r>
              <a:rPr lang="en-US" altLang="en-US" sz="1800">
                <a:latin typeface="Arial" panose="020B0604020202020204" pitchFamily="34" charset="0"/>
              </a:rPr>
              <a:t>is the sampling distribution of the </a:t>
            </a:r>
            <a:r>
              <a:rPr lang="en-US" altLang="en-US" sz="2000" b="1">
                <a:latin typeface="Arial" panose="020B0604020202020204" pitchFamily="34" charset="0"/>
              </a:rPr>
              <a:t>TEST </a:t>
            </a:r>
            <a:r>
              <a:rPr lang="en-US" altLang="en-US" sz="2000" b="1">
                <a:solidFill>
                  <a:srgbClr val="00B0F0"/>
                </a:solidFill>
                <a:latin typeface="Arial" panose="020B0604020202020204" pitchFamily="34" charset="0"/>
              </a:rPr>
              <a:t>STATISTIC</a:t>
            </a:r>
          </a:p>
          <a:p>
            <a:pPr eaLnBrk="1" hangingPunct="1">
              <a:spcBef>
                <a:spcPct val="0"/>
              </a:spcBef>
              <a:buFontTx/>
              <a:buNone/>
            </a:pPr>
            <a:r>
              <a:rPr lang="en-US" altLang="en-US" sz="1800">
                <a:latin typeface="Arial" panose="020B0604020202020204" pitchFamily="34" charset="0"/>
              </a:rPr>
              <a:t> under the </a:t>
            </a:r>
            <a:r>
              <a:rPr lang="en-US" altLang="en-US" sz="1800" b="1">
                <a:latin typeface="Arial" panose="020B0604020202020204" pitchFamily="34" charset="0"/>
              </a:rPr>
              <a:t>NULL MODEL </a:t>
            </a:r>
            <a:r>
              <a:rPr lang="en-US" altLang="en-US" sz="1800">
                <a:latin typeface="Arial" panose="020B0604020202020204" pitchFamily="34" charset="0"/>
              </a:rPr>
              <a:t>(ie, assuming the </a:t>
            </a:r>
            <a:r>
              <a:rPr lang="en-US" altLang="en-US" sz="1800" b="1">
                <a:latin typeface="Arial" panose="020B0604020202020204" pitchFamily="34" charset="0"/>
              </a:rPr>
              <a:t>NULL HYPOTHESIS </a:t>
            </a:r>
            <a:r>
              <a:rPr lang="en-US" altLang="en-US" sz="1800">
                <a:latin typeface="Arial" panose="020B0604020202020204" pitchFamily="34" charset="0"/>
              </a:rPr>
              <a:t>is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AAABA560-4967-4ED1-9729-D6A7EDB360F1}"/>
              </a:ext>
            </a:extLst>
          </p:cNvPr>
          <p:cNvSpPr>
            <a:spLocks noGrp="1"/>
          </p:cNvSpPr>
          <p:nvPr>
            <p:ph type="title"/>
          </p:nvPr>
        </p:nvSpPr>
        <p:spPr>
          <a:xfrm>
            <a:off x="457200" y="76200"/>
            <a:ext cx="8229600" cy="792163"/>
          </a:xfrm>
        </p:spPr>
        <p:txBody>
          <a:bodyPr/>
          <a:lstStyle/>
          <a:p>
            <a:pPr eaLnBrk="1" hangingPunct="1"/>
            <a:r>
              <a:rPr lang="en-US" altLang="en-US" sz="3600"/>
              <a:t>Statistical Models</a:t>
            </a:r>
          </a:p>
        </p:txBody>
      </p:sp>
      <p:sp>
        <p:nvSpPr>
          <p:cNvPr id="3" name="TextBox 2">
            <a:extLst>
              <a:ext uri="{FF2B5EF4-FFF2-40B4-BE49-F238E27FC236}">
                <a16:creationId xmlns:a16="http://schemas.microsoft.com/office/drawing/2014/main" id="{4D4A7850-7935-4E4E-9AFA-A2AFA9A03E3F}"/>
              </a:ext>
            </a:extLst>
          </p:cNvPr>
          <p:cNvSpPr txBox="1">
            <a:spLocks noChangeArrowheads="1"/>
          </p:cNvSpPr>
          <p:nvPr/>
        </p:nvSpPr>
        <p:spPr bwMode="auto">
          <a:xfrm>
            <a:off x="457200" y="7620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“All models are wrong ,</a:t>
            </a:r>
          </a:p>
          <a:p>
            <a:pPr eaLnBrk="1" hangingPunct="1">
              <a:spcBef>
                <a:spcPct val="0"/>
              </a:spcBef>
              <a:buFontTx/>
              <a:buNone/>
            </a:pPr>
            <a:endParaRPr lang="en-US" altLang="en-US" sz="800"/>
          </a:p>
          <a:p>
            <a:pPr eaLnBrk="1" hangingPunct="1">
              <a:spcBef>
                <a:spcPct val="0"/>
              </a:spcBef>
              <a:buFontTx/>
              <a:buNone/>
            </a:pPr>
            <a:r>
              <a:rPr lang="en-US" altLang="en-US" sz="2000"/>
              <a:t>                                           but some are more useful than others.”   - George Box</a:t>
            </a:r>
          </a:p>
        </p:txBody>
      </p:sp>
      <p:sp>
        <p:nvSpPr>
          <p:cNvPr id="4" name="TextBox 3">
            <a:extLst>
              <a:ext uri="{FF2B5EF4-FFF2-40B4-BE49-F238E27FC236}">
                <a16:creationId xmlns:a16="http://schemas.microsoft.com/office/drawing/2014/main" id="{20DC528E-C9D3-4407-9A86-54CE6B15FB47}"/>
              </a:ext>
            </a:extLst>
          </p:cNvPr>
          <p:cNvSpPr txBox="1">
            <a:spLocks noChangeArrowheads="1"/>
          </p:cNvSpPr>
          <p:nvPr/>
        </p:nvSpPr>
        <p:spPr bwMode="auto">
          <a:xfrm>
            <a:off x="304800" y="1779588"/>
            <a:ext cx="856615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One model that has proved “useful” for many years to describe outcomes X</a:t>
            </a:r>
            <a:r>
              <a:rPr lang="en-US" altLang="en-US" sz="1800" baseline="-25000"/>
              <a:t>i</a:t>
            </a:r>
            <a:r>
              <a:rPr lang="en-US" altLang="en-US" sz="1800"/>
              <a:t>, i = 1, …, n</a:t>
            </a:r>
          </a:p>
          <a:p>
            <a:pPr eaLnBrk="1" hangingPunct="1">
              <a:spcBef>
                <a:spcPct val="0"/>
              </a:spcBef>
              <a:buFontTx/>
              <a:buNone/>
            </a:pPr>
            <a:r>
              <a:rPr lang="en-US" altLang="en-US" sz="1800"/>
              <a:t> of random processes is given as</a:t>
            </a:r>
          </a:p>
          <a:p>
            <a:pPr eaLnBrk="1" hangingPunct="1">
              <a:spcBef>
                <a:spcPct val="0"/>
              </a:spcBef>
              <a:buFontTx/>
              <a:buNone/>
            </a:pPr>
            <a:endParaRPr lang="en-US" altLang="en-US" sz="800"/>
          </a:p>
          <a:p>
            <a:pPr eaLnBrk="1" hangingPunct="1">
              <a:spcBef>
                <a:spcPct val="0"/>
              </a:spcBef>
              <a:buFontTx/>
              <a:buNone/>
            </a:pPr>
            <a:r>
              <a:rPr lang="en-US" altLang="en-US" sz="1800"/>
              <a:t>	X</a:t>
            </a:r>
            <a:r>
              <a:rPr lang="en-US" altLang="en-US" sz="1800" baseline="-25000"/>
              <a:t>i</a:t>
            </a:r>
            <a:r>
              <a:rPr lang="en-US" altLang="en-US" sz="1800"/>
              <a:t> = </a:t>
            </a:r>
            <a:r>
              <a:rPr lang="el-GR" altLang="en-US" sz="1800"/>
              <a:t>μ</a:t>
            </a:r>
            <a:r>
              <a:rPr lang="en-US" altLang="en-US" sz="1800"/>
              <a:t> + </a:t>
            </a:r>
            <a:r>
              <a:rPr lang="az-Cyrl-AZ" altLang="en-US" sz="1800"/>
              <a:t>є</a:t>
            </a:r>
            <a:r>
              <a:rPr lang="en-US" altLang="en-US" sz="1800" baseline="-25000"/>
              <a:t>i</a:t>
            </a:r>
            <a:r>
              <a:rPr lang="en-US" altLang="en-US" sz="1800"/>
              <a:t>,</a:t>
            </a:r>
          </a:p>
          <a:p>
            <a:pPr eaLnBrk="1" hangingPunct="1">
              <a:spcBef>
                <a:spcPct val="0"/>
              </a:spcBef>
              <a:buFontTx/>
              <a:buNone/>
            </a:pPr>
            <a:endParaRPr lang="en-US" altLang="en-US" sz="800"/>
          </a:p>
          <a:p>
            <a:pPr eaLnBrk="1" hangingPunct="1">
              <a:spcBef>
                <a:spcPct val="0"/>
              </a:spcBef>
              <a:buFontTx/>
              <a:buNone/>
            </a:pPr>
            <a:r>
              <a:rPr lang="en-US" altLang="en-US" sz="1800"/>
              <a:t> where </a:t>
            </a:r>
            <a:r>
              <a:rPr lang="el-GR" altLang="en-US" sz="1800"/>
              <a:t>μ</a:t>
            </a:r>
            <a:r>
              <a:rPr lang="en-US" altLang="en-US" sz="1800"/>
              <a:t> = an expected value or mean value for each X</a:t>
            </a:r>
            <a:r>
              <a:rPr lang="en-US" altLang="en-US" sz="1800" baseline="-25000"/>
              <a:t>i</a:t>
            </a:r>
            <a:r>
              <a:rPr lang="en-US" altLang="en-US" sz="1800"/>
              <a:t>, and</a:t>
            </a:r>
          </a:p>
          <a:p>
            <a:pPr eaLnBrk="1" hangingPunct="1">
              <a:spcBef>
                <a:spcPct val="0"/>
              </a:spcBef>
              <a:buFontTx/>
              <a:buNone/>
            </a:pPr>
            <a:r>
              <a:rPr lang="en-US" altLang="en-US" sz="1800"/>
              <a:t>             </a:t>
            </a:r>
            <a:r>
              <a:rPr lang="az-Cyrl-AZ" altLang="en-US" sz="1800"/>
              <a:t>є</a:t>
            </a:r>
            <a:r>
              <a:rPr lang="en-US" altLang="en-US" sz="1800" baseline="-25000"/>
              <a:t>i</a:t>
            </a:r>
            <a:r>
              <a:rPr lang="en-US" altLang="en-US" sz="1800"/>
              <a:t> = a random deviation from this mean value for each X</a:t>
            </a:r>
            <a:r>
              <a:rPr lang="en-US" altLang="en-US" sz="1800" baseline="-25000"/>
              <a:t>i</a:t>
            </a:r>
            <a:r>
              <a:rPr lang="en-US" altLang="en-US" sz="1800"/>
              <a:t>, i = 1, …, n.</a:t>
            </a:r>
          </a:p>
          <a:p>
            <a:pPr eaLnBrk="1" hangingPunct="1">
              <a:spcBef>
                <a:spcPct val="0"/>
              </a:spcBef>
              <a:buFontTx/>
              <a:buNone/>
            </a:pPr>
            <a:endParaRPr lang="en-US" altLang="en-US" sz="800"/>
          </a:p>
          <a:p>
            <a:pPr eaLnBrk="1" hangingPunct="1">
              <a:spcBef>
                <a:spcPct val="0"/>
              </a:spcBef>
              <a:buFontTx/>
              <a:buNone/>
            </a:pPr>
            <a:r>
              <a:rPr lang="en-US" altLang="en-US" sz="1800"/>
              <a:t>What makes the model “statistical” is the use of a distributional model for the random</a:t>
            </a:r>
          </a:p>
          <a:p>
            <a:pPr eaLnBrk="1" hangingPunct="1">
              <a:spcBef>
                <a:spcPct val="0"/>
              </a:spcBef>
              <a:buFontTx/>
              <a:buNone/>
            </a:pPr>
            <a:r>
              <a:rPr lang="en-US" altLang="en-US" sz="1800"/>
              <a:t> deviations </a:t>
            </a:r>
            <a:r>
              <a:rPr lang="az-Cyrl-AZ" altLang="en-US" sz="1800"/>
              <a:t>є</a:t>
            </a:r>
            <a:r>
              <a:rPr lang="en-US" altLang="en-US" sz="1800" baseline="-25000"/>
              <a:t>i</a:t>
            </a:r>
            <a:r>
              <a:rPr lang="en-US" altLang="en-US" sz="1800"/>
              <a:t>.</a:t>
            </a:r>
          </a:p>
          <a:p>
            <a:pPr eaLnBrk="1" hangingPunct="1">
              <a:spcBef>
                <a:spcPct val="0"/>
              </a:spcBef>
              <a:buFontTx/>
              <a:buNone/>
            </a:pPr>
            <a:endParaRPr lang="en-US" altLang="en-US" sz="800"/>
          </a:p>
          <a:p>
            <a:pPr eaLnBrk="1" hangingPunct="1">
              <a:spcBef>
                <a:spcPct val="0"/>
              </a:spcBef>
              <a:buFontTx/>
              <a:buNone/>
            </a:pPr>
            <a:r>
              <a:rPr lang="en-US" altLang="en-US" sz="1800"/>
              <a:t>Far and away the most commonly applied distributional model is the Normal distribution,</a:t>
            </a:r>
          </a:p>
          <a:p>
            <a:pPr eaLnBrk="1" hangingPunct="1">
              <a:spcBef>
                <a:spcPct val="0"/>
              </a:spcBef>
              <a:buFontTx/>
              <a:buNone/>
            </a:pPr>
            <a:r>
              <a:rPr lang="en-US" altLang="en-US" sz="1800"/>
              <a:t> including the assumptions of </a:t>
            </a:r>
          </a:p>
          <a:p>
            <a:pPr eaLnBrk="1" hangingPunct="1">
              <a:spcBef>
                <a:spcPct val="0"/>
              </a:spcBef>
              <a:buFontTx/>
              <a:buNone/>
            </a:pPr>
            <a:endParaRPr lang="en-US" altLang="en-US" sz="800"/>
          </a:p>
          <a:p>
            <a:pPr eaLnBrk="1" hangingPunct="1">
              <a:spcBef>
                <a:spcPct val="0"/>
              </a:spcBef>
              <a:buFontTx/>
              <a:buNone/>
            </a:pPr>
            <a:r>
              <a:rPr lang="en-US" altLang="en-US" sz="1800"/>
              <a:t>	1) a mean (expected value) of zero for each of the deviations,</a:t>
            </a:r>
          </a:p>
          <a:p>
            <a:pPr eaLnBrk="1" hangingPunct="1">
              <a:spcBef>
                <a:spcPct val="0"/>
              </a:spcBef>
              <a:buFontTx/>
              <a:buNone/>
            </a:pPr>
            <a:r>
              <a:rPr lang="en-US" altLang="en-US" sz="1800"/>
              <a:t>	2) a common amount of variation for each of the deviations, and</a:t>
            </a:r>
          </a:p>
          <a:p>
            <a:pPr eaLnBrk="1" hangingPunct="1">
              <a:spcBef>
                <a:spcPct val="0"/>
              </a:spcBef>
              <a:buFontTx/>
              <a:buNone/>
            </a:pPr>
            <a:r>
              <a:rPr lang="en-US" altLang="en-US" sz="1800"/>
              <a:t>	3) mutual independence among the deviations, denoted as</a:t>
            </a:r>
          </a:p>
          <a:p>
            <a:pPr eaLnBrk="1" hangingPunct="1">
              <a:spcBef>
                <a:spcPct val="0"/>
              </a:spcBef>
              <a:buFontTx/>
              <a:buNone/>
            </a:pPr>
            <a:endParaRPr lang="en-US" altLang="en-US" sz="800"/>
          </a:p>
          <a:p>
            <a:pPr eaLnBrk="1" hangingPunct="1">
              <a:spcBef>
                <a:spcPct val="0"/>
              </a:spcBef>
              <a:buFontTx/>
              <a:buNone/>
            </a:pPr>
            <a:r>
              <a:rPr lang="en-US" altLang="en-US" sz="1800"/>
              <a:t>	</a:t>
            </a:r>
            <a:r>
              <a:rPr lang="az-Cyrl-AZ" altLang="en-US" sz="1800"/>
              <a:t>є</a:t>
            </a:r>
            <a:r>
              <a:rPr lang="en-US" altLang="en-US" sz="1800" baseline="-25000"/>
              <a:t>i</a:t>
            </a:r>
            <a:r>
              <a:rPr lang="en-US" altLang="en-US" sz="1800"/>
              <a:t> ~ NID(0, </a:t>
            </a:r>
            <a:r>
              <a:rPr lang="el-GR" altLang="en-US" sz="1800"/>
              <a:t>σ</a:t>
            </a:r>
            <a:r>
              <a:rPr lang="en-US" altLang="en-US" sz="1800" baseline="30000"/>
              <a:t>2</a:t>
            </a:r>
            <a:r>
              <a:rPr lang="en-US" altLang="en-US" sz="1800"/>
              <a:t>), where </a:t>
            </a:r>
            <a:r>
              <a:rPr lang="el-GR" altLang="en-US" sz="1800"/>
              <a:t>σ</a:t>
            </a:r>
            <a:r>
              <a:rPr lang="en-US" altLang="en-US" sz="1800" baseline="30000"/>
              <a:t>2</a:t>
            </a:r>
            <a:r>
              <a:rPr lang="en-US" altLang="en-US" sz="1800"/>
              <a:t> = Var(</a:t>
            </a:r>
            <a:r>
              <a:rPr lang="az-Cyrl-AZ" altLang="en-US" sz="1800"/>
              <a:t>є</a:t>
            </a:r>
            <a:r>
              <a:rPr lang="en-US" altLang="en-US" sz="1800" baseline="-25000"/>
              <a:t>i</a:t>
            </a:r>
            <a:r>
              <a:rPr lang="en-US" altLang="en-US" sz="1800"/>
              <a:t>), i = 1, …,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 calcmode="lin" valueType="num">
                                      <p:cBhvr additive="base">
                                        <p:cTn id="6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6" end="16"/>
                                            </p:txEl>
                                          </p:spTgt>
                                        </p:tgtEl>
                                        <p:attrNameLst>
                                          <p:attrName>style.visibility</p:attrName>
                                        </p:attrNameLst>
                                      </p:cBhvr>
                                      <p:to>
                                        <p:strVal val="visible"/>
                                      </p:to>
                                    </p:set>
                                    <p:anim calcmode="lin" valueType="num">
                                      <p:cBhvr additive="base">
                                        <p:cTn id="7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anim calcmode="lin" valueType="num">
                                      <p:cBhvr additive="base">
                                        <p:cTn id="79"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a:extLst>
              <a:ext uri="{FF2B5EF4-FFF2-40B4-BE49-F238E27FC236}">
                <a16:creationId xmlns:a16="http://schemas.microsoft.com/office/drawing/2014/main" id="{1CD71A3E-463F-4D08-AD89-9B0A8EB5D965}"/>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FEF6E008-F8AF-4911-A260-C5CAC0106321}"/>
              </a:ext>
            </a:extLst>
          </p:cNvPr>
          <p:cNvSpPr txBox="1">
            <a:spLocks noChangeArrowheads="1"/>
          </p:cNvSpPr>
          <p:nvPr/>
        </p:nvSpPr>
        <p:spPr bwMode="auto">
          <a:xfrm>
            <a:off x="609600" y="1143000"/>
            <a:ext cx="81740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Once we have a </a:t>
            </a:r>
            <a:r>
              <a:rPr lang="en-US" altLang="en-US" sz="1800" b="1">
                <a:latin typeface="Arial" panose="020B0604020202020204" pitchFamily="34" charset="0"/>
              </a:rPr>
              <a:t>TEST STATISTIC </a:t>
            </a:r>
            <a:r>
              <a:rPr lang="en-US" altLang="en-US" sz="1800">
                <a:latin typeface="Arial" panose="020B0604020202020204" pitchFamily="34" charset="0"/>
              </a:rPr>
              <a:t>and its </a:t>
            </a:r>
            <a:r>
              <a:rPr lang="en-US" altLang="en-US" sz="1800" b="1">
                <a:latin typeface="Arial" panose="020B0604020202020204" pitchFamily="34" charset="0"/>
              </a:rPr>
              <a:t>NULL DISTRIBUTION</a:t>
            </a:r>
            <a:r>
              <a:rPr lang="en-US" altLang="en-US" sz="1800">
                <a:latin typeface="Arial" panose="020B0604020202020204" pitchFamily="34" charset="0"/>
              </a:rPr>
              <a:t>, then</a:t>
            </a:r>
          </a:p>
          <a:p>
            <a:pPr eaLnBrk="1" hangingPunct="1">
              <a:spcBef>
                <a:spcPct val="0"/>
              </a:spcBef>
              <a:buFontTx/>
              <a:buNone/>
            </a:pPr>
            <a:r>
              <a:rPr lang="en-US" altLang="en-US" sz="1800">
                <a:latin typeface="Arial" panose="020B0604020202020204" pitchFamily="34" charset="0"/>
              </a:rPr>
              <a:t> we need a </a:t>
            </a:r>
            <a:r>
              <a:rPr lang="en-US" altLang="en-US" sz="2000" b="1">
                <a:latin typeface="Arial" panose="020B0604020202020204" pitchFamily="34" charset="0"/>
              </a:rPr>
              <a:t>DECISION RULE </a:t>
            </a:r>
            <a:r>
              <a:rPr lang="en-US" altLang="en-US" sz="1800">
                <a:latin typeface="Arial" panose="020B0604020202020204" pitchFamily="34" charset="0"/>
              </a:rPr>
              <a:t>to determine the validity of the </a:t>
            </a:r>
            <a:r>
              <a:rPr lang="en-US" altLang="en-US" sz="1800" b="1">
                <a:latin typeface="Arial" panose="020B0604020202020204" pitchFamily="34" charset="0"/>
              </a:rPr>
              <a:t>NULL MODEL</a:t>
            </a:r>
            <a:r>
              <a:rPr lang="en-US" altLang="en-US" sz="1800">
                <a:latin typeface="Arial" panose="020B0604020202020204" pitchFamily="34" charset="0"/>
              </a:rPr>
              <a:t>.</a:t>
            </a:r>
          </a:p>
        </p:txBody>
      </p:sp>
      <p:sp>
        <p:nvSpPr>
          <p:cNvPr id="4" name="TextBox 3">
            <a:extLst>
              <a:ext uri="{FF2B5EF4-FFF2-40B4-BE49-F238E27FC236}">
                <a16:creationId xmlns:a16="http://schemas.microsoft.com/office/drawing/2014/main" id="{3CDAAEEC-0C13-4038-82EB-12555978A6F5}"/>
              </a:ext>
            </a:extLst>
          </p:cNvPr>
          <p:cNvSpPr txBox="1">
            <a:spLocks noChangeArrowheads="1"/>
          </p:cNvSpPr>
          <p:nvPr/>
        </p:nvSpPr>
        <p:spPr bwMode="auto">
          <a:xfrm>
            <a:off x="1371600" y="1905000"/>
            <a:ext cx="6289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any decision, we run a risk of making an incorrect choice.</a:t>
            </a:r>
          </a:p>
          <a:p>
            <a:pPr eaLnBrk="1" hangingPunct="1">
              <a:spcBef>
                <a:spcPct val="0"/>
              </a:spcBef>
              <a:buFontTx/>
              <a:buNone/>
            </a:pPr>
            <a:r>
              <a:rPr lang="en-US" altLang="en-US" sz="1800">
                <a:latin typeface="Arial" panose="020B0604020202020204" pitchFamily="34" charset="0"/>
              </a:rPr>
              <a:t>It is no different in testing hypotheses.</a:t>
            </a:r>
          </a:p>
        </p:txBody>
      </p:sp>
      <p:graphicFrame>
        <p:nvGraphicFramePr>
          <p:cNvPr id="5" name="Table 4">
            <a:extLst>
              <a:ext uri="{FF2B5EF4-FFF2-40B4-BE49-F238E27FC236}">
                <a16:creationId xmlns:a16="http://schemas.microsoft.com/office/drawing/2014/main" id="{8DFB0D50-46B1-4471-BB77-CC2D092D58C5}"/>
              </a:ext>
            </a:extLst>
          </p:cNvPr>
          <p:cNvGraphicFramePr>
            <a:graphicFrameLocks noGrp="1"/>
          </p:cNvGraphicFramePr>
          <p:nvPr/>
        </p:nvGraphicFramePr>
        <p:xfrm>
          <a:off x="457200" y="2667000"/>
          <a:ext cx="8305800" cy="311943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78">
                <a:tc>
                  <a:txBody>
                    <a:bodyPr/>
                    <a:lstStyle/>
                    <a:p>
                      <a:endParaRPr lang="en-US" sz="1800" dirty="0"/>
                    </a:p>
                  </a:txBody>
                  <a:tcPr marT="45725" marB="45725">
                    <a:solidFill>
                      <a:schemeClr val="bg1"/>
                    </a:solidFill>
                  </a:tcPr>
                </a:tc>
                <a:tc gridSpan="2">
                  <a:txBody>
                    <a:bodyPr/>
                    <a:lstStyle/>
                    <a:p>
                      <a:r>
                        <a:rPr lang="en-US" sz="1800" dirty="0"/>
                        <a:t>NULL</a:t>
                      </a:r>
                      <a:r>
                        <a:rPr lang="en-US" sz="1800" baseline="0" dirty="0"/>
                        <a:t> </a:t>
                      </a:r>
                      <a:r>
                        <a:rPr lang="en-US" sz="1800" dirty="0"/>
                        <a:t>MODEL </a:t>
                      </a:r>
                      <a:r>
                        <a:rPr lang="en-US" sz="1800" b="0" dirty="0"/>
                        <a:t>is Actually </a:t>
                      </a:r>
                      <a:r>
                        <a:rPr lang="en-US" sz="1800" dirty="0"/>
                        <a:t>…</a:t>
                      </a:r>
                    </a:p>
                  </a:txBody>
                  <a:tcPr marT="45725" marB="45725">
                    <a:solidFill>
                      <a:srgbClr val="FF0000"/>
                    </a:solidFill>
                  </a:tcPr>
                </a:tc>
                <a:tc hMerge="1">
                  <a:txBody>
                    <a:bodyPr/>
                    <a:lstStyle/>
                    <a:p>
                      <a:endParaRPr lang="en-US" dirty="0"/>
                    </a:p>
                  </a:txBody>
                  <a:tcPr/>
                </a:tc>
                <a:extLst>
                  <a:ext uri="{0D108BD9-81ED-4DB2-BD59-A6C34878D82A}">
                    <a16:rowId xmlns:a16="http://schemas.microsoft.com/office/drawing/2014/main" val="10000"/>
                  </a:ext>
                </a:extLst>
              </a:tr>
              <a:tr h="370878">
                <a:tc>
                  <a:txBody>
                    <a:bodyPr/>
                    <a:lstStyle/>
                    <a:p>
                      <a:r>
                        <a:rPr lang="en-US" sz="1800" dirty="0">
                          <a:solidFill>
                            <a:schemeClr val="bg1"/>
                          </a:solidFill>
                        </a:rPr>
                        <a:t>Based on Sample</a:t>
                      </a:r>
                      <a:r>
                        <a:rPr lang="en-US" sz="1800" baseline="0" dirty="0">
                          <a:solidFill>
                            <a:schemeClr val="bg1"/>
                          </a:solidFill>
                        </a:rPr>
                        <a:t> </a:t>
                      </a:r>
                      <a:r>
                        <a:rPr lang="en-US" sz="1800" b="1" baseline="0" dirty="0">
                          <a:solidFill>
                            <a:schemeClr val="bg1"/>
                          </a:solidFill>
                        </a:rPr>
                        <a:t>TEST STATISTIC </a:t>
                      </a:r>
                      <a:r>
                        <a:rPr lang="en-US" sz="1800" baseline="0" dirty="0">
                          <a:solidFill>
                            <a:schemeClr val="bg1"/>
                          </a:solidFill>
                        </a:rPr>
                        <a:t>…</a:t>
                      </a:r>
                      <a:endParaRPr lang="en-US" sz="1800" dirty="0">
                        <a:solidFill>
                          <a:schemeClr val="bg1"/>
                        </a:solidFill>
                      </a:endParaRPr>
                    </a:p>
                  </a:txBody>
                  <a:tcPr marT="45725" marB="45725">
                    <a:solidFill>
                      <a:srgbClr val="00B0F0"/>
                    </a:solidFill>
                  </a:tcPr>
                </a:tc>
                <a:tc>
                  <a:txBody>
                    <a:bodyPr/>
                    <a:lstStyle/>
                    <a:p>
                      <a:pPr algn="ctr"/>
                      <a:r>
                        <a:rPr lang="en-US" sz="1800" b="1" dirty="0">
                          <a:solidFill>
                            <a:schemeClr val="bg1"/>
                          </a:solidFill>
                        </a:rPr>
                        <a:t>True</a:t>
                      </a:r>
                    </a:p>
                  </a:txBody>
                  <a:tcPr marT="45725" marB="45725">
                    <a:solidFill>
                      <a:srgbClr val="FF0000"/>
                    </a:solidFill>
                  </a:tcPr>
                </a:tc>
                <a:tc>
                  <a:txBody>
                    <a:bodyPr/>
                    <a:lstStyle/>
                    <a:p>
                      <a:pPr algn="ctr"/>
                      <a:r>
                        <a:rPr lang="en-US" sz="1800" b="1" dirty="0">
                          <a:solidFill>
                            <a:schemeClr val="bg1"/>
                          </a:solidFill>
                        </a:rPr>
                        <a:t>False</a:t>
                      </a:r>
                    </a:p>
                  </a:txBody>
                  <a:tcPr marT="45725" marB="45725">
                    <a:solidFill>
                      <a:srgbClr val="FF0000"/>
                    </a:solidFill>
                  </a:tcPr>
                </a:tc>
                <a:extLst>
                  <a:ext uri="{0D108BD9-81ED-4DB2-BD59-A6C34878D82A}">
                    <a16:rowId xmlns:a16="http://schemas.microsoft.com/office/drawing/2014/main" val="10001"/>
                  </a:ext>
                </a:extLst>
              </a:tr>
              <a:tr h="1188841">
                <a:tc>
                  <a:txBody>
                    <a:bodyPr/>
                    <a:lstStyle/>
                    <a:p>
                      <a:pPr algn="ctr"/>
                      <a:endParaRPr lang="en-US" sz="1800" i="1" dirty="0">
                        <a:solidFill>
                          <a:schemeClr val="bg1"/>
                        </a:solidFill>
                      </a:endParaRPr>
                    </a:p>
                    <a:p>
                      <a:pPr algn="ctr"/>
                      <a:r>
                        <a:rPr lang="en-US" sz="1800" i="1" dirty="0">
                          <a:solidFill>
                            <a:schemeClr val="bg1"/>
                          </a:solidFill>
                        </a:rPr>
                        <a:t>REJECT</a:t>
                      </a:r>
                      <a:r>
                        <a:rPr lang="en-US" sz="1800" dirty="0">
                          <a:solidFill>
                            <a:schemeClr val="bg1"/>
                          </a:solidFill>
                        </a:rPr>
                        <a:t> </a:t>
                      </a:r>
                      <a:r>
                        <a:rPr lang="en-US" sz="1800" b="1" dirty="0">
                          <a:solidFill>
                            <a:schemeClr val="bg1"/>
                          </a:solidFill>
                        </a:rPr>
                        <a:t>NULL</a:t>
                      </a:r>
                      <a:r>
                        <a:rPr lang="en-US" sz="1800" b="1" baseline="0" dirty="0">
                          <a:solidFill>
                            <a:schemeClr val="bg1"/>
                          </a:solidFill>
                        </a:rPr>
                        <a:t> MODEL</a:t>
                      </a:r>
                    </a:p>
                    <a:p>
                      <a:pPr algn="ctr"/>
                      <a:endParaRPr lang="en-US" sz="1800" b="1" baseline="0" dirty="0">
                        <a:solidFill>
                          <a:schemeClr val="bg1"/>
                        </a:solidFill>
                      </a:endParaRPr>
                    </a:p>
                    <a:p>
                      <a:pPr algn="ctr"/>
                      <a:endParaRPr lang="en-US" sz="1800" b="1" dirty="0">
                        <a:solidFill>
                          <a:schemeClr val="bg1"/>
                        </a:solidFill>
                      </a:endParaRPr>
                    </a:p>
                  </a:txBody>
                  <a:tcPr marT="45725" marB="45725">
                    <a:solidFill>
                      <a:srgbClr val="00B0F0"/>
                    </a:solidFill>
                  </a:tcPr>
                </a:tc>
                <a:tc>
                  <a:txBody>
                    <a:bodyPr/>
                    <a:lstStyle/>
                    <a:p>
                      <a:pPr algn="ctr"/>
                      <a:endParaRPr lang="en-US" sz="1800" dirty="0"/>
                    </a:p>
                  </a:txBody>
                  <a:tcPr marT="45725" marB="45725">
                    <a:solidFill>
                      <a:schemeClr val="bg2"/>
                    </a:solidFill>
                  </a:tcPr>
                </a:tc>
                <a:tc>
                  <a:txBody>
                    <a:bodyPr/>
                    <a:lstStyle/>
                    <a:p>
                      <a:pPr algn="ctr"/>
                      <a:endParaRPr lang="en-US" sz="1800" dirty="0"/>
                    </a:p>
                  </a:txBody>
                  <a:tcPr marT="45725" marB="45725">
                    <a:solidFill>
                      <a:schemeClr val="bg2"/>
                    </a:solidFill>
                  </a:tcPr>
                </a:tc>
                <a:extLst>
                  <a:ext uri="{0D108BD9-81ED-4DB2-BD59-A6C34878D82A}">
                    <a16:rowId xmlns:a16="http://schemas.microsoft.com/office/drawing/2014/main" val="10002"/>
                  </a:ext>
                </a:extLst>
              </a:tr>
              <a:tr h="1188841">
                <a:tc>
                  <a:txBody>
                    <a:bodyPr/>
                    <a:lstStyle/>
                    <a:p>
                      <a:pPr algn="ctr"/>
                      <a:endParaRPr lang="en-US" sz="1800" i="1" dirty="0">
                        <a:solidFill>
                          <a:schemeClr val="bg1"/>
                        </a:solidFill>
                      </a:endParaRPr>
                    </a:p>
                    <a:p>
                      <a:pPr algn="ctr"/>
                      <a:r>
                        <a:rPr lang="en-US" sz="1800" i="1" dirty="0">
                          <a:solidFill>
                            <a:schemeClr val="bg1"/>
                          </a:solidFill>
                        </a:rPr>
                        <a:t>FAIL TO REJECT</a:t>
                      </a:r>
                      <a:r>
                        <a:rPr lang="en-US" sz="1800" baseline="0" dirty="0">
                          <a:solidFill>
                            <a:schemeClr val="bg1"/>
                          </a:solidFill>
                        </a:rPr>
                        <a:t> </a:t>
                      </a:r>
                      <a:r>
                        <a:rPr lang="en-US" sz="1800" b="1" baseline="0" dirty="0">
                          <a:solidFill>
                            <a:schemeClr val="bg1"/>
                          </a:solidFill>
                        </a:rPr>
                        <a:t>NULL MODEL</a:t>
                      </a:r>
                    </a:p>
                    <a:p>
                      <a:pPr algn="ctr"/>
                      <a:endParaRPr lang="en-US" sz="1800" b="1" baseline="0" dirty="0">
                        <a:solidFill>
                          <a:schemeClr val="bg1"/>
                        </a:solidFill>
                      </a:endParaRPr>
                    </a:p>
                    <a:p>
                      <a:pPr algn="ctr"/>
                      <a:endParaRPr lang="en-US" sz="1800" b="1" dirty="0">
                        <a:solidFill>
                          <a:schemeClr val="bg1"/>
                        </a:solidFill>
                      </a:endParaRPr>
                    </a:p>
                  </a:txBody>
                  <a:tcPr marT="45725" marB="45725">
                    <a:solidFill>
                      <a:srgbClr val="00B0F0"/>
                    </a:solidFill>
                  </a:tcPr>
                </a:tc>
                <a:tc>
                  <a:txBody>
                    <a:bodyPr/>
                    <a:lstStyle/>
                    <a:p>
                      <a:pPr algn="ctr"/>
                      <a:endParaRPr lang="en-US" sz="1800" dirty="0"/>
                    </a:p>
                  </a:txBody>
                  <a:tcPr marT="45725" marB="45725">
                    <a:solidFill>
                      <a:schemeClr val="bg2"/>
                    </a:solidFill>
                  </a:tcPr>
                </a:tc>
                <a:tc>
                  <a:txBody>
                    <a:bodyPr/>
                    <a:lstStyle/>
                    <a:p>
                      <a:pPr algn="ctr"/>
                      <a:endParaRPr lang="en-US" sz="1800" dirty="0"/>
                    </a:p>
                  </a:txBody>
                  <a:tcPr marT="45725" marB="45725">
                    <a:solidFill>
                      <a:schemeClr val="bg2"/>
                    </a:solidFill>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EE17DEB4-B5E0-4E34-BCC4-A5B8A5B28129}"/>
              </a:ext>
            </a:extLst>
          </p:cNvPr>
          <p:cNvSpPr txBox="1"/>
          <p:nvPr/>
        </p:nvSpPr>
        <p:spPr>
          <a:xfrm>
            <a:off x="4191000" y="3371850"/>
            <a:ext cx="2286000" cy="1200150"/>
          </a:xfrm>
          <a:prstGeom prst="rect">
            <a:avLst/>
          </a:prstGeom>
          <a:solidFill>
            <a:schemeClr val="accent2">
              <a:lumMod val="40000"/>
              <a:lumOff val="60000"/>
            </a:schemeClr>
          </a:solidFill>
        </p:spPr>
        <p:txBody>
          <a:bodyPr>
            <a:spAutoFit/>
          </a:bodyPr>
          <a:lstStyle/>
          <a:p>
            <a:pPr algn="ctr">
              <a:defRPr/>
            </a:pPr>
            <a:r>
              <a:rPr lang="en-US" dirty="0">
                <a:latin typeface="Arial" charset="0"/>
                <a:cs typeface="Arial" charset="0"/>
              </a:rPr>
              <a:t>Type I Error</a:t>
            </a:r>
          </a:p>
          <a:p>
            <a:pPr algn="ctr">
              <a:defRPr/>
            </a:pPr>
            <a:r>
              <a:rPr lang="en-US" sz="1600" dirty="0">
                <a:latin typeface="Arial" charset="0"/>
                <a:cs typeface="Arial" charset="0"/>
              </a:rPr>
              <a:t>P[Type I Error] = </a:t>
            </a:r>
            <a:r>
              <a:rPr lang="el-GR" sz="1600" dirty="0">
                <a:latin typeface="Arial" charset="0"/>
                <a:cs typeface="Arial" charset="0"/>
              </a:rPr>
              <a:t>α</a:t>
            </a:r>
            <a:endParaRPr lang="en-US" sz="1600" dirty="0">
              <a:latin typeface="Arial" charset="0"/>
              <a:cs typeface="Arial" charset="0"/>
            </a:endParaRPr>
          </a:p>
          <a:p>
            <a:pPr algn="ctr">
              <a:defRPr/>
            </a:pPr>
            <a:r>
              <a:rPr lang="el-GR" sz="1400" dirty="0">
                <a:latin typeface="Arial" charset="0"/>
                <a:cs typeface="Arial" charset="0"/>
              </a:rPr>
              <a:t>α</a:t>
            </a:r>
            <a:r>
              <a:rPr lang="en-US" sz="1400" dirty="0">
                <a:latin typeface="Arial" charset="0"/>
                <a:cs typeface="Arial" charset="0"/>
              </a:rPr>
              <a:t> = Significance Level</a:t>
            </a:r>
          </a:p>
          <a:p>
            <a:pPr algn="ctr">
              <a:defRPr/>
            </a:pPr>
            <a:r>
              <a:rPr lang="en-US" sz="1200" dirty="0">
                <a:latin typeface="Arial" charset="0"/>
                <a:cs typeface="Arial" charset="0"/>
              </a:rPr>
              <a:t>Determines Critical Region </a:t>
            </a:r>
          </a:p>
          <a:p>
            <a:pPr algn="ctr">
              <a:defRPr/>
            </a:pPr>
            <a:r>
              <a:rPr lang="en-US" sz="1200" dirty="0">
                <a:latin typeface="Arial" charset="0"/>
                <a:cs typeface="Arial" charset="0"/>
              </a:rPr>
              <a:t>for the </a:t>
            </a:r>
            <a:r>
              <a:rPr lang="en-US" sz="1200" b="1" dirty="0">
                <a:latin typeface="Arial" charset="0"/>
                <a:cs typeface="Arial" charset="0"/>
              </a:rPr>
              <a:t>TEST </a:t>
            </a:r>
            <a:r>
              <a:rPr lang="en-US" sz="1200" b="1" dirty="0">
                <a:solidFill>
                  <a:srgbClr val="00B0F0"/>
                </a:solidFill>
                <a:latin typeface="Arial" charset="0"/>
                <a:cs typeface="Arial" charset="0"/>
              </a:rPr>
              <a:t>STATISTIC</a:t>
            </a:r>
          </a:p>
        </p:txBody>
      </p:sp>
      <p:sp>
        <p:nvSpPr>
          <p:cNvPr id="7" name="TextBox 6">
            <a:extLst>
              <a:ext uri="{FF2B5EF4-FFF2-40B4-BE49-F238E27FC236}">
                <a16:creationId xmlns:a16="http://schemas.microsoft.com/office/drawing/2014/main" id="{3DC28911-AD24-4ACC-8501-E446F59D6EAE}"/>
              </a:ext>
            </a:extLst>
          </p:cNvPr>
          <p:cNvSpPr txBox="1"/>
          <p:nvPr/>
        </p:nvSpPr>
        <p:spPr>
          <a:xfrm>
            <a:off x="6477000" y="4591050"/>
            <a:ext cx="2286000" cy="1200150"/>
          </a:xfrm>
          <a:prstGeom prst="rect">
            <a:avLst/>
          </a:prstGeom>
          <a:solidFill>
            <a:schemeClr val="accent2">
              <a:lumMod val="40000"/>
              <a:lumOff val="60000"/>
            </a:schemeClr>
          </a:solidFill>
        </p:spPr>
        <p:txBody>
          <a:bodyPr>
            <a:spAutoFit/>
          </a:bodyPr>
          <a:lstStyle/>
          <a:p>
            <a:pPr algn="ctr">
              <a:defRPr/>
            </a:pPr>
            <a:r>
              <a:rPr lang="en-US" dirty="0">
                <a:latin typeface="Arial" charset="0"/>
                <a:cs typeface="Arial" charset="0"/>
              </a:rPr>
              <a:t>Type II Error</a:t>
            </a:r>
          </a:p>
          <a:p>
            <a:pPr algn="ctr">
              <a:defRPr/>
            </a:pPr>
            <a:r>
              <a:rPr lang="en-US" sz="1600" dirty="0">
                <a:latin typeface="Arial" charset="0"/>
                <a:cs typeface="Arial" charset="0"/>
              </a:rPr>
              <a:t>P[Type II Error] = </a:t>
            </a:r>
            <a:r>
              <a:rPr lang="el-GR" sz="1600" dirty="0">
                <a:latin typeface="Arial" charset="0"/>
                <a:cs typeface="Arial" charset="0"/>
              </a:rPr>
              <a:t>β</a:t>
            </a:r>
            <a:endParaRPr lang="en-US" sz="1600" dirty="0">
              <a:latin typeface="Arial" charset="0"/>
              <a:cs typeface="Arial" charset="0"/>
            </a:endParaRPr>
          </a:p>
          <a:p>
            <a:pPr algn="ctr">
              <a:defRPr/>
            </a:pPr>
            <a:r>
              <a:rPr lang="en-US" sz="1400" dirty="0">
                <a:latin typeface="Arial" charset="0"/>
                <a:cs typeface="Arial" charset="0"/>
              </a:rPr>
              <a:t>1- </a:t>
            </a:r>
            <a:r>
              <a:rPr lang="el-GR" sz="1400" dirty="0">
                <a:latin typeface="Arial" charset="0"/>
                <a:cs typeface="Arial" charset="0"/>
              </a:rPr>
              <a:t>β</a:t>
            </a:r>
            <a:r>
              <a:rPr lang="en-US" sz="1400" dirty="0">
                <a:latin typeface="Arial" charset="0"/>
                <a:cs typeface="Arial" charset="0"/>
              </a:rPr>
              <a:t> = Power</a:t>
            </a:r>
          </a:p>
          <a:p>
            <a:pPr algn="ctr">
              <a:defRPr/>
            </a:pPr>
            <a:r>
              <a:rPr lang="en-US" sz="1200" dirty="0">
                <a:latin typeface="Arial" charset="0"/>
                <a:cs typeface="Arial" charset="0"/>
              </a:rPr>
              <a:t>Function of  </a:t>
            </a:r>
            <a:r>
              <a:rPr lang="el-GR" sz="1200" dirty="0">
                <a:latin typeface="Arial" charset="0"/>
                <a:cs typeface="Arial" charset="0"/>
              </a:rPr>
              <a:t>Δ</a:t>
            </a:r>
            <a:r>
              <a:rPr lang="en-US" sz="1200" dirty="0">
                <a:latin typeface="Arial" charset="0"/>
                <a:cs typeface="Arial" charset="0"/>
              </a:rPr>
              <a:t>  Between</a:t>
            </a:r>
          </a:p>
          <a:p>
            <a:pPr algn="ctr">
              <a:defRPr/>
            </a:pPr>
            <a:r>
              <a:rPr lang="en-US" sz="1200" b="1" dirty="0">
                <a:latin typeface="Arial" charset="0"/>
                <a:cs typeface="Arial" charset="0"/>
              </a:rPr>
              <a:t>NULL MODEL </a:t>
            </a:r>
            <a:r>
              <a:rPr lang="en-US" sz="1200" dirty="0">
                <a:latin typeface="Arial" charset="0"/>
                <a:cs typeface="Arial" charset="0"/>
              </a:rPr>
              <a:t>&amp; Actual</a:t>
            </a:r>
          </a:p>
        </p:txBody>
      </p:sp>
      <p:sp>
        <p:nvSpPr>
          <p:cNvPr id="8" name="TextBox 7">
            <a:extLst>
              <a:ext uri="{FF2B5EF4-FFF2-40B4-BE49-F238E27FC236}">
                <a16:creationId xmlns:a16="http://schemas.microsoft.com/office/drawing/2014/main" id="{48A38793-9F77-427A-8325-FD596B1052AC}"/>
              </a:ext>
            </a:extLst>
          </p:cNvPr>
          <p:cNvSpPr txBox="1"/>
          <p:nvPr/>
        </p:nvSpPr>
        <p:spPr>
          <a:xfrm>
            <a:off x="4191000" y="4572000"/>
            <a:ext cx="2286000" cy="1200150"/>
          </a:xfrm>
          <a:prstGeom prst="rect">
            <a:avLst/>
          </a:prstGeom>
          <a:solidFill>
            <a:schemeClr val="accent3">
              <a:lumMod val="60000"/>
              <a:lumOff val="40000"/>
            </a:schemeClr>
          </a:solidFill>
        </p:spPr>
        <p:txBody>
          <a:bodyPr>
            <a:spAutoFit/>
          </a:bodyPr>
          <a:lstStyle/>
          <a:p>
            <a:pPr algn="ctr">
              <a:defRPr/>
            </a:pPr>
            <a:endParaRPr lang="en-US" dirty="0">
              <a:latin typeface="Arial" charset="0"/>
              <a:cs typeface="Arial" charset="0"/>
            </a:endParaRPr>
          </a:p>
          <a:p>
            <a:pPr algn="ctr">
              <a:defRPr/>
            </a:pPr>
            <a:r>
              <a:rPr lang="en-US" dirty="0">
                <a:latin typeface="Arial" charset="0"/>
                <a:cs typeface="Arial" charset="0"/>
              </a:rPr>
              <a:t>Correct</a:t>
            </a:r>
          </a:p>
          <a:p>
            <a:pPr algn="ctr">
              <a:defRPr/>
            </a:pPr>
            <a:endParaRPr lang="en-US" dirty="0">
              <a:latin typeface="Arial" charset="0"/>
              <a:cs typeface="Arial" charset="0"/>
            </a:endParaRPr>
          </a:p>
          <a:p>
            <a:pPr algn="ctr">
              <a:defRPr/>
            </a:pPr>
            <a:endParaRPr lang="en-US" dirty="0">
              <a:latin typeface="Arial" charset="0"/>
              <a:cs typeface="Arial" charset="0"/>
            </a:endParaRPr>
          </a:p>
        </p:txBody>
      </p:sp>
      <p:sp>
        <p:nvSpPr>
          <p:cNvPr id="9" name="TextBox 8">
            <a:extLst>
              <a:ext uri="{FF2B5EF4-FFF2-40B4-BE49-F238E27FC236}">
                <a16:creationId xmlns:a16="http://schemas.microsoft.com/office/drawing/2014/main" id="{7CD59F03-8FA5-4A92-A0B2-C917B288E1C6}"/>
              </a:ext>
            </a:extLst>
          </p:cNvPr>
          <p:cNvSpPr txBox="1"/>
          <p:nvPr/>
        </p:nvSpPr>
        <p:spPr>
          <a:xfrm>
            <a:off x="6477000" y="3371850"/>
            <a:ext cx="2286000" cy="1200150"/>
          </a:xfrm>
          <a:prstGeom prst="rect">
            <a:avLst/>
          </a:prstGeom>
          <a:solidFill>
            <a:schemeClr val="accent3">
              <a:lumMod val="60000"/>
              <a:lumOff val="40000"/>
            </a:schemeClr>
          </a:solidFill>
        </p:spPr>
        <p:txBody>
          <a:bodyPr>
            <a:spAutoFit/>
          </a:bodyPr>
          <a:lstStyle/>
          <a:p>
            <a:pPr algn="ctr">
              <a:defRPr/>
            </a:pPr>
            <a:endParaRPr lang="en-US" dirty="0">
              <a:latin typeface="Arial" charset="0"/>
              <a:cs typeface="Arial" charset="0"/>
            </a:endParaRPr>
          </a:p>
          <a:p>
            <a:pPr algn="ctr">
              <a:defRPr/>
            </a:pPr>
            <a:r>
              <a:rPr lang="en-US" dirty="0">
                <a:latin typeface="Arial" charset="0"/>
                <a:cs typeface="Arial" charset="0"/>
              </a:rPr>
              <a:t>Correct</a:t>
            </a:r>
          </a:p>
          <a:p>
            <a:pPr algn="ctr">
              <a:defRPr/>
            </a:pPr>
            <a:endParaRPr lang="en-US" dirty="0">
              <a:latin typeface="Arial" charset="0"/>
              <a:cs typeface="Arial" charset="0"/>
            </a:endParaRPr>
          </a:p>
          <a:p>
            <a:pPr algn="ctr">
              <a:defRPr/>
            </a:pPr>
            <a:endParaRPr lang="en-US" dirty="0">
              <a:latin typeface="Arial" charset="0"/>
              <a:cs typeface="Arial" charset="0"/>
            </a:endParaRPr>
          </a:p>
        </p:txBody>
      </p:sp>
      <p:sp>
        <p:nvSpPr>
          <p:cNvPr id="10" name="TextBox 9">
            <a:extLst>
              <a:ext uri="{FF2B5EF4-FFF2-40B4-BE49-F238E27FC236}">
                <a16:creationId xmlns:a16="http://schemas.microsoft.com/office/drawing/2014/main" id="{6882966F-EE7D-4928-AD84-A1C6DEA036CE}"/>
              </a:ext>
            </a:extLst>
          </p:cNvPr>
          <p:cNvSpPr txBox="1">
            <a:spLocks noChangeArrowheads="1"/>
          </p:cNvSpPr>
          <p:nvPr/>
        </p:nvSpPr>
        <p:spPr bwMode="auto">
          <a:xfrm>
            <a:off x="457200" y="6019800"/>
            <a:ext cx="7918450" cy="677863"/>
          </a:xfrm>
          <a:prstGeom prst="rect">
            <a:avLst/>
          </a:prstGeom>
          <a:solidFill>
            <a:srgbClr val="FFC0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a:t>
            </a:r>
            <a:r>
              <a:rPr lang="en-US" altLang="en-US" sz="2000" b="1">
                <a:latin typeface="Arial" panose="020B0604020202020204" pitchFamily="34" charset="0"/>
              </a:rPr>
              <a:t>DECISION RULE </a:t>
            </a:r>
            <a:r>
              <a:rPr lang="en-US" altLang="en-US" sz="1800">
                <a:latin typeface="Arial" panose="020B0604020202020204" pitchFamily="34" charset="0"/>
              </a:rPr>
              <a:t>is established by choosing a Significance Level = </a:t>
            </a:r>
            <a:r>
              <a:rPr lang="el-GR" altLang="en-US" sz="1800">
                <a:latin typeface="Arial" panose="020B0604020202020204" pitchFamily="34" charset="0"/>
              </a:rPr>
              <a:t>α</a:t>
            </a: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(ie, P[Type I Error] = risk of incorrectly rejecting the </a:t>
            </a:r>
            <a:r>
              <a:rPr lang="en-US" altLang="en-US" sz="1800" b="1">
                <a:latin typeface="Arial" panose="020B0604020202020204" pitchFamily="34" charset="0"/>
              </a:rPr>
              <a:t>NULL HYPOTHESIS</a:t>
            </a:r>
            <a:r>
              <a:rPr lang="en-US" altLang="en-US" sz="1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0F4876F4-17C2-4894-B524-56D6C755FC57}"/>
              </a:ext>
            </a:extLst>
          </p:cNvPr>
          <p:cNvSpPr txBox="1">
            <a:spLocks noChangeArrowheads="1"/>
          </p:cNvSpPr>
          <p:nvPr/>
        </p:nvSpPr>
        <p:spPr bwMode="auto">
          <a:xfrm>
            <a:off x="1600200" y="3048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E4351AA4-374F-4B5B-82A5-9727637379C6}"/>
              </a:ext>
            </a:extLst>
          </p:cNvPr>
          <p:cNvSpPr txBox="1">
            <a:spLocks noChangeArrowheads="1"/>
          </p:cNvSpPr>
          <p:nvPr/>
        </p:nvSpPr>
        <p:spPr bwMode="auto">
          <a:xfrm>
            <a:off x="1143000" y="990600"/>
            <a:ext cx="71866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For our drug example, if we set the significance level </a:t>
            </a:r>
            <a:r>
              <a:rPr lang="el-GR" altLang="en-US" sz="1800">
                <a:latin typeface="Arial" panose="020B0604020202020204" pitchFamily="34" charset="0"/>
              </a:rPr>
              <a:t>α</a:t>
            </a:r>
            <a:r>
              <a:rPr lang="en-US" altLang="en-US" sz="1800">
                <a:latin typeface="Arial" panose="020B0604020202020204" pitchFamily="34" charset="0"/>
              </a:rPr>
              <a:t> = 0.05, then</a:t>
            </a:r>
          </a:p>
          <a:p>
            <a:pPr eaLnBrk="1" hangingPunct="1">
              <a:spcBef>
                <a:spcPct val="0"/>
              </a:spcBef>
              <a:buFontTx/>
              <a:buNone/>
            </a:pPr>
            <a:r>
              <a:rPr lang="en-US" altLang="en-US" sz="1800">
                <a:latin typeface="Arial" panose="020B0604020202020204" pitchFamily="34" charset="0"/>
              </a:rPr>
              <a:t> given the </a:t>
            </a:r>
            <a:r>
              <a:rPr lang="en-US" altLang="en-US" sz="1800" b="1">
                <a:latin typeface="Arial" panose="020B0604020202020204" pitchFamily="34" charset="0"/>
              </a:rPr>
              <a:t>NULL DISTRIBUTION </a:t>
            </a:r>
            <a:r>
              <a:rPr lang="en-US" altLang="en-US" sz="1800">
                <a:latin typeface="Arial" panose="020B0604020202020204" pitchFamily="34" charset="0"/>
              </a:rPr>
              <a:t>of our </a:t>
            </a:r>
            <a:r>
              <a:rPr lang="en-US" altLang="en-US" sz="1800" b="1">
                <a:latin typeface="Arial" panose="020B0604020202020204" pitchFamily="34" charset="0"/>
              </a:rPr>
              <a:t>TEST </a:t>
            </a:r>
            <a:r>
              <a:rPr lang="en-US" altLang="en-US" sz="1800" b="1">
                <a:solidFill>
                  <a:srgbClr val="00B0F0"/>
                </a:solidFill>
                <a:latin typeface="Arial" panose="020B0604020202020204" pitchFamily="34" charset="0"/>
              </a:rPr>
              <a:t>STATISTIC</a:t>
            </a:r>
            <a:r>
              <a:rPr lang="en-US" altLang="en-US" sz="1800">
                <a:latin typeface="Arial" panose="020B0604020202020204" pitchFamily="34" charset="0"/>
              </a:rPr>
              <a:t>, we would</a:t>
            </a:r>
          </a:p>
          <a:p>
            <a:pPr eaLnBrk="1" hangingPunct="1">
              <a:spcBef>
                <a:spcPct val="0"/>
              </a:spcBef>
              <a:buFontTx/>
              <a:buNone/>
            </a:pPr>
            <a:r>
              <a:rPr lang="en-US" altLang="en-US" sz="1800">
                <a:latin typeface="Arial" panose="020B0604020202020204" pitchFamily="34" charset="0"/>
              </a:rPr>
              <a:t> define our </a:t>
            </a:r>
            <a:r>
              <a:rPr lang="en-US" altLang="en-US" sz="2000" b="1">
                <a:latin typeface="Arial" panose="020B0604020202020204" pitchFamily="34" charset="0"/>
              </a:rPr>
              <a:t>DECISION RULE</a:t>
            </a:r>
            <a:r>
              <a:rPr lang="en-US" altLang="en-US" sz="1800">
                <a:latin typeface="Arial" panose="020B0604020202020204" pitchFamily="34" charset="0"/>
              </a:rPr>
              <a:t> as any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&gt; p</a:t>
            </a:r>
            <a:r>
              <a:rPr lang="en-US" altLang="en-US" sz="1800" baseline="-25000">
                <a:latin typeface="Arial" panose="020B0604020202020204" pitchFamily="34" charset="0"/>
              </a:rPr>
              <a:t>0</a:t>
            </a:r>
            <a:r>
              <a:rPr lang="en-US" altLang="en-US" sz="1800">
                <a:latin typeface="Arial" panose="020B0604020202020204" pitchFamily="34" charset="0"/>
              </a:rPr>
              <a:t> where</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P[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&gt; p</a:t>
            </a:r>
            <a:r>
              <a:rPr lang="en-US" altLang="en-US" sz="1800" baseline="-25000">
                <a:latin typeface="Arial" panose="020B0604020202020204" pitchFamily="34" charset="0"/>
              </a:rPr>
              <a:t>0</a:t>
            </a:r>
            <a:r>
              <a:rPr lang="en-US" altLang="en-US" sz="1800">
                <a:latin typeface="Arial" panose="020B0604020202020204" pitchFamily="34" charset="0"/>
              </a:rPr>
              <a:t> |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 0.65, n = 50] = 0.05 (ie, </a:t>
            </a:r>
            <a:r>
              <a:rPr lang="el-GR" altLang="en-US" sz="1800">
                <a:latin typeface="Arial" panose="020B0604020202020204" pitchFamily="34" charset="0"/>
              </a:rPr>
              <a:t>α</a:t>
            </a:r>
            <a:r>
              <a:rPr lang="en-US" altLang="en-US" sz="1800">
                <a:latin typeface="Arial" panose="020B0604020202020204" pitchFamily="34" charset="0"/>
              </a:rPr>
              <a:t>)</a:t>
            </a:r>
          </a:p>
        </p:txBody>
      </p:sp>
      <p:pic>
        <p:nvPicPr>
          <p:cNvPr id="6" name="Picture 2">
            <a:extLst>
              <a:ext uri="{FF2B5EF4-FFF2-40B4-BE49-F238E27FC236}">
                <a16:creationId xmlns:a16="http://schemas.microsoft.com/office/drawing/2014/main" id="{2C420920-6ED0-431F-8B8B-76B5C3695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0"/>
            <a:ext cx="495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F2C539B-9FD1-474A-BB73-689DF0E6FA9D}"/>
              </a:ext>
            </a:extLst>
          </p:cNvPr>
          <p:cNvSpPr txBox="1">
            <a:spLocks noChangeArrowheads="1"/>
          </p:cNvSpPr>
          <p:nvPr/>
        </p:nvSpPr>
        <p:spPr bwMode="auto">
          <a:xfrm>
            <a:off x="5410200" y="2743200"/>
            <a:ext cx="3505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Since the </a:t>
            </a:r>
            <a:r>
              <a:rPr lang="en-US" altLang="en-US" sz="1800" b="1">
                <a:latin typeface="Arial" panose="020B0604020202020204" pitchFamily="34" charset="0"/>
              </a:rPr>
              <a:t>NULL DISTRIBUTION</a:t>
            </a:r>
          </a:p>
          <a:p>
            <a:pPr eaLnBrk="1" hangingPunct="1">
              <a:spcBef>
                <a:spcPct val="0"/>
              </a:spcBef>
              <a:buFontTx/>
              <a:buNone/>
            </a:pPr>
            <a:r>
              <a:rPr lang="en-US" altLang="en-US" sz="1800">
                <a:latin typeface="Arial" panose="020B0604020202020204" pitchFamily="34" charset="0"/>
              </a:rPr>
              <a:t> of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is its Sampling Distribution</a:t>
            </a:r>
          </a:p>
          <a:p>
            <a:pPr eaLnBrk="1" hangingPunct="1">
              <a:spcBef>
                <a:spcPct val="0"/>
              </a:spcBef>
              <a:buFontTx/>
              <a:buNone/>
            </a:pPr>
            <a:r>
              <a:rPr lang="en-US" altLang="en-US" sz="1800">
                <a:latin typeface="Arial" panose="020B0604020202020204" pitchFamily="34" charset="0"/>
              </a:rPr>
              <a:t> Given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 0.65 &amp; n = 50 is</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 N(µ = 0.65, </a:t>
            </a:r>
            <a:r>
              <a:rPr lang="el-GR" altLang="en-US" sz="1800">
                <a:latin typeface="Arial" panose="020B0604020202020204" pitchFamily="34" charset="0"/>
              </a:rPr>
              <a:t>σ</a:t>
            </a:r>
            <a:r>
              <a:rPr lang="en-US" altLang="en-US" sz="1800">
                <a:latin typeface="Arial" panose="020B0604020202020204" pitchFamily="34" charset="0"/>
              </a:rPr>
              <a:t> ≈ 0.067),</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p</a:t>
            </a:r>
            <a:r>
              <a:rPr lang="en-US" altLang="en-US" sz="1800" baseline="-25000">
                <a:latin typeface="Arial" panose="020B0604020202020204" pitchFamily="34" charset="0"/>
              </a:rPr>
              <a:t>0</a:t>
            </a:r>
            <a:r>
              <a:rPr lang="en-US" altLang="en-US" sz="1800">
                <a:latin typeface="Arial" panose="020B0604020202020204" pitchFamily="34" charset="0"/>
              </a:rPr>
              <a:t> = 0.761 (ie, 1.645*0.067)</a:t>
            </a:r>
          </a:p>
        </p:txBody>
      </p:sp>
      <p:pic>
        <p:nvPicPr>
          <p:cNvPr id="22531" name="Picture 3">
            <a:extLst>
              <a:ext uri="{FF2B5EF4-FFF2-40B4-BE49-F238E27FC236}">
                <a16:creationId xmlns:a16="http://schemas.microsoft.com/office/drawing/2014/main" id="{0DEB660A-7561-4306-BBF8-5EF4E2D76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495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9C46AAB0-1100-46A5-9DEF-22054A0F92D5}"/>
              </a:ext>
            </a:extLst>
          </p:cNvPr>
          <p:cNvSpPr/>
          <p:nvPr/>
        </p:nvSpPr>
        <p:spPr>
          <a:xfrm>
            <a:off x="3971925" y="4954588"/>
            <a:ext cx="395288" cy="409575"/>
          </a:xfrm>
          <a:custGeom>
            <a:avLst/>
            <a:gdLst>
              <a:gd name="connsiteX0" fmla="*/ 13647 w 395785"/>
              <a:gd name="connsiteY0" fmla="*/ 0 h 409433"/>
              <a:gd name="connsiteX1" fmla="*/ 0 w 395785"/>
              <a:gd name="connsiteY1" fmla="*/ 395785 h 409433"/>
              <a:gd name="connsiteX2" fmla="*/ 395785 w 395785"/>
              <a:gd name="connsiteY2" fmla="*/ 409433 h 409433"/>
              <a:gd name="connsiteX3" fmla="*/ 218364 w 395785"/>
              <a:gd name="connsiteY3" fmla="*/ 327547 h 409433"/>
              <a:gd name="connsiteX4" fmla="*/ 122829 w 395785"/>
              <a:gd name="connsiteY4" fmla="*/ 218364 h 409433"/>
              <a:gd name="connsiteX5" fmla="*/ 13647 w 395785"/>
              <a:gd name="connsiteY5" fmla="*/ 0 h 40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785" h="409433">
                <a:moveTo>
                  <a:pt x="13647" y="0"/>
                </a:moveTo>
                <a:lnTo>
                  <a:pt x="0" y="395785"/>
                </a:lnTo>
                <a:lnTo>
                  <a:pt x="395785" y="409433"/>
                </a:lnTo>
                <a:lnTo>
                  <a:pt x="218364" y="327547"/>
                </a:lnTo>
                <a:lnTo>
                  <a:pt x="122829" y="218364"/>
                </a:lnTo>
                <a:lnTo>
                  <a:pt x="1364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A44E3C16-1880-43C6-996E-1C3249302E19}"/>
              </a:ext>
            </a:extLst>
          </p:cNvPr>
          <p:cNvSpPr txBox="1">
            <a:spLocks noChangeArrowheads="1"/>
          </p:cNvSpPr>
          <p:nvPr/>
        </p:nvSpPr>
        <p:spPr bwMode="auto">
          <a:xfrm>
            <a:off x="5410200" y="5257800"/>
            <a:ext cx="3651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 </a:t>
            </a:r>
            <a:r>
              <a:rPr lang="en-US" altLang="en-US" sz="2000" b="1">
                <a:latin typeface="Arial" panose="020B0604020202020204" pitchFamily="34" charset="0"/>
              </a:rPr>
              <a:t>DECISION RULE </a:t>
            </a:r>
            <a:r>
              <a:rPr lang="en-US" altLang="en-US" sz="1800">
                <a:latin typeface="Arial" panose="020B0604020202020204" pitchFamily="34" charset="0"/>
              </a:rPr>
              <a:t>is</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a:t>
            </a:r>
            <a:r>
              <a:rPr lang="en-US" altLang="en-US" sz="1800" i="1">
                <a:latin typeface="Arial" panose="020B0604020202020204" pitchFamily="34" charset="0"/>
              </a:rPr>
              <a:t>REJECT</a:t>
            </a:r>
            <a:r>
              <a:rPr lang="en-US" altLang="en-US" sz="1800">
                <a:latin typeface="Arial" panose="020B0604020202020204" pitchFamily="34" charset="0"/>
              </a:rPr>
              <a:t> </a:t>
            </a:r>
            <a:r>
              <a:rPr lang="en-US" altLang="en-US" sz="1800" b="1">
                <a:latin typeface="Arial" panose="020B0604020202020204" pitchFamily="34" charset="0"/>
              </a:rPr>
              <a:t>H</a:t>
            </a:r>
            <a:r>
              <a:rPr lang="en-US" altLang="en-US" sz="1800" b="1" baseline="-25000">
                <a:latin typeface="Arial" panose="020B0604020202020204" pitchFamily="34" charset="0"/>
              </a:rPr>
              <a:t>0</a:t>
            </a:r>
            <a:r>
              <a:rPr lang="en-US" altLang="en-US" sz="1800" b="1">
                <a:latin typeface="Arial" panose="020B0604020202020204" pitchFamily="34" charset="0"/>
              </a:rPr>
              <a:t>: </a:t>
            </a:r>
            <a:r>
              <a:rPr lang="el-GR" altLang="en-US" sz="1800" b="1">
                <a:solidFill>
                  <a:srgbClr val="FF0000"/>
                </a:solidFill>
                <a:latin typeface="Arial" panose="020B0604020202020204" pitchFamily="34" charset="0"/>
              </a:rPr>
              <a:t>π</a:t>
            </a:r>
            <a:r>
              <a:rPr lang="en-US" altLang="en-US" sz="1800" b="1">
                <a:latin typeface="Arial" panose="020B0604020202020204" pitchFamily="34" charset="0"/>
              </a:rPr>
              <a:t>=0.65  </a:t>
            </a:r>
            <a:r>
              <a:rPr lang="en-US" altLang="en-US" sz="1800">
                <a:latin typeface="Arial" panose="020B0604020202020204" pitchFamily="34" charset="0"/>
              </a:rPr>
              <a:t>if </a:t>
            </a:r>
            <a:r>
              <a:rPr lang="en-US" altLang="en-US" sz="1800" b="1">
                <a:solidFill>
                  <a:srgbClr val="00B0F0"/>
                </a:solidFill>
                <a:latin typeface="Arial" panose="020B0604020202020204" pitchFamily="34" charset="0"/>
              </a:rPr>
              <a:t>p</a:t>
            </a:r>
            <a:r>
              <a:rPr lang="en-US" altLang="en-US" sz="1800" b="1">
                <a:latin typeface="Arial" panose="020B0604020202020204" pitchFamily="34" charset="0"/>
              </a:rPr>
              <a:t> &gt; 0.761</a:t>
            </a:r>
          </a:p>
        </p:txBody>
      </p:sp>
      <p:grpSp>
        <p:nvGrpSpPr>
          <p:cNvPr id="2" name="Group 15">
            <a:extLst>
              <a:ext uri="{FF2B5EF4-FFF2-40B4-BE49-F238E27FC236}">
                <a16:creationId xmlns:a16="http://schemas.microsoft.com/office/drawing/2014/main" id="{A79A0891-DC99-40E1-B70E-CDD135158BF3}"/>
              </a:ext>
            </a:extLst>
          </p:cNvPr>
          <p:cNvGrpSpPr>
            <a:grpSpLocks/>
          </p:cNvGrpSpPr>
          <p:nvPr/>
        </p:nvGrpSpPr>
        <p:grpSpPr bwMode="auto">
          <a:xfrm>
            <a:off x="3352800" y="5410200"/>
            <a:ext cx="800100" cy="428625"/>
            <a:chOff x="3352800" y="5410200"/>
            <a:chExt cx="800219" cy="429399"/>
          </a:xfrm>
        </p:grpSpPr>
        <p:sp>
          <p:nvSpPr>
            <p:cNvPr id="22541" name="TextBox 9">
              <a:extLst>
                <a:ext uri="{FF2B5EF4-FFF2-40B4-BE49-F238E27FC236}">
                  <a16:creationId xmlns:a16="http://schemas.microsoft.com/office/drawing/2014/main" id="{ACE61CA0-5024-4EE1-B6DE-90B67ECE1BAA}"/>
                </a:ext>
              </a:extLst>
            </p:cNvPr>
            <p:cNvSpPr txBox="1">
              <a:spLocks noChangeArrowheads="1"/>
            </p:cNvSpPr>
            <p:nvPr/>
          </p:nvSpPr>
          <p:spPr bwMode="auto">
            <a:xfrm>
              <a:off x="3352800" y="5562600"/>
              <a:ext cx="800219" cy="27699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p</a:t>
              </a:r>
              <a:r>
                <a:rPr lang="en-US" altLang="en-US" sz="1200" baseline="-25000">
                  <a:latin typeface="Arial" panose="020B0604020202020204" pitchFamily="34" charset="0"/>
                </a:rPr>
                <a:t>0</a:t>
              </a:r>
              <a:r>
                <a:rPr lang="en-US" altLang="en-US" sz="1200">
                  <a:latin typeface="Arial" panose="020B0604020202020204" pitchFamily="34" charset="0"/>
                </a:rPr>
                <a:t>=0.761</a:t>
              </a:r>
            </a:p>
          </p:txBody>
        </p:sp>
        <p:cxnSp>
          <p:nvCxnSpPr>
            <p:cNvPr id="12" name="Straight Arrow Connector 11">
              <a:extLst>
                <a:ext uri="{FF2B5EF4-FFF2-40B4-BE49-F238E27FC236}">
                  <a16:creationId xmlns:a16="http://schemas.microsoft.com/office/drawing/2014/main" id="{13AD62D2-008F-47A0-8A9A-85DB528C09CA}"/>
                </a:ext>
              </a:extLst>
            </p:cNvPr>
            <p:cNvCxnSpPr>
              <a:stCxn id="22541" idx="0"/>
            </p:cNvCxnSpPr>
            <p:nvPr/>
          </p:nvCxnSpPr>
          <p:spPr>
            <a:xfrm rot="5400000" flipH="1" flipV="1">
              <a:off x="3781362" y="5381747"/>
              <a:ext cx="152675" cy="209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18">
            <a:extLst>
              <a:ext uri="{FF2B5EF4-FFF2-40B4-BE49-F238E27FC236}">
                <a16:creationId xmlns:a16="http://schemas.microsoft.com/office/drawing/2014/main" id="{9C302466-24D9-45CA-AB4F-47356BF6EF23}"/>
              </a:ext>
            </a:extLst>
          </p:cNvPr>
          <p:cNvGrpSpPr>
            <a:grpSpLocks/>
          </p:cNvGrpSpPr>
          <p:nvPr/>
        </p:nvGrpSpPr>
        <p:grpSpPr bwMode="auto">
          <a:xfrm>
            <a:off x="4094163" y="4572000"/>
            <a:ext cx="835025" cy="600075"/>
            <a:chOff x="4094328" y="4572000"/>
            <a:chExt cx="835233" cy="600502"/>
          </a:xfrm>
        </p:grpSpPr>
        <p:sp>
          <p:nvSpPr>
            <p:cNvPr id="22539" name="TextBox 12">
              <a:extLst>
                <a:ext uri="{FF2B5EF4-FFF2-40B4-BE49-F238E27FC236}">
                  <a16:creationId xmlns:a16="http://schemas.microsoft.com/office/drawing/2014/main" id="{CDF8DB9B-D31F-4F9D-8CEB-F5215AAFD4EB}"/>
                </a:ext>
              </a:extLst>
            </p:cNvPr>
            <p:cNvSpPr txBox="1">
              <a:spLocks noChangeArrowheads="1"/>
            </p:cNvSpPr>
            <p:nvPr/>
          </p:nvSpPr>
          <p:spPr bwMode="auto">
            <a:xfrm>
              <a:off x="4267200" y="4572000"/>
              <a:ext cx="662361" cy="27699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α=0.05</a:t>
              </a:r>
            </a:p>
          </p:txBody>
        </p:sp>
        <p:cxnSp>
          <p:nvCxnSpPr>
            <p:cNvPr id="15" name="Straight Arrow Connector 14">
              <a:extLst>
                <a:ext uri="{FF2B5EF4-FFF2-40B4-BE49-F238E27FC236}">
                  <a16:creationId xmlns:a16="http://schemas.microsoft.com/office/drawing/2014/main" id="{ADC57741-1040-4133-9F3F-841D6A99A8AF}"/>
                </a:ext>
              </a:extLst>
            </p:cNvPr>
            <p:cNvCxnSpPr>
              <a:stCxn id="22539" idx="2"/>
              <a:endCxn id="7" idx="4"/>
            </p:cNvCxnSpPr>
            <p:nvPr/>
          </p:nvCxnSpPr>
          <p:spPr>
            <a:xfrm rot="5400000">
              <a:off x="4183969" y="4758780"/>
              <a:ext cx="324080" cy="503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gtEl>
                                        <p:attrNameLst>
                                          <p:attrName>style.visibility</p:attrName>
                                        </p:attrNameLst>
                                      </p:cBhvr>
                                      <p:to>
                                        <p:strVal val="visible"/>
                                      </p:to>
                                    </p:set>
                                    <p:anim calcmode="lin" valueType="num">
                                      <p:cBhvr additive="base">
                                        <p:cTn id="25" dur="500" fill="hold"/>
                                        <p:tgtEl>
                                          <p:spTgt spid="22531"/>
                                        </p:tgtEl>
                                        <p:attrNameLst>
                                          <p:attrName>ppt_x</p:attrName>
                                        </p:attrNameLst>
                                      </p:cBhvr>
                                      <p:tavLst>
                                        <p:tav tm="0">
                                          <p:val>
                                            <p:strVal val="#ppt_x"/>
                                          </p:val>
                                        </p:tav>
                                        <p:tav tm="100000">
                                          <p:val>
                                            <p:strVal val="#ppt_x"/>
                                          </p:val>
                                        </p:tav>
                                      </p:tavLst>
                                    </p:anim>
                                    <p:anim calcmode="lin" valueType="num">
                                      <p:cBhvr additive="base">
                                        <p:cTn id="26"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a:extLst>
              <a:ext uri="{FF2B5EF4-FFF2-40B4-BE49-F238E27FC236}">
                <a16:creationId xmlns:a16="http://schemas.microsoft.com/office/drawing/2014/main" id="{71D61DC8-B1B6-44CD-90A6-419CE86923EE}"/>
              </a:ext>
            </a:extLst>
          </p:cNvPr>
          <p:cNvSpPr txBox="1">
            <a:spLocks noChangeArrowheads="1"/>
          </p:cNvSpPr>
          <p:nvPr/>
        </p:nvSpPr>
        <p:spPr bwMode="auto">
          <a:xfrm>
            <a:off x="1600200" y="1524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3" name="TextBox 2">
            <a:extLst>
              <a:ext uri="{FF2B5EF4-FFF2-40B4-BE49-F238E27FC236}">
                <a16:creationId xmlns:a16="http://schemas.microsoft.com/office/drawing/2014/main" id="{FA601F48-2D55-41DC-A3F9-CFE3958BC427}"/>
              </a:ext>
            </a:extLst>
          </p:cNvPr>
          <p:cNvSpPr txBox="1">
            <a:spLocks noChangeArrowheads="1"/>
          </p:cNvSpPr>
          <p:nvPr/>
        </p:nvSpPr>
        <p:spPr bwMode="auto">
          <a:xfrm>
            <a:off x="1295400" y="762000"/>
            <a:ext cx="6440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 final elements are a </a:t>
            </a:r>
            <a:r>
              <a:rPr lang="en-US" altLang="en-US" sz="2000" b="1">
                <a:latin typeface="Arial" panose="020B0604020202020204" pitchFamily="34" charset="0"/>
              </a:rPr>
              <a:t>DECISION</a:t>
            </a:r>
            <a:r>
              <a:rPr lang="en-US" altLang="en-US" sz="1800">
                <a:latin typeface="Arial" panose="020B0604020202020204" pitchFamily="34" charset="0"/>
              </a:rPr>
              <a:t> and a </a:t>
            </a:r>
            <a:r>
              <a:rPr lang="en-US" altLang="en-US" sz="2000" b="1">
                <a:latin typeface="Arial" panose="020B0604020202020204" pitchFamily="34" charset="0"/>
              </a:rPr>
              <a:t>CONCLUSION</a:t>
            </a:r>
            <a:r>
              <a:rPr lang="en-US" altLang="en-US" sz="1800">
                <a:latin typeface="Arial" panose="020B0604020202020204" pitchFamily="34" charset="0"/>
              </a:rPr>
              <a:t>.</a:t>
            </a:r>
          </a:p>
        </p:txBody>
      </p:sp>
      <p:graphicFrame>
        <p:nvGraphicFramePr>
          <p:cNvPr id="4" name="Table 3">
            <a:extLst>
              <a:ext uri="{FF2B5EF4-FFF2-40B4-BE49-F238E27FC236}">
                <a16:creationId xmlns:a16="http://schemas.microsoft.com/office/drawing/2014/main" id="{16A375C7-8D06-43B4-91EC-AA2B02FFC289}"/>
              </a:ext>
            </a:extLst>
          </p:cNvPr>
          <p:cNvGraphicFramePr>
            <a:graphicFrameLocks noGrp="1"/>
          </p:cNvGraphicFramePr>
          <p:nvPr/>
        </p:nvGraphicFramePr>
        <p:xfrm>
          <a:off x="1447800" y="1143000"/>
          <a:ext cx="6248400" cy="3017837"/>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gridCol w="1464945">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914496">
                <a:tc>
                  <a:txBody>
                    <a:bodyPr/>
                    <a:lstStyle/>
                    <a:p>
                      <a:r>
                        <a:rPr lang="en-US" sz="1800" dirty="0"/>
                        <a:t>Observed Successful</a:t>
                      </a:r>
                    </a:p>
                    <a:p>
                      <a:r>
                        <a:rPr lang="en-US" sz="1800" dirty="0"/>
                        <a:t>Results</a:t>
                      </a:r>
                    </a:p>
                  </a:txBody>
                  <a:tcPr marT="45725" marB="45725"/>
                </a:tc>
                <a:tc>
                  <a:txBody>
                    <a:bodyPr/>
                    <a:lstStyle/>
                    <a:p>
                      <a:r>
                        <a:rPr lang="en-US" sz="1800" dirty="0"/>
                        <a:t>TEST</a:t>
                      </a:r>
                      <a:r>
                        <a:rPr lang="en-US" sz="1800" baseline="0" dirty="0"/>
                        <a:t> STATISTIC</a:t>
                      </a:r>
                      <a:endParaRPr lang="en-US" sz="1800" dirty="0"/>
                    </a:p>
                  </a:txBody>
                  <a:tcPr marT="45725" marB="45725"/>
                </a:tc>
                <a:tc>
                  <a:txBody>
                    <a:bodyPr/>
                    <a:lstStyle/>
                    <a:p>
                      <a:r>
                        <a:rPr lang="en-US" sz="2000" dirty="0"/>
                        <a:t>DECISION</a:t>
                      </a:r>
                    </a:p>
                  </a:txBody>
                  <a:tcPr marT="45725" marB="45725"/>
                </a:tc>
                <a:tc>
                  <a:txBody>
                    <a:bodyPr/>
                    <a:lstStyle/>
                    <a:p>
                      <a:r>
                        <a:rPr lang="en-US" sz="2000" dirty="0"/>
                        <a:t>CONCLUSION</a:t>
                      </a:r>
                    </a:p>
                  </a:txBody>
                  <a:tcPr marT="45725" marB="45725"/>
                </a:tc>
                <a:extLst>
                  <a:ext uri="{0D108BD9-81ED-4DB2-BD59-A6C34878D82A}">
                    <a16:rowId xmlns:a16="http://schemas.microsoft.com/office/drawing/2014/main" val="10000"/>
                  </a:ext>
                </a:extLst>
              </a:tr>
              <a:tr h="914496">
                <a:tc>
                  <a:txBody>
                    <a:bodyPr/>
                    <a:lstStyle/>
                    <a:p>
                      <a:r>
                        <a:rPr lang="en-US" sz="1800" dirty="0"/>
                        <a:t> </a:t>
                      </a:r>
                      <a:r>
                        <a:rPr lang="en-US" sz="1800" dirty="0" err="1"/>
                        <a:t>n</a:t>
                      </a:r>
                      <a:r>
                        <a:rPr lang="en-US" sz="1800" baseline="-25000" dirty="0" err="1"/>
                        <a:t>S</a:t>
                      </a:r>
                      <a:r>
                        <a:rPr lang="en-US" sz="1800" dirty="0"/>
                        <a:t> = 40</a:t>
                      </a:r>
                    </a:p>
                  </a:txBody>
                  <a:tcPr marT="45725" marB="45725"/>
                </a:tc>
                <a:tc>
                  <a:txBody>
                    <a:bodyPr/>
                    <a:lstStyle/>
                    <a:p>
                      <a:r>
                        <a:rPr lang="en-US" sz="1800" dirty="0"/>
                        <a:t>p</a:t>
                      </a:r>
                      <a:r>
                        <a:rPr lang="en-US" sz="1800" baseline="0" dirty="0"/>
                        <a:t> = 0.80</a:t>
                      </a:r>
                      <a:endParaRPr lang="en-US" sz="1800" dirty="0"/>
                    </a:p>
                  </a:txBody>
                  <a:tcPr marT="45725" marB="45725"/>
                </a:tc>
                <a:tc>
                  <a:txBody>
                    <a:bodyPr/>
                    <a:lstStyle/>
                    <a:p>
                      <a:r>
                        <a:rPr lang="en-US" sz="1800" dirty="0"/>
                        <a:t>REJECT H</a:t>
                      </a:r>
                      <a:r>
                        <a:rPr lang="en-US" sz="1800" baseline="-25000" dirty="0"/>
                        <a:t>0</a:t>
                      </a:r>
                      <a:r>
                        <a:rPr lang="en-US" sz="1800" dirty="0"/>
                        <a:t> at Significance Level = 0.05</a:t>
                      </a:r>
                    </a:p>
                  </a:txBody>
                  <a:tcPr marT="45725" marB="45725"/>
                </a:tc>
                <a:tc>
                  <a:txBody>
                    <a:bodyPr/>
                    <a:lstStyle/>
                    <a:p>
                      <a:r>
                        <a:rPr lang="en-US" sz="1800" dirty="0"/>
                        <a:t>New</a:t>
                      </a:r>
                      <a:r>
                        <a:rPr lang="en-US" sz="1800" baseline="0" dirty="0"/>
                        <a:t> Drug has success rate higher than competitor</a:t>
                      </a:r>
                      <a:endParaRPr lang="en-US" sz="1800" dirty="0"/>
                    </a:p>
                  </a:txBody>
                  <a:tcPr marT="45725" marB="45725"/>
                </a:tc>
                <a:extLst>
                  <a:ext uri="{0D108BD9-81ED-4DB2-BD59-A6C34878D82A}">
                    <a16:rowId xmlns:a16="http://schemas.microsoft.com/office/drawing/2014/main" val="10001"/>
                  </a:ext>
                </a:extLst>
              </a:tr>
              <a:tr h="1188845">
                <a:tc>
                  <a:txBody>
                    <a:bodyPr/>
                    <a:lstStyle/>
                    <a:p>
                      <a:r>
                        <a:rPr lang="en-US" sz="1800" dirty="0" err="1"/>
                        <a:t>n</a:t>
                      </a:r>
                      <a:r>
                        <a:rPr lang="en-US" sz="1800" baseline="-25000" dirty="0" err="1"/>
                        <a:t>S</a:t>
                      </a:r>
                      <a:r>
                        <a:rPr lang="en-US" sz="1800" dirty="0"/>
                        <a:t> = 35</a:t>
                      </a:r>
                    </a:p>
                  </a:txBody>
                  <a:tcPr marT="45725" marB="45725"/>
                </a:tc>
                <a:tc>
                  <a:txBody>
                    <a:bodyPr/>
                    <a:lstStyle/>
                    <a:p>
                      <a:r>
                        <a:rPr lang="en-US" sz="1800" dirty="0"/>
                        <a:t>p</a:t>
                      </a:r>
                      <a:r>
                        <a:rPr lang="en-US" sz="1800" baseline="0" dirty="0"/>
                        <a:t> = 0.70</a:t>
                      </a:r>
                      <a:endParaRPr lang="en-US" sz="1800" dirty="0"/>
                    </a:p>
                  </a:txBody>
                  <a:tcPr marT="45725" marB="45725"/>
                </a:tc>
                <a:tc>
                  <a:txBody>
                    <a:bodyPr/>
                    <a:lstStyle/>
                    <a:p>
                      <a:r>
                        <a:rPr lang="en-US" sz="1800" dirty="0"/>
                        <a:t>FAIL TO</a:t>
                      </a:r>
                      <a:r>
                        <a:rPr lang="en-US" sz="1800" baseline="0" dirty="0"/>
                        <a:t> REJECT H</a:t>
                      </a:r>
                      <a:r>
                        <a:rPr lang="en-US" sz="1800" baseline="-25000" dirty="0"/>
                        <a:t>0</a:t>
                      </a:r>
                      <a:r>
                        <a:rPr lang="en-US" sz="1800" baseline="0" dirty="0"/>
                        <a:t> at Significance Level = 0.05</a:t>
                      </a:r>
                      <a:endParaRPr lang="en-US" sz="1800" dirty="0"/>
                    </a:p>
                  </a:txBody>
                  <a:tcPr marT="45725" marB="45725"/>
                </a:tc>
                <a:tc>
                  <a:txBody>
                    <a:bodyPr/>
                    <a:lstStyle/>
                    <a:p>
                      <a:r>
                        <a:rPr lang="en-US" sz="1800" dirty="0"/>
                        <a:t>Insufficient</a:t>
                      </a:r>
                      <a:r>
                        <a:rPr lang="en-US" sz="1800" baseline="0" dirty="0"/>
                        <a:t> Evidence to conclude success rate for New Drug is higher than competitor</a:t>
                      </a:r>
                      <a:endParaRPr lang="en-US" sz="1800" dirty="0"/>
                    </a:p>
                  </a:txBody>
                  <a:tcPr marT="45725" marB="45725"/>
                </a:tc>
                <a:extLst>
                  <a:ext uri="{0D108BD9-81ED-4DB2-BD59-A6C34878D82A}">
                    <a16:rowId xmlns:a16="http://schemas.microsoft.com/office/drawing/2014/main" val="10002"/>
                  </a:ext>
                </a:extLst>
              </a:tr>
            </a:tbl>
          </a:graphicData>
        </a:graphic>
      </p:graphicFrame>
      <p:grpSp>
        <p:nvGrpSpPr>
          <p:cNvPr id="2" name="Group 6">
            <a:extLst>
              <a:ext uri="{FF2B5EF4-FFF2-40B4-BE49-F238E27FC236}">
                <a16:creationId xmlns:a16="http://schemas.microsoft.com/office/drawing/2014/main" id="{3DBF3633-60D9-43FE-94E4-0B782C1C4D46}"/>
              </a:ext>
            </a:extLst>
          </p:cNvPr>
          <p:cNvGrpSpPr>
            <a:grpSpLocks/>
          </p:cNvGrpSpPr>
          <p:nvPr/>
        </p:nvGrpSpPr>
        <p:grpSpPr bwMode="auto">
          <a:xfrm>
            <a:off x="1828800" y="4114800"/>
            <a:ext cx="4953000" cy="2743200"/>
            <a:chOff x="1828800" y="4114800"/>
            <a:chExt cx="4953000" cy="2743200"/>
          </a:xfrm>
        </p:grpSpPr>
        <p:pic>
          <p:nvPicPr>
            <p:cNvPr id="23589" name="Picture 3">
              <a:extLst>
                <a:ext uri="{FF2B5EF4-FFF2-40B4-BE49-F238E27FC236}">
                  <a16:creationId xmlns:a16="http://schemas.microsoft.com/office/drawing/2014/main" id="{E7931B04-07B7-4B5A-913A-E9EF8F5FF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14800"/>
              <a:ext cx="495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A0A53B3-187C-4BCD-AD5E-799B268FEBDB}"/>
                </a:ext>
              </a:extLst>
            </p:cNvPr>
            <p:cNvSpPr/>
            <p:nvPr/>
          </p:nvSpPr>
          <p:spPr>
            <a:xfrm>
              <a:off x="5486400" y="6019800"/>
              <a:ext cx="395288" cy="409575"/>
            </a:xfrm>
            <a:custGeom>
              <a:avLst/>
              <a:gdLst>
                <a:gd name="connsiteX0" fmla="*/ 13647 w 395785"/>
                <a:gd name="connsiteY0" fmla="*/ 0 h 409433"/>
                <a:gd name="connsiteX1" fmla="*/ 0 w 395785"/>
                <a:gd name="connsiteY1" fmla="*/ 395785 h 409433"/>
                <a:gd name="connsiteX2" fmla="*/ 395785 w 395785"/>
                <a:gd name="connsiteY2" fmla="*/ 409433 h 409433"/>
                <a:gd name="connsiteX3" fmla="*/ 218364 w 395785"/>
                <a:gd name="connsiteY3" fmla="*/ 327547 h 409433"/>
                <a:gd name="connsiteX4" fmla="*/ 122829 w 395785"/>
                <a:gd name="connsiteY4" fmla="*/ 218364 h 409433"/>
                <a:gd name="connsiteX5" fmla="*/ 13647 w 395785"/>
                <a:gd name="connsiteY5" fmla="*/ 0 h 40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785" h="409433">
                  <a:moveTo>
                    <a:pt x="13647" y="0"/>
                  </a:moveTo>
                  <a:lnTo>
                    <a:pt x="0" y="395785"/>
                  </a:lnTo>
                  <a:lnTo>
                    <a:pt x="395785" y="409433"/>
                  </a:lnTo>
                  <a:lnTo>
                    <a:pt x="218364" y="327547"/>
                  </a:lnTo>
                  <a:lnTo>
                    <a:pt x="122829" y="218364"/>
                  </a:lnTo>
                  <a:lnTo>
                    <a:pt x="1364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 name="Group 36">
            <a:extLst>
              <a:ext uri="{FF2B5EF4-FFF2-40B4-BE49-F238E27FC236}">
                <a16:creationId xmlns:a16="http://schemas.microsoft.com/office/drawing/2014/main" id="{0DD62112-7EF6-4F84-99A6-B862B2D95E33}"/>
              </a:ext>
            </a:extLst>
          </p:cNvPr>
          <p:cNvGrpSpPr>
            <a:grpSpLocks/>
          </p:cNvGrpSpPr>
          <p:nvPr/>
        </p:nvGrpSpPr>
        <p:grpSpPr bwMode="auto">
          <a:xfrm>
            <a:off x="228600" y="3505200"/>
            <a:ext cx="4876800" cy="2971800"/>
            <a:chOff x="228600" y="3505200"/>
            <a:chExt cx="4876800" cy="2971800"/>
          </a:xfrm>
        </p:grpSpPr>
        <p:cxnSp>
          <p:nvCxnSpPr>
            <p:cNvPr id="17" name="Straight Connector 16">
              <a:extLst>
                <a:ext uri="{FF2B5EF4-FFF2-40B4-BE49-F238E27FC236}">
                  <a16:creationId xmlns:a16="http://schemas.microsoft.com/office/drawing/2014/main" id="{48742A03-740C-4714-84E8-4404E031E199}"/>
                </a:ext>
              </a:extLst>
            </p:cNvPr>
            <p:cNvCxnSpPr/>
            <p:nvPr/>
          </p:nvCxnSpPr>
          <p:spPr>
            <a:xfrm rot="10800000">
              <a:off x="228600" y="35052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C52252-3080-4746-91C4-497131B7E853}"/>
                </a:ext>
              </a:extLst>
            </p:cNvPr>
            <p:cNvCxnSpPr/>
            <p:nvPr/>
          </p:nvCxnSpPr>
          <p:spPr>
            <a:xfrm rot="5400000">
              <a:off x="-876300" y="46101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877B57-5392-49FC-9E3A-4CC8CEA7987C}"/>
                </a:ext>
              </a:extLst>
            </p:cNvPr>
            <p:cNvCxnSpPr/>
            <p:nvPr/>
          </p:nvCxnSpPr>
          <p:spPr>
            <a:xfrm>
              <a:off x="228600" y="5715000"/>
              <a:ext cx="4876800" cy="7620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3588" name="TextBox 22">
              <a:extLst>
                <a:ext uri="{FF2B5EF4-FFF2-40B4-BE49-F238E27FC236}">
                  <a16:creationId xmlns:a16="http://schemas.microsoft.com/office/drawing/2014/main" id="{9CB9C2C2-A768-4359-BB21-F38DDE8BA9B6}"/>
                </a:ext>
              </a:extLst>
            </p:cNvPr>
            <p:cNvSpPr txBox="1">
              <a:spLocks noChangeArrowheads="1"/>
            </p:cNvSpPr>
            <p:nvPr/>
          </p:nvSpPr>
          <p:spPr bwMode="auto">
            <a:xfrm>
              <a:off x="228600" y="3886200"/>
              <a:ext cx="166263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Not Large</a:t>
              </a:r>
            </a:p>
            <a:p>
              <a:pPr eaLnBrk="1" hangingPunct="1">
                <a:spcBef>
                  <a:spcPct val="0"/>
                </a:spcBef>
                <a:buFontTx/>
                <a:buNone/>
              </a:pPr>
              <a:r>
                <a:rPr lang="en-US" altLang="en-US" sz="1600">
                  <a:latin typeface="Arial" panose="020B0604020202020204" pitchFamily="34" charset="0"/>
                </a:rPr>
                <a:t>Enough to</a:t>
              </a:r>
            </a:p>
            <a:p>
              <a:pPr eaLnBrk="1" hangingPunct="1">
                <a:spcBef>
                  <a:spcPct val="0"/>
                </a:spcBef>
                <a:buFontTx/>
                <a:buNone/>
              </a:pPr>
              <a:r>
                <a:rPr lang="en-US" altLang="en-US" sz="1600">
                  <a:latin typeface="Arial" panose="020B0604020202020204" pitchFamily="34" charset="0"/>
                </a:rPr>
                <a:t>Fall in</a:t>
              </a:r>
            </a:p>
            <a:p>
              <a:pPr eaLnBrk="1" hangingPunct="1">
                <a:spcBef>
                  <a:spcPct val="0"/>
                </a:spcBef>
                <a:buFontTx/>
                <a:buNone/>
              </a:pPr>
              <a:r>
                <a:rPr lang="en-US" altLang="en-US" sz="1600">
                  <a:latin typeface="Arial" panose="020B0604020202020204" pitchFamily="34" charset="0"/>
                </a:rPr>
                <a:t>Critical/</a:t>
              </a:r>
              <a:r>
                <a:rPr lang="en-US" altLang="en-US" sz="1600" i="1">
                  <a:latin typeface="Arial" panose="020B0604020202020204" pitchFamily="34" charset="0"/>
                </a:rPr>
                <a:t>REJECT</a:t>
              </a:r>
            </a:p>
            <a:p>
              <a:pPr eaLnBrk="1" hangingPunct="1">
                <a:spcBef>
                  <a:spcPct val="0"/>
                </a:spcBef>
                <a:buFontTx/>
                <a:buNone/>
              </a:pPr>
              <a:r>
                <a:rPr lang="en-US" altLang="en-US" sz="1600">
                  <a:latin typeface="Arial" panose="020B0604020202020204" pitchFamily="34" charset="0"/>
                </a:rPr>
                <a:t>Region</a:t>
              </a:r>
            </a:p>
          </p:txBody>
        </p:sp>
      </p:grpSp>
      <p:grpSp>
        <p:nvGrpSpPr>
          <p:cNvPr id="7" name="Group 34">
            <a:extLst>
              <a:ext uri="{FF2B5EF4-FFF2-40B4-BE49-F238E27FC236}">
                <a16:creationId xmlns:a16="http://schemas.microsoft.com/office/drawing/2014/main" id="{00DAA92E-2EB6-422D-9F69-C30A2A42FED0}"/>
              </a:ext>
            </a:extLst>
          </p:cNvPr>
          <p:cNvGrpSpPr>
            <a:grpSpLocks/>
          </p:cNvGrpSpPr>
          <p:nvPr/>
        </p:nvGrpSpPr>
        <p:grpSpPr bwMode="auto">
          <a:xfrm>
            <a:off x="5715000" y="2514600"/>
            <a:ext cx="2971800" cy="3962400"/>
            <a:chOff x="5715000" y="2514600"/>
            <a:chExt cx="2971800" cy="3962398"/>
          </a:xfrm>
        </p:grpSpPr>
        <p:cxnSp>
          <p:nvCxnSpPr>
            <p:cNvPr id="9" name="Straight Connector 8">
              <a:extLst>
                <a:ext uri="{FF2B5EF4-FFF2-40B4-BE49-F238E27FC236}">
                  <a16:creationId xmlns:a16="http://schemas.microsoft.com/office/drawing/2014/main" id="{688F3C24-CE7B-451E-BA9D-CB1D84A31A3A}"/>
                </a:ext>
              </a:extLst>
            </p:cNvPr>
            <p:cNvCxnSpPr/>
            <p:nvPr/>
          </p:nvCxnSpPr>
          <p:spPr>
            <a:xfrm>
              <a:off x="7696200" y="25146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0BE021-AD35-4DBE-B4C1-64345DF42CBA}"/>
                </a:ext>
              </a:extLst>
            </p:cNvPr>
            <p:cNvCxnSpPr/>
            <p:nvPr/>
          </p:nvCxnSpPr>
          <p:spPr>
            <a:xfrm rot="5400000">
              <a:off x="7010401" y="4190999"/>
              <a:ext cx="335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199102-C23E-4C2C-8A3E-A3D2669E2DA8}"/>
                </a:ext>
              </a:extLst>
            </p:cNvPr>
            <p:cNvCxnSpPr/>
            <p:nvPr/>
          </p:nvCxnSpPr>
          <p:spPr>
            <a:xfrm rot="10800000" flipV="1">
              <a:off x="5715000" y="5867398"/>
              <a:ext cx="2971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84" name="TextBox 29">
              <a:extLst>
                <a:ext uri="{FF2B5EF4-FFF2-40B4-BE49-F238E27FC236}">
                  <a16:creationId xmlns:a16="http://schemas.microsoft.com/office/drawing/2014/main" id="{E5DCD662-0DCE-4B3B-9FF7-FA13B22D95EF}"/>
                </a:ext>
              </a:extLst>
            </p:cNvPr>
            <p:cNvSpPr txBox="1">
              <a:spLocks noChangeArrowheads="1"/>
            </p:cNvSpPr>
            <p:nvPr/>
          </p:nvSpPr>
          <p:spPr bwMode="auto">
            <a:xfrm>
              <a:off x="6858000" y="4495800"/>
              <a:ext cx="166263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Large Enough</a:t>
              </a:r>
            </a:p>
            <a:p>
              <a:pPr eaLnBrk="1" hangingPunct="1">
                <a:spcBef>
                  <a:spcPct val="0"/>
                </a:spcBef>
                <a:buFontTx/>
                <a:buNone/>
              </a:pPr>
              <a:r>
                <a:rPr lang="en-US" altLang="en-US" sz="1600">
                  <a:latin typeface="Arial" panose="020B0604020202020204" pitchFamily="34" charset="0"/>
                </a:rPr>
                <a:t>to Fall in</a:t>
              </a:r>
            </a:p>
            <a:p>
              <a:pPr eaLnBrk="1" hangingPunct="1">
                <a:spcBef>
                  <a:spcPct val="0"/>
                </a:spcBef>
                <a:buFontTx/>
                <a:buNone/>
              </a:pPr>
              <a:r>
                <a:rPr lang="en-US" altLang="en-US" sz="1600">
                  <a:latin typeface="Arial" panose="020B0604020202020204" pitchFamily="34" charset="0"/>
                </a:rPr>
                <a:t>Critical/</a:t>
              </a:r>
              <a:r>
                <a:rPr lang="en-US" altLang="en-US" sz="1600" i="1">
                  <a:latin typeface="Arial" panose="020B0604020202020204" pitchFamily="34" charset="0"/>
                </a:rPr>
                <a:t>REJECT</a:t>
              </a:r>
            </a:p>
            <a:p>
              <a:pPr eaLnBrk="1" hangingPunct="1">
                <a:spcBef>
                  <a:spcPct val="0"/>
                </a:spcBef>
                <a:buFontTx/>
                <a:buNone/>
              </a:pPr>
              <a:r>
                <a:rPr lang="en-US" altLang="en-US" sz="1600">
                  <a:latin typeface="Arial" panose="020B0604020202020204" pitchFamily="34" charset="0"/>
                </a:rPr>
                <a:t>Region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a:extLst>
              <a:ext uri="{FF2B5EF4-FFF2-40B4-BE49-F238E27FC236}">
                <a16:creationId xmlns:a16="http://schemas.microsoft.com/office/drawing/2014/main" id="{2CE80C76-BF63-4D84-9C6F-E2ABF4643772}"/>
              </a:ext>
            </a:extLst>
          </p:cNvPr>
          <p:cNvSpPr txBox="1">
            <a:spLocks noChangeArrowheads="1"/>
          </p:cNvSpPr>
          <p:nvPr/>
        </p:nvSpPr>
        <p:spPr bwMode="auto">
          <a:xfrm>
            <a:off x="1600200" y="152400"/>
            <a:ext cx="614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Elements of a Test of Hypothesis</a:t>
            </a:r>
          </a:p>
        </p:txBody>
      </p:sp>
      <p:sp>
        <p:nvSpPr>
          <p:cNvPr id="24579" name="TextBox 2">
            <a:extLst>
              <a:ext uri="{FF2B5EF4-FFF2-40B4-BE49-F238E27FC236}">
                <a16:creationId xmlns:a16="http://schemas.microsoft.com/office/drawing/2014/main" id="{25E07BE9-61BD-440B-867E-6D466DC8CA79}"/>
              </a:ext>
            </a:extLst>
          </p:cNvPr>
          <p:cNvSpPr txBox="1">
            <a:spLocks noChangeArrowheads="1"/>
          </p:cNvSpPr>
          <p:nvPr/>
        </p:nvSpPr>
        <p:spPr bwMode="auto">
          <a:xfrm>
            <a:off x="2209800" y="838200"/>
            <a:ext cx="414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Observed Significance Level = p-Value</a:t>
            </a:r>
          </a:p>
        </p:txBody>
      </p:sp>
      <p:pic>
        <p:nvPicPr>
          <p:cNvPr id="23554" name="Picture 2">
            <a:extLst>
              <a:ext uri="{FF2B5EF4-FFF2-40B4-BE49-F238E27FC236}">
                <a16:creationId xmlns:a16="http://schemas.microsoft.com/office/drawing/2014/main" id="{AF86FDC0-8BDE-4E92-BE49-5B3E7237F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45910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43138E5-3381-4D6D-B129-53517F1AE88A}"/>
              </a:ext>
            </a:extLst>
          </p:cNvPr>
          <p:cNvSpPr txBox="1">
            <a:spLocks noChangeArrowheads="1"/>
          </p:cNvSpPr>
          <p:nvPr/>
        </p:nvSpPr>
        <p:spPr bwMode="auto">
          <a:xfrm>
            <a:off x="4876800" y="1600200"/>
            <a:ext cx="36369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If we observe </a:t>
            </a:r>
            <a:r>
              <a:rPr lang="en-US" altLang="en-US" sz="1600">
                <a:solidFill>
                  <a:srgbClr val="00B0F0"/>
                </a:solidFill>
                <a:latin typeface="Arial" panose="020B0604020202020204" pitchFamily="34" charset="0"/>
              </a:rPr>
              <a:t>p</a:t>
            </a:r>
            <a:r>
              <a:rPr lang="en-US" altLang="en-US" sz="1600">
                <a:latin typeface="Arial" panose="020B0604020202020204" pitchFamily="34" charset="0"/>
              </a:rPr>
              <a:t> = 0.8, then</a:t>
            </a:r>
          </a:p>
          <a:p>
            <a:pPr eaLnBrk="1" hangingPunct="1">
              <a:spcBef>
                <a:spcPct val="0"/>
              </a:spcBef>
              <a:buFontTx/>
              <a:buNone/>
            </a:pPr>
            <a:r>
              <a:rPr lang="en-US" altLang="en-US" sz="1600">
                <a:latin typeface="Arial" panose="020B0604020202020204" pitchFamily="34" charset="0"/>
              </a:rPr>
              <a:t> P[</a:t>
            </a:r>
            <a:r>
              <a:rPr lang="en-US" altLang="en-US" sz="1600">
                <a:solidFill>
                  <a:srgbClr val="00B0F0"/>
                </a:solidFill>
                <a:latin typeface="Arial" panose="020B0604020202020204" pitchFamily="34" charset="0"/>
              </a:rPr>
              <a:t>p</a:t>
            </a:r>
            <a:r>
              <a:rPr lang="en-US" altLang="en-US" sz="1600">
                <a:latin typeface="Arial" panose="020B0604020202020204" pitchFamily="34" charset="0"/>
              </a:rPr>
              <a:t> &gt; 0.8 | </a:t>
            </a:r>
            <a:r>
              <a:rPr lang="el-GR" altLang="en-US" sz="1600">
                <a:solidFill>
                  <a:srgbClr val="FF0000"/>
                </a:solidFill>
                <a:latin typeface="Arial" panose="020B0604020202020204" pitchFamily="34" charset="0"/>
              </a:rPr>
              <a:t>π</a:t>
            </a:r>
            <a:r>
              <a:rPr lang="en-US" altLang="en-US" sz="1600">
                <a:latin typeface="Arial" panose="020B0604020202020204" pitchFamily="34" charset="0"/>
              </a:rPr>
              <a:t> = 0.65, n = 50] ≈ 0.0131</a:t>
            </a:r>
          </a:p>
          <a:p>
            <a:pPr eaLnBrk="1" hangingPunct="1">
              <a:spcBef>
                <a:spcPct val="0"/>
              </a:spcBef>
              <a:buFontTx/>
              <a:buNone/>
            </a:pPr>
            <a:r>
              <a:rPr lang="en-US" altLang="en-US" sz="1600">
                <a:latin typeface="Arial" panose="020B0604020202020204" pitchFamily="34" charset="0"/>
              </a:rPr>
              <a:t>is the observed significance level, and</a:t>
            </a:r>
          </a:p>
          <a:p>
            <a:pPr eaLnBrk="1" hangingPunct="1">
              <a:spcBef>
                <a:spcPct val="0"/>
              </a:spcBef>
              <a:buFontTx/>
              <a:buNone/>
            </a:pPr>
            <a:r>
              <a:rPr lang="en-US" altLang="en-US" sz="1600">
                <a:latin typeface="Arial" panose="020B0604020202020204" pitchFamily="34" charset="0"/>
              </a:rPr>
              <a:t> is known as the p-Value for this test.</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A p-Value &lt; Significance Level = </a:t>
            </a:r>
            <a:r>
              <a:rPr lang="el-GR" altLang="en-US" sz="1600">
                <a:latin typeface="Arial" panose="020B0604020202020204" pitchFamily="34" charset="0"/>
              </a:rPr>
              <a:t>α</a:t>
            </a: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 indicates that H</a:t>
            </a:r>
            <a:r>
              <a:rPr lang="en-US" altLang="en-US" sz="1600" baseline="-25000">
                <a:latin typeface="Arial" panose="020B0604020202020204" pitchFamily="34" charset="0"/>
              </a:rPr>
              <a:t>0</a:t>
            </a:r>
            <a:r>
              <a:rPr lang="en-US" altLang="en-US" sz="1600">
                <a:latin typeface="Arial" panose="020B0604020202020204" pitchFamily="34" charset="0"/>
              </a:rPr>
              <a:t> will be </a:t>
            </a:r>
            <a:r>
              <a:rPr lang="en-US" altLang="en-US" sz="1600" i="1">
                <a:latin typeface="Arial" panose="020B0604020202020204" pitchFamily="34" charset="0"/>
              </a:rPr>
              <a:t>REJECT</a:t>
            </a:r>
            <a:r>
              <a:rPr lang="en-US" altLang="en-US" sz="1600">
                <a:latin typeface="Arial" panose="020B0604020202020204" pitchFamily="34" charset="0"/>
              </a:rPr>
              <a:t>ed.</a:t>
            </a:r>
          </a:p>
        </p:txBody>
      </p:sp>
      <p:grpSp>
        <p:nvGrpSpPr>
          <p:cNvPr id="2" name="Group 11">
            <a:extLst>
              <a:ext uri="{FF2B5EF4-FFF2-40B4-BE49-F238E27FC236}">
                <a16:creationId xmlns:a16="http://schemas.microsoft.com/office/drawing/2014/main" id="{BECF1838-E77D-4F9B-97B9-46144E2092A2}"/>
              </a:ext>
            </a:extLst>
          </p:cNvPr>
          <p:cNvGrpSpPr>
            <a:grpSpLocks/>
          </p:cNvGrpSpPr>
          <p:nvPr/>
        </p:nvGrpSpPr>
        <p:grpSpPr bwMode="auto">
          <a:xfrm>
            <a:off x="3733800" y="2667000"/>
            <a:ext cx="876300" cy="881063"/>
            <a:chOff x="3733800" y="2667000"/>
            <a:chExt cx="876971" cy="881418"/>
          </a:xfrm>
        </p:grpSpPr>
        <p:sp>
          <p:nvSpPr>
            <p:cNvPr id="8" name="Freeform 7">
              <a:extLst>
                <a:ext uri="{FF2B5EF4-FFF2-40B4-BE49-F238E27FC236}">
                  <a16:creationId xmlns:a16="http://schemas.microsoft.com/office/drawing/2014/main" id="{34A1F6D2-B0B3-4A16-AAC9-8030B7A21C08}"/>
                </a:ext>
              </a:extLst>
            </p:cNvPr>
            <p:cNvSpPr/>
            <p:nvPr/>
          </p:nvSpPr>
          <p:spPr>
            <a:xfrm>
              <a:off x="3808470" y="3453130"/>
              <a:ext cx="217654" cy="95288"/>
            </a:xfrm>
            <a:custGeom>
              <a:avLst/>
              <a:gdLst>
                <a:gd name="connsiteX0" fmla="*/ 0 w 218365"/>
                <a:gd name="connsiteY0" fmla="*/ 0 h 95534"/>
                <a:gd name="connsiteX1" fmla="*/ 0 w 218365"/>
                <a:gd name="connsiteY1" fmla="*/ 0 h 95534"/>
                <a:gd name="connsiteX2" fmla="*/ 218365 w 218365"/>
                <a:gd name="connsiteY2" fmla="*/ 95534 h 95534"/>
                <a:gd name="connsiteX3" fmla="*/ 0 w 218365"/>
                <a:gd name="connsiteY3" fmla="*/ 81886 h 95534"/>
                <a:gd name="connsiteX4" fmla="*/ 0 w 218365"/>
                <a:gd name="connsiteY4" fmla="*/ 0 h 9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65" h="95534">
                  <a:moveTo>
                    <a:pt x="0" y="0"/>
                  </a:moveTo>
                  <a:lnTo>
                    <a:pt x="0" y="0"/>
                  </a:lnTo>
                  <a:lnTo>
                    <a:pt x="218365" y="95534"/>
                  </a:lnTo>
                  <a:lnTo>
                    <a:pt x="0" y="8188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60D712CF-1801-44DF-8B7A-6B85079660C9}"/>
                </a:ext>
              </a:extLst>
            </p:cNvPr>
            <p:cNvSpPr txBox="1"/>
            <p:nvPr/>
          </p:nvSpPr>
          <p:spPr>
            <a:xfrm>
              <a:off x="3733800" y="2667000"/>
              <a:ext cx="876971" cy="462149"/>
            </a:xfrm>
            <a:prstGeom prst="rect">
              <a:avLst/>
            </a:prstGeom>
            <a:noFill/>
            <a:ln>
              <a:solidFill>
                <a:schemeClr val="accent1">
                  <a:shade val="95000"/>
                  <a:satMod val="105000"/>
                </a:schemeClr>
              </a:solidFill>
            </a:ln>
          </p:spPr>
          <p:txBody>
            <a:bodyPr wrap="none">
              <a:spAutoFit/>
            </a:bodyPr>
            <a:lstStyle/>
            <a:p>
              <a:pPr>
                <a:defRPr/>
              </a:pPr>
              <a:r>
                <a:rPr lang="en-US" sz="1200" dirty="0">
                  <a:latin typeface="Arial" charset="0"/>
                  <a:cs typeface="Arial" charset="0"/>
                </a:rPr>
                <a:t>p-Value = </a:t>
              </a:r>
            </a:p>
            <a:p>
              <a:pPr>
                <a:defRPr/>
              </a:pPr>
              <a:r>
                <a:rPr lang="en-US" sz="1200" dirty="0">
                  <a:latin typeface="Arial" charset="0"/>
                  <a:cs typeface="Arial" charset="0"/>
                </a:rPr>
                <a:t>0.0131</a:t>
              </a:r>
            </a:p>
          </p:txBody>
        </p:sp>
        <p:cxnSp>
          <p:nvCxnSpPr>
            <p:cNvPr id="11" name="Straight Arrow Connector 10">
              <a:extLst>
                <a:ext uri="{FF2B5EF4-FFF2-40B4-BE49-F238E27FC236}">
                  <a16:creationId xmlns:a16="http://schemas.microsoft.com/office/drawing/2014/main" id="{2C7AEFCD-A23E-4FAF-A3DC-9B56938939E6}"/>
                </a:ext>
              </a:extLst>
            </p:cNvPr>
            <p:cNvCxnSpPr>
              <a:stCxn id="9" idx="2"/>
            </p:cNvCxnSpPr>
            <p:nvPr/>
          </p:nvCxnSpPr>
          <p:spPr>
            <a:xfrm rot="5400000">
              <a:off x="3841106" y="3174360"/>
              <a:ext cx="376389" cy="285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3555" name="Picture 3">
            <a:extLst>
              <a:ext uri="{FF2B5EF4-FFF2-40B4-BE49-F238E27FC236}">
                <a16:creationId xmlns:a16="http://schemas.microsoft.com/office/drawing/2014/main" id="{3D28942D-F6AF-494E-9217-242D2912E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038600"/>
            <a:ext cx="45910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307D174-9D47-4A45-80B9-754FC8761DC0}"/>
              </a:ext>
            </a:extLst>
          </p:cNvPr>
          <p:cNvSpPr txBox="1">
            <a:spLocks noChangeArrowheads="1"/>
          </p:cNvSpPr>
          <p:nvPr/>
        </p:nvSpPr>
        <p:spPr bwMode="auto">
          <a:xfrm>
            <a:off x="4876800" y="4191000"/>
            <a:ext cx="40465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If we observe </a:t>
            </a:r>
            <a:r>
              <a:rPr lang="en-US" altLang="en-US" sz="1600">
                <a:solidFill>
                  <a:srgbClr val="00B0F0"/>
                </a:solidFill>
                <a:latin typeface="Arial" panose="020B0604020202020204" pitchFamily="34" charset="0"/>
              </a:rPr>
              <a:t>p</a:t>
            </a:r>
            <a:r>
              <a:rPr lang="en-US" altLang="en-US" sz="1600">
                <a:latin typeface="Arial" panose="020B0604020202020204" pitchFamily="34" charset="0"/>
              </a:rPr>
              <a:t> = 0.7, then</a:t>
            </a:r>
          </a:p>
          <a:p>
            <a:pPr eaLnBrk="1" hangingPunct="1">
              <a:spcBef>
                <a:spcPct val="0"/>
              </a:spcBef>
              <a:buFontTx/>
              <a:buNone/>
            </a:pPr>
            <a:r>
              <a:rPr lang="en-US" altLang="en-US" sz="1600">
                <a:latin typeface="Arial" panose="020B0604020202020204" pitchFamily="34" charset="0"/>
              </a:rPr>
              <a:t> P[</a:t>
            </a:r>
            <a:r>
              <a:rPr lang="en-US" altLang="en-US" sz="1600">
                <a:solidFill>
                  <a:srgbClr val="00B0F0"/>
                </a:solidFill>
                <a:latin typeface="Arial" panose="020B0604020202020204" pitchFamily="34" charset="0"/>
              </a:rPr>
              <a:t>p</a:t>
            </a:r>
            <a:r>
              <a:rPr lang="en-US" altLang="en-US" sz="1600">
                <a:latin typeface="Arial" panose="020B0604020202020204" pitchFamily="34" charset="0"/>
              </a:rPr>
              <a:t> &gt; 0.7 | </a:t>
            </a:r>
            <a:r>
              <a:rPr lang="el-GR" altLang="en-US" sz="1600">
                <a:solidFill>
                  <a:srgbClr val="FF0000"/>
                </a:solidFill>
                <a:latin typeface="Arial" panose="020B0604020202020204" pitchFamily="34" charset="0"/>
              </a:rPr>
              <a:t>π</a:t>
            </a:r>
            <a:r>
              <a:rPr lang="en-US" altLang="en-US" sz="1600">
                <a:latin typeface="Arial" panose="020B0604020202020204" pitchFamily="34" charset="0"/>
              </a:rPr>
              <a:t> = 0.65, n = 50] ≈ 0.2293</a:t>
            </a:r>
          </a:p>
          <a:p>
            <a:pPr eaLnBrk="1" hangingPunct="1">
              <a:spcBef>
                <a:spcPct val="0"/>
              </a:spcBef>
              <a:buFontTx/>
              <a:buNone/>
            </a:pPr>
            <a:r>
              <a:rPr lang="en-US" altLang="en-US" sz="1600">
                <a:latin typeface="Arial" panose="020B0604020202020204" pitchFamily="34" charset="0"/>
              </a:rPr>
              <a:t>is the observed significance level, and</a:t>
            </a:r>
          </a:p>
          <a:p>
            <a:pPr eaLnBrk="1" hangingPunct="1">
              <a:spcBef>
                <a:spcPct val="0"/>
              </a:spcBef>
              <a:buFontTx/>
              <a:buNone/>
            </a:pPr>
            <a:r>
              <a:rPr lang="en-US" altLang="en-US" sz="1600">
                <a:latin typeface="Arial" panose="020B0604020202020204" pitchFamily="34" charset="0"/>
              </a:rPr>
              <a:t> is known as the p-Value for this test.</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A p-Value &gt; Significance Level = </a:t>
            </a:r>
            <a:r>
              <a:rPr lang="el-GR" altLang="en-US" sz="1600">
                <a:latin typeface="Arial" panose="020B0604020202020204" pitchFamily="34" charset="0"/>
              </a:rPr>
              <a:t>α</a:t>
            </a: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 indicates that we will </a:t>
            </a:r>
            <a:r>
              <a:rPr lang="en-US" altLang="en-US" sz="1600" i="1">
                <a:latin typeface="Arial" panose="020B0604020202020204" pitchFamily="34" charset="0"/>
              </a:rPr>
              <a:t>FAIL TO REJECT</a:t>
            </a:r>
            <a:r>
              <a:rPr lang="en-US" altLang="en-US" sz="1600">
                <a:latin typeface="Arial" panose="020B0604020202020204" pitchFamily="34" charset="0"/>
              </a:rPr>
              <a:t> H</a:t>
            </a:r>
            <a:r>
              <a:rPr lang="en-US" altLang="en-US" sz="1600" baseline="-25000">
                <a:latin typeface="Arial" panose="020B0604020202020204" pitchFamily="34" charset="0"/>
              </a:rPr>
              <a:t>0</a:t>
            </a:r>
            <a:endParaRPr lang="en-US" altLang="en-US" sz="1600">
              <a:latin typeface="Arial" panose="020B0604020202020204" pitchFamily="34" charset="0"/>
            </a:endParaRPr>
          </a:p>
        </p:txBody>
      </p:sp>
      <p:grpSp>
        <p:nvGrpSpPr>
          <p:cNvPr id="3" name="Group 20">
            <a:extLst>
              <a:ext uri="{FF2B5EF4-FFF2-40B4-BE49-F238E27FC236}">
                <a16:creationId xmlns:a16="http://schemas.microsoft.com/office/drawing/2014/main" id="{87593327-DA59-4AFA-98A7-04B65CA88763}"/>
              </a:ext>
            </a:extLst>
          </p:cNvPr>
          <p:cNvGrpSpPr>
            <a:grpSpLocks/>
          </p:cNvGrpSpPr>
          <p:nvPr/>
        </p:nvGrpSpPr>
        <p:grpSpPr bwMode="auto">
          <a:xfrm>
            <a:off x="3398838" y="5105400"/>
            <a:ext cx="1244600" cy="1131888"/>
            <a:chOff x="3398293" y="5105400"/>
            <a:chExt cx="1245397" cy="1131627"/>
          </a:xfrm>
        </p:grpSpPr>
        <p:sp>
          <p:nvSpPr>
            <p:cNvPr id="16" name="Freeform 15">
              <a:extLst>
                <a:ext uri="{FF2B5EF4-FFF2-40B4-BE49-F238E27FC236}">
                  <a16:creationId xmlns:a16="http://schemas.microsoft.com/office/drawing/2014/main" id="{784739BC-0389-48F4-8D54-26CE5FEC8679}"/>
                </a:ext>
              </a:extLst>
            </p:cNvPr>
            <p:cNvSpPr/>
            <p:nvPr/>
          </p:nvSpPr>
          <p:spPr>
            <a:xfrm>
              <a:off x="3398293" y="5254591"/>
              <a:ext cx="627464" cy="982436"/>
            </a:xfrm>
            <a:custGeom>
              <a:avLst/>
              <a:gdLst>
                <a:gd name="connsiteX0" fmla="*/ 0 w 627797"/>
                <a:gd name="connsiteY0" fmla="*/ 0 h 982639"/>
                <a:gd name="connsiteX1" fmla="*/ 0 w 627797"/>
                <a:gd name="connsiteY1" fmla="*/ 968991 h 982639"/>
                <a:gd name="connsiteX2" fmla="*/ 627797 w 627797"/>
                <a:gd name="connsiteY2" fmla="*/ 982639 h 982639"/>
                <a:gd name="connsiteX3" fmla="*/ 450376 w 627797"/>
                <a:gd name="connsiteY3" fmla="*/ 914400 h 982639"/>
                <a:gd name="connsiteX4" fmla="*/ 354841 w 627797"/>
                <a:gd name="connsiteY4" fmla="*/ 832513 h 982639"/>
                <a:gd name="connsiteX5" fmla="*/ 272955 w 627797"/>
                <a:gd name="connsiteY5" fmla="*/ 709684 h 982639"/>
                <a:gd name="connsiteX6" fmla="*/ 122829 w 627797"/>
                <a:gd name="connsiteY6" fmla="*/ 368490 h 982639"/>
                <a:gd name="connsiteX7" fmla="*/ 0 w 627797"/>
                <a:gd name="connsiteY7" fmla="*/ 0 h 982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797" h="982639">
                  <a:moveTo>
                    <a:pt x="0" y="0"/>
                  </a:moveTo>
                  <a:lnTo>
                    <a:pt x="0" y="968991"/>
                  </a:lnTo>
                  <a:lnTo>
                    <a:pt x="627797" y="982639"/>
                  </a:lnTo>
                  <a:lnTo>
                    <a:pt x="450376" y="914400"/>
                  </a:lnTo>
                  <a:lnTo>
                    <a:pt x="354841" y="832513"/>
                  </a:lnTo>
                  <a:lnTo>
                    <a:pt x="272955" y="709684"/>
                  </a:lnTo>
                  <a:lnTo>
                    <a:pt x="122829" y="368490"/>
                  </a:lnTo>
                  <a:lnTo>
                    <a:pt x="0" y="0"/>
                  </a:ln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a:extLst>
                <a:ext uri="{FF2B5EF4-FFF2-40B4-BE49-F238E27FC236}">
                  <a16:creationId xmlns:a16="http://schemas.microsoft.com/office/drawing/2014/main" id="{F91FE38B-9241-483F-A6C3-46D8EA3EDFCD}"/>
                </a:ext>
              </a:extLst>
            </p:cNvPr>
            <p:cNvSpPr txBox="1"/>
            <p:nvPr/>
          </p:nvSpPr>
          <p:spPr>
            <a:xfrm>
              <a:off x="3809718" y="5105400"/>
              <a:ext cx="833972" cy="461856"/>
            </a:xfrm>
            <a:prstGeom prst="rect">
              <a:avLst/>
            </a:prstGeom>
            <a:noFill/>
            <a:ln>
              <a:solidFill>
                <a:schemeClr val="accent1">
                  <a:shade val="50000"/>
                </a:schemeClr>
              </a:solidFill>
            </a:ln>
          </p:spPr>
          <p:txBody>
            <a:bodyPr wrap="none">
              <a:spAutoFit/>
            </a:bodyPr>
            <a:lstStyle/>
            <a:p>
              <a:pPr>
                <a:defRPr/>
              </a:pPr>
              <a:r>
                <a:rPr lang="en-US" sz="1200" dirty="0">
                  <a:latin typeface="Arial" charset="0"/>
                  <a:cs typeface="Arial" charset="0"/>
                </a:rPr>
                <a:t>p-Value =</a:t>
              </a:r>
            </a:p>
            <a:p>
              <a:pPr>
                <a:defRPr/>
              </a:pPr>
              <a:r>
                <a:rPr lang="en-US" sz="1200" dirty="0">
                  <a:latin typeface="Arial" charset="0"/>
                  <a:cs typeface="Arial" charset="0"/>
                </a:rPr>
                <a:t>0.2293</a:t>
              </a:r>
            </a:p>
          </p:txBody>
        </p:sp>
        <p:cxnSp>
          <p:nvCxnSpPr>
            <p:cNvPr id="19" name="Straight Arrow Connector 18">
              <a:extLst>
                <a:ext uri="{FF2B5EF4-FFF2-40B4-BE49-F238E27FC236}">
                  <a16:creationId xmlns:a16="http://schemas.microsoft.com/office/drawing/2014/main" id="{8A7910E1-EC52-4EF5-80F1-59FF1DFC5516}"/>
                </a:ext>
              </a:extLst>
            </p:cNvPr>
            <p:cNvCxnSpPr>
              <a:stCxn id="17" idx="2"/>
            </p:cNvCxnSpPr>
            <p:nvPr/>
          </p:nvCxnSpPr>
          <p:spPr>
            <a:xfrm rot="5400000">
              <a:off x="3792343" y="5355886"/>
              <a:ext cx="223785" cy="646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3555"/>
                                        </p:tgtEl>
                                        <p:attrNameLst>
                                          <p:attrName>style.visibility</p:attrName>
                                        </p:attrNameLst>
                                      </p:cBhvr>
                                      <p:to>
                                        <p:strVal val="visible"/>
                                      </p:to>
                                    </p:set>
                                    <p:anim calcmode="lin" valueType="num">
                                      <p:cBhvr additive="base">
                                        <p:cTn id="47" dur="500" fill="hold"/>
                                        <p:tgtEl>
                                          <p:spTgt spid="23555"/>
                                        </p:tgtEl>
                                        <p:attrNameLst>
                                          <p:attrName>ppt_x</p:attrName>
                                        </p:attrNameLst>
                                      </p:cBhvr>
                                      <p:tavLst>
                                        <p:tav tm="0">
                                          <p:val>
                                            <p:strVal val="#ppt_x"/>
                                          </p:val>
                                        </p:tav>
                                        <p:tav tm="100000">
                                          <p:val>
                                            <p:strVal val="#ppt_x"/>
                                          </p:val>
                                        </p:tav>
                                      </p:tavLst>
                                    </p:anim>
                                    <p:anim calcmode="lin" valueType="num">
                                      <p:cBhvr additive="base">
                                        <p:cTn id="4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 calcmode="lin" valueType="num">
                                      <p:cBhvr additive="base">
                                        <p:cTn id="5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4">
                                            <p:txEl>
                                              <p:pRg st="1" end="1"/>
                                            </p:txEl>
                                          </p:spTgt>
                                        </p:tgtEl>
                                        <p:attrNameLst>
                                          <p:attrName>style.visibility</p:attrName>
                                        </p:attrNameLst>
                                      </p:cBhvr>
                                      <p:to>
                                        <p:strVal val="visible"/>
                                      </p:to>
                                    </p:set>
                                    <p:anim calcmode="lin" valueType="num">
                                      <p:cBhvr additive="base">
                                        <p:cTn id="5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xEl>
                                              <p:pRg st="2" end="2"/>
                                            </p:txEl>
                                          </p:spTgt>
                                        </p:tgtEl>
                                        <p:attrNameLst>
                                          <p:attrName>style.visibility</p:attrName>
                                        </p:attrNameLst>
                                      </p:cBhvr>
                                      <p:to>
                                        <p:strVal val="visible"/>
                                      </p:to>
                                    </p:set>
                                    <p:anim calcmode="lin" valueType="num">
                                      <p:cBhvr additive="base">
                                        <p:cTn id="6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4">
                                            <p:txEl>
                                              <p:pRg st="3" end="3"/>
                                            </p:txEl>
                                          </p:spTgt>
                                        </p:tgtEl>
                                        <p:attrNameLst>
                                          <p:attrName>style.visibility</p:attrName>
                                        </p:attrNameLst>
                                      </p:cBhvr>
                                      <p:to>
                                        <p:strVal val="visible"/>
                                      </p:to>
                                    </p:set>
                                    <p:anim calcmode="lin" valueType="num">
                                      <p:cBhvr additive="base">
                                        <p:cTn id="6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4">
                                            <p:txEl>
                                              <p:pRg st="5" end="5"/>
                                            </p:txEl>
                                          </p:spTgt>
                                        </p:tgtEl>
                                        <p:attrNameLst>
                                          <p:attrName>style.visibility</p:attrName>
                                        </p:attrNameLst>
                                      </p:cBhvr>
                                      <p:to>
                                        <p:strVal val="visible"/>
                                      </p:to>
                                    </p:set>
                                    <p:anim calcmode="lin" valueType="num">
                                      <p:cBhvr additive="base">
                                        <p:cTn id="7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4">
                                            <p:txEl>
                                              <p:pRg st="6" end="6"/>
                                            </p:txEl>
                                          </p:spTgt>
                                        </p:tgtEl>
                                        <p:attrNameLst>
                                          <p:attrName>style.visibility</p:attrName>
                                        </p:attrNameLst>
                                      </p:cBhvr>
                                      <p:to>
                                        <p:strVal val="visible"/>
                                      </p:to>
                                    </p:set>
                                    <p:anim calcmode="lin" valueType="num">
                                      <p:cBhvr additive="base">
                                        <p:cTn id="8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a:extLst>
              <a:ext uri="{FF2B5EF4-FFF2-40B4-BE49-F238E27FC236}">
                <a16:creationId xmlns:a16="http://schemas.microsoft.com/office/drawing/2014/main" id="{5862AF46-A457-4903-A665-125DE4D6AB4B}"/>
              </a:ext>
            </a:extLst>
          </p:cNvPr>
          <p:cNvSpPr txBox="1">
            <a:spLocks noChangeArrowheads="1"/>
          </p:cNvSpPr>
          <p:nvPr/>
        </p:nvSpPr>
        <p:spPr bwMode="auto">
          <a:xfrm>
            <a:off x="1828800" y="228600"/>
            <a:ext cx="5878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Types of Research Hypotheses</a:t>
            </a:r>
          </a:p>
        </p:txBody>
      </p:sp>
      <p:sp>
        <p:nvSpPr>
          <p:cNvPr id="3" name="TextBox 2">
            <a:extLst>
              <a:ext uri="{FF2B5EF4-FFF2-40B4-BE49-F238E27FC236}">
                <a16:creationId xmlns:a16="http://schemas.microsoft.com/office/drawing/2014/main" id="{BF5FFE21-075C-4820-8ED7-B4FD24AB5026}"/>
              </a:ext>
            </a:extLst>
          </p:cNvPr>
          <p:cNvSpPr txBox="1">
            <a:spLocks noChangeArrowheads="1"/>
          </p:cNvSpPr>
          <p:nvPr/>
        </p:nvSpPr>
        <p:spPr bwMode="auto">
          <a:xfrm>
            <a:off x="381000" y="990600"/>
            <a:ext cx="336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For Significance Level </a:t>
            </a:r>
            <a:r>
              <a:rPr lang="el-GR" altLang="en-US" sz="1800">
                <a:latin typeface="Arial" panose="020B0604020202020204" pitchFamily="34" charset="0"/>
              </a:rPr>
              <a:t>α</a:t>
            </a:r>
            <a:r>
              <a:rPr lang="en-US" altLang="en-US" sz="1800">
                <a:latin typeface="Arial" panose="020B0604020202020204" pitchFamily="34" charset="0"/>
              </a:rPr>
              <a:t> = 0.10</a:t>
            </a:r>
          </a:p>
        </p:txBody>
      </p:sp>
      <p:grpSp>
        <p:nvGrpSpPr>
          <p:cNvPr id="2" name="Group 23">
            <a:extLst>
              <a:ext uri="{FF2B5EF4-FFF2-40B4-BE49-F238E27FC236}">
                <a16:creationId xmlns:a16="http://schemas.microsoft.com/office/drawing/2014/main" id="{81ADB0DB-4072-4C27-BEB0-CA36FA5711B5}"/>
              </a:ext>
            </a:extLst>
          </p:cNvPr>
          <p:cNvGrpSpPr>
            <a:grpSpLocks/>
          </p:cNvGrpSpPr>
          <p:nvPr/>
        </p:nvGrpSpPr>
        <p:grpSpPr bwMode="auto">
          <a:xfrm>
            <a:off x="228600" y="1447800"/>
            <a:ext cx="4113213" cy="2743200"/>
            <a:chOff x="228600" y="1447800"/>
            <a:chExt cx="4112793" cy="2743200"/>
          </a:xfrm>
        </p:grpSpPr>
        <p:pic>
          <p:nvPicPr>
            <p:cNvPr id="25617" name="Picture 2">
              <a:extLst>
                <a:ext uri="{FF2B5EF4-FFF2-40B4-BE49-F238E27FC236}">
                  <a16:creationId xmlns:a16="http://schemas.microsoft.com/office/drawing/2014/main" id="{68CFE410-0DD4-4851-8579-E415DCDB7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94" t="13652" r="19193" b="12628"/>
            <a:stretch>
              <a:fillRect/>
            </a:stretch>
          </p:blipFill>
          <p:spPr bwMode="auto">
            <a:xfrm>
              <a:off x="685800" y="2133600"/>
              <a:ext cx="2895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TextBox 4">
              <a:extLst>
                <a:ext uri="{FF2B5EF4-FFF2-40B4-BE49-F238E27FC236}">
                  <a16:creationId xmlns:a16="http://schemas.microsoft.com/office/drawing/2014/main" id="{9F703F75-A4C5-425F-B2B9-E0E2584664C9}"/>
                </a:ext>
              </a:extLst>
            </p:cNvPr>
            <p:cNvSpPr txBox="1">
              <a:spLocks noChangeArrowheads="1"/>
            </p:cNvSpPr>
            <p:nvPr/>
          </p:nvSpPr>
          <p:spPr bwMode="auto">
            <a:xfrm>
              <a:off x="228600" y="1447800"/>
              <a:ext cx="41127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Right Tail Research Hypothesis: H</a:t>
              </a:r>
              <a:r>
                <a:rPr lang="en-US" altLang="en-US" sz="1600" baseline="-25000">
                  <a:latin typeface="Arial" panose="020B0604020202020204" pitchFamily="34" charset="0"/>
                </a:rPr>
                <a:t>1</a:t>
              </a:r>
              <a:r>
                <a:rPr lang="en-US" altLang="en-US" sz="1600">
                  <a:latin typeface="Arial" panose="020B0604020202020204" pitchFamily="34" charset="0"/>
                </a:rPr>
                <a:t>: </a:t>
              </a:r>
              <a:r>
                <a:rPr lang="el-GR" altLang="en-US" sz="1600">
                  <a:solidFill>
                    <a:srgbClr val="FF0000"/>
                  </a:solidFill>
                  <a:latin typeface="Arial" panose="020B0604020202020204" pitchFamily="34" charset="0"/>
                </a:rPr>
                <a:t>π</a:t>
              </a:r>
              <a:r>
                <a:rPr lang="en-US" altLang="en-US" sz="1600">
                  <a:latin typeface="Arial" panose="020B0604020202020204" pitchFamily="34" charset="0"/>
                </a:rPr>
                <a:t> &gt; </a:t>
              </a:r>
              <a:r>
                <a:rPr lang="el-GR" altLang="en-US" sz="1600">
                  <a:latin typeface="Arial" panose="020B0604020202020204" pitchFamily="34" charset="0"/>
                </a:rPr>
                <a:t>π</a:t>
              </a:r>
              <a:r>
                <a:rPr lang="en-US" altLang="en-US" sz="1600" baseline="-25000">
                  <a:latin typeface="Arial" panose="020B0604020202020204" pitchFamily="34" charset="0"/>
                </a:rPr>
                <a:t>0</a:t>
              </a:r>
            </a:p>
            <a:p>
              <a:pPr eaLnBrk="1" hangingPunct="1">
                <a:spcBef>
                  <a:spcPct val="0"/>
                </a:spcBef>
                <a:buFontTx/>
                <a:buNone/>
              </a:pPr>
              <a:r>
                <a:rPr lang="en-US" altLang="en-US" sz="1600">
                  <a:latin typeface="Arial" panose="020B0604020202020204" pitchFamily="34" charset="0"/>
                </a:rPr>
                <a:t>    Rejection Region all in Right Tail</a:t>
              </a:r>
            </a:p>
          </p:txBody>
        </p:sp>
        <p:sp>
          <p:nvSpPr>
            <p:cNvPr id="6" name="TextBox 5">
              <a:extLst>
                <a:ext uri="{FF2B5EF4-FFF2-40B4-BE49-F238E27FC236}">
                  <a16:creationId xmlns:a16="http://schemas.microsoft.com/office/drawing/2014/main" id="{AC5BE4AA-3AA4-44F8-8D8E-DF016D5608E8}"/>
                </a:ext>
              </a:extLst>
            </p:cNvPr>
            <p:cNvSpPr txBox="1"/>
            <p:nvPr/>
          </p:nvSpPr>
          <p:spPr>
            <a:xfrm>
              <a:off x="2819135" y="3200400"/>
              <a:ext cx="741287" cy="307975"/>
            </a:xfrm>
            <a:prstGeom prst="rect">
              <a:avLst/>
            </a:prstGeom>
            <a:noFill/>
            <a:ln>
              <a:solidFill>
                <a:schemeClr val="accent1">
                  <a:shade val="50000"/>
                </a:schemeClr>
              </a:solidFill>
            </a:ln>
          </p:spPr>
          <p:txBody>
            <a:bodyPr wrap="none">
              <a:spAutoFit/>
            </a:bodyPr>
            <a:lstStyle/>
            <a:p>
              <a:pPr>
                <a:defRPr/>
              </a:pPr>
              <a:r>
                <a:rPr lang="el-GR" sz="1400" dirty="0">
                  <a:latin typeface="Arial" charset="0"/>
                  <a:cs typeface="Arial" charset="0"/>
                </a:rPr>
                <a:t>α</a:t>
              </a:r>
              <a:r>
                <a:rPr lang="en-US" sz="1400" dirty="0">
                  <a:latin typeface="Arial" charset="0"/>
                  <a:cs typeface="Arial" charset="0"/>
                </a:rPr>
                <a:t>=0.10</a:t>
              </a:r>
            </a:p>
          </p:txBody>
        </p:sp>
        <p:cxnSp>
          <p:nvCxnSpPr>
            <p:cNvPr id="8" name="Straight Arrow Connector 7">
              <a:extLst>
                <a:ext uri="{FF2B5EF4-FFF2-40B4-BE49-F238E27FC236}">
                  <a16:creationId xmlns:a16="http://schemas.microsoft.com/office/drawing/2014/main" id="{185E1511-DE7C-4626-A474-B956A16DCBA3}"/>
                </a:ext>
              </a:extLst>
            </p:cNvPr>
            <p:cNvCxnSpPr>
              <a:stCxn id="6" idx="2"/>
            </p:cNvCxnSpPr>
            <p:nvPr/>
          </p:nvCxnSpPr>
          <p:spPr>
            <a:xfrm rot="5400000">
              <a:off x="2815941" y="3511569"/>
              <a:ext cx="377825" cy="37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24">
            <a:extLst>
              <a:ext uri="{FF2B5EF4-FFF2-40B4-BE49-F238E27FC236}">
                <a16:creationId xmlns:a16="http://schemas.microsoft.com/office/drawing/2014/main" id="{34C69109-A098-4454-8432-F1F33EAABD3F}"/>
              </a:ext>
            </a:extLst>
          </p:cNvPr>
          <p:cNvGrpSpPr>
            <a:grpSpLocks/>
          </p:cNvGrpSpPr>
          <p:nvPr/>
        </p:nvGrpSpPr>
        <p:grpSpPr bwMode="auto">
          <a:xfrm>
            <a:off x="4724400" y="1447800"/>
            <a:ext cx="3940175" cy="2743200"/>
            <a:chOff x="4724400" y="1447800"/>
            <a:chExt cx="3939668" cy="2743200"/>
          </a:xfrm>
        </p:grpSpPr>
        <p:sp>
          <p:nvSpPr>
            <p:cNvPr id="25613" name="TextBox 8">
              <a:extLst>
                <a:ext uri="{FF2B5EF4-FFF2-40B4-BE49-F238E27FC236}">
                  <a16:creationId xmlns:a16="http://schemas.microsoft.com/office/drawing/2014/main" id="{5A240BCE-6CBF-42B1-AE2C-7D43BEE791D6}"/>
                </a:ext>
              </a:extLst>
            </p:cNvPr>
            <p:cNvSpPr txBox="1">
              <a:spLocks noChangeArrowheads="1"/>
            </p:cNvSpPr>
            <p:nvPr/>
          </p:nvSpPr>
          <p:spPr bwMode="auto">
            <a:xfrm>
              <a:off x="4724400" y="1447800"/>
              <a:ext cx="39396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Left Tail Research Hypothesis: H</a:t>
              </a:r>
              <a:r>
                <a:rPr lang="en-US" altLang="en-US" sz="1600" baseline="-25000">
                  <a:latin typeface="Arial" panose="020B0604020202020204" pitchFamily="34" charset="0"/>
                </a:rPr>
                <a:t>1</a:t>
              </a:r>
              <a:r>
                <a:rPr lang="en-US" altLang="en-US" sz="1600">
                  <a:latin typeface="Arial" panose="020B0604020202020204" pitchFamily="34" charset="0"/>
                </a:rPr>
                <a:t>: </a:t>
              </a:r>
              <a:r>
                <a:rPr lang="el-GR" altLang="en-US" sz="1600">
                  <a:solidFill>
                    <a:srgbClr val="FF0000"/>
                  </a:solidFill>
                  <a:latin typeface="Arial" panose="020B0604020202020204" pitchFamily="34" charset="0"/>
                </a:rPr>
                <a:t>π</a:t>
              </a:r>
              <a:r>
                <a:rPr lang="en-US" altLang="en-US" sz="1600">
                  <a:latin typeface="Arial" panose="020B0604020202020204" pitchFamily="34" charset="0"/>
                </a:rPr>
                <a:t> &lt; </a:t>
              </a:r>
              <a:r>
                <a:rPr lang="el-GR" altLang="en-US" sz="1600">
                  <a:latin typeface="Arial" panose="020B0604020202020204" pitchFamily="34" charset="0"/>
                </a:rPr>
                <a:t>π</a:t>
              </a:r>
              <a:r>
                <a:rPr lang="en-US" altLang="en-US" sz="1600" baseline="-25000">
                  <a:latin typeface="Arial" panose="020B0604020202020204" pitchFamily="34" charset="0"/>
                </a:rPr>
                <a:t>0</a:t>
              </a:r>
            </a:p>
            <a:p>
              <a:pPr eaLnBrk="1" hangingPunct="1">
                <a:spcBef>
                  <a:spcPct val="0"/>
                </a:spcBef>
                <a:buFontTx/>
                <a:buNone/>
              </a:pPr>
              <a:r>
                <a:rPr lang="en-US" altLang="en-US" sz="1600">
                  <a:latin typeface="Arial" panose="020B0604020202020204" pitchFamily="34" charset="0"/>
                </a:rPr>
                <a:t>    Rejection Region all in Left Tail</a:t>
              </a:r>
            </a:p>
          </p:txBody>
        </p:sp>
        <p:pic>
          <p:nvPicPr>
            <p:cNvPr id="25614" name="Picture 3">
              <a:extLst>
                <a:ext uri="{FF2B5EF4-FFF2-40B4-BE49-F238E27FC236}">
                  <a16:creationId xmlns:a16="http://schemas.microsoft.com/office/drawing/2014/main" id="{F93BA121-118F-45A9-A464-5F1CEECB6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293" t="14391" r="19293" b="11890"/>
            <a:stretch>
              <a:fillRect/>
            </a:stretch>
          </p:blipFill>
          <p:spPr bwMode="auto">
            <a:xfrm>
              <a:off x="5105400" y="2133600"/>
              <a:ext cx="2895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0C380C9-53AA-4B6E-A633-28A06B0E229A}"/>
                </a:ext>
              </a:extLst>
            </p:cNvPr>
            <p:cNvSpPr txBox="1"/>
            <p:nvPr/>
          </p:nvSpPr>
          <p:spPr>
            <a:xfrm>
              <a:off x="5029161" y="3197225"/>
              <a:ext cx="741268" cy="307975"/>
            </a:xfrm>
            <a:prstGeom prst="rect">
              <a:avLst/>
            </a:prstGeom>
            <a:noFill/>
            <a:ln>
              <a:solidFill>
                <a:schemeClr val="accent1">
                  <a:shade val="50000"/>
                </a:schemeClr>
              </a:solidFill>
            </a:ln>
          </p:spPr>
          <p:txBody>
            <a:bodyPr wrap="none">
              <a:spAutoFit/>
            </a:bodyPr>
            <a:lstStyle/>
            <a:p>
              <a:pPr>
                <a:defRPr/>
              </a:pPr>
              <a:r>
                <a:rPr lang="el-GR" sz="1400" dirty="0">
                  <a:latin typeface="Arial" charset="0"/>
                  <a:cs typeface="Arial" charset="0"/>
                </a:rPr>
                <a:t>α</a:t>
              </a:r>
              <a:r>
                <a:rPr lang="en-US" sz="1400" dirty="0">
                  <a:latin typeface="Arial" charset="0"/>
                  <a:cs typeface="Arial" charset="0"/>
                </a:rPr>
                <a:t>=0.10</a:t>
              </a:r>
            </a:p>
          </p:txBody>
        </p:sp>
        <p:cxnSp>
          <p:nvCxnSpPr>
            <p:cNvPr id="13" name="Straight Arrow Connector 12">
              <a:extLst>
                <a:ext uri="{FF2B5EF4-FFF2-40B4-BE49-F238E27FC236}">
                  <a16:creationId xmlns:a16="http://schemas.microsoft.com/office/drawing/2014/main" id="{EB94E187-381B-4291-ABD8-53B21E32B76E}"/>
                </a:ext>
              </a:extLst>
            </p:cNvPr>
            <p:cNvCxnSpPr>
              <a:stCxn id="11" idx="2"/>
            </p:cNvCxnSpPr>
            <p:nvPr/>
          </p:nvCxnSpPr>
          <p:spPr>
            <a:xfrm rot="16200000" flipH="1">
              <a:off x="5482314" y="3421887"/>
              <a:ext cx="301625" cy="468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 name="Group 25">
            <a:extLst>
              <a:ext uri="{FF2B5EF4-FFF2-40B4-BE49-F238E27FC236}">
                <a16:creationId xmlns:a16="http://schemas.microsoft.com/office/drawing/2014/main" id="{B997F497-C045-41B6-88DB-FB761D6B015B}"/>
              </a:ext>
            </a:extLst>
          </p:cNvPr>
          <p:cNvGrpSpPr>
            <a:grpSpLocks/>
          </p:cNvGrpSpPr>
          <p:nvPr/>
        </p:nvGrpSpPr>
        <p:grpSpPr bwMode="auto">
          <a:xfrm>
            <a:off x="2286000" y="4191000"/>
            <a:ext cx="3971925" cy="2667000"/>
            <a:chOff x="2286000" y="4191000"/>
            <a:chExt cx="3971600" cy="2667000"/>
          </a:xfrm>
        </p:grpSpPr>
        <p:sp>
          <p:nvSpPr>
            <p:cNvPr id="25607" name="TextBox 13">
              <a:extLst>
                <a:ext uri="{FF2B5EF4-FFF2-40B4-BE49-F238E27FC236}">
                  <a16:creationId xmlns:a16="http://schemas.microsoft.com/office/drawing/2014/main" id="{A5F46EDA-43CC-436C-ABF1-20466BFA389E}"/>
                </a:ext>
              </a:extLst>
            </p:cNvPr>
            <p:cNvSpPr txBox="1">
              <a:spLocks noChangeArrowheads="1"/>
            </p:cNvSpPr>
            <p:nvPr/>
          </p:nvSpPr>
          <p:spPr bwMode="auto">
            <a:xfrm>
              <a:off x="2286000" y="4191000"/>
              <a:ext cx="397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Two-Tail Research Hypothesis: H</a:t>
              </a:r>
              <a:r>
                <a:rPr lang="en-US" altLang="en-US" sz="1600" baseline="-25000">
                  <a:latin typeface="Arial" panose="020B0604020202020204" pitchFamily="34" charset="0"/>
                </a:rPr>
                <a:t>1</a:t>
              </a:r>
              <a:r>
                <a:rPr lang="en-US" altLang="en-US" sz="1600">
                  <a:latin typeface="Arial" panose="020B0604020202020204" pitchFamily="34" charset="0"/>
                </a:rPr>
                <a:t>: </a:t>
              </a:r>
              <a:r>
                <a:rPr lang="el-GR" altLang="en-US" sz="1600">
                  <a:solidFill>
                    <a:srgbClr val="FF0000"/>
                  </a:solidFill>
                  <a:latin typeface="Arial" panose="020B0604020202020204" pitchFamily="34" charset="0"/>
                </a:rPr>
                <a:t>π</a:t>
              </a:r>
              <a:r>
                <a:rPr lang="en-US" altLang="en-US" sz="1600">
                  <a:latin typeface="Arial" panose="020B0604020202020204" pitchFamily="34" charset="0"/>
                </a:rPr>
                <a:t> ≠ </a:t>
              </a:r>
              <a:r>
                <a:rPr lang="el-GR" altLang="en-US" sz="1600">
                  <a:latin typeface="Arial" panose="020B0604020202020204" pitchFamily="34" charset="0"/>
                </a:rPr>
                <a:t>π</a:t>
              </a:r>
              <a:r>
                <a:rPr lang="en-US" altLang="en-US" sz="1600" baseline="-25000">
                  <a:latin typeface="Arial" panose="020B0604020202020204" pitchFamily="34" charset="0"/>
                </a:rPr>
                <a:t>0</a:t>
              </a:r>
            </a:p>
            <a:p>
              <a:pPr eaLnBrk="1" hangingPunct="1">
                <a:spcBef>
                  <a:spcPct val="0"/>
                </a:spcBef>
                <a:buFontTx/>
                <a:buNone/>
              </a:pPr>
              <a:r>
                <a:rPr lang="en-US" altLang="en-US" sz="1600">
                  <a:latin typeface="Arial" panose="020B0604020202020204" pitchFamily="34" charset="0"/>
                </a:rPr>
                <a:t>    Rejection Region Split into Both Tails</a:t>
              </a:r>
            </a:p>
          </p:txBody>
        </p:sp>
        <p:pic>
          <p:nvPicPr>
            <p:cNvPr id="25608" name="Picture 4">
              <a:extLst>
                <a:ext uri="{FF2B5EF4-FFF2-40B4-BE49-F238E27FC236}">
                  <a16:creationId xmlns:a16="http://schemas.microsoft.com/office/drawing/2014/main" id="{CE9862A2-F230-454D-8228-E987AB6DE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293" t="11661" r="19293" b="11890"/>
            <a:stretch>
              <a:fillRect/>
            </a:stretch>
          </p:blipFill>
          <p:spPr bwMode="auto">
            <a:xfrm>
              <a:off x="2895600" y="4724400"/>
              <a:ext cx="289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9BBEAA82-70E4-4913-96D8-B00F190F3584}"/>
                </a:ext>
              </a:extLst>
            </p:cNvPr>
            <p:cNvSpPr txBox="1"/>
            <p:nvPr/>
          </p:nvSpPr>
          <p:spPr>
            <a:xfrm>
              <a:off x="2895550" y="5867400"/>
              <a:ext cx="741302" cy="307975"/>
            </a:xfrm>
            <a:prstGeom prst="rect">
              <a:avLst/>
            </a:prstGeom>
            <a:noFill/>
            <a:ln>
              <a:solidFill>
                <a:schemeClr val="accent1">
                  <a:shade val="50000"/>
                </a:schemeClr>
              </a:solidFill>
            </a:ln>
          </p:spPr>
          <p:txBody>
            <a:bodyPr wrap="none">
              <a:spAutoFit/>
            </a:bodyPr>
            <a:lstStyle/>
            <a:p>
              <a:pPr>
                <a:defRPr/>
              </a:pPr>
              <a:r>
                <a:rPr lang="el-GR" sz="1400" dirty="0">
                  <a:latin typeface="Arial" charset="0"/>
                  <a:cs typeface="Arial" charset="0"/>
                </a:rPr>
                <a:t>α</a:t>
              </a:r>
              <a:r>
                <a:rPr lang="en-US" sz="1400" dirty="0">
                  <a:latin typeface="Arial" charset="0"/>
                  <a:cs typeface="Arial" charset="0"/>
                </a:rPr>
                <a:t>=0.05</a:t>
              </a:r>
            </a:p>
          </p:txBody>
        </p:sp>
        <p:cxnSp>
          <p:nvCxnSpPr>
            <p:cNvPr id="18" name="Straight Arrow Connector 17">
              <a:extLst>
                <a:ext uri="{FF2B5EF4-FFF2-40B4-BE49-F238E27FC236}">
                  <a16:creationId xmlns:a16="http://schemas.microsoft.com/office/drawing/2014/main" id="{C7203E39-705F-4AB2-9C22-BC21639D7E38}"/>
                </a:ext>
              </a:extLst>
            </p:cNvPr>
            <p:cNvCxnSpPr>
              <a:stCxn id="16" idx="2"/>
            </p:cNvCxnSpPr>
            <p:nvPr/>
          </p:nvCxnSpPr>
          <p:spPr>
            <a:xfrm rot="16200000" flipH="1">
              <a:off x="3234438" y="6206345"/>
              <a:ext cx="377825" cy="315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0F9CA6-AB0B-4E29-8024-A0252561F4AD}"/>
                </a:ext>
              </a:extLst>
            </p:cNvPr>
            <p:cNvSpPr txBox="1"/>
            <p:nvPr/>
          </p:nvSpPr>
          <p:spPr>
            <a:xfrm>
              <a:off x="5105169" y="5943600"/>
              <a:ext cx="741302" cy="307975"/>
            </a:xfrm>
            <a:prstGeom prst="rect">
              <a:avLst/>
            </a:prstGeom>
            <a:noFill/>
            <a:ln>
              <a:solidFill>
                <a:schemeClr val="accent1">
                  <a:shade val="50000"/>
                </a:schemeClr>
              </a:solidFill>
            </a:ln>
          </p:spPr>
          <p:txBody>
            <a:bodyPr wrap="none">
              <a:spAutoFit/>
            </a:bodyPr>
            <a:lstStyle/>
            <a:p>
              <a:pPr>
                <a:defRPr/>
              </a:pPr>
              <a:r>
                <a:rPr lang="el-GR" sz="1400" dirty="0">
                  <a:latin typeface="Arial" charset="0"/>
                  <a:cs typeface="Arial" charset="0"/>
                </a:rPr>
                <a:t>α</a:t>
              </a:r>
              <a:r>
                <a:rPr lang="en-US" sz="1400" dirty="0">
                  <a:latin typeface="Arial" charset="0"/>
                  <a:cs typeface="Arial" charset="0"/>
                </a:rPr>
                <a:t>=0.05</a:t>
              </a:r>
            </a:p>
          </p:txBody>
        </p:sp>
        <p:cxnSp>
          <p:nvCxnSpPr>
            <p:cNvPr id="21" name="Straight Arrow Connector 20">
              <a:extLst>
                <a:ext uri="{FF2B5EF4-FFF2-40B4-BE49-F238E27FC236}">
                  <a16:creationId xmlns:a16="http://schemas.microsoft.com/office/drawing/2014/main" id="{1C8C8789-C980-4A02-B493-9DF2CAE6243C}"/>
                </a:ext>
              </a:extLst>
            </p:cNvPr>
            <p:cNvCxnSpPr>
              <a:stCxn id="19" idx="2"/>
            </p:cNvCxnSpPr>
            <p:nvPr/>
          </p:nvCxnSpPr>
          <p:spPr>
            <a:xfrm rot="5400000">
              <a:off x="5178176" y="6254762"/>
              <a:ext cx="301625" cy="295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331E4525-03A9-406E-B0E5-A3E793675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599" r="5394"/>
          <a:stretch>
            <a:fillRect/>
          </a:stretch>
        </p:blipFill>
        <p:spPr bwMode="auto">
          <a:xfrm>
            <a:off x="838200" y="10668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037A2D2E-DBF1-4063-B5AE-B14B042DD4FE}"/>
              </a:ext>
            </a:extLst>
          </p:cNvPr>
          <p:cNvSpPr txBox="1"/>
          <p:nvPr/>
        </p:nvSpPr>
        <p:spPr>
          <a:xfrm>
            <a:off x="2047875" y="3429000"/>
            <a:ext cx="390525" cy="369888"/>
          </a:xfrm>
          <a:prstGeom prst="rect">
            <a:avLst/>
          </a:prstGeom>
          <a:noFill/>
        </p:spPr>
        <p:txBody>
          <a:bodyPr wrap="none">
            <a:spAutoFit/>
          </a:bodyPr>
          <a:lstStyle/>
          <a:p>
            <a:pPr fontAlgn="auto">
              <a:spcBef>
                <a:spcPts val="0"/>
              </a:spcBef>
              <a:spcAft>
                <a:spcPts val="0"/>
              </a:spcAft>
              <a:defRPr/>
            </a:pPr>
            <a:r>
              <a:rPr lang="en-US" dirty="0">
                <a:solidFill>
                  <a:schemeClr val="accent3">
                    <a:lumMod val="50000"/>
                  </a:schemeClr>
                </a:solidFill>
                <a:latin typeface="+mn-lt"/>
                <a:cs typeface="+mn-cs"/>
              </a:rPr>
              <a:t>µ</a:t>
            </a:r>
            <a:r>
              <a:rPr lang="en-US" baseline="-25000" dirty="0">
                <a:solidFill>
                  <a:schemeClr val="accent3">
                    <a:lumMod val="50000"/>
                  </a:schemeClr>
                </a:solidFill>
                <a:latin typeface="+mn-lt"/>
                <a:cs typeface="+mn-cs"/>
              </a:rPr>
              <a:t>0</a:t>
            </a:r>
          </a:p>
        </p:txBody>
      </p:sp>
      <p:sp>
        <p:nvSpPr>
          <p:cNvPr id="26628" name="TextBox 5">
            <a:extLst>
              <a:ext uri="{FF2B5EF4-FFF2-40B4-BE49-F238E27FC236}">
                <a16:creationId xmlns:a16="http://schemas.microsoft.com/office/drawing/2014/main" id="{CB1E1742-8845-4BD9-BE2A-A6B00024FBA5}"/>
              </a:ext>
            </a:extLst>
          </p:cNvPr>
          <p:cNvSpPr txBox="1">
            <a:spLocks noChangeArrowheads="1"/>
          </p:cNvSpPr>
          <p:nvPr/>
        </p:nvSpPr>
        <p:spPr bwMode="auto">
          <a:xfrm>
            <a:off x="2962275" y="3429000"/>
            <a:ext cx="39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accent1"/>
                </a:solidFill>
              </a:rPr>
              <a:t>µ</a:t>
            </a:r>
            <a:r>
              <a:rPr lang="en-US" altLang="en-US" sz="1800" baseline="-25000">
                <a:solidFill>
                  <a:schemeClr val="accent1"/>
                </a:solidFill>
              </a:rPr>
              <a:t>1</a:t>
            </a:r>
          </a:p>
        </p:txBody>
      </p:sp>
      <p:sp>
        <p:nvSpPr>
          <p:cNvPr id="7" name="Freeform 6">
            <a:extLst>
              <a:ext uri="{FF2B5EF4-FFF2-40B4-BE49-F238E27FC236}">
                <a16:creationId xmlns:a16="http://schemas.microsoft.com/office/drawing/2014/main" id="{B38B7C2F-8C2A-429A-9A61-770A53AD2C9E}"/>
              </a:ext>
            </a:extLst>
          </p:cNvPr>
          <p:cNvSpPr/>
          <p:nvPr/>
        </p:nvSpPr>
        <p:spPr>
          <a:xfrm>
            <a:off x="2784475" y="3357563"/>
            <a:ext cx="314325" cy="177800"/>
          </a:xfrm>
          <a:custGeom>
            <a:avLst/>
            <a:gdLst>
              <a:gd name="connsiteX0" fmla="*/ 13648 w 313899"/>
              <a:gd name="connsiteY0" fmla="*/ 0 h 177421"/>
              <a:gd name="connsiteX1" fmla="*/ 0 w 313899"/>
              <a:gd name="connsiteY1" fmla="*/ 163773 h 177421"/>
              <a:gd name="connsiteX2" fmla="*/ 313899 w 313899"/>
              <a:gd name="connsiteY2" fmla="*/ 177421 h 177421"/>
              <a:gd name="connsiteX3" fmla="*/ 136478 w 313899"/>
              <a:gd name="connsiteY3" fmla="*/ 95535 h 177421"/>
              <a:gd name="connsiteX4" fmla="*/ 13648 w 313899"/>
              <a:gd name="connsiteY4" fmla="*/ 0 h 177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899" h="177421">
                <a:moveTo>
                  <a:pt x="13648" y="0"/>
                </a:moveTo>
                <a:lnTo>
                  <a:pt x="0" y="163773"/>
                </a:lnTo>
                <a:lnTo>
                  <a:pt x="313899" y="177421"/>
                </a:lnTo>
                <a:lnTo>
                  <a:pt x="136478" y="95535"/>
                </a:lnTo>
                <a:lnTo>
                  <a:pt x="13648" y="0"/>
                </a:lnTo>
                <a:close/>
              </a:path>
            </a:pathLst>
          </a:custGeom>
          <a:solidFill>
            <a:schemeClr val="accent3">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442764B9-2834-4443-970F-E6B9C1A98321}"/>
              </a:ext>
            </a:extLst>
          </p:cNvPr>
          <p:cNvSpPr txBox="1"/>
          <p:nvPr/>
        </p:nvSpPr>
        <p:spPr>
          <a:xfrm>
            <a:off x="3048000" y="2895600"/>
            <a:ext cx="315913" cy="369888"/>
          </a:xfrm>
          <a:prstGeom prst="rect">
            <a:avLst/>
          </a:prstGeom>
          <a:solidFill>
            <a:schemeClr val="accent3">
              <a:lumMod val="75000"/>
              <a:alpha val="62000"/>
            </a:schemeClr>
          </a:solidFill>
          <a:ln>
            <a:solidFill>
              <a:schemeClr val="accent3">
                <a:lumMod val="50000"/>
              </a:schemeClr>
            </a:solidFill>
          </a:ln>
        </p:spPr>
        <p:txBody>
          <a:bodyPr wrap="none">
            <a:spAutoFit/>
          </a:bodyPr>
          <a:lstStyle/>
          <a:p>
            <a:pPr fontAlgn="auto">
              <a:spcBef>
                <a:spcPts val="0"/>
              </a:spcBef>
              <a:spcAft>
                <a:spcPts val="0"/>
              </a:spcAft>
              <a:defRPr/>
            </a:pPr>
            <a:r>
              <a:rPr lang="el-GR" dirty="0">
                <a:latin typeface="+mn-lt"/>
                <a:cs typeface="+mn-cs"/>
              </a:rPr>
              <a:t>α</a:t>
            </a:r>
            <a:endParaRPr lang="en-US" dirty="0">
              <a:latin typeface="+mn-lt"/>
              <a:cs typeface="+mn-cs"/>
            </a:endParaRPr>
          </a:p>
        </p:txBody>
      </p:sp>
      <p:cxnSp>
        <p:nvCxnSpPr>
          <p:cNvPr id="10" name="Straight Arrow Connector 9">
            <a:extLst>
              <a:ext uri="{FF2B5EF4-FFF2-40B4-BE49-F238E27FC236}">
                <a16:creationId xmlns:a16="http://schemas.microsoft.com/office/drawing/2014/main" id="{7CD127E9-7491-4BBB-B765-5925390CF5A6}"/>
              </a:ext>
            </a:extLst>
          </p:cNvPr>
          <p:cNvCxnSpPr>
            <a:stCxn id="8" idx="2"/>
          </p:cNvCxnSpPr>
          <p:nvPr/>
        </p:nvCxnSpPr>
        <p:spPr>
          <a:xfrm rot="5400000">
            <a:off x="3007519" y="3229769"/>
            <a:ext cx="163512" cy="234950"/>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66608317-2B92-4BE4-99A1-9BB39995792D}"/>
              </a:ext>
            </a:extLst>
          </p:cNvPr>
          <p:cNvSpPr/>
          <p:nvPr/>
        </p:nvSpPr>
        <p:spPr>
          <a:xfrm>
            <a:off x="2197100" y="2592388"/>
            <a:ext cx="600075" cy="928687"/>
          </a:xfrm>
          <a:custGeom>
            <a:avLst/>
            <a:gdLst>
              <a:gd name="connsiteX0" fmla="*/ 586853 w 600501"/>
              <a:gd name="connsiteY0" fmla="*/ 0 h 928047"/>
              <a:gd name="connsiteX1" fmla="*/ 600501 w 600501"/>
              <a:gd name="connsiteY1" fmla="*/ 928047 h 928047"/>
              <a:gd name="connsiteX2" fmla="*/ 0 w 600501"/>
              <a:gd name="connsiteY2" fmla="*/ 928047 h 928047"/>
              <a:gd name="connsiteX3" fmla="*/ 204716 w 600501"/>
              <a:gd name="connsiteY3" fmla="*/ 846161 h 928047"/>
              <a:gd name="connsiteX4" fmla="*/ 341194 w 600501"/>
              <a:gd name="connsiteY4" fmla="*/ 696035 h 928047"/>
              <a:gd name="connsiteX5" fmla="*/ 436728 w 600501"/>
              <a:gd name="connsiteY5" fmla="*/ 464024 h 928047"/>
              <a:gd name="connsiteX6" fmla="*/ 586853 w 600501"/>
              <a:gd name="connsiteY6" fmla="*/ 54591 h 928047"/>
              <a:gd name="connsiteX7" fmla="*/ 586853 w 600501"/>
              <a:gd name="connsiteY7" fmla="*/ 0 h 92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501" h="928047">
                <a:moveTo>
                  <a:pt x="586853" y="0"/>
                </a:moveTo>
                <a:lnTo>
                  <a:pt x="600501" y="928047"/>
                </a:lnTo>
                <a:lnTo>
                  <a:pt x="0" y="928047"/>
                </a:lnTo>
                <a:lnTo>
                  <a:pt x="204716" y="846161"/>
                </a:lnTo>
                <a:lnTo>
                  <a:pt x="341194" y="696035"/>
                </a:lnTo>
                <a:lnTo>
                  <a:pt x="436728" y="464024"/>
                </a:lnTo>
                <a:lnTo>
                  <a:pt x="586853" y="54591"/>
                </a:lnTo>
                <a:lnTo>
                  <a:pt x="586853" y="0"/>
                </a:lnTo>
                <a:close/>
              </a:path>
            </a:pathLst>
          </a:cu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a:extLst>
              <a:ext uri="{FF2B5EF4-FFF2-40B4-BE49-F238E27FC236}">
                <a16:creationId xmlns:a16="http://schemas.microsoft.com/office/drawing/2014/main" id="{575667C3-0B69-4F85-99EE-4D4B1AD32836}"/>
              </a:ext>
            </a:extLst>
          </p:cNvPr>
          <p:cNvSpPr txBox="1"/>
          <p:nvPr/>
        </p:nvSpPr>
        <p:spPr>
          <a:xfrm>
            <a:off x="2057400" y="2743200"/>
            <a:ext cx="307975" cy="369888"/>
          </a:xfrm>
          <a:prstGeom prst="rect">
            <a:avLst/>
          </a:prstGeom>
          <a:solidFill>
            <a:schemeClr val="tx2">
              <a:lumMod val="60000"/>
              <a:lumOff val="40000"/>
              <a:alpha val="50000"/>
            </a:schemeClr>
          </a:solidFill>
          <a:ln>
            <a:solidFill>
              <a:schemeClr val="accent1">
                <a:shade val="50000"/>
              </a:schemeClr>
            </a:solidFill>
          </a:ln>
        </p:spPr>
        <p:txBody>
          <a:bodyPr wrap="none">
            <a:spAutoFit/>
          </a:bodyPr>
          <a:lstStyle/>
          <a:p>
            <a:pPr fontAlgn="auto">
              <a:spcBef>
                <a:spcPts val="0"/>
              </a:spcBef>
              <a:spcAft>
                <a:spcPts val="0"/>
              </a:spcAft>
              <a:defRPr/>
            </a:pPr>
            <a:r>
              <a:rPr lang="el-GR" dirty="0">
                <a:latin typeface="+mn-lt"/>
                <a:cs typeface="+mn-cs"/>
              </a:rPr>
              <a:t>β</a:t>
            </a:r>
            <a:endParaRPr lang="en-US" dirty="0">
              <a:latin typeface="+mn-lt"/>
              <a:cs typeface="+mn-cs"/>
            </a:endParaRPr>
          </a:p>
        </p:txBody>
      </p:sp>
      <p:cxnSp>
        <p:nvCxnSpPr>
          <p:cNvPr id="15" name="Straight Arrow Connector 14">
            <a:extLst>
              <a:ext uri="{FF2B5EF4-FFF2-40B4-BE49-F238E27FC236}">
                <a16:creationId xmlns:a16="http://schemas.microsoft.com/office/drawing/2014/main" id="{F1A27865-6951-44B6-AD3C-D9CF34BB0241}"/>
              </a:ext>
            </a:extLst>
          </p:cNvPr>
          <p:cNvCxnSpPr>
            <a:stCxn id="13" idx="2"/>
            <a:endCxn id="11" idx="4"/>
          </p:cNvCxnSpPr>
          <p:nvPr/>
        </p:nvCxnSpPr>
        <p:spPr>
          <a:xfrm rot="16200000" flipH="1">
            <a:off x="2286795" y="3037681"/>
            <a:ext cx="176212" cy="327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635" name="Picture 3">
            <a:extLst>
              <a:ext uri="{FF2B5EF4-FFF2-40B4-BE49-F238E27FC236}">
                <a16:creationId xmlns:a16="http://schemas.microsoft.com/office/drawing/2014/main" id="{9608AA40-57F0-4648-9D62-D538F95F5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938" r="7054"/>
          <a:stretch>
            <a:fillRect/>
          </a:stretch>
        </p:blipFill>
        <p:spPr bwMode="auto">
          <a:xfrm>
            <a:off x="838200" y="38862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F435C7F2-324B-422D-A273-0A014D9E50F6}"/>
              </a:ext>
            </a:extLst>
          </p:cNvPr>
          <p:cNvSpPr txBox="1"/>
          <p:nvPr/>
        </p:nvSpPr>
        <p:spPr>
          <a:xfrm>
            <a:off x="2136775" y="6246813"/>
            <a:ext cx="390525" cy="368300"/>
          </a:xfrm>
          <a:prstGeom prst="rect">
            <a:avLst/>
          </a:prstGeom>
          <a:noFill/>
        </p:spPr>
        <p:txBody>
          <a:bodyPr wrap="none">
            <a:spAutoFit/>
          </a:bodyPr>
          <a:lstStyle/>
          <a:p>
            <a:pPr fontAlgn="auto">
              <a:spcBef>
                <a:spcPts val="0"/>
              </a:spcBef>
              <a:spcAft>
                <a:spcPts val="0"/>
              </a:spcAft>
              <a:defRPr/>
            </a:pPr>
            <a:r>
              <a:rPr lang="en-US" dirty="0">
                <a:solidFill>
                  <a:schemeClr val="accent3">
                    <a:lumMod val="50000"/>
                  </a:schemeClr>
                </a:solidFill>
                <a:latin typeface="+mn-lt"/>
                <a:cs typeface="+mn-cs"/>
              </a:rPr>
              <a:t>µ</a:t>
            </a:r>
            <a:r>
              <a:rPr lang="en-US" baseline="-25000" dirty="0">
                <a:solidFill>
                  <a:schemeClr val="accent3">
                    <a:lumMod val="50000"/>
                  </a:schemeClr>
                </a:solidFill>
                <a:latin typeface="+mn-lt"/>
                <a:cs typeface="+mn-cs"/>
              </a:rPr>
              <a:t>0</a:t>
            </a:r>
          </a:p>
        </p:txBody>
      </p:sp>
      <p:sp>
        <p:nvSpPr>
          <p:cNvPr id="26637" name="TextBox 17">
            <a:extLst>
              <a:ext uri="{FF2B5EF4-FFF2-40B4-BE49-F238E27FC236}">
                <a16:creationId xmlns:a16="http://schemas.microsoft.com/office/drawing/2014/main" id="{4408B669-FC2A-437D-96FD-4A7310EEEC2E}"/>
              </a:ext>
            </a:extLst>
          </p:cNvPr>
          <p:cNvSpPr txBox="1">
            <a:spLocks noChangeArrowheads="1"/>
          </p:cNvSpPr>
          <p:nvPr/>
        </p:nvSpPr>
        <p:spPr bwMode="auto">
          <a:xfrm>
            <a:off x="3051175" y="6246813"/>
            <a:ext cx="39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accent1"/>
                </a:solidFill>
              </a:rPr>
              <a:t>µ</a:t>
            </a:r>
            <a:r>
              <a:rPr lang="en-US" altLang="en-US" sz="1800" baseline="-25000">
                <a:solidFill>
                  <a:schemeClr val="accent1"/>
                </a:solidFill>
              </a:rPr>
              <a:t>1</a:t>
            </a:r>
          </a:p>
        </p:txBody>
      </p:sp>
      <p:sp>
        <p:nvSpPr>
          <p:cNvPr id="20" name="TextBox 19">
            <a:extLst>
              <a:ext uri="{FF2B5EF4-FFF2-40B4-BE49-F238E27FC236}">
                <a16:creationId xmlns:a16="http://schemas.microsoft.com/office/drawing/2014/main" id="{432AB44B-3DF8-4CB4-A863-0A5D9044B6D6}"/>
              </a:ext>
            </a:extLst>
          </p:cNvPr>
          <p:cNvSpPr txBox="1"/>
          <p:nvPr/>
        </p:nvSpPr>
        <p:spPr>
          <a:xfrm>
            <a:off x="2971800" y="5486400"/>
            <a:ext cx="315913" cy="369888"/>
          </a:xfrm>
          <a:prstGeom prst="rect">
            <a:avLst/>
          </a:prstGeom>
          <a:solidFill>
            <a:schemeClr val="accent3">
              <a:lumMod val="75000"/>
              <a:alpha val="62000"/>
            </a:schemeClr>
          </a:solidFill>
          <a:ln>
            <a:solidFill>
              <a:schemeClr val="accent3">
                <a:lumMod val="50000"/>
              </a:schemeClr>
            </a:solidFill>
          </a:ln>
        </p:spPr>
        <p:txBody>
          <a:bodyPr wrap="none">
            <a:spAutoFit/>
          </a:bodyPr>
          <a:lstStyle/>
          <a:p>
            <a:pPr fontAlgn="auto">
              <a:spcBef>
                <a:spcPts val="0"/>
              </a:spcBef>
              <a:spcAft>
                <a:spcPts val="0"/>
              </a:spcAft>
              <a:defRPr/>
            </a:pPr>
            <a:r>
              <a:rPr lang="el-GR" dirty="0">
                <a:latin typeface="+mn-lt"/>
                <a:cs typeface="+mn-cs"/>
              </a:rPr>
              <a:t>α</a:t>
            </a:r>
            <a:endParaRPr lang="en-US" dirty="0">
              <a:latin typeface="+mn-lt"/>
              <a:cs typeface="+mn-cs"/>
            </a:endParaRPr>
          </a:p>
        </p:txBody>
      </p:sp>
      <p:cxnSp>
        <p:nvCxnSpPr>
          <p:cNvPr id="21" name="Straight Arrow Connector 20">
            <a:extLst>
              <a:ext uri="{FF2B5EF4-FFF2-40B4-BE49-F238E27FC236}">
                <a16:creationId xmlns:a16="http://schemas.microsoft.com/office/drawing/2014/main" id="{663E16EF-FB30-43AF-8032-A5861C4EECDD}"/>
              </a:ext>
            </a:extLst>
          </p:cNvPr>
          <p:cNvCxnSpPr>
            <a:stCxn id="20" idx="2"/>
          </p:cNvCxnSpPr>
          <p:nvPr/>
        </p:nvCxnSpPr>
        <p:spPr>
          <a:xfrm rot="5400000">
            <a:off x="2855119" y="5896769"/>
            <a:ext cx="315912" cy="234950"/>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913E56F3-1183-450A-8C03-367483CD0F9E}"/>
              </a:ext>
            </a:extLst>
          </p:cNvPr>
          <p:cNvSpPr/>
          <p:nvPr/>
        </p:nvSpPr>
        <p:spPr>
          <a:xfrm>
            <a:off x="2286000" y="6019800"/>
            <a:ext cx="381000" cy="319088"/>
          </a:xfrm>
          <a:custGeom>
            <a:avLst/>
            <a:gdLst>
              <a:gd name="connsiteX0" fmla="*/ 586853 w 600501"/>
              <a:gd name="connsiteY0" fmla="*/ 0 h 928047"/>
              <a:gd name="connsiteX1" fmla="*/ 600501 w 600501"/>
              <a:gd name="connsiteY1" fmla="*/ 928047 h 928047"/>
              <a:gd name="connsiteX2" fmla="*/ 0 w 600501"/>
              <a:gd name="connsiteY2" fmla="*/ 928047 h 928047"/>
              <a:gd name="connsiteX3" fmla="*/ 204716 w 600501"/>
              <a:gd name="connsiteY3" fmla="*/ 846161 h 928047"/>
              <a:gd name="connsiteX4" fmla="*/ 341194 w 600501"/>
              <a:gd name="connsiteY4" fmla="*/ 696035 h 928047"/>
              <a:gd name="connsiteX5" fmla="*/ 436728 w 600501"/>
              <a:gd name="connsiteY5" fmla="*/ 464024 h 928047"/>
              <a:gd name="connsiteX6" fmla="*/ 586853 w 600501"/>
              <a:gd name="connsiteY6" fmla="*/ 54591 h 928047"/>
              <a:gd name="connsiteX7" fmla="*/ 586853 w 600501"/>
              <a:gd name="connsiteY7" fmla="*/ 0 h 92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501" h="928047">
                <a:moveTo>
                  <a:pt x="586853" y="0"/>
                </a:moveTo>
                <a:lnTo>
                  <a:pt x="600501" y="928047"/>
                </a:lnTo>
                <a:lnTo>
                  <a:pt x="0" y="928047"/>
                </a:lnTo>
                <a:lnTo>
                  <a:pt x="204716" y="846161"/>
                </a:lnTo>
                <a:lnTo>
                  <a:pt x="341194" y="696035"/>
                </a:lnTo>
                <a:lnTo>
                  <a:pt x="436728" y="464024"/>
                </a:lnTo>
                <a:lnTo>
                  <a:pt x="586853" y="54591"/>
                </a:lnTo>
                <a:lnTo>
                  <a:pt x="586853" y="0"/>
                </a:lnTo>
                <a:close/>
              </a:path>
            </a:pathLst>
          </a:cu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22">
            <a:extLst>
              <a:ext uri="{FF2B5EF4-FFF2-40B4-BE49-F238E27FC236}">
                <a16:creationId xmlns:a16="http://schemas.microsoft.com/office/drawing/2014/main" id="{F49F427D-34B7-440C-8A9B-9112C6F23A06}"/>
              </a:ext>
            </a:extLst>
          </p:cNvPr>
          <p:cNvSpPr txBox="1"/>
          <p:nvPr/>
        </p:nvSpPr>
        <p:spPr>
          <a:xfrm>
            <a:off x="2057400" y="5715000"/>
            <a:ext cx="307975" cy="369888"/>
          </a:xfrm>
          <a:prstGeom prst="rect">
            <a:avLst/>
          </a:prstGeom>
          <a:solidFill>
            <a:schemeClr val="tx2">
              <a:lumMod val="60000"/>
              <a:lumOff val="40000"/>
              <a:alpha val="50000"/>
            </a:schemeClr>
          </a:solidFill>
          <a:ln>
            <a:solidFill>
              <a:schemeClr val="accent1">
                <a:shade val="50000"/>
              </a:schemeClr>
            </a:solidFill>
          </a:ln>
        </p:spPr>
        <p:txBody>
          <a:bodyPr wrap="none">
            <a:spAutoFit/>
          </a:bodyPr>
          <a:lstStyle/>
          <a:p>
            <a:pPr fontAlgn="auto">
              <a:spcBef>
                <a:spcPts val="0"/>
              </a:spcBef>
              <a:spcAft>
                <a:spcPts val="0"/>
              </a:spcAft>
              <a:defRPr/>
            </a:pPr>
            <a:r>
              <a:rPr lang="el-GR" dirty="0">
                <a:latin typeface="+mn-lt"/>
                <a:cs typeface="+mn-cs"/>
              </a:rPr>
              <a:t>β</a:t>
            </a:r>
            <a:endParaRPr lang="en-US" dirty="0">
              <a:latin typeface="+mn-lt"/>
              <a:cs typeface="+mn-cs"/>
            </a:endParaRPr>
          </a:p>
        </p:txBody>
      </p:sp>
      <p:cxnSp>
        <p:nvCxnSpPr>
          <p:cNvPr id="24" name="Straight Arrow Connector 23">
            <a:extLst>
              <a:ext uri="{FF2B5EF4-FFF2-40B4-BE49-F238E27FC236}">
                <a16:creationId xmlns:a16="http://schemas.microsoft.com/office/drawing/2014/main" id="{E09D42C9-E4CB-4C7D-BD25-02274B53827C}"/>
              </a:ext>
            </a:extLst>
          </p:cNvPr>
          <p:cNvCxnSpPr>
            <a:stCxn id="23" idx="2"/>
            <a:endCxn id="22" idx="4"/>
          </p:cNvCxnSpPr>
          <p:nvPr/>
        </p:nvCxnSpPr>
        <p:spPr>
          <a:xfrm rot="16200000" flipH="1">
            <a:off x="2270125" y="6026151"/>
            <a:ext cx="173037" cy="290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Freeform 28">
            <a:extLst>
              <a:ext uri="{FF2B5EF4-FFF2-40B4-BE49-F238E27FC236}">
                <a16:creationId xmlns:a16="http://schemas.microsoft.com/office/drawing/2014/main" id="{6879E851-00B1-4FC5-BE32-5322F1B97F69}"/>
              </a:ext>
            </a:extLst>
          </p:cNvPr>
          <p:cNvSpPr/>
          <p:nvPr/>
        </p:nvSpPr>
        <p:spPr>
          <a:xfrm>
            <a:off x="2633663" y="5595938"/>
            <a:ext cx="546100" cy="750887"/>
          </a:xfrm>
          <a:custGeom>
            <a:avLst/>
            <a:gdLst>
              <a:gd name="connsiteX0" fmla="*/ 0 w 545910"/>
              <a:gd name="connsiteY0" fmla="*/ 0 h 750627"/>
              <a:gd name="connsiteX1" fmla="*/ 13648 w 545910"/>
              <a:gd name="connsiteY1" fmla="*/ 736979 h 750627"/>
              <a:gd name="connsiteX2" fmla="*/ 545910 w 545910"/>
              <a:gd name="connsiteY2" fmla="*/ 750627 h 750627"/>
              <a:gd name="connsiteX3" fmla="*/ 327546 w 545910"/>
              <a:gd name="connsiteY3" fmla="*/ 655093 h 750627"/>
              <a:gd name="connsiteX4" fmla="*/ 204716 w 545910"/>
              <a:gd name="connsiteY4" fmla="*/ 518615 h 750627"/>
              <a:gd name="connsiteX5" fmla="*/ 0 w 545910"/>
              <a:gd name="connsiteY5" fmla="*/ 0 h 7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910" h="750627">
                <a:moveTo>
                  <a:pt x="0" y="0"/>
                </a:moveTo>
                <a:lnTo>
                  <a:pt x="13648" y="736979"/>
                </a:lnTo>
                <a:lnTo>
                  <a:pt x="545910" y="750627"/>
                </a:lnTo>
                <a:lnTo>
                  <a:pt x="327546" y="655093"/>
                </a:lnTo>
                <a:lnTo>
                  <a:pt x="204716" y="518615"/>
                </a:lnTo>
                <a:lnTo>
                  <a:pt x="0" y="0"/>
                </a:lnTo>
                <a:close/>
              </a:path>
            </a:pathLst>
          </a:custGeom>
          <a:solidFill>
            <a:schemeClr val="accent3">
              <a:lumMod val="7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644" name="TextBox 29">
            <a:extLst>
              <a:ext uri="{FF2B5EF4-FFF2-40B4-BE49-F238E27FC236}">
                <a16:creationId xmlns:a16="http://schemas.microsoft.com/office/drawing/2014/main" id="{15CF164E-FB47-4A50-9178-9B06554A6705}"/>
              </a:ext>
            </a:extLst>
          </p:cNvPr>
          <p:cNvSpPr txBox="1">
            <a:spLocks noChangeArrowheads="1"/>
          </p:cNvSpPr>
          <p:nvPr/>
        </p:nvSpPr>
        <p:spPr bwMode="auto">
          <a:xfrm>
            <a:off x="2743200" y="228600"/>
            <a:ext cx="4159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t>Type I and Type II Errors</a:t>
            </a:r>
          </a:p>
        </p:txBody>
      </p:sp>
      <p:sp>
        <p:nvSpPr>
          <p:cNvPr id="26645" name="TextBox 30">
            <a:extLst>
              <a:ext uri="{FF2B5EF4-FFF2-40B4-BE49-F238E27FC236}">
                <a16:creationId xmlns:a16="http://schemas.microsoft.com/office/drawing/2014/main" id="{47E9AB03-DC55-45A6-B34A-CFD7BD1F9FF2}"/>
              </a:ext>
            </a:extLst>
          </p:cNvPr>
          <p:cNvSpPr txBox="1">
            <a:spLocks noChangeArrowheads="1"/>
          </p:cNvSpPr>
          <p:nvPr/>
        </p:nvSpPr>
        <p:spPr bwMode="auto">
          <a:xfrm>
            <a:off x="4572000" y="1066800"/>
            <a:ext cx="4117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As we seek smaller Type I Error rates,</a:t>
            </a:r>
          </a:p>
          <a:p>
            <a:pPr eaLnBrk="1" hangingPunct="1">
              <a:spcBef>
                <a:spcPct val="0"/>
              </a:spcBef>
              <a:buFontTx/>
              <a:buNone/>
            </a:pPr>
            <a:r>
              <a:rPr lang="en-US" altLang="en-US" sz="1800"/>
              <a:t>We necessarily increase Type II Error rates</a:t>
            </a:r>
          </a:p>
          <a:p>
            <a:pPr eaLnBrk="1" hangingPunct="1">
              <a:spcBef>
                <a:spcPct val="0"/>
              </a:spcBef>
              <a:buFontTx/>
              <a:buNone/>
            </a:pPr>
            <a:r>
              <a:rPr lang="en-US" altLang="en-US" sz="1800"/>
              <a:t> (and vice versa).</a:t>
            </a:r>
          </a:p>
        </p:txBody>
      </p:sp>
      <p:sp>
        <p:nvSpPr>
          <p:cNvPr id="2070" name="TextBox 31">
            <a:extLst>
              <a:ext uri="{FF2B5EF4-FFF2-40B4-BE49-F238E27FC236}">
                <a16:creationId xmlns:a16="http://schemas.microsoft.com/office/drawing/2014/main" id="{6EE5F520-5E97-40F0-9FA2-A66964669C35}"/>
              </a:ext>
            </a:extLst>
          </p:cNvPr>
          <p:cNvSpPr txBox="1">
            <a:spLocks noChangeArrowheads="1"/>
          </p:cNvSpPr>
          <p:nvPr/>
        </p:nvSpPr>
        <p:spPr bwMode="auto">
          <a:xfrm>
            <a:off x="4724400" y="1981200"/>
            <a:ext cx="3651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So … we need to assess the relative</a:t>
            </a:r>
          </a:p>
          <a:p>
            <a:pPr eaLnBrk="1" hangingPunct="1">
              <a:spcBef>
                <a:spcPct val="0"/>
              </a:spcBef>
              <a:buFontTx/>
              <a:buNone/>
            </a:pPr>
            <a:r>
              <a:rPr lang="en-US" altLang="en-US" sz="1800"/>
              <a:t> consequences of making each type</a:t>
            </a:r>
          </a:p>
          <a:p>
            <a:pPr eaLnBrk="1" hangingPunct="1">
              <a:spcBef>
                <a:spcPct val="0"/>
              </a:spcBef>
              <a:buFontTx/>
              <a:buNone/>
            </a:pPr>
            <a:r>
              <a:rPr lang="en-US" altLang="en-US" sz="1800"/>
              <a:t> of error, and choose the Significance</a:t>
            </a:r>
          </a:p>
          <a:p>
            <a:pPr eaLnBrk="1" hangingPunct="1">
              <a:spcBef>
                <a:spcPct val="0"/>
              </a:spcBef>
              <a:buFontTx/>
              <a:buNone/>
            </a:pPr>
            <a:r>
              <a:rPr lang="en-US" altLang="en-US" sz="1800"/>
              <a:t> Level for the test accordingly.</a:t>
            </a:r>
          </a:p>
        </p:txBody>
      </p:sp>
      <p:sp>
        <p:nvSpPr>
          <p:cNvPr id="25" name="TextBox 24">
            <a:extLst>
              <a:ext uri="{FF2B5EF4-FFF2-40B4-BE49-F238E27FC236}">
                <a16:creationId xmlns:a16="http://schemas.microsoft.com/office/drawing/2014/main" id="{28853167-CB23-4F03-B515-702B66C36667}"/>
              </a:ext>
            </a:extLst>
          </p:cNvPr>
          <p:cNvSpPr txBox="1">
            <a:spLocks noChangeArrowheads="1"/>
          </p:cNvSpPr>
          <p:nvPr/>
        </p:nvSpPr>
        <p:spPr bwMode="auto">
          <a:xfrm>
            <a:off x="4876800" y="3124200"/>
            <a:ext cx="30861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Drug Example:</a:t>
            </a:r>
          </a:p>
          <a:p>
            <a:pPr eaLnBrk="1" hangingPunct="1">
              <a:spcBef>
                <a:spcPct val="0"/>
              </a:spcBef>
              <a:buFontTx/>
              <a:buNone/>
            </a:pPr>
            <a:r>
              <a:rPr lang="en-US" altLang="en-US" sz="1400">
                <a:latin typeface="Arial" panose="020B0604020202020204" pitchFamily="34" charset="0"/>
              </a:rPr>
              <a:t>  Type I Error – Determining Better</a:t>
            </a:r>
          </a:p>
          <a:p>
            <a:pPr eaLnBrk="1" hangingPunct="1">
              <a:spcBef>
                <a:spcPct val="0"/>
              </a:spcBef>
              <a:buFontTx/>
              <a:buNone/>
            </a:pPr>
            <a:r>
              <a:rPr lang="en-US" altLang="en-US" sz="1400">
                <a:latin typeface="Arial" panose="020B0604020202020204" pitchFamily="34" charset="0"/>
              </a:rPr>
              <a:t>    when Really Not Better</a:t>
            </a:r>
          </a:p>
          <a:p>
            <a:pPr eaLnBrk="1" hangingPunct="1">
              <a:spcBef>
                <a:spcPct val="0"/>
              </a:spcBef>
              <a:buFontTx/>
              <a:buNone/>
            </a:pPr>
            <a:r>
              <a:rPr lang="en-US" altLang="en-US" sz="1400">
                <a:latin typeface="Arial" panose="020B0604020202020204" pitchFamily="34" charset="0"/>
              </a:rPr>
              <a:t>  Type II Error – Failing to Recognize</a:t>
            </a:r>
          </a:p>
          <a:p>
            <a:pPr eaLnBrk="1" hangingPunct="1">
              <a:spcBef>
                <a:spcPct val="0"/>
              </a:spcBef>
              <a:buFontTx/>
              <a:buNone/>
            </a:pPr>
            <a:r>
              <a:rPr lang="en-US" altLang="en-US" sz="1400">
                <a:latin typeface="Arial" panose="020B0604020202020204" pitchFamily="34" charset="0"/>
              </a:rPr>
              <a:t>    Better when Really is Better</a:t>
            </a:r>
          </a:p>
        </p:txBody>
      </p:sp>
      <p:sp>
        <p:nvSpPr>
          <p:cNvPr id="26" name="TextBox 25">
            <a:extLst>
              <a:ext uri="{FF2B5EF4-FFF2-40B4-BE49-F238E27FC236}">
                <a16:creationId xmlns:a16="http://schemas.microsoft.com/office/drawing/2014/main" id="{3694A0C6-06B3-4B26-A616-CB04365EA7A2}"/>
              </a:ext>
            </a:extLst>
          </p:cNvPr>
          <p:cNvSpPr txBox="1">
            <a:spLocks noChangeArrowheads="1"/>
          </p:cNvSpPr>
          <p:nvPr/>
        </p:nvSpPr>
        <p:spPr bwMode="auto">
          <a:xfrm>
            <a:off x="4953000" y="4267200"/>
            <a:ext cx="2906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Can reduce risk of Type II Error by</a:t>
            </a:r>
          </a:p>
          <a:p>
            <a:pPr eaLnBrk="1" hangingPunct="1">
              <a:spcBef>
                <a:spcPct val="0"/>
              </a:spcBef>
              <a:buFontTx/>
              <a:buNone/>
            </a:pPr>
            <a:r>
              <a:rPr lang="en-US" altLang="en-US" sz="1400">
                <a:latin typeface="Arial" panose="020B0604020202020204" pitchFamily="34" charset="0"/>
              </a:rPr>
              <a:t> Increasing Risk of Type I Error</a:t>
            </a:r>
          </a:p>
        </p:txBody>
      </p:sp>
      <p:sp>
        <p:nvSpPr>
          <p:cNvPr id="27" name="TextBox 26">
            <a:extLst>
              <a:ext uri="{FF2B5EF4-FFF2-40B4-BE49-F238E27FC236}">
                <a16:creationId xmlns:a16="http://schemas.microsoft.com/office/drawing/2014/main" id="{BB430161-660A-442B-B883-1516DDD9D431}"/>
              </a:ext>
            </a:extLst>
          </p:cNvPr>
          <p:cNvSpPr txBox="1">
            <a:spLocks noChangeArrowheads="1"/>
          </p:cNvSpPr>
          <p:nvPr/>
        </p:nvSpPr>
        <p:spPr bwMode="auto">
          <a:xfrm>
            <a:off x="5029200" y="4876800"/>
            <a:ext cx="2717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A rule-of-thumb approach:</a:t>
            </a:r>
          </a:p>
          <a:p>
            <a:pPr eaLnBrk="1" hangingPunct="1">
              <a:spcBef>
                <a:spcPct val="0"/>
              </a:spcBef>
              <a:buFontTx/>
              <a:buNone/>
            </a:pPr>
            <a:r>
              <a:rPr lang="en-US" altLang="en-US" sz="1600">
                <a:latin typeface="Arial" panose="020B0604020202020204" pitchFamily="34" charset="0"/>
              </a:rPr>
              <a:t>   Type II Error more Severe</a:t>
            </a:r>
          </a:p>
          <a:p>
            <a:pPr eaLnBrk="1" hangingPunct="1">
              <a:spcBef>
                <a:spcPct val="0"/>
              </a:spcBef>
              <a:buFontTx/>
              <a:buNone/>
            </a:pPr>
            <a:r>
              <a:rPr lang="en-US" altLang="en-US" sz="1600">
                <a:latin typeface="Arial" panose="020B0604020202020204" pitchFamily="34" charset="0"/>
              </a:rPr>
              <a:t>     - Set </a:t>
            </a:r>
            <a:r>
              <a:rPr lang="el-GR" altLang="en-US" sz="1600">
                <a:latin typeface="Arial" panose="020B0604020202020204" pitchFamily="34" charset="0"/>
              </a:rPr>
              <a:t>α</a:t>
            </a:r>
            <a:r>
              <a:rPr lang="en-US" altLang="en-US" sz="1600">
                <a:latin typeface="Arial" panose="020B0604020202020204" pitchFamily="34" charset="0"/>
              </a:rPr>
              <a:t> from 0.05 to 0.10</a:t>
            </a:r>
          </a:p>
          <a:p>
            <a:pPr eaLnBrk="1" hangingPunct="1">
              <a:spcBef>
                <a:spcPct val="0"/>
              </a:spcBef>
              <a:buFontTx/>
              <a:buNone/>
            </a:pPr>
            <a:r>
              <a:rPr lang="en-US" altLang="en-US" sz="1600">
                <a:latin typeface="Arial" panose="020B0604020202020204" pitchFamily="34" charset="0"/>
              </a:rPr>
              <a:t>   Type I Error more Severe</a:t>
            </a:r>
          </a:p>
          <a:p>
            <a:pPr eaLnBrk="1" hangingPunct="1">
              <a:spcBef>
                <a:spcPct val="0"/>
              </a:spcBef>
              <a:buFontTx/>
              <a:buNone/>
            </a:pPr>
            <a:r>
              <a:rPr lang="en-US" altLang="en-US" sz="1600">
                <a:latin typeface="Arial" panose="020B0604020202020204" pitchFamily="34" charset="0"/>
              </a:rPr>
              <a:t>     - Set </a:t>
            </a:r>
            <a:r>
              <a:rPr lang="el-GR" altLang="en-US" sz="1600">
                <a:latin typeface="Arial" panose="020B0604020202020204" pitchFamily="34" charset="0"/>
              </a:rPr>
              <a:t>α</a:t>
            </a:r>
            <a:r>
              <a:rPr lang="en-US" altLang="en-US" sz="1600">
                <a:latin typeface="Arial" panose="020B0604020202020204" pitchFamily="34" charset="0"/>
              </a:rPr>
              <a:t> from 0 to 0.05</a:t>
            </a:r>
          </a:p>
          <a:p>
            <a:pPr eaLnBrk="1" hangingPunct="1">
              <a:spcBef>
                <a:spcPct val="0"/>
              </a:spcBef>
              <a:buFontTx/>
              <a:buNone/>
            </a:pPr>
            <a:r>
              <a:rPr lang="en-US" altLang="en-US" sz="1600">
                <a:latin typeface="Arial" panose="020B0604020202020204" pitchFamily="34" charset="0"/>
              </a:rPr>
              <a:t>   ~Same Consequences</a:t>
            </a:r>
          </a:p>
          <a:p>
            <a:pPr eaLnBrk="1" hangingPunct="1">
              <a:spcBef>
                <a:spcPct val="0"/>
              </a:spcBef>
              <a:buFontTx/>
              <a:buNone/>
            </a:pPr>
            <a:r>
              <a:rPr lang="en-US" altLang="en-US" sz="1600">
                <a:latin typeface="Arial" panose="020B0604020202020204" pitchFamily="34" charset="0"/>
              </a:rPr>
              <a:t>     - Use </a:t>
            </a:r>
            <a:r>
              <a:rPr lang="el-GR" altLang="en-US" sz="1600">
                <a:latin typeface="Arial" panose="020B0604020202020204" pitchFamily="34" charset="0"/>
              </a:rPr>
              <a:t>α</a:t>
            </a:r>
            <a:r>
              <a:rPr lang="en-US" altLang="en-US" sz="1600">
                <a:latin typeface="Arial" panose="020B0604020202020204" pitchFamily="34" charset="0"/>
              </a:rPr>
              <a:t> ≈ 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0"/>
                                        </p:tgtEl>
                                        <p:attrNameLst>
                                          <p:attrName>style.visibility</p:attrName>
                                        </p:attrNameLst>
                                      </p:cBhvr>
                                      <p:to>
                                        <p:strVal val="visible"/>
                                      </p:to>
                                    </p:set>
                                    <p:anim calcmode="lin" valueType="num">
                                      <p:cBhvr additive="base">
                                        <p:cTn id="7" dur="500" fill="hold"/>
                                        <p:tgtEl>
                                          <p:spTgt spid="2070"/>
                                        </p:tgtEl>
                                        <p:attrNameLst>
                                          <p:attrName>ppt_x</p:attrName>
                                        </p:attrNameLst>
                                      </p:cBhvr>
                                      <p:tavLst>
                                        <p:tav tm="0">
                                          <p:val>
                                            <p:strVal val="#ppt_x"/>
                                          </p:val>
                                        </p:tav>
                                        <p:tav tm="100000">
                                          <p:val>
                                            <p:strVal val="#ppt_x"/>
                                          </p:val>
                                        </p:tav>
                                      </p:tavLst>
                                    </p:anim>
                                    <p:anim calcmode="lin" valueType="num">
                                      <p:cBhvr additive="base">
                                        <p:cTn id="8" dur="500" fill="hold"/>
                                        <p:tgtEl>
                                          <p:spTgt spid="20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anim calcmode="lin" valueType="num">
                                      <p:cBhvr additive="base">
                                        <p:cTn id="1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1" end="1"/>
                                            </p:txEl>
                                          </p:spTgt>
                                        </p:tgtEl>
                                        <p:attrNameLst>
                                          <p:attrName>style.visibility</p:attrName>
                                        </p:attrNameLst>
                                      </p:cBhvr>
                                      <p:to>
                                        <p:strVal val="visible"/>
                                      </p:to>
                                    </p:set>
                                    <p:anim calcmode="lin" valueType="num">
                                      <p:cBhvr additive="base">
                                        <p:cTn id="19"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anim calcmode="lin" valueType="num">
                                      <p:cBhvr additive="base">
                                        <p:cTn id="23"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anim calcmode="lin" valueType="num">
                                      <p:cBhvr additive="base">
                                        <p:cTn id="29"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4" end="4"/>
                                            </p:txEl>
                                          </p:spTgt>
                                        </p:tgtEl>
                                        <p:attrNameLst>
                                          <p:attrName>style.visibility</p:attrName>
                                        </p:attrNameLst>
                                      </p:cBhvr>
                                      <p:to>
                                        <p:strVal val="visible"/>
                                      </p:to>
                                    </p:set>
                                    <p:anim calcmode="lin" valueType="num">
                                      <p:cBhvr additive="base">
                                        <p:cTn id="33"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ppt_x"/>
                                          </p:val>
                                        </p:tav>
                                        <p:tav tm="100000">
                                          <p:val>
                                            <p:strVal val="#ppt_x"/>
                                          </p:val>
                                        </p:tav>
                                      </p:tavLst>
                                    </p:anim>
                                    <p:anim calcmode="lin" valueType="num">
                                      <p:cBhvr additive="base">
                                        <p:cTn id="4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0"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9">
            <a:extLst>
              <a:ext uri="{FF2B5EF4-FFF2-40B4-BE49-F238E27FC236}">
                <a16:creationId xmlns:a16="http://schemas.microsoft.com/office/drawing/2014/main" id="{3684B340-BE9F-437C-8EF1-24F59DF08E4E}"/>
              </a:ext>
            </a:extLst>
          </p:cNvPr>
          <p:cNvSpPr txBox="1">
            <a:spLocks noChangeArrowheads="1"/>
          </p:cNvSpPr>
          <p:nvPr/>
        </p:nvSpPr>
        <p:spPr bwMode="auto">
          <a:xfrm>
            <a:off x="2895600" y="228600"/>
            <a:ext cx="359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Confidence Intervals</a:t>
            </a:r>
          </a:p>
        </p:txBody>
      </p:sp>
      <p:sp>
        <p:nvSpPr>
          <p:cNvPr id="3" name="TextBox 2">
            <a:extLst>
              <a:ext uri="{FF2B5EF4-FFF2-40B4-BE49-F238E27FC236}">
                <a16:creationId xmlns:a16="http://schemas.microsoft.com/office/drawing/2014/main" id="{71365446-C3DF-45D4-9944-990EC459D9F3}"/>
              </a:ext>
            </a:extLst>
          </p:cNvPr>
          <p:cNvSpPr txBox="1">
            <a:spLocks noChangeArrowheads="1"/>
          </p:cNvSpPr>
          <p:nvPr/>
        </p:nvSpPr>
        <p:spPr bwMode="auto">
          <a:xfrm>
            <a:off x="152400" y="762000"/>
            <a:ext cx="8832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introducing hypothesis testing, the question of interest was whether or not</a:t>
            </a:r>
          </a:p>
          <a:p>
            <a:pPr eaLnBrk="1" hangingPunct="1">
              <a:spcBef>
                <a:spcPct val="0"/>
              </a:spcBef>
              <a:buFontTx/>
              <a:buNone/>
            </a:pPr>
            <a:r>
              <a:rPr lang="en-US" altLang="en-US" sz="1800">
                <a:latin typeface="Arial" panose="020B0604020202020204" pitchFamily="34" charset="0"/>
              </a:rPr>
              <a:t> a newly developed drug for heart murmurs performed better than the competitor’s</a:t>
            </a:r>
          </a:p>
          <a:p>
            <a:pPr eaLnBrk="1" hangingPunct="1">
              <a:spcBef>
                <a:spcPct val="0"/>
              </a:spcBef>
              <a:buFontTx/>
              <a:buNone/>
            </a:pPr>
            <a:r>
              <a:rPr lang="en-US" altLang="en-US" sz="1800">
                <a:latin typeface="Arial" panose="020B0604020202020204" pitchFamily="34" charset="0"/>
              </a:rPr>
              <a:t> currently available offering.</a:t>
            </a:r>
          </a:p>
          <a:p>
            <a:pPr eaLnBrk="1" hangingPunct="1">
              <a:spcBef>
                <a:spcPct val="0"/>
              </a:spcBef>
              <a:buFontTx/>
              <a:buNone/>
            </a:pPr>
            <a:r>
              <a:rPr lang="en-US" altLang="en-US" sz="1800">
                <a:latin typeface="Arial" panose="020B0604020202020204" pitchFamily="34" charset="0"/>
              </a:rPr>
              <a:t>Recall that there were 50 patients tested with the new drug, and if 40 responded</a:t>
            </a:r>
          </a:p>
          <a:p>
            <a:pPr eaLnBrk="1" hangingPunct="1">
              <a:spcBef>
                <a:spcPct val="0"/>
              </a:spcBef>
              <a:buFontTx/>
              <a:buNone/>
            </a:pPr>
            <a:r>
              <a:rPr lang="en-US" altLang="en-US" sz="1800">
                <a:latin typeface="Arial" panose="020B0604020202020204" pitchFamily="34" charset="0"/>
              </a:rPr>
              <a:t> positively, then we would have a sample proportion p = 0.8.</a:t>
            </a:r>
          </a:p>
          <a:p>
            <a:pPr eaLnBrk="1" hangingPunct="1">
              <a:spcBef>
                <a:spcPct val="0"/>
              </a:spcBef>
              <a:buFontTx/>
              <a:buNone/>
            </a:pPr>
            <a:r>
              <a:rPr lang="en-US" altLang="en-US" sz="1800">
                <a:latin typeface="Arial" panose="020B0604020202020204" pitchFamily="34" charset="0"/>
              </a:rPr>
              <a:t>This was greater than the critical value of 0.76, so we Rejected H</a:t>
            </a:r>
            <a:r>
              <a:rPr lang="en-US" altLang="en-US" sz="1800" baseline="-25000">
                <a:latin typeface="Arial" panose="020B0604020202020204" pitchFamily="34" charset="0"/>
              </a:rPr>
              <a:t>0</a:t>
            </a:r>
            <a:r>
              <a:rPr lang="en-US" altLang="en-US" sz="1800">
                <a:latin typeface="Arial" panose="020B0604020202020204" pitchFamily="34" charset="0"/>
              </a:rPr>
              <a:t> (our new drug no</a:t>
            </a:r>
          </a:p>
          <a:p>
            <a:pPr eaLnBrk="1" hangingPunct="1">
              <a:spcBef>
                <a:spcPct val="0"/>
              </a:spcBef>
              <a:buFontTx/>
              <a:buNone/>
            </a:pPr>
            <a:r>
              <a:rPr lang="en-US" altLang="en-US" sz="1800">
                <a:latin typeface="Arial" panose="020B0604020202020204" pitchFamily="34" charset="0"/>
              </a:rPr>
              <a:t> better than the competitor’s 65% success rate) and concluded that our drug is better</a:t>
            </a:r>
          </a:p>
          <a:p>
            <a:pPr eaLnBrk="1" hangingPunct="1">
              <a:spcBef>
                <a:spcPct val="0"/>
              </a:spcBef>
              <a:buFontTx/>
              <a:buNone/>
            </a:pPr>
            <a:r>
              <a:rPr lang="en-US" altLang="en-US" sz="1800">
                <a:latin typeface="Arial" panose="020B0604020202020204" pitchFamily="34" charset="0"/>
              </a:rPr>
              <a:t> than the competitor’s drug.</a:t>
            </a:r>
          </a:p>
        </p:txBody>
      </p:sp>
      <p:sp>
        <p:nvSpPr>
          <p:cNvPr id="4" name="TextBox 3">
            <a:extLst>
              <a:ext uri="{FF2B5EF4-FFF2-40B4-BE49-F238E27FC236}">
                <a16:creationId xmlns:a16="http://schemas.microsoft.com/office/drawing/2014/main" id="{6BDC6BE6-4B8D-4CAA-8C74-9D8D3E11A995}"/>
              </a:ext>
            </a:extLst>
          </p:cNvPr>
          <p:cNvSpPr txBox="1">
            <a:spLocks noChangeArrowheads="1"/>
          </p:cNvSpPr>
          <p:nvPr/>
        </p:nvSpPr>
        <p:spPr bwMode="auto">
          <a:xfrm>
            <a:off x="304800" y="3276600"/>
            <a:ext cx="85169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There is still an unanswered question here.  The test suggests it is better, but how</a:t>
            </a:r>
          </a:p>
          <a:p>
            <a:pPr eaLnBrk="1" hangingPunct="1">
              <a:spcBef>
                <a:spcPct val="0"/>
              </a:spcBef>
              <a:buFontTx/>
              <a:buNone/>
            </a:pPr>
            <a:r>
              <a:rPr lang="en-US" altLang="en-US" sz="1800">
                <a:latin typeface="Arial" panose="020B0604020202020204" pitchFamily="34" charset="0"/>
              </a:rPr>
              <a:t> much better is it?</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Is the answer simply 15% better?  Do we simply take the observed sample</a:t>
            </a:r>
          </a:p>
          <a:p>
            <a:pPr eaLnBrk="1" hangingPunct="1">
              <a:spcBef>
                <a:spcPct val="0"/>
              </a:spcBef>
              <a:buFontTx/>
              <a:buNone/>
            </a:pPr>
            <a:r>
              <a:rPr lang="en-US" altLang="en-US" sz="1800">
                <a:latin typeface="Arial" panose="020B0604020202020204" pitchFamily="34" charset="0"/>
              </a:rPr>
              <a:t> proportion 0.80 and subtract the 0.65 success rate of the competitive offering?</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This is certainly a reasonable response, as the </a:t>
            </a:r>
            <a:r>
              <a:rPr lang="en-US" altLang="en-US" sz="1800">
                <a:solidFill>
                  <a:srgbClr val="00B0F0"/>
                </a:solidFill>
                <a:latin typeface="Arial" panose="020B0604020202020204" pitchFamily="34" charset="0"/>
              </a:rPr>
              <a:t>sample statistic </a:t>
            </a:r>
            <a:r>
              <a:rPr lang="en-US" altLang="en-US" sz="1800">
                <a:latin typeface="Arial" panose="020B0604020202020204" pitchFamily="34" charset="0"/>
              </a:rPr>
              <a:t>here does provide</a:t>
            </a:r>
          </a:p>
          <a:p>
            <a:pPr eaLnBrk="1" hangingPunct="1">
              <a:spcBef>
                <a:spcPct val="0"/>
              </a:spcBef>
              <a:buFontTx/>
              <a:buNone/>
            </a:pPr>
            <a:r>
              <a:rPr lang="en-US" altLang="en-US" sz="1800">
                <a:latin typeface="Arial" panose="020B0604020202020204" pitchFamily="34" charset="0"/>
              </a:rPr>
              <a:t> our best </a:t>
            </a:r>
            <a:r>
              <a:rPr lang="en-US" altLang="en-US" sz="1800" i="1">
                <a:latin typeface="Arial" panose="020B0604020202020204" pitchFamily="34" charset="0"/>
              </a:rPr>
              <a:t>point</a:t>
            </a:r>
            <a:r>
              <a:rPr lang="en-US" altLang="en-US" sz="1800">
                <a:latin typeface="Arial" panose="020B0604020202020204" pitchFamily="34" charset="0"/>
              </a:rPr>
              <a:t> estimate of the </a:t>
            </a:r>
            <a:r>
              <a:rPr lang="en-US" altLang="en-US" sz="1800">
                <a:solidFill>
                  <a:srgbClr val="FF0000"/>
                </a:solidFill>
                <a:latin typeface="Arial" panose="020B0604020202020204" pitchFamily="34" charset="0"/>
              </a:rPr>
              <a:t>population parameter </a:t>
            </a:r>
            <a:r>
              <a:rPr lang="en-US" altLang="en-US" sz="1800">
                <a:latin typeface="Arial" panose="020B0604020202020204" pitchFamily="34" charset="0"/>
              </a:rPr>
              <a:t>we want to advertise, but</a:t>
            </a:r>
          </a:p>
          <a:p>
            <a:pPr eaLnBrk="1" hangingPunct="1">
              <a:spcBef>
                <a:spcPct val="0"/>
              </a:spcBef>
              <a:buFontTx/>
              <a:buNone/>
            </a:pPr>
            <a:r>
              <a:rPr lang="en-US" altLang="en-US" sz="1800">
                <a:latin typeface="Arial" panose="020B0604020202020204" pitchFamily="34" charset="0"/>
              </a:rPr>
              <a:t> there is a problem</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P[</a:t>
            </a:r>
            <a:r>
              <a:rPr lang="el-GR" altLang="en-US" sz="1800">
                <a:solidFill>
                  <a:srgbClr val="FF0000"/>
                </a:solidFill>
                <a:latin typeface="Arial" panose="020B0604020202020204" pitchFamily="34" charset="0"/>
              </a:rPr>
              <a:t>π</a:t>
            </a:r>
            <a:r>
              <a:rPr lang="en-US" altLang="en-US" sz="1800" baseline="-25000">
                <a:solidFill>
                  <a:srgbClr val="FF0000"/>
                </a:solidFill>
                <a:latin typeface="Arial" panose="020B0604020202020204" pitchFamily="34" charset="0"/>
              </a:rPr>
              <a:t>New</a:t>
            </a:r>
            <a:r>
              <a:rPr lang="en-US" altLang="en-US" sz="1800">
                <a:solidFill>
                  <a:srgbClr val="FF0000"/>
                </a:solidFill>
                <a:latin typeface="Arial" panose="020B0604020202020204" pitchFamily="34" charset="0"/>
              </a:rPr>
              <a:t> </a:t>
            </a:r>
            <a:r>
              <a:rPr lang="en-US" altLang="en-US" sz="1800">
                <a:latin typeface="Arial" panose="020B0604020202020204" pitchFamily="34" charset="0"/>
              </a:rPr>
              <a:t>= </a:t>
            </a:r>
            <a:r>
              <a:rPr lang="en-US" altLang="en-US" sz="1800">
                <a:solidFill>
                  <a:srgbClr val="00B0F0"/>
                </a:solidFill>
                <a:latin typeface="Arial" panose="020B0604020202020204" pitchFamily="34" charset="0"/>
              </a:rPr>
              <a:t>p</a:t>
            </a:r>
            <a:r>
              <a:rPr lang="en-US" altLang="en-US" sz="1800">
                <a:latin typeface="Arial" panose="020B0604020202020204" pitchFamily="34" charset="0"/>
              </a:rPr>
              <a:t> = 0.8]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 calcmode="lin" valueType="num">
                                      <p:cBhvr additive="base">
                                        <p:cTn id="4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 calcmode="lin" valueType="num">
                                      <p:cBhvr additive="base">
                                        <p:cTn id="5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anim calcmode="lin" valueType="num">
                                      <p:cBhvr additive="base">
                                        <p:cTn id="5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 calcmode="lin" valueType="num">
                                      <p:cBhvr additive="base">
                                        <p:cTn id="6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 calcmode="lin" valueType="num">
                                      <p:cBhvr additive="base">
                                        <p:cTn id="6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additive="base">
                                        <p:cTn id="7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 calcmode="lin" valueType="num">
                                      <p:cBhvr additive="base">
                                        <p:cTn id="7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056324E-06B7-42CB-9FA2-09D84617737A}"/>
              </a:ext>
            </a:extLst>
          </p:cNvPr>
          <p:cNvSpPr>
            <a:spLocks noGrp="1"/>
          </p:cNvSpPr>
          <p:nvPr>
            <p:ph type="title"/>
          </p:nvPr>
        </p:nvSpPr>
        <p:spPr>
          <a:xfrm>
            <a:off x="457200" y="0"/>
            <a:ext cx="8229600" cy="1143000"/>
          </a:xfrm>
        </p:spPr>
        <p:txBody>
          <a:bodyPr/>
          <a:lstStyle/>
          <a:p>
            <a:r>
              <a:rPr lang="en-US" altLang="en-US" sz="3200"/>
              <a:t>Interval Estimates</a:t>
            </a:r>
          </a:p>
        </p:txBody>
      </p:sp>
      <p:sp>
        <p:nvSpPr>
          <p:cNvPr id="20483" name="TextBox 2">
            <a:extLst>
              <a:ext uri="{FF2B5EF4-FFF2-40B4-BE49-F238E27FC236}">
                <a16:creationId xmlns:a16="http://schemas.microsoft.com/office/drawing/2014/main" id="{5C37ED0F-44B5-4B0C-9FD9-29B96A230773}"/>
              </a:ext>
            </a:extLst>
          </p:cNvPr>
          <p:cNvSpPr txBox="1">
            <a:spLocks noChangeArrowheads="1"/>
          </p:cNvSpPr>
          <p:nvPr/>
        </p:nvSpPr>
        <p:spPr bwMode="auto">
          <a:xfrm>
            <a:off x="457200" y="914400"/>
            <a:ext cx="78914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However, perhaps we can find an Interval that has a positive probability of</a:t>
            </a:r>
          </a:p>
          <a:p>
            <a:pPr eaLnBrk="1" hangingPunct="1">
              <a:spcBef>
                <a:spcPct val="0"/>
              </a:spcBef>
              <a:buFontTx/>
              <a:buNone/>
            </a:pPr>
            <a:r>
              <a:rPr lang="en-US" altLang="en-US" sz="1800">
                <a:latin typeface="Arial" panose="020B0604020202020204" pitchFamily="34" charset="0"/>
              </a:rPr>
              <a:t>including the </a:t>
            </a:r>
            <a:r>
              <a:rPr lang="en-US" altLang="en-US" sz="1800">
                <a:solidFill>
                  <a:srgbClr val="FF0000"/>
                </a:solidFill>
                <a:latin typeface="Arial" panose="020B0604020202020204" pitchFamily="34" charset="0"/>
              </a:rPr>
              <a:t>Population Parameter </a:t>
            </a:r>
            <a:r>
              <a:rPr lang="en-US" altLang="en-US" sz="1800">
                <a:latin typeface="Arial" panose="020B0604020202020204" pitchFamily="34" charset="0"/>
              </a:rPr>
              <a:t>we want to know.</a:t>
            </a:r>
          </a:p>
        </p:txBody>
      </p:sp>
      <p:sp>
        <p:nvSpPr>
          <p:cNvPr id="20484" name="TextBox 3">
            <a:extLst>
              <a:ext uri="{FF2B5EF4-FFF2-40B4-BE49-F238E27FC236}">
                <a16:creationId xmlns:a16="http://schemas.microsoft.com/office/drawing/2014/main" id="{6C8CD0CE-5F39-47CE-AEA6-AF3EF38E06F0}"/>
              </a:ext>
            </a:extLst>
          </p:cNvPr>
          <p:cNvSpPr txBox="1">
            <a:spLocks noChangeArrowheads="1"/>
          </p:cNvSpPr>
          <p:nvPr/>
        </p:nvSpPr>
        <p:spPr bwMode="auto">
          <a:xfrm>
            <a:off x="533400" y="1752600"/>
            <a:ext cx="64293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eg, P[ </a:t>
            </a:r>
            <a:r>
              <a:rPr lang="en-US" altLang="en-US" sz="1400">
                <a:solidFill>
                  <a:srgbClr val="00B0F0"/>
                </a:solidFill>
                <a:latin typeface="Arial" panose="020B0604020202020204" pitchFamily="34" charset="0"/>
              </a:rPr>
              <a:t>Sample Average</a:t>
            </a:r>
            <a:r>
              <a:rPr lang="en-US" altLang="en-US" sz="1400">
                <a:latin typeface="Arial" panose="020B0604020202020204" pitchFamily="34" charset="0"/>
              </a:rPr>
              <a:t> – </a:t>
            </a:r>
            <a:r>
              <a:rPr lang="el-GR" altLang="en-US" sz="1400">
                <a:latin typeface="Arial" panose="020B0604020202020204" pitchFamily="34" charset="0"/>
              </a:rPr>
              <a:t>Δ</a:t>
            </a:r>
            <a:r>
              <a:rPr lang="en-US" altLang="en-US" sz="1400">
                <a:latin typeface="Arial" panose="020B0604020202020204" pitchFamily="34" charset="0"/>
              </a:rPr>
              <a:t>(</a:t>
            </a:r>
            <a:r>
              <a:rPr lang="el-GR" altLang="en-US" sz="1400">
                <a:latin typeface="Arial" panose="020B0604020202020204" pitchFamily="34" charset="0"/>
              </a:rPr>
              <a:t>ξ</a:t>
            </a:r>
            <a:r>
              <a:rPr lang="en-US" altLang="en-US" sz="1400">
                <a:latin typeface="Arial" panose="020B0604020202020204" pitchFamily="34" charset="0"/>
              </a:rPr>
              <a:t>) &lt; </a:t>
            </a:r>
            <a:r>
              <a:rPr lang="en-US" altLang="en-US" sz="1400">
                <a:solidFill>
                  <a:srgbClr val="FF0000"/>
                </a:solidFill>
                <a:latin typeface="Arial" panose="020B0604020202020204" pitchFamily="34" charset="0"/>
              </a:rPr>
              <a:t>Population Mean </a:t>
            </a:r>
            <a:r>
              <a:rPr lang="en-US" altLang="en-US" sz="1400">
                <a:latin typeface="Arial" panose="020B0604020202020204" pitchFamily="34" charset="0"/>
              </a:rPr>
              <a:t>&lt; </a:t>
            </a:r>
            <a:r>
              <a:rPr lang="en-US" altLang="en-US" sz="1400">
                <a:solidFill>
                  <a:srgbClr val="00B0F0"/>
                </a:solidFill>
                <a:latin typeface="Arial" panose="020B0604020202020204" pitchFamily="34" charset="0"/>
              </a:rPr>
              <a:t>Sample Average</a:t>
            </a:r>
            <a:r>
              <a:rPr lang="en-US" altLang="en-US" sz="1400">
                <a:latin typeface="Arial" panose="020B0604020202020204" pitchFamily="34" charset="0"/>
              </a:rPr>
              <a:t> + </a:t>
            </a:r>
            <a:r>
              <a:rPr lang="el-GR" altLang="en-US" sz="1400">
                <a:latin typeface="Arial" panose="020B0604020202020204" pitchFamily="34" charset="0"/>
              </a:rPr>
              <a:t>Δ</a:t>
            </a:r>
            <a:r>
              <a:rPr lang="en-US" altLang="en-US" sz="1400">
                <a:latin typeface="Arial" panose="020B0604020202020204" pitchFamily="34" charset="0"/>
              </a:rPr>
              <a:t>(</a:t>
            </a:r>
            <a:r>
              <a:rPr lang="el-GR" altLang="en-US" sz="1400">
                <a:latin typeface="Arial" panose="020B0604020202020204" pitchFamily="34" charset="0"/>
              </a:rPr>
              <a:t>ξ</a:t>
            </a:r>
            <a:r>
              <a:rPr lang="en-US" altLang="en-US" sz="1400">
                <a:latin typeface="Arial" panose="020B0604020202020204" pitchFamily="34" charset="0"/>
              </a:rPr>
              <a:t>)] = </a:t>
            </a:r>
            <a:r>
              <a:rPr lang="el-GR" altLang="en-US" sz="1400">
                <a:latin typeface="Arial" panose="020B0604020202020204" pitchFamily="34" charset="0"/>
              </a:rPr>
              <a:t>ξ</a:t>
            </a:r>
            <a:endParaRPr lang="en-US" altLang="en-US" sz="1400">
              <a:latin typeface="Arial" panose="020B0604020202020204" pitchFamily="34" charset="0"/>
            </a:endParaRPr>
          </a:p>
          <a:p>
            <a:pPr eaLnBrk="1" hangingPunct="1">
              <a:spcBef>
                <a:spcPct val="0"/>
              </a:spcBef>
              <a:buFontTx/>
              <a:buNone/>
            </a:pP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	where </a:t>
            </a:r>
            <a:r>
              <a:rPr lang="el-GR" altLang="en-US" sz="1400">
                <a:latin typeface="Arial" panose="020B0604020202020204" pitchFamily="34" charset="0"/>
              </a:rPr>
              <a:t>Δ</a:t>
            </a:r>
            <a:r>
              <a:rPr lang="en-US" altLang="en-US" sz="1400">
                <a:latin typeface="Arial" panose="020B0604020202020204" pitchFamily="34" charset="0"/>
              </a:rPr>
              <a:t>(</a:t>
            </a:r>
            <a:r>
              <a:rPr lang="el-GR" altLang="en-US" sz="1400">
                <a:latin typeface="Arial" panose="020B0604020202020204" pitchFamily="34" charset="0"/>
              </a:rPr>
              <a:t>ξ</a:t>
            </a:r>
            <a:r>
              <a:rPr lang="en-US" altLang="en-US" sz="1400">
                <a:latin typeface="Arial" panose="020B0604020202020204" pitchFamily="34" charset="0"/>
              </a:rPr>
              <a:t>) &gt; 0 and 0 &lt; </a:t>
            </a:r>
            <a:r>
              <a:rPr lang="el-GR" altLang="en-US" sz="1400">
                <a:latin typeface="Arial" panose="020B0604020202020204" pitchFamily="34" charset="0"/>
              </a:rPr>
              <a:t>ξ</a:t>
            </a:r>
            <a:r>
              <a:rPr lang="en-US" altLang="en-US" sz="1400">
                <a:latin typeface="Arial" panose="020B0604020202020204" pitchFamily="34" charset="0"/>
              </a:rPr>
              <a:t> &lt; 1 </a:t>
            </a:r>
          </a:p>
        </p:txBody>
      </p:sp>
      <p:sp>
        <p:nvSpPr>
          <p:cNvPr id="20485" name="TextBox 4">
            <a:extLst>
              <a:ext uri="{FF2B5EF4-FFF2-40B4-BE49-F238E27FC236}">
                <a16:creationId xmlns:a16="http://schemas.microsoft.com/office/drawing/2014/main" id="{8C2F6F2C-C9CF-434C-8BFC-725E41A59D84}"/>
              </a:ext>
            </a:extLst>
          </p:cNvPr>
          <p:cNvSpPr txBox="1">
            <a:spLocks noChangeArrowheads="1"/>
          </p:cNvSpPr>
          <p:nvPr/>
        </p:nvSpPr>
        <p:spPr bwMode="auto">
          <a:xfrm>
            <a:off x="533400" y="2667000"/>
            <a:ext cx="63928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Well … we know that</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	P[ z(</a:t>
            </a:r>
            <a:r>
              <a:rPr lang="el-GR" altLang="en-US" sz="1600">
                <a:latin typeface="Arial" panose="020B0604020202020204" pitchFamily="34" charset="0"/>
              </a:rPr>
              <a:t>α</a:t>
            </a:r>
            <a:r>
              <a:rPr lang="en-US" altLang="en-US" sz="1600">
                <a:latin typeface="Arial" panose="020B0604020202020204" pitchFamily="34" charset="0"/>
              </a:rPr>
              <a:t>/2) &lt; Z &lt; z(1-</a:t>
            </a:r>
            <a:r>
              <a:rPr lang="el-GR" altLang="en-US" sz="1600">
                <a:latin typeface="Arial" panose="020B0604020202020204" pitchFamily="34" charset="0"/>
              </a:rPr>
              <a:t>α</a:t>
            </a:r>
            <a:r>
              <a:rPr lang="en-US" altLang="en-US" sz="1600">
                <a:latin typeface="Arial" panose="020B0604020202020204" pitchFamily="34" charset="0"/>
              </a:rPr>
              <a:t>/2)] = 1-</a:t>
            </a:r>
            <a:r>
              <a:rPr lang="el-GR" altLang="en-US" sz="1600">
                <a:latin typeface="Arial" panose="020B0604020202020204" pitchFamily="34" charset="0"/>
              </a:rPr>
              <a:t>α</a:t>
            </a:r>
            <a:endParaRPr lang="en-US" altLang="en-US" sz="1600">
              <a:latin typeface="Arial" panose="020B0604020202020204" pitchFamily="34" charset="0"/>
            </a:endParaRP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and that</a:t>
            </a:r>
          </a:p>
          <a:p>
            <a:pPr eaLnBrk="1" hangingPunct="1">
              <a:spcBef>
                <a:spcPct val="0"/>
              </a:spcBef>
              <a:buFontTx/>
              <a:buNone/>
            </a:pPr>
            <a:endParaRPr lang="en-US" altLang="en-US" sz="1600">
              <a:latin typeface="Arial" panose="020B0604020202020204" pitchFamily="34" charset="0"/>
            </a:endParaRPr>
          </a:p>
          <a:p>
            <a:pPr eaLnBrk="1" hangingPunct="1">
              <a:spcBef>
                <a:spcPct val="0"/>
              </a:spcBef>
              <a:buFontTx/>
              <a:buNone/>
            </a:pPr>
            <a:r>
              <a:rPr lang="en-US" altLang="en-US" sz="1600">
                <a:latin typeface="Arial" panose="020B0604020202020204" pitchFamily="34" charset="0"/>
              </a:rPr>
              <a:t>	Z = (</a:t>
            </a:r>
            <a:r>
              <a:rPr lang="en-US" altLang="en-US" sz="1600">
                <a:solidFill>
                  <a:srgbClr val="00B0F0"/>
                </a:solidFill>
                <a:latin typeface="Arial" panose="020B0604020202020204" pitchFamily="34" charset="0"/>
              </a:rPr>
              <a:t>Sample Average </a:t>
            </a:r>
            <a:r>
              <a:rPr lang="en-US" altLang="en-US" sz="1600">
                <a:latin typeface="Arial" panose="020B0604020202020204" pitchFamily="34" charset="0"/>
              </a:rPr>
              <a:t>– </a:t>
            </a:r>
            <a:r>
              <a:rPr lang="en-US" altLang="en-US" sz="1600">
                <a:solidFill>
                  <a:srgbClr val="FF0000"/>
                </a:solidFill>
                <a:latin typeface="Arial" panose="020B0604020202020204" pitchFamily="34" charset="0"/>
              </a:rPr>
              <a:t>Population Mean</a:t>
            </a:r>
            <a:r>
              <a:rPr lang="en-US" altLang="en-US" sz="1600">
                <a:latin typeface="Arial" panose="020B0604020202020204" pitchFamily="34" charset="0"/>
              </a:rPr>
              <a:t>) / Standard Error</a:t>
            </a:r>
          </a:p>
        </p:txBody>
      </p:sp>
      <p:sp>
        <p:nvSpPr>
          <p:cNvPr id="20486" name="TextBox 5">
            <a:extLst>
              <a:ext uri="{FF2B5EF4-FFF2-40B4-BE49-F238E27FC236}">
                <a16:creationId xmlns:a16="http://schemas.microsoft.com/office/drawing/2014/main" id="{5EE7D192-7842-4B6B-997A-7685078E7225}"/>
              </a:ext>
            </a:extLst>
          </p:cNvPr>
          <p:cNvSpPr txBox="1">
            <a:spLocks noChangeArrowheads="1"/>
          </p:cNvSpPr>
          <p:nvPr/>
        </p:nvSpPr>
        <p:spPr bwMode="auto">
          <a:xfrm>
            <a:off x="304800" y="4572000"/>
            <a:ext cx="7361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P[ z(</a:t>
            </a:r>
            <a:r>
              <a:rPr lang="el-GR" altLang="en-US" sz="1200">
                <a:latin typeface="Arial" panose="020B0604020202020204" pitchFamily="34" charset="0"/>
              </a:rPr>
              <a:t>α</a:t>
            </a:r>
            <a:r>
              <a:rPr lang="en-US" altLang="en-US" sz="1200">
                <a:latin typeface="Arial" panose="020B0604020202020204" pitchFamily="34" charset="0"/>
              </a:rPr>
              <a:t>/2) &lt; (</a:t>
            </a:r>
            <a:r>
              <a:rPr lang="en-US" altLang="en-US" sz="1200">
                <a:solidFill>
                  <a:srgbClr val="00B0F0"/>
                </a:solidFill>
                <a:latin typeface="Arial" panose="020B0604020202020204" pitchFamily="34" charset="0"/>
              </a:rPr>
              <a:t>Sample Average </a:t>
            </a:r>
            <a:r>
              <a:rPr lang="en-US" altLang="en-US" sz="1200">
                <a:latin typeface="Arial" panose="020B0604020202020204" pitchFamily="34" charset="0"/>
              </a:rPr>
              <a:t>– </a:t>
            </a:r>
            <a:r>
              <a:rPr lang="en-US" altLang="en-US" sz="1200">
                <a:solidFill>
                  <a:srgbClr val="FF0000"/>
                </a:solidFill>
                <a:latin typeface="Arial" panose="020B0604020202020204" pitchFamily="34" charset="0"/>
              </a:rPr>
              <a:t>Population Mean</a:t>
            </a:r>
            <a:r>
              <a:rPr lang="en-US" altLang="en-US" sz="1200">
                <a:latin typeface="Arial" panose="020B0604020202020204" pitchFamily="34" charset="0"/>
              </a:rPr>
              <a:t>) / Standard Error &lt; z(1-</a:t>
            </a:r>
            <a:r>
              <a:rPr lang="el-GR" altLang="en-US" sz="1200">
                <a:latin typeface="Arial" panose="020B0604020202020204" pitchFamily="34" charset="0"/>
              </a:rPr>
              <a:t>α</a:t>
            </a:r>
            <a:r>
              <a:rPr lang="en-US" altLang="en-US" sz="1200">
                <a:latin typeface="Arial" panose="020B0604020202020204" pitchFamily="34" charset="0"/>
              </a:rPr>
              <a:t>/2)] = 1 – </a:t>
            </a:r>
            <a:r>
              <a:rPr lang="el-GR" altLang="en-US" sz="1200">
                <a:latin typeface="Arial" panose="020B0604020202020204" pitchFamily="34" charset="0"/>
              </a:rPr>
              <a:t>α</a:t>
            </a:r>
            <a:endParaRPr lang="en-US" altLang="en-US" sz="1200">
              <a:latin typeface="Arial" panose="020B0604020202020204" pitchFamily="34" charset="0"/>
            </a:endParaRPr>
          </a:p>
          <a:p>
            <a:pPr eaLnBrk="1" hangingPunct="1">
              <a:spcBef>
                <a:spcPct val="0"/>
              </a:spcBef>
              <a:buFontTx/>
              <a:buNone/>
            </a:pPr>
            <a:endParaRPr lang="en-US" altLang="en-US" sz="1200">
              <a:latin typeface="Arial" panose="020B0604020202020204" pitchFamily="34" charset="0"/>
            </a:endParaRPr>
          </a:p>
          <a:p>
            <a:pPr eaLnBrk="1" hangingPunct="1">
              <a:spcBef>
                <a:spcPct val="0"/>
              </a:spcBef>
              <a:buFontTx/>
              <a:buNone/>
            </a:pPr>
            <a:r>
              <a:rPr lang="en-US" altLang="en-US" sz="1200">
                <a:latin typeface="Arial" panose="020B0604020202020204" pitchFamily="34" charset="0"/>
              </a:rPr>
              <a:t>P[ z(</a:t>
            </a:r>
            <a:r>
              <a:rPr lang="el-GR" altLang="en-US" sz="1200">
                <a:latin typeface="Arial" panose="020B0604020202020204" pitchFamily="34" charset="0"/>
              </a:rPr>
              <a:t>α</a:t>
            </a:r>
            <a:r>
              <a:rPr lang="en-US" altLang="en-US" sz="1200">
                <a:latin typeface="Arial" panose="020B0604020202020204" pitchFamily="34" charset="0"/>
              </a:rPr>
              <a:t>/2) * Standard Error &lt; </a:t>
            </a:r>
            <a:r>
              <a:rPr lang="en-US" altLang="en-US" sz="1200">
                <a:solidFill>
                  <a:srgbClr val="00B0F0"/>
                </a:solidFill>
                <a:latin typeface="Arial" panose="020B0604020202020204" pitchFamily="34" charset="0"/>
              </a:rPr>
              <a:t>Sample Average </a:t>
            </a:r>
            <a:r>
              <a:rPr lang="en-US" altLang="en-US" sz="1200">
                <a:latin typeface="Arial" panose="020B0604020202020204" pitchFamily="34" charset="0"/>
              </a:rPr>
              <a:t>– </a:t>
            </a:r>
            <a:r>
              <a:rPr lang="en-US" altLang="en-US" sz="1200">
                <a:solidFill>
                  <a:srgbClr val="FF0000"/>
                </a:solidFill>
                <a:latin typeface="Arial" panose="020B0604020202020204" pitchFamily="34" charset="0"/>
              </a:rPr>
              <a:t>Population Mean </a:t>
            </a:r>
            <a:r>
              <a:rPr lang="en-US" altLang="en-US" sz="1200">
                <a:latin typeface="Arial" panose="020B0604020202020204" pitchFamily="34" charset="0"/>
              </a:rPr>
              <a:t>&lt; z(1-</a:t>
            </a:r>
            <a:r>
              <a:rPr lang="el-GR" altLang="en-US" sz="1200">
                <a:latin typeface="Arial" panose="020B0604020202020204" pitchFamily="34" charset="0"/>
              </a:rPr>
              <a:t>α</a:t>
            </a:r>
            <a:r>
              <a:rPr lang="en-US" altLang="en-US" sz="1200">
                <a:latin typeface="Arial" panose="020B0604020202020204" pitchFamily="34" charset="0"/>
              </a:rPr>
              <a:t>/2) * Standard Error] = 1 – </a:t>
            </a:r>
            <a:r>
              <a:rPr lang="el-GR" altLang="en-US" sz="1200">
                <a:latin typeface="Arial" panose="020B0604020202020204" pitchFamily="34" charset="0"/>
              </a:rPr>
              <a:t>α</a:t>
            </a:r>
            <a:endParaRPr lang="en-US" altLang="en-US" sz="1200">
              <a:latin typeface="Arial" panose="020B0604020202020204" pitchFamily="34" charset="0"/>
            </a:endParaRPr>
          </a:p>
          <a:p>
            <a:pPr eaLnBrk="1" hangingPunct="1">
              <a:spcBef>
                <a:spcPct val="0"/>
              </a:spcBef>
              <a:buFontTx/>
              <a:buNone/>
            </a:pPr>
            <a:endParaRPr lang="en-US" altLang="en-US" sz="1200">
              <a:latin typeface="Arial" panose="020B0604020202020204" pitchFamily="34" charset="0"/>
            </a:endParaRPr>
          </a:p>
          <a:p>
            <a:pPr eaLnBrk="1" hangingPunct="1">
              <a:spcBef>
                <a:spcPct val="0"/>
              </a:spcBef>
              <a:buFontTx/>
              <a:buNone/>
            </a:pPr>
            <a:r>
              <a:rPr lang="en-US" altLang="en-US" sz="1200">
                <a:latin typeface="Arial" panose="020B0604020202020204" pitchFamily="34" charset="0"/>
              </a:rPr>
              <a:t>P[z(</a:t>
            </a:r>
            <a:r>
              <a:rPr lang="el-GR" altLang="en-US" sz="1200">
                <a:latin typeface="Arial" panose="020B0604020202020204" pitchFamily="34" charset="0"/>
              </a:rPr>
              <a:t>α</a:t>
            </a:r>
            <a:r>
              <a:rPr lang="en-US" altLang="en-US" sz="1200">
                <a:latin typeface="Arial" panose="020B0604020202020204" pitchFamily="34" charset="0"/>
              </a:rPr>
              <a:t>/2)*Std Error – </a:t>
            </a:r>
            <a:r>
              <a:rPr lang="en-US" altLang="en-US" sz="1200">
                <a:solidFill>
                  <a:srgbClr val="00B0F0"/>
                </a:solidFill>
                <a:latin typeface="Arial" panose="020B0604020202020204" pitchFamily="34" charset="0"/>
              </a:rPr>
              <a:t>Sample Average </a:t>
            </a:r>
            <a:r>
              <a:rPr lang="en-US" altLang="en-US" sz="1200">
                <a:latin typeface="Arial" panose="020B0604020202020204" pitchFamily="34" charset="0"/>
              </a:rPr>
              <a:t>&lt; - </a:t>
            </a:r>
            <a:r>
              <a:rPr lang="en-US" altLang="en-US" sz="1200">
                <a:solidFill>
                  <a:srgbClr val="FF0000"/>
                </a:solidFill>
                <a:latin typeface="Arial" panose="020B0604020202020204" pitchFamily="34" charset="0"/>
              </a:rPr>
              <a:t>Population Mean</a:t>
            </a:r>
            <a:r>
              <a:rPr lang="en-US" altLang="en-US" sz="1200">
                <a:latin typeface="Arial" panose="020B0604020202020204" pitchFamily="34" charset="0"/>
              </a:rPr>
              <a:t> &lt; z(1-</a:t>
            </a:r>
            <a:r>
              <a:rPr lang="el-GR" altLang="en-US" sz="1200">
                <a:latin typeface="Arial" panose="020B0604020202020204" pitchFamily="34" charset="0"/>
              </a:rPr>
              <a:t>α</a:t>
            </a:r>
            <a:r>
              <a:rPr lang="en-US" altLang="en-US" sz="1200">
                <a:latin typeface="Arial" panose="020B0604020202020204" pitchFamily="34" charset="0"/>
              </a:rPr>
              <a:t>/2)*Std Error – </a:t>
            </a:r>
            <a:r>
              <a:rPr lang="en-US" altLang="en-US" sz="1200">
                <a:solidFill>
                  <a:srgbClr val="00B0F0"/>
                </a:solidFill>
                <a:latin typeface="Arial" panose="020B0604020202020204" pitchFamily="34" charset="0"/>
              </a:rPr>
              <a:t>Sample Average] </a:t>
            </a:r>
            <a:r>
              <a:rPr lang="en-US" altLang="en-US" sz="1200">
                <a:latin typeface="Arial" panose="020B0604020202020204" pitchFamily="34" charset="0"/>
              </a:rPr>
              <a:t>= 1 – </a:t>
            </a:r>
            <a:r>
              <a:rPr lang="el-GR" altLang="en-US" sz="1200">
                <a:latin typeface="Arial" panose="020B0604020202020204" pitchFamily="34" charset="0"/>
              </a:rPr>
              <a:t>α</a:t>
            </a:r>
            <a:endParaRPr lang="en-US" altLang="en-US" sz="1200">
              <a:latin typeface="Arial" panose="020B0604020202020204" pitchFamily="34" charset="0"/>
            </a:endParaRPr>
          </a:p>
          <a:p>
            <a:pPr eaLnBrk="1" hangingPunct="1">
              <a:spcBef>
                <a:spcPct val="0"/>
              </a:spcBef>
              <a:buFontTx/>
              <a:buNone/>
            </a:pPr>
            <a:endParaRPr lang="en-US" altLang="en-US" sz="1200">
              <a:latin typeface="Arial" panose="020B0604020202020204" pitchFamily="34" charset="0"/>
            </a:endParaRPr>
          </a:p>
          <a:p>
            <a:pPr eaLnBrk="1" hangingPunct="1">
              <a:spcBef>
                <a:spcPct val="0"/>
              </a:spcBef>
              <a:buFontTx/>
              <a:buNone/>
            </a:pPr>
            <a:r>
              <a:rPr lang="en-US" altLang="en-US" sz="1200">
                <a:latin typeface="Arial" panose="020B0604020202020204" pitchFamily="34" charset="0"/>
              </a:rPr>
              <a:t>P[</a:t>
            </a:r>
            <a:r>
              <a:rPr lang="en-US" altLang="en-US" sz="1200">
                <a:solidFill>
                  <a:srgbClr val="00B0F0"/>
                </a:solidFill>
                <a:latin typeface="Arial" panose="020B0604020202020204" pitchFamily="34" charset="0"/>
              </a:rPr>
              <a:t>Sample Average</a:t>
            </a:r>
            <a:r>
              <a:rPr lang="en-US" altLang="en-US" sz="1200">
                <a:latin typeface="Arial" panose="020B0604020202020204" pitchFamily="34" charset="0"/>
              </a:rPr>
              <a:t> – z(1-</a:t>
            </a:r>
            <a:r>
              <a:rPr lang="el-GR" altLang="en-US" sz="1200">
                <a:latin typeface="Arial" panose="020B0604020202020204" pitchFamily="34" charset="0"/>
              </a:rPr>
              <a:t>α</a:t>
            </a:r>
            <a:r>
              <a:rPr lang="en-US" altLang="en-US" sz="1200">
                <a:latin typeface="Arial" panose="020B0604020202020204" pitchFamily="34" charset="0"/>
              </a:rPr>
              <a:t>/2)*Std Error &lt; </a:t>
            </a:r>
            <a:r>
              <a:rPr lang="en-US" altLang="en-US" sz="1200">
                <a:solidFill>
                  <a:srgbClr val="FF0000"/>
                </a:solidFill>
                <a:latin typeface="Arial" panose="020B0604020202020204" pitchFamily="34" charset="0"/>
              </a:rPr>
              <a:t>Population Mean </a:t>
            </a:r>
            <a:r>
              <a:rPr lang="en-US" altLang="en-US" sz="1200">
                <a:latin typeface="Arial" panose="020B0604020202020204" pitchFamily="34" charset="0"/>
              </a:rPr>
              <a:t>&lt; </a:t>
            </a:r>
            <a:r>
              <a:rPr lang="en-US" altLang="en-US" sz="1200">
                <a:solidFill>
                  <a:srgbClr val="00B0F0"/>
                </a:solidFill>
                <a:latin typeface="Arial" panose="020B0604020202020204" pitchFamily="34" charset="0"/>
              </a:rPr>
              <a:t>Sample</a:t>
            </a:r>
            <a:r>
              <a:rPr lang="en-US" altLang="en-US" sz="1200">
                <a:latin typeface="Arial" panose="020B0604020202020204" pitchFamily="34" charset="0"/>
              </a:rPr>
              <a:t> </a:t>
            </a:r>
            <a:r>
              <a:rPr lang="en-US" altLang="en-US" sz="1200">
                <a:solidFill>
                  <a:srgbClr val="00B0F0"/>
                </a:solidFill>
                <a:latin typeface="Arial" panose="020B0604020202020204" pitchFamily="34" charset="0"/>
              </a:rPr>
              <a:t>Average </a:t>
            </a:r>
            <a:r>
              <a:rPr lang="en-US" altLang="en-US" sz="1200">
                <a:latin typeface="Arial" panose="020B0604020202020204" pitchFamily="34" charset="0"/>
              </a:rPr>
              <a:t>– z(</a:t>
            </a:r>
            <a:r>
              <a:rPr lang="el-GR" altLang="en-US" sz="1200">
                <a:latin typeface="Arial" panose="020B0604020202020204" pitchFamily="34" charset="0"/>
              </a:rPr>
              <a:t>α</a:t>
            </a:r>
            <a:r>
              <a:rPr lang="en-US" altLang="en-US" sz="1200">
                <a:latin typeface="Arial" panose="020B0604020202020204" pitchFamily="34" charset="0"/>
              </a:rPr>
              <a:t>/2)*Std Error] = 1 - </a:t>
            </a:r>
            <a:r>
              <a:rPr lang="el-GR" altLang="en-US" sz="1200">
                <a:latin typeface="Arial" panose="020B0604020202020204" pitchFamily="34" charset="0"/>
              </a:rPr>
              <a:t>α</a:t>
            </a:r>
            <a:endParaRPr lang="en-US" altLang="en-US" sz="1200">
              <a:latin typeface="Arial" panose="020B0604020202020204" pitchFamily="34" charset="0"/>
            </a:endParaRPr>
          </a:p>
        </p:txBody>
      </p:sp>
      <p:sp>
        <p:nvSpPr>
          <p:cNvPr id="20487" name="TextBox 7">
            <a:extLst>
              <a:ext uri="{FF2B5EF4-FFF2-40B4-BE49-F238E27FC236}">
                <a16:creationId xmlns:a16="http://schemas.microsoft.com/office/drawing/2014/main" id="{0CF3F6D9-CAFF-46B8-A3A7-F79CC26ED9A6}"/>
              </a:ext>
            </a:extLst>
          </p:cNvPr>
          <p:cNvSpPr txBox="1">
            <a:spLocks noChangeArrowheads="1"/>
          </p:cNvSpPr>
          <p:nvPr/>
        </p:nvSpPr>
        <p:spPr bwMode="auto">
          <a:xfrm>
            <a:off x="1447800" y="5934075"/>
            <a:ext cx="5454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latin typeface="Arial" panose="020B0604020202020204" pitchFamily="34" charset="0"/>
              </a:rPr>
              <a:t>Population Mean </a:t>
            </a:r>
            <a:r>
              <a:rPr lang="en-US" altLang="en-US" sz="1800">
                <a:latin typeface="Arial" panose="020B0604020202020204" pitchFamily="34" charset="0"/>
              </a:rPr>
              <a:t>between</a:t>
            </a:r>
          </a:p>
          <a:p>
            <a:pPr eaLnBrk="1" hangingPunct="1">
              <a:spcBef>
                <a:spcPct val="0"/>
              </a:spcBef>
              <a:buFontTx/>
              <a:buNone/>
            </a:pPr>
            <a:r>
              <a:rPr lang="en-US" altLang="en-US" sz="1800">
                <a:latin typeface="Arial" panose="020B0604020202020204" pitchFamily="34" charset="0"/>
              </a:rPr>
              <a:t>	</a:t>
            </a:r>
            <a:r>
              <a:rPr lang="en-US" altLang="en-US" sz="1800">
                <a:solidFill>
                  <a:srgbClr val="00B0F0"/>
                </a:solidFill>
                <a:latin typeface="Arial" panose="020B0604020202020204" pitchFamily="34" charset="0"/>
              </a:rPr>
              <a:t>Sample Average</a:t>
            </a:r>
            <a:r>
              <a:rPr lang="en-US" altLang="en-US" sz="1800">
                <a:latin typeface="Arial" panose="020B0604020202020204" pitchFamily="34" charset="0"/>
              </a:rPr>
              <a:t> ± z(1-</a:t>
            </a:r>
            <a:r>
              <a:rPr lang="el-GR" altLang="en-US" sz="1800">
                <a:latin typeface="Arial" panose="020B0604020202020204" pitchFamily="34" charset="0"/>
              </a:rPr>
              <a:t>α</a:t>
            </a:r>
            <a:r>
              <a:rPr lang="en-US" altLang="en-US" sz="1800">
                <a:latin typeface="Arial" panose="020B0604020202020204" pitchFamily="34" charset="0"/>
              </a:rPr>
              <a:t>/2)*Standard Error</a:t>
            </a:r>
          </a:p>
          <a:p>
            <a:pPr eaLnBrk="1" hangingPunct="1">
              <a:spcBef>
                <a:spcPct val="0"/>
              </a:spcBef>
              <a:buFontTx/>
              <a:buNone/>
            </a:pPr>
            <a:r>
              <a:rPr lang="en-US" altLang="en-US" sz="1800">
                <a:latin typeface="Arial" panose="020B0604020202020204" pitchFamily="34" charset="0"/>
              </a:rPr>
              <a:t> with Probability 1-</a:t>
            </a:r>
            <a:r>
              <a:rPr lang="el-GR" altLang="en-US" sz="1800">
                <a:latin typeface="Arial" panose="020B0604020202020204" pitchFamily="34" charset="0"/>
              </a:rPr>
              <a:t>α</a:t>
            </a:r>
            <a:endParaRPr lang="en-US" altLang="en-US" sz="1800">
              <a:latin typeface="Arial" panose="020B0604020202020204" pitchFamily="34" charset="0"/>
            </a:endParaRPr>
          </a:p>
        </p:txBody>
      </p:sp>
      <p:sp>
        <p:nvSpPr>
          <p:cNvPr id="20488" name="TextBox 7">
            <a:extLst>
              <a:ext uri="{FF2B5EF4-FFF2-40B4-BE49-F238E27FC236}">
                <a16:creationId xmlns:a16="http://schemas.microsoft.com/office/drawing/2014/main" id="{D10A8368-6EDA-4354-84DC-F91138B43E27}"/>
              </a:ext>
            </a:extLst>
          </p:cNvPr>
          <p:cNvSpPr txBox="1">
            <a:spLocks noChangeArrowheads="1"/>
          </p:cNvSpPr>
          <p:nvPr/>
        </p:nvSpPr>
        <p:spPr bwMode="auto">
          <a:xfrm>
            <a:off x="6477000" y="1219200"/>
            <a:ext cx="2393950" cy="523875"/>
          </a:xfrm>
          <a:prstGeom prst="rect">
            <a:avLst/>
          </a:prstGeom>
          <a:solidFill>
            <a:srgbClr val="FFFF00"/>
          </a:solidFill>
          <a:ln w="9525">
            <a:solidFill>
              <a:schemeClr val="accent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Recall: A proportion is just a</a:t>
            </a:r>
          </a:p>
          <a:p>
            <a:pPr eaLnBrk="1" hangingPunct="1">
              <a:spcBef>
                <a:spcPct val="0"/>
              </a:spcBef>
              <a:buFontTx/>
              <a:buNone/>
            </a:pPr>
            <a:r>
              <a:rPr lang="en-US" altLang="en-US" sz="1400">
                <a:latin typeface="Arial" panose="020B0604020202020204" pitchFamily="34" charset="0"/>
              </a:rPr>
              <a:t> mean (average) in disguise</a:t>
            </a:r>
          </a:p>
        </p:txBody>
      </p:sp>
      <mc:AlternateContent xmlns:mc="http://schemas.openxmlformats.org/markup-compatibility/2006">
        <mc:Choice xmlns:a14="http://schemas.microsoft.com/office/drawing/2010/main" Requires="a14">
          <p:sp>
            <p:nvSpPr>
              <p:cNvPr id="20489" name="TextBox 8">
                <a:extLst>
                  <a:ext uri="{FF2B5EF4-FFF2-40B4-BE49-F238E27FC236}">
                    <a16:creationId xmlns:a16="http://schemas.microsoft.com/office/drawing/2014/main" id="{EA8F22AB-A707-4815-8A30-E1E9520D9352}"/>
                  </a:ext>
                </a:extLst>
              </p:cNvPr>
              <p:cNvSpPr txBox="1">
                <a:spLocks noChangeArrowheads="1"/>
              </p:cNvSpPr>
              <p:nvPr/>
            </p:nvSpPr>
            <p:spPr bwMode="auto">
              <a:xfrm>
                <a:off x="6858000" y="4114800"/>
                <a:ext cx="2015295" cy="792205"/>
              </a:xfrm>
              <a:prstGeom prst="rect">
                <a:avLst/>
              </a:prstGeom>
              <a:solidFill>
                <a:srgbClr val="FFFF00"/>
              </a:solidFill>
              <a:ln w="9525">
                <a:solidFill>
                  <a:schemeClr val="accent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Arial" panose="020B0604020202020204" pitchFamily="34" charset="0"/>
                  </a:rPr>
                  <a:t>Note: Standard Error is</a:t>
                </a:r>
              </a:p>
              <a:p>
                <a:pPr eaLnBrk="1" hangingPunct="1">
                  <a:spcBef>
                    <a:spcPct val="0"/>
                  </a:spcBef>
                  <a:buFontTx/>
                  <a:buNone/>
                </a:pPr>
                <a:r>
                  <a:rPr lang="en-US" altLang="en-US" sz="1400" dirty="0">
                    <a:solidFill>
                      <a:srgbClr val="FF0000"/>
                    </a:solidFill>
                    <a:latin typeface="Arial" panose="020B0604020202020204" pitchFamily="34" charset="0"/>
                  </a:rPr>
                  <a:t>σ</a:t>
                </a:r>
                <a:r>
                  <a:rPr lang="en-US" altLang="en-US" sz="1400" dirty="0">
                    <a:latin typeface="Arial" panose="020B0604020202020204" pitchFamily="34" charset="0"/>
                  </a:rPr>
                  <a:t>/</a:t>
                </a:r>
                <a14:m>
                  <m:oMath xmlns:m="http://schemas.openxmlformats.org/officeDocument/2006/math">
                    <m:rad>
                      <m:radPr>
                        <m:degHide m:val="on"/>
                        <m:ctrlPr>
                          <a:rPr lang="en-US" altLang="en-US" sz="1400" i="1" smtClean="0">
                            <a:latin typeface="Cambria Math" panose="02040503050406030204" pitchFamily="18" charset="0"/>
                          </a:rPr>
                        </m:ctrlPr>
                      </m:radPr>
                      <m:deg/>
                      <m:e>
                        <m:r>
                          <m:rPr>
                            <m:nor/>
                          </m:rPr>
                          <a:rPr lang="en-US" altLang="en-US" sz="1400" dirty="0" smtClean="0">
                            <a:latin typeface="Arial" panose="020B0604020202020204" pitchFamily="34" charset="0"/>
                          </a:rPr>
                          <m:t>n</m:t>
                        </m:r>
                      </m:e>
                    </m:rad>
                  </m:oMath>
                </a14:m>
                <a:r>
                  <a:rPr lang="en-US" altLang="en-US" sz="1400" dirty="0">
                    <a:latin typeface="Arial" panose="020B0604020202020204" pitchFamily="34" charset="0"/>
                  </a:rPr>
                  <a:t>, for a proportion</a:t>
                </a:r>
              </a:p>
              <a:p>
                <a:pPr eaLnBrk="1" hangingPunct="1">
                  <a:spcBef>
                    <a:spcPct val="0"/>
                  </a:spcBef>
                  <a:buFontTx/>
                  <a:buNone/>
                </a:pPr>
                <a:r>
                  <a:rPr lang="en-US" altLang="en-US" sz="1400" dirty="0">
                    <a:latin typeface="Arial" panose="020B0604020202020204" pitchFamily="34" charset="0"/>
                  </a:rPr>
                  <a:t>this is </a:t>
                </a:r>
                <a14:m>
                  <m:oMath xmlns:m="http://schemas.openxmlformats.org/officeDocument/2006/math">
                    <m:rad>
                      <m:radPr>
                        <m:degHide m:val="on"/>
                        <m:ctrlPr>
                          <a:rPr lang="en-US" altLang="en-US" sz="1400" i="1" smtClean="0">
                            <a:latin typeface="Cambria Math" panose="02040503050406030204" pitchFamily="18" charset="0"/>
                          </a:rPr>
                        </m:ctrlPr>
                      </m:radPr>
                      <m:deg/>
                      <m:e>
                        <m:r>
                          <m:rPr>
                            <m:nor/>
                          </m:rPr>
                          <a:rPr lang="el-GR" altLang="en-US" sz="1400" dirty="0" smtClean="0">
                            <a:solidFill>
                              <a:srgbClr val="FF0000"/>
                            </a:solidFill>
                            <a:latin typeface="Arial" panose="020B0604020202020204" pitchFamily="34" charset="0"/>
                          </a:rPr>
                          <m:t>π</m:t>
                        </m:r>
                        <m:r>
                          <m:rPr>
                            <m:nor/>
                          </m:rPr>
                          <a:rPr lang="en-US" altLang="en-US" sz="1400" dirty="0" smtClean="0">
                            <a:latin typeface="Arial" panose="020B0604020202020204" pitchFamily="34" charset="0"/>
                          </a:rPr>
                          <m:t>(1-</m:t>
                        </m:r>
                        <m:r>
                          <m:rPr>
                            <m:nor/>
                          </m:rPr>
                          <a:rPr lang="el-GR" altLang="en-US" sz="1400" dirty="0" smtClean="0">
                            <a:solidFill>
                              <a:srgbClr val="FF0000"/>
                            </a:solidFill>
                            <a:latin typeface="Arial" panose="020B0604020202020204" pitchFamily="34" charset="0"/>
                          </a:rPr>
                          <m:t>π</m:t>
                        </m:r>
                        <m:r>
                          <m:rPr>
                            <m:nor/>
                          </m:rPr>
                          <a:rPr lang="en-US" altLang="en-US" sz="1400" dirty="0" smtClean="0">
                            <a:latin typeface="Arial" panose="020B0604020202020204" pitchFamily="34" charset="0"/>
                          </a:rPr>
                          <m:t>)/</m:t>
                        </m:r>
                        <m:r>
                          <m:rPr>
                            <m:nor/>
                          </m:rPr>
                          <a:rPr lang="en-US" altLang="en-US" sz="1400" dirty="0" smtClean="0">
                            <a:latin typeface="Arial" panose="020B0604020202020204" pitchFamily="34" charset="0"/>
                          </a:rPr>
                          <m:t>n</m:t>
                        </m:r>
                      </m:e>
                    </m:rad>
                  </m:oMath>
                </a14:m>
                <a:endParaRPr lang="en-US" altLang="en-US" sz="1400" dirty="0">
                  <a:latin typeface="Arial" panose="020B0604020202020204" pitchFamily="34" charset="0"/>
                </a:endParaRPr>
              </a:p>
            </p:txBody>
          </p:sp>
        </mc:Choice>
        <mc:Fallback>
          <p:sp>
            <p:nvSpPr>
              <p:cNvPr id="20489" name="TextBox 8">
                <a:extLst>
                  <a:ext uri="{FF2B5EF4-FFF2-40B4-BE49-F238E27FC236}">
                    <a16:creationId xmlns:a16="http://schemas.microsoft.com/office/drawing/2014/main" id="{EA8F22AB-A707-4815-8A30-E1E9520D9352}"/>
                  </a:ext>
                </a:extLst>
              </p:cNvPr>
              <p:cNvSpPr txBox="1">
                <a:spLocks noRot="1" noChangeAspect="1" noMove="1" noResize="1" noEditPoints="1" noAdjustHandles="1" noChangeArrowheads="1" noChangeShapeType="1" noTextEdit="1"/>
              </p:cNvSpPr>
              <p:nvPr/>
            </p:nvSpPr>
            <p:spPr bwMode="auto">
              <a:xfrm>
                <a:off x="6858000" y="4114800"/>
                <a:ext cx="2015295" cy="792205"/>
              </a:xfrm>
              <a:prstGeom prst="rect">
                <a:avLst/>
              </a:prstGeom>
              <a:blipFill>
                <a:blip r:embed="rId3"/>
                <a:stretch>
                  <a:fillRect l="-601" t="-758" b="-4545"/>
                </a:stretch>
              </a:blipFill>
              <a:ln w="9525">
                <a:solidFill>
                  <a:schemeClr val="accent1"/>
                </a:solidFill>
                <a:miter lim="800000"/>
                <a:headEnd/>
                <a:tailEnd/>
              </a:ln>
            </p:spPr>
            <p:txBody>
              <a:bodyPr/>
              <a:lstStyle/>
              <a:p>
                <a:r>
                  <a:rPr lang="en-US">
                    <a:noFill/>
                  </a:rPr>
                  <a:t> </a:t>
                </a:r>
              </a:p>
            </p:txBody>
          </p:sp>
        </mc:Fallback>
      </mc:AlternateContent>
      <p:grpSp>
        <p:nvGrpSpPr>
          <p:cNvPr id="2" name="Group 20">
            <a:extLst>
              <a:ext uri="{FF2B5EF4-FFF2-40B4-BE49-F238E27FC236}">
                <a16:creationId xmlns:a16="http://schemas.microsoft.com/office/drawing/2014/main" id="{473D72D9-FC44-4E4A-A9F6-6D388CEA414E}"/>
              </a:ext>
            </a:extLst>
          </p:cNvPr>
          <p:cNvGrpSpPr>
            <a:grpSpLocks/>
          </p:cNvGrpSpPr>
          <p:nvPr/>
        </p:nvGrpSpPr>
        <p:grpSpPr bwMode="auto">
          <a:xfrm>
            <a:off x="4419600" y="2057400"/>
            <a:ext cx="3581400" cy="1966913"/>
            <a:chOff x="4419600" y="2057400"/>
            <a:chExt cx="3581400" cy="1966436"/>
          </a:xfrm>
        </p:grpSpPr>
        <p:pic>
          <p:nvPicPr>
            <p:cNvPr id="28683" name="Picture 10">
              <a:extLst>
                <a:ext uri="{FF2B5EF4-FFF2-40B4-BE49-F238E27FC236}">
                  <a16:creationId xmlns:a16="http://schemas.microsoft.com/office/drawing/2014/main" id="{D553EAAE-A316-48F7-BEDF-A67EC1D99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677" r="17677"/>
            <a:stretch>
              <a:fillRect/>
            </a:stretch>
          </p:blipFill>
          <p:spPr bwMode="auto">
            <a:xfrm>
              <a:off x="4419600" y="2057400"/>
              <a:ext cx="3581400" cy="196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24FDC96-863D-4FE7-8262-2053899209B1}"/>
                </a:ext>
              </a:extLst>
            </p:cNvPr>
            <p:cNvSpPr txBox="1"/>
            <p:nvPr/>
          </p:nvSpPr>
          <p:spPr>
            <a:xfrm>
              <a:off x="6858000" y="3733393"/>
              <a:ext cx="652463" cy="253938"/>
            </a:xfrm>
            <a:prstGeom prst="rect">
              <a:avLst/>
            </a:prstGeom>
            <a:solidFill>
              <a:srgbClr val="FFFF00"/>
            </a:solidFill>
            <a:ln>
              <a:solidFill>
                <a:schemeClr val="accent1"/>
              </a:solidFill>
            </a:ln>
          </p:spPr>
          <p:txBody>
            <a:bodyPr wrap="none">
              <a:spAutoFit/>
            </a:bodyPr>
            <a:lstStyle/>
            <a:p>
              <a:pPr>
                <a:defRPr/>
              </a:pPr>
              <a:r>
                <a:rPr lang="en-US" sz="1050" dirty="0">
                  <a:latin typeface="Arial" charset="0"/>
                  <a:cs typeface="Arial" charset="0"/>
                </a:rPr>
                <a:t>z(1-</a:t>
              </a:r>
              <a:r>
                <a:rPr lang="el-GR" sz="1050" dirty="0">
                  <a:latin typeface="Arial" charset="0"/>
                  <a:cs typeface="Arial" charset="0"/>
                </a:rPr>
                <a:t>α</a:t>
              </a:r>
              <a:r>
                <a:rPr lang="en-US" sz="1050" dirty="0">
                  <a:latin typeface="Arial" charset="0"/>
                  <a:cs typeface="Arial" charset="0"/>
                </a:rPr>
                <a:t>/2)</a:t>
              </a:r>
            </a:p>
          </p:txBody>
        </p:sp>
        <p:sp>
          <p:nvSpPr>
            <p:cNvPr id="12" name="TextBox 11">
              <a:extLst>
                <a:ext uri="{FF2B5EF4-FFF2-40B4-BE49-F238E27FC236}">
                  <a16:creationId xmlns:a16="http://schemas.microsoft.com/office/drawing/2014/main" id="{C6C64F1B-514C-4944-8458-2FBE19F41F52}"/>
                </a:ext>
              </a:extLst>
            </p:cNvPr>
            <p:cNvSpPr txBox="1"/>
            <p:nvPr/>
          </p:nvSpPr>
          <p:spPr>
            <a:xfrm>
              <a:off x="5029200" y="3733393"/>
              <a:ext cx="531813" cy="253938"/>
            </a:xfrm>
            <a:prstGeom prst="rect">
              <a:avLst/>
            </a:prstGeom>
            <a:solidFill>
              <a:srgbClr val="FFFF00"/>
            </a:solidFill>
            <a:ln>
              <a:solidFill>
                <a:schemeClr val="accent1"/>
              </a:solidFill>
            </a:ln>
          </p:spPr>
          <p:txBody>
            <a:bodyPr wrap="none">
              <a:spAutoFit/>
            </a:bodyPr>
            <a:lstStyle/>
            <a:p>
              <a:pPr>
                <a:defRPr/>
              </a:pPr>
              <a:r>
                <a:rPr lang="en-US" sz="1050" dirty="0">
                  <a:latin typeface="Arial" charset="0"/>
                  <a:cs typeface="Arial" charset="0"/>
                </a:rPr>
                <a:t>z(</a:t>
              </a:r>
              <a:r>
                <a:rPr lang="el-GR" sz="1050" dirty="0">
                  <a:latin typeface="Arial" charset="0"/>
                  <a:cs typeface="Arial" charset="0"/>
                </a:rPr>
                <a:t>α</a:t>
              </a:r>
              <a:r>
                <a:rPr lang="en-US" sz="1050" dirty="0">
                  <a:latin typeface="Arial" charset="0"/>
                  <a:cs typeface="Arial" charset="0"/>
                </a:rPr>
                <a:t>/2)</a:t>
              </a:r>
            </a:p>
          </p:txBody>
        </p:sp>
        <p:sp>
          <p:nvSpPr>
            <p:cNvPr id="13" name="TextBox 12">
              <a:extLst>
                <a:ext uri="{FF2B5EF4-FFF2-40B4-BE49-F238E27FC236}">
                  <a16:creationId xmlns:a16="http://schemas.microsoft.com/office/drawing/2014/main" id="{6A479625-7C54-4207-B1B8-9375C5C2AF31}"/>
                </a:ext>
              </a:extLst>
            </p:cNvPr>
            <p:cNvSpPr txBox="1"/>
            <p:nvPr/>
          </p:nvSpPr>
          <p:spPr>
            <a:xfrm>
              <a:off x="7239000" y="2971578"/>
              <a:ext cx="374650" cy="253938"/>
            </a:xfrm>
            <a:prstGeom prst="rect">
              <a:avLst/>
            </a:prstGeom>
            <a:solidFill>
              <a:schemeClr val="accent3">
                <a:lumMod val="60000"/>
                <a:lumOff val="40000"/>
              </a:schemeClr>
            </a:solidFill>
            <a:ln>
              <a:solidFill>
                <a:schemeClr val="accent1"/>
              </a:solidFill>
            </a:ln>
          </p:spPr>
          <p:txBody>
            <a:bodyPr wrap="none">
              <a:spAutoFit/>
            </a:bodyPr>
            <a:lstStyle/>
            <a:p>
              <a:pPr>
                <a:defRPr/>
              </a:pPr>
              <a:r>
                <a:rPr lang="el-GR" sz="1050" dirty="0">
                  <a:latin typeface="Arial" charset="0"/>
                  <a:cs typeface="Arial" charset="0"/>
                </a:rPr>
                <a:t>α</a:t>
              </a:r>
              <a:r>
                <a:rPr lang="en-US" sz="1050" dirty="0">
                  <a:latin typeface="Arial" charset="0"/>
                  <a:cs typeface="Arial" charset="0"/>
                </a:rPr>
                <a:t>/2</a:t>
              </a:r>
            </a:p>
          </p:txBody>
        </p:sp>
        <p:cxnSp>
          <p:nvCxnSpPr>
            <p:cNvPr id="15" name="Straight Arrow Connector 14">
              <a:extLst>
                <a:ext uri="{FF2B5EF4-FFF2-40B4-BE49-F238E27FC236}">
                  <a16:creationId xmlns:a16="http://schemas.microsoft.com/office/drawing/2014/main" id="{4CFE1A8B-917E-42DB-8713-2FA3834FB2F2}"/>
                </a:ext>
              </a:extLst>
            </p:cNvPr>
            <p:cNvCxnSpPr>
              <a:stCxn id="13" idx="2"/>
            </p:cNvCxnSpPr>
            <p:nvPr/>
          </p:nvCxnSpPr>
          <p:spPr>
            <a:xfrm rot="5400000">
              <a:off x="7040615" y="3271501"/>
              <a:ext cx="431695" cy="339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784C29-C573-4F49-9E3B-3A0F8A8DA63A}"/>
                </a:ext>
              </a:extLst>
            </p:cNvPr>
            <p:cNvSpPr txBox="1"/>
            <p:nvPr/>
          </p:nvSpPr>
          <p:spPr>
            <a:xfrm>
              <a:off x="4648200" y="2971578"/>
              <a:ext cx="374650" cy="253938"/>
            </a:xfrm>
            <a:prstGeom prst="rect">
              <a:avLst/>
            </a:prstGeom>
            <a:solidFill>
              <a:schemeClr val="accent4">
                <a:lumMod val="60000"/>
                <a:lumOff val="40000"/>
              </a:schemeClr>
            </a:solidFill>
            <a:ln>
              <a:solidFill>
                <a:schemeClr val="accent1"/>
              </a:solidFill>
            </a:ln>
          </p:spPr>
          <p:txBody>
            <a:bodyPr wrap="none">
              <a:spAutoFit/>
            </a:bodyPr>
            <a:lstStyle/>
            <a:p>
              <a:pPr>
                <a:defRPr/>
              </a:pPr>
              <a:r>
                <a:rPr lang="el-GR" sz="1050" dirty="0">
                  <a:latin typeface="Arial" charset="0"/>
                  <a:cs typeface="Arial" charset="0"/>
                </a:rPr>
                <a:t>α</a:t>
              </a:r>
              <a:r>
                <a:rPr lang="en-US" sz="1050" dirty="0">
                  <a:latin typeface="Arial" charset="0"/>
                  <a:cs typeface="Arial" charset="0"/>
                </a:rPr>
                <a:t>/2</a:t>
              </a:r>
            </a:p>
          </p:txBody>
        </p:sp>
        <p:cxnSp>
          <p:nvCxnSpPr>
            <p:cNvPr id="19" name="Straight Arrow Connector 18">
              <a:extLst>
                <a:ext uri="{FF2B5EF4-FFF2-40B4-BE49-F238E27FC236}">
                  <a16:creationId xmlns:a16="http://schemas.microsoft.com/office/drawing/2014/main" id="{A5E78F69-E7AC-4653-B2E3-01EB607492FD}"/>
                </a:ext>
              </a:extLst>
            </p:cNvPr>
            <p:cNvCxnSpPr>
              <a:stCxn id="17" idx="2"/>
            </p:cNvCxnSpPr>
            <p:nvPr/>
          </p:nvCxnSpPr>
          <p:spPr>
            <a:xfrm rot="16200000" flipH="1">
              <a:off x="4830815" y="3230226"/>
              <a:ext cx="431695" cy="422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81FC6C-FFEF-4784-A053-6C8B4FC55F13}"/>
                </a:ext>
              </a:extLst>
            </p:cNvPr>
            <p:cNvSpPr txBox="1"/>
            <p:nvPr/>
          </p:nvSpPr>
          <p:spPr>
            <a:xfrm>
              <a:off x="6019800" y="3123941"/>
              <a:ext cx="457200" cy="253938"/>
            </a:xfrm>
            <a:prstGeom prst="rect">
              <a:avLst/>
            </a:prstGeom>
            <a:solidFill>
              <a:schemeClr val="bg1">
                <a:lumMod val="85000"/>
              </a:schemeClr>
            </a:solidFill>
            <a:ln>
              <a:solidFill>
                <a:schemeClr val="accent1"/>
              </a:solidFill>
            </a:ln>
          </p:spPr>
          <p:txBody>
            <a:bodyPr wrap="none">
              <a:spAutoFit/>
            </a:bodyPr>
            <a:lstStyle/>
            <a:p>
              <a:pPr>
                <a:defRPr/>
              </a:pPr>
              <a:r>
                <a:rPr lang="en-US" sz="1050" dirty="0">
                  <a:latin typeface="Arial" charset="0"/>
                  <a:cs typeface="Arial" charset="0"/>
                </a:rPr>
                <a:t>1 - </a:t>
              </a:r>
              <a:r>
                <a:rPr lang="el-GR" sz="1050" dirty="0">
                  <a:latin typeface="Arial" charset="0"/>
                  <a:cs typeface="Arial" charset="0"/>
                </a:rPr>
                <a:t>α</a:t>
              </a:r>
              <a:endParaRPr lang="en-US" sz="1050" dirty="0">
                <a:latin typeface="Arial"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ppt_x"/>
                                          </p:val>
                                        </p:tav>
                                        <p:tav tm="100000">
                                          <p:val>
                                            <p:strVal val="#ppt_x"/>
                                          </p:val>
                                        </p:tav>
                                      </p:tavLst>
                                    </p:anim>
                                    <p:anim calcmode="lin" valueType="num">
                                      <p:cBhvr additive="base">
                                        <p:cTn id="1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8"/>
                                        </p:tgtEl>
                                        <p:attrNameLst>
                                          <p:attrName>style.visibility</p:attrName>
                                        </p:attrNameLst>
                                      </p:cBhvr>
                                      <p:to>
                                        <p:strVal val="visible"/>
                                      </p:to>
                                    </p:set>
                                    <p:anim calcmode="lin" valueType="num">
                                      <p:cBhvr additive="base">
                                        <p:cTn id="19" dur="500" fill="hold"/>
                                        <p:tgtEl>
                                          <p:spTgt spid="20488"/>
                                        </p:tgtEl>
                                        <p:attrNameLst>
                                          <p:attrName>ppt_x</p:attrName>
                                        </p:attrNameLst>
                                      </p:cBhvr>
                                      <p:tavLst>
                                        <p:tav tm="0">
                                          <p:val>
                                            <p:strVal val="#ppt_x"/>
                                          </p:val>
                                        </p:tav>
                                        <p:tav tm="100000">
                                          <p:val>
                                            <p:strVal val="#ppt_x"/>
                                          </p:val>
                                        </p:tav>
                                      </p:tavLst>
                                    </p:anim>
                                    <p:anim calcmode="lin" valueType="num">
                                      <p:cBhvr additive="base">
                                        <p:cTn id="20" dur="500" fill="hold"/>
                                        <p:tgtEl>
                                          <p:spTgt spid="204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85">
                                            <p:txEl>
                                              <p:pRg st="0" end="0"/>
                                            </p:txEl>
                                          </p:spTgt>
                                        </p:tgtEl>
                                        <p:attrNameLst>
                                          <p:attrName>style.visibility</p:attrName>
                                        </p:attrNameLst>
                                      </p:cBhvr>
                                      <p:to>
                                        <p:strVal val="visible"/>
                                      </p:to>
                                    </p:set>
                                    <p:anim calcmode="lin" valueType="num">
                                      <p:cBhvr additive="base">
                                        <p:cTn id="25"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5">
                                            <p:txEl>
                                              <p:pRg st="2" end="2"/>
                                            </p:txEl>
                                          </p:spTgt>
                                        </p:tgtEl>
                                        <p:attrNameLst>
                                          <p:attrName>style.visibility</p:attrName>
                                        </p:attrNameLst>
                                      </p:cBhvr>
                                      <p:to>
                                        <p:strVal val="visible"/>
                                      </p:to>
                                    </p:set>
                                    <p:anim calcmode="lin" valueType="num">
                                      <p:cBhvr additive="base">
                                        <p:cTn id="29" dur="5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0485">
                                            <p:txEl>
                                              <p:pRg st="4" end="4"/>
                                            </p:txEl>
                                          </p:spTgt>
                                        </p:tgtEl>
                                        <p:attrNameLst>
                                          <p:attrName>style.visibility</p:attrName>
                                        </p:attrNameLst>
                                      </p:cBhvr>
                                      <p:to>
                                        <p:strVal val="visible"/>
                                      </p:to>
                                    </p:set>
                                    <p:anim calcmode="lin" valueType="num">
                                      <p:cBhvr additive="base">
                                        <p:cTn id="41" dur="500" fill="hold"/>
                                        <p:tgtEl>
                                          <p:spTgt spid="2048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5">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5">
                                            <p:txEl>
                                              <p:pRg st="6" end="6"/>
                                            </p:txEl>
                                          </p:spTgt>
                                        </p:tgtEl>
                                        <p:attrNameLst>
                                          <p:attrName>style.visibility</p:attrName>
                                        </p:attrNameLst>
                                      </p:cBhvr>
                                      <p:to>
                                        <p:strVal val="visible"/>
                                      </p:to>
                                    </p:set>
                                    <p:anim calcmode="lin" valueType="num">
                                      <p:cBhvr additive="base">
                                        <p:cTn id="45" dur="500" fill="hold"/>
                                        <p:tgtEl>
                                          <p:spTgt spid="2048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4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489"/>
                                        </p:tgtEl>
                                        <p:attrNameLst>
                                          <p:attrName>style.visibility</p:attrName>
                                        </p:attrNameLst>
                                      </p:cBhvr>
                                      <p:to>
                                        <p:strVal val="visible"/>
                                      </p:to>
                                    </p:set>
                                    <p:anim calcmode="lin" valueType="num">
                                      <p:cBhvr additive="base">
                                        <p:cTn id="51" dur="500" fill="hold"/>
                                        <p:tgtEl>
                                          <p:spTgt spid="20489"/>
                                        </p:tgtEl>
                                        <p:attrNameLst>
                                          <p:attrName>ppt_x</p:attrName>
                                        </p:attrNameLst>
                                      </p:cBhvr>
                                      <p:tavLst>
                                        <p:tav tm="0">
                                          <p:val>
                                            <p:strVal val="#ppt_x"/>
                                          </p:val>
                                        </p:tav>
                                        <p:tav tm="100000">
                                          <p:val>
                                            <p:strVal val="#ppt_x"/>
                                          </p:val>
                                        </p:tav>
                                      </p:tavLst>
                                    </p:anim>
                                    <p:anim calcmode="lin" valueType="num">
                                      <p:cBhvr additive="base">
                                        <p:cTn id="52" dur="500" fill="hold"/>
                                        <p:tgtEl>
                                          <p:spTgt spid="2048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0486">
                                            <p:txEl>
                                              <p:pRg st="0" end="0"/>
                                            </p:txEl>
                                          </p:spTgt>
                                        </p:tgtEl>
                                        <p:attrNameLst>
                                          <p:attrName>style.visibility</p:attrName>
                                        </p:attrNameLst>
                                      </p:cBhvr>
                                      <p:to>
                                        <p:strVal val="visible"/>
                                      </p:to>
                                    </p:set>
                                    <p:anim calcmode="lin" valueType="num">
                                      <p:cBhvr additive="base">
                                        <p:cTn id="57" dur="500" fill="hold"/>
                                        <p:tgtEl>
                                          <p:spTgt spid="20486">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04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0486">
                                            <p:txEl>
                                              <p:pRg st="2" end="2"/>
                                            </p:txEl>
                                          </p:spTgt>
                                        </p:tgtEl>
                                        <p:attrNameLst>
                                          <p:attrName>style.visibility</p:attrName>
                                        </p:attrNameLst>
                                      </p:cBhvr>
                                      <p:to>
                                        <p:strVal val="visible"/>
                                      </p:to>
                                    </p:set>
                                    <p:anim calcmode="lin" valueType="num">
                                      <p:cBhvr additive="base">
                                        <p:cTn id="63" dur="500" fill="hold"/>
                                        <p:tgtEl>
                                          <p:spTgt spid="20486">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4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20486">
                                            <p:txEl>
                                              <p:pRg st="4" end="4"/>
                                            </p:txEl>
                                          </p:spTgt>
                                        </p:tgtEl>
                                        <p:attrNameLst>
                                          <p:attrName>style.visibility</p:attrName>
                                        </p:attrNameLst>
                                      </p:cBhvr>
                                      <p:to>
                                        <p:strVal val="visible"/>
                                      </p:to>
                                    </p:set>
                                    <p:anim calcmode="lin" valueType="num">
                                      <p:cBhvr additive="base">
                                        <p:cTn id="69" dur="500" fill="hold"/>
                                        <p:tgtEl>
                                          <p:spTgt spid="20486">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4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20486">
                                            <p:txEl>
                                              <p:pRg st="6" end="6"/>
                                            </p:txEl>
                                          </p:spTgt>
                                        </p:tgtEl>
                                        <p:attrNameLst>
                                          <p:attrName>style.visibility</p:attrName>
                                        </p:attrNameLst>
                                      </p:cBhvr>
                                      <p:to>
                                        <p:strVal val="visible"/>
                                      </p:to>
                                    </p:set>
                                    <p:anim calcmode="lin" valueType="num">
                                      <p:cBhvr additive="base">
                                        <p:cTn id="75" dur="500" fill="hold"/>
                                        <p:tgtEl>
                                          <p:spTgt spid="20486">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04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0487"/>
                                        </p:tgtEl>
                                        <p:attrNameLst>
                                          <p:attrName>style.visibility</p:attrName>
                                        </p:attrNameLst>
                                      </p:cBhvr>
                                      <p:to>
                                        <p:strVal val="visible"/>
                                      </p:to>
                                    </p:set>
                                    <p:anim calcmode="lin" valueType="num">
                                      <p:cBhvr additive="base">
                                        <p:cTn id="81" dur="500" fill="hold"/>
                                        <p:tgtEl>
                                          <p:spTgt spid="20487"/>
                                        </p:tgtEl>
                                        <p:attrNameLst>
                                          <p:attrName>ppt_x</p:attrName>
                                        </p:attrNameLst>
                                      </p:cBhvr>
                                      <p:tavLst>
                                        <p:tav tm="0">
                                          <p:val>
                                            <p:strVal val="#ppt_x"/>
                                          </p:val>
                                        </p:tav>
                                        <p:tav tm="100000">
                                          <p:val>
                                            <p:strVal val="#ppt_x"/>
                                          </p:val>
                                        </p:tav>
                                      </p:tavLst>
                                    </p:anim>
                                    <p:anim calcmode="lin" valueType="num">
                                      <p:cBhvr additive="base">
                                        <p:cTn id="82"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7" grpId="0"/>
      <p:bldP spid="20488" grpId="0" animBg="1"/>
      <p:bldP spid="204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85C6EB8-631C-4FC1-B19F-D1050E8F1155}"/>
              </a:ext>
            </a:extLst>
          </p:cNvPr>
          <p:cNvSpPr>
            <a:spLocks noGrp="1"/>
          </p:cNvSpPr>
          <p:nvPr>
            <p:ph type="title"/>
          </p:nvPr>
        </p:nvSpPr>
        <p:spPr>
          <a:xfrm>
            <a:off x="457200" y="0"/>
            <a:ext cx="8229600" cy="990600"/>
          </a:xfrm>
        </p:spPr>
        <p:txBody>
          <a:bodyPr/>
          <a:lstStyle/>
          <a:p>
            <a:r>
              <a:rPr lang="en-US" altLang="en-US" sz="3200"/>
              <a:t>Confidence Intervals</a:t>
            </a:r>
          </a:p>
        </p:txBody>
      </p:sp>
      <p:sp>
        <p:nvSpPr>
          <p:cNvPr id="3" name="TextBox 2">
            <a:extLst>
              <a:ext uri="{FF2B5EF4-FFF2-40B4-BE49-F238E27FC236}">
                <a16:creationId xmlns:a16="http://schemas.microsoft.com/office/drawing/2014/main" id="{95BCD20B-B1DB-48E5-82A3-ECA365443386}"/>
              </a:ext>
            </a:extLst>
          </p:cNvPr>
          <p:cNvSpPr txBox="1"/>
          <p:nvPr/>
        </p:nvSpPr>
        <p:spPr>
          <a:xfrm>
            <a:off x="381000" y="762000"/>
            <a:ext cx="8208963" cy="2032000"/>
          </a:xfrm>
          <a:prstGeom prst="rect">
            <a:avLst/>
          </a:prstGeom>
          <a:noFill/>
        </p:spPr>
        <p:txBody>
          <a:bodyPr wrap="none">
            <a:spAutoFit/>
          </a:bodyPr>
          <a:lstStyle/>
          <a:p>
            <a:pPr>
              <a:defRPr/>
            </a:pPr>
            <a:r>
              <a:rPr lang="en-US" dirty="0">
                <a:latin typeface="Arial" charset="0"/>
                <a:cs typeface="Arial" charset="0"/>
              </a:rPr>
              <a:t>Basic format of Confidence Intervals:</a:t>
            </a:r>
          </a:p>
          <a:p>
            <a:pPr>
              <a:defRPr/>
            </a:pPr>
            <a:endParaRPr lang="en-US" dirty="0">
              <a:latin typeface="Arial" charset="0"/>
              <a:cs typeface="Arial" charset="0"/>
            </a:endParaRPr>
          </a:p>
          <a:p>
            <a:pPr>
              <a:defRPr/>
            </a:pPr>
            <a:r>
              <a:rPr lang="en-US" dirty="0">
                <a:solidFill>
                  <a:srgbClr val="00B0F0"/>
                </a:solidFill>
                <a:latin typeface="Arial" charset="0"/>
                <a:cs typeface="Arial" charset="0"/>
              </a:rPr>
              <a:t>Best Point Estimate </a:t>
            </a:r>
            <a:r>
              <a:rPr lang="en-US" dirty="0">
                <a:latin typeface="Arial" charset="0"/>
                <a:cs typeface="Arial" charset="0"/>
              </a:rPr>
              <a:t>± </a:t>
            </a:r>
            <a:r>
              <a:rPr lang="en-US" dirty="0">
                <a:solidFill>
                  <a:srgbClr val="FF0000"/>
                </a:solidFill>
                <a:latin typeface="Arial" charset="0"/>
                <a:cs typeface="Arial" charset="0"/>
              </a:rPr>
              <a:t>M(Confidence)</a:t>
            </a:r>
            <a:r>
              <a:rPr lang="en-US" dirty="0">
                <a:latin typeface="Arial" charset="0"/>
                <a:cs typeface="Arial" charset="0"/>
              </a:rPr>
              <a:t> * </a:t>
            </a:r>
            <a:r>
              <a:rPr lang="en-US" dirty="0">
                <a:solidFill>
                  <a:schemeClr val="accent1">
                    <a:lumMod val="50000"/>
                  </a:schemeClr>
                </a:solidFill>
                <a:latin typeface="Arial" charset="0"/>
                <a:cs typeface="Arial" charset="0"/>
              </a:rPr>
              <a:t>Standard Deviation of Point Estimate</a:t>
            </a:r>
          </a:p>
          <a:p>
            <a:pPr>
              <a:defRPr/>
            </a:pPr>
            <a:endParaRPr lang="en-US" dirty="0">
              <a:latin typeface="Arial" charset="0"/>
              <a:cs typeface="Arial" charset="0"/>
            </a:endParaRPr>
          </a:p>
          <a:p>
            <a:pPr>
              <a:defRPr/>
            </a:pPr>
            <a:r>
              <a:rPr lang="en-US" dirty="0">
                <a:latin typeface="Arial" charset="0"/>
                <a:cs typeface="Arial" charset="0"/>
              </a:rPr>
              <a:t>	where </a:t>
            </a:r>
            <a:r>
              <a:rPr lang="en-US" dirty="0">
                <a:solidFill>
                  <a:srgbClr val="FF0000"/>
                </a:solidFill>
                <a:latin typeface="Arial" charset="0"/>
                <a:cs typeface="Arial" charset="0"/>
              </a:rPr>
              <a:t>M(Confidence)</a:t>
            </a:r>
            <a:r>
              <a:rPr lang="en-US" dirty="0">
                <a:latin typeface="Arial" charset="0"/>
                <a:cs typeface="Arial" charset="0"/>
              </a:rPr>
              <a:t> is a Multiplier based on the Desired Level of</a:t>
            </a:r>
          </a:p>
          <a:p>
            <a:pPr>
              <a:defRPr/>
            </a:pPr>
            <a:r>
              <a:rPr lang="en-US" dirty="0">
                <a:latin typeface="Arial" charset="0"/>
                <a:cs typeface="Arial" charset="0"/>
              </a:rPr>
              <a:t>	Confidence that the Interval Contains the True Value of the respective</a:t>
            </a:r>
          </a:p>
          <a:p>
            <a:pPr>
              <a:defRPr/>
            </a:pPr>
            <a:r>
              <a:rPr lang="en-US" dirty="0">
                <a:latin typeface="Arial" charset="0"/>
                <a:cs typeface="Arial" charset="0"/>
              </a:rPr>
              <a:t>	</a:t>
            </a:r>
            <a:r>
              <a:rPr lang="en-US" dirty="0">
                <a:solidFill>
                  <a:srgbClr val="FF0000"/>
                </a:solidFill>
                <a:latin typeface="Arial" charset="0"/>
                <a:cs typeface="Arial" charset="0"/>
              </a:rPr>
              <a:t>Population Parameter</a:t>
            </a:r>
            <a:r>
              <a:rPr lang="en-US" dirty="0">
                <a:latin typeface="Arial" charset="0"/>
                <a:cs typeface="Arial" charset="0"/>
              </a:rPr>
              <a:t> of interest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FFD6E32-341C-49FF-9EEE-479BCB44D244}"/>
                  </a:ext>
                </a:extLst>
              </p:cNvPr>
              <p:cNvSpPr txBox="1"/>
              <p:nvPr/>
            </p:nvSpPr>
            <p:spPr>
              <a:xfrm>
                <a:off x="533400" y="2819400"/>
                <a:ext cx="6248400" cy="882934"/>
              </a:xfrm>
              <a:prstGeom prst="rect">
                <a:avLst/>
              </a:prstGeom>
              <a:noFill/>
            </p:spPr>
            <p:txBody>
              <a:bodyPr>
                <a:spAutoFit/>
              </a:bodyPr>
              <a:lstStyle/>
              <a:p>
                <a:pPr>
                  <a:defRPr/>
                </a:pPr>
                <a:r>
                  <a:rPr lang="en-US" sz="1600" dirty="0">
                    <a:latin typeface="Arial" charset="0"/>
                    <a:cs typeface="Arial" charset="0"/>
                  </a:rPr>
                  <a:t>For example, a 95% Confidence Interval for the success rate of the</a:t>
                </a:r>
              </a:p>
              <a:p>
                <a:pPr>
                  <a:defRPr/>
                </a:pPr>
                <a:r>
                  <a:rPr lang="en-US" sz="1600" dirty="0">
                    <a:latin typeface="Arial" charset="0"/>
                    <a:cs typeface="Arial" charset="0"/>
                  </a:rPr>
                  <a:t> new drug, </a:t>
                </a:r>
                <a:r>
                  <a:rPr lang="en-US" sz="1600" dirty="0" err="1">
                    <a:solidFill>
                      <a:srgbClr val="FF0000"/>
                    </a:solidFill>
                    <a:latin typeface="Arial" charset="0"/>
                    <a:cs typeface="Arial" charset="0"/>
                  </a:rPr>
                  <a:t>π</a:t>
                </a:r>
                <a:r>
                  <a:rPr lang="en-US" sz="1600" baseline="-25000" dirty="0" err="1">
                    <a:solidFill>
                      <a:srgbClr val="FF0000"/>
                    </a:solidFill>
                    <a:latin typeface="Arial" charset="0"/>
                    <a:cs typeface="Arial" charset="0"/>
                  </a:rPr>
                  <a:t>New</a:t>
                </a:r>
                <a:r>
                  <a:rPr lang="en-US" sz="1600" dirty="0">
                    <a:latin typeface="Arial" charset="0"/>
                    <a:cs typeface="Arial" charset="0"/>
                  </a:rPr>
                  <a:t>, is given by</a:t>
                </a:r>
              </a:p>
              <a:p>
                <a:pPr>
                  <a:defRPr/>
                </a:pPr>
                <a:r>
                  <a:rPr lang="en-US" sz="1600" dirty="0">
                    <a:latin typeface="Arial" charset="0"/>
                    <a:cs typeface="Arial" charset="0"/>
                  </a:rPr>
                  <a:t>		</a:t>
                </a:r>
                <a:r>
                  <a:rPr lang="en-US" sz="1600" dirty="0">
                    <a:solidFill>
                      <a:srgbClr val="00B0F0"/>
                    </a:solidFill>
                    <a:latin typeface="Arial" charset="0"/>
                    <a:cs typeface="Arial" charset="0"/>
                  </a:rPr>
                  <a:t>p</a:t>
                </a:r>
                <a:r>
                  <a:rPr lang="en-US" sz="1600" dirty="0">
                    <a:latin typeface="Arial" charset="0"/>
                    <a:cs typeface="Arial" charset="0"/>
                  </a:rPr>
                  <a:t> +/- z(0.975)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solidFill>
                              <a:srgbClr val="00B0F0"/>
                            </a:solidFill>
                            <a:latin typeface="Arial" charset="0"/>
                            <a:cs typeface="Arial" charset="0"/>
                          </a:rPr>
                          <m:t>p</m:t>
                        </m:r>
                        <m:r>
                          <m:rPr>
                            <m:nor/>
                          </m:rPr>
                          <a:rPr lang="en-US" sz="1600" dirty="0">
                            <a:solidFill>
                              <a:schemeClr val="accent1">
                                <a:lumMod val="50000"/>
                              </a:schemeClr>
                            </a:solidFill>
                            <a:latin typeface="Arial" charset="0"/>
                            <a:cs typeface="Arial" charset="0"/>
                          </a:rPr>
                          <m:t>(1-</m:t>
                        </m:r>
                        <m:r>
                          <m:rPr>
                            <m:nor/>
                          </m:rPr>
                          <a:rPr lang="en-US" sz="1600" dirty="0">
                            <a:solidFill>
                              <a:srgbClr val="00B0F0"/>
                            </a:solidFill>
                            <a:latin typeface="Arial" charset="0"/>
                            <a:cs typeface="Arial" charset="0"/>
                          </a:rPr>
                          <m:t>p</m:t>
                        </m:r>
                        <m:r>
                          <m:rPr>
                            <m:nor/>
                          </m:rPr>
                          <a:rPr lang="en-US" sz="1600" dirty="0">
                            <a:solidFill>
                              <a:schemeClr val="accent1">
                                <a:lumMod val="50000"/>
                              </a:schemeClr>
                            </a:solidFill>
                            <a:latin typeface="Arial" charset="0"/>
                            <a:cs typeface="Arial" charset="0"/>
                          </a:rPr>
                          <m:t>)/</m:t>
                        </m:r>
                        <m:r>
                          <m:rPr>
                            <m:nor/>
                          </m:rPr>
                          <a:rPr lang="en-US" sz="1600" dirty="0">
                            <a:solidFill>
                              <a:schemeClr val="accent1">
                                <a:lumMod val="50000"/>
                              </a:schemeClr>
                            </a:solidFill>
                            <a:latin typeface="Arial" charset="0"/>
                            <a:cs typeface="Arial" charset="0"/>
                          </a:rPr>
                          <m:t>n</m:t>
                        </m:r>
                      </m:e>
                    </m:rad>
                  </m:oMath>
                </a14:m>
                <a:endParaRPr lang="en-US" sz="1600" dirty="0">
                  <a:solidFill>
                    <a:schemeClr val="accent1">
                      <a:lumMod val="50000"/>
                    </a:schemeClr>
                  </a:solidFill>
                  <a:latin typeface="Arial" charset="0"/>
                  <a:cs typeface="Arial" charset="0"/>
                </a:endParaRPr>
              </a:p>
            </p:txBody>
          </p:sp>
        </mc:Choice>
        <mc:Fallback>
          <p:sp>
            <p:nvSpPr>
              <p:cNvPr id="5" name="TextBox 4">
                <a:extLst>
                  <a:ext uri="{FF2B5EF4-FFF2-40B4-BE49-F238E27FC236}">
                    <a16:creationId xmlns:a16="http://schemas.microsoft.com/office/drawing/2014/main" id="{1FFD6E32-341C-49FF-9EEE-479BCB44D244}"/>
                  </a:ext>
                </a:extLst>
              </p:cNvPr>
              <p:cNvSpPr txBox="1">
                <a:spLocks noRot="1" noChangeAspect="1" noMove="1" noResize="1" noEditPoints="1" noAdjustHandles="1" noChangeArrowheads="1" noChangeShapeType="1" noTextEdit="1"/>
              </p:cNvSpPr>
              <p:nvPr/>
            </p:nvSpPr>
            <p:spPr>
              <a:xfrm>
                <a:off x="533400" y="2819400"/>
                <a:ext cx="6248400" cy="882934"/>
              </a:xfrm>
              <a:prstGeom prst="rect">
                <a:avLst/>
              </a:prstGeom>
              <a:blipFill>
                <a:blip r:embed="rId3"/>
                <a:stretch>
                  <a:fillRect l="-585" t="-2083" b="-6944"/>
                </a:stretch>
              </a:blipFill>
            </p:spPr>
            <p:txBody>
              <a:bodyPr/>
              <a:lstStyle/>
              <a:p>
                <a:r>
                  <a:rPr lang="en-US">
                    <a:noFill/>
                  </a:rPr>
                  <a:t> </a:t>
                </a:r>
              </a:p>
            </p:txBody>
          </p:sp>
        </mc:Fallback>
      </mc:AlternateContent>
      <p:grpSp>
        <p:nvGrpSpPr>
          <p:cNvPr id="2" name="Group 23">
            <a:extLst>
              <a:ext uri="{FF2B5EF4-FFF2-40B4-BE49-F238E27FC236}">
                <a16:creationId xmlns:a16="http://schemas.microsoft.com/office/drawing/2014/main" id="{4D05F2C3-9BA9-4A6B-A28E-31032540C90E}"/>
              </a:ext>
            </a:extLst>
          </p:cNvPr>
          <p:cNvGrpSpPr>
            <a:grpSpLocks/>
          </p:cNvGrpSpPr>
          <p:nvPr/>
        </p:nvGrpSpPr>
        <p:grpSpPr bwMode="auto">
          <a:xfrm>
            <a:off x="4114800" y="3810000"/>
            <a:ext cx="4876800" cy="2790825"/>
            <a:chOff x="4114800" y="3810000"/>
            <a:chExt cx="4876800" cy="2790825"/>
          </a:xfrm>
        </p:grpSpPr>
        <p:pic>
          <p:nvPicPr>
            <p:cNvPr id="29704" name="Picture 3">
              <a:extLst>
                <a:ext uri="{FF2B5EF4-FFF2-40B4-BE49-F238E27FC236}">
                  <a16:creationId xmlns:a16="http://schemas.microsoft.com/office/drawing/2014/main" id="{A2E7A340-BDD8-413D-8610-DB12727C2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810000"/>
              <a:ext cx="48768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4">
              <a:extLst>
                <a:ext uri="{FF2B5EF4-FFF2-40B4-BE49-F238E27FC236}">
                  <a16:creationId xmlns:a16="http://schemas.microsoft.com/office/drawing/2014/main" id="{E7157DD4-1B3E-48C1-A817-3DA84B2B2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810000"/>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0786D7D-95B8-46D6-B9F9-3A5999029B1C}"/>
                </a:ext>
              </a:extLst>
            </p:cNvPr>
            <p:cNvSpPr txBox="1"/>
            <p:nvPr/>
          </p:nvSpPr>
          <p:spPr>
            <a:xfrm>
              <a:off x="4495800" y="5181600"/>
              <a:ext cx="1309688" cy="400050"/>
            </a:xfrm>
            <a:prstGeom prst="rect">
              <a:avLst/>
            </a:prstGeom>
            <a:solidFill>
              <a:schemeClr val="accent4">
                <a:lumMod val="40000"/>
                <a:lumOff val="60000"/>
              </a:schemeClr>
            </a:solidFill>
          </p:spPr>
          <p:txBody>
            <a:bodyPr wrap="none">
              <a:spAutoFit/>
            </a:bodyPr>
            <a:lstStyle/>
            <a:p>
              <a:pPr>
                <a:defRPr/>
              </a:pPr>
              <a:r>
                <a:rPr lang="en-US" sz="1000" dirty="0">
                  <a:latin typeface="Arial" charset="0"/>
                  <a:cs typeface="Arial" charset="0"/>
                </a:rPr>
                <a:t>z(0.025) = -z(0.975)</a:t>
              </a:r>
            </a:p>
            <a:p>
              <a:pPr>
                <a:defRPr/>
              </a:pPr>
              <a:r>
                <a:rPr lang="en-US" sz="1000" dirty="0">
                  <a:latin typeface="Arial" charset="0"/>
                  <a:cs typeface="Arial" charset="0"/>
                </a:rPr>
                <a:t>               = -1.96</a:t>
              </a:r>
            </a:p>
          </p:txBody>
        </p:sp>
        <p:cxnSp>
          <p:nvCxnSpPr>
            <p:cNvPr id="11" name="Straight Arrow Connector 10">
              <a:extLst>
                <a:ext uri="{FF2B5EF4-FFF2-40B4-BE49-F238E27FC236}">
                  <a16:creationId xmlns:a16="http://schemas.microsoft.com/office/drawing/2014/main" id="{144B0CCC-7794-4198-AA23-538BDE9F7BB3}"/>
                </a:ext>
              </a:extLst>
            </p:cNvPr>
            <p:cNvCxnSpPr/>
            <p:nvPr/>
          </p:nvCxnSpPr>
          <p:spPr>
            <a:xfrm>
              <a:off x="5105400" y="5562600"/>
              <a:ext cx="762000" cy="685800"/>
            </a:xfrm>
            <a:prstGeom prst="straightConnector1">
              <a:avLst/>
            </a:prstGeom>
            <a:ln>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C87DE8-3722-4380-AFA4-EF4DE992B801}"/>
                </a:ext>
              </a:extLst>
            </p:cNvPr>
            <p:cNvSpPr txBox="1"/>
            <p:nvPr/>
          </p:nvSpPr>
          <p:spPr>
            <a:xfrm>
              <a:off x="7239000" y="5181600"/>
              <a:ext cx="1046163" cy="246063"/>
            </a:xfrm>
            <a:prstGeom prst="rect">
              <a:avLst/>
            </a:prstGeom>
            <a:solidFill>
              <a:schemeClr val="accent3">
                <a:lumMod val="60000"/>
                <a:lumOff val="40000"/>
              </a:schemeClr>
            </a:solidFill>
          </p:spPr>
          <p:txBody>
            <a:bodyPr wrap="none">
              <a:spAutoFit/>
            </a:bodyPr>
            <a:lstStyle/>
            <a:p>
              <a:pPr>
                <a:defRPr/>
              </a:pPr>
              <a:r>
                <a:rPr lang="en-US" sz="1000" dirty="0">
                  <a:latin typeface="Arial" charset="0"/>
                  <a:cs typeface="Arial" charset="0"/>
                </a:rPr>
                <a:t>z(0.975) = 1.96</a:t>
              </a:r>
            </a:p>
          </p:txBody>
        </p:sp>
        <p:cxnSp>
          <p:nvCxnSpPr>
            <p:cNvPr id="14" name="Straight Arrow Connector 13">
              <a:extLst>
                <a:ext uri="{FF2B5EF4-FFF2-40B4-BE49-F238E27FC236}">
                  <a16:creationId xmlns:a16="http://schemas.microsoft.com/office/drawing/2014/main" id="{F1D223C9-A8F8-4DA6-A09C-CE69DF08DBB9}"/>
                </a:ext>
              </a:extLst>
            </p:cNvPr>
            <p:cNvCxnSpPr/>
            <p:nvPr/>
          </p:nvCxnSpPr>
          <p:spPr>
            <a:xfrm rot="5400000">
              <a:off x="7081044" y="5568156"/>
              <a:ext cx="838200" cy="52228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1DAF8B-44B7-4D2E-B66A-00078CCBD961}"/>
                </a:ext>
              </a:extLst>
            </p:cNvPr>
            <p:cNvSpPr txBox="1"/>
            <p:nvPr/>
          </p:nvSpPr>
          <p:spPr>
            <a:xfrm>
              <a:off x="6096000" y="5486400"/>
              <a:ext cx="755650" cy="400050"/>
            </a:xfrm>
            <a:prstGeom prst="rect">
              <a:avLst/>
            </a:prstGeom>
            <a:solidFill>
              <a:schemeClr val="bg1">
                <a:lumMod val="85000"/>
              </a:schemeClr>
            </a:solidFill>
          </p:spPr>
          <p:txBody>
            <a:bodyPr>
              <a:spAutoFit/>
            </a:bodyPr>
            <a:lstStyle/>
            <a:p>
              <a:pPr algn="ctr">
                <a:defRPr/>
              </a:pPr>
              <a:r>
                <a:rPr lang="en-US" sz="1000" dirty="0">
                  <a:latin typeface="Arial" charset="0"/>
                  <a:cs typeface="Arial" charset="0"/>
                </a:rPr>
                <a:t>95%</a:t>
              </a:r>
            </a:p>
            <a:p>
              <a:pPr algn="ctr">
                <a:defRPr/>
              </a:pPr>
              <a:r>
                <a:rPr lang="en-US" sz="1000" dirty="0">
                  <a:latin typeface="Arial" charset="0"/>
                  <a:cs typeface="Arial" charset="0"/>
                </a:rPr>
                <a:t>Between</a:t>
              </a:r>
            </a:p>
          </p:txBody>
        </p:sp>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103AE57-5051-4BF8-A7C2-504E3BC2158E}"/>
                  </a:ext>
                </a:extLst>
              </p:cNvPr>
              <p:cNvSpPr txBox="1">
                <a:spLocks noChangeArrowheads="1"/>
              </p:cNvSpPr>
              <p:nvPr/>
            </p:nvSpPr>
            <p:spPr bwMode="auto">
              <a:xfrm>
                <a:off x="609600" y="3657600"/>
                <a:ext cx="2576475" cy="23366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With </a:t>
                </a:r>
                <a:r>
                  <a:rPr lang="en-US" altLang="en-US" sz="1600" dirty="0">
                    <a:solidFill>
                      <a:srgbClr val="00B0F0"/>
                    </a:solidFill>
                    <a:latin typeface="Arial" panose="020B0604020202020204" pitchFamily="34" charset="0"/>
                  </a:rPr>
                  <a:t>p</a:t>
                </a:r>
                <a:r>
                  <a:rPr lang="en-US" altLang="en-US" sz="1600" dirty="0">
                    <a:latin typeface="Arial" panose="020B0604020202020204" pitchFamily="34" charset="0"/>
                  </a:rPr>
                  <a:t> = 0.80, we can say</a:t>
                </a:r>
              </a:p>
              <a:p>
                <a:pPr eaLnBrk="1" hangingPunct="1">
                  <a:spcBef>
                    <a:spcPct val="0"/>
                  </a:spcBef>
                  <a:buFontTx/>
                  <a:buNone/>
                </a:pPr>
                <a:r>
                  <a:rPr lang="en-US" altLang="en-US" sz="1600" dirty="0">
                    <a:latin typeface="Arial" panose="020B0604020202020204" pitchFamily="34" charset="0"/>
                  </a:rPr>
                  <a:t> with 95% Confidence that</a:t>
                </a:r>
              </a:p>
              <a:p>
                <a:pPr eaLnBrk="1" hangingPunct="1">
                  <a:spcBef>
                    <a:spcPct val="0"/>
                  </a:spcBef>
                  <a:buFontTx/>
                  <a:buNone/>
                </a:pPr>
                <a:endParaRPr lang="en-US" altLang="en-US" sz="1600" dirty="0">
                  <a:latin typeface="Arial" panose="020B0604020202020204" pitchFamily="34" charset="0"/>
                </a:endParaRPr>
              </a:p>
              <a:p>
                <a:pPr eaLnBrk="1" hangingPunct="1">
                  <a:spcBef>
                    <a:spcPct val="0"/>
                  </a:spcBef>
                  <a:buFontTx/>
                  <a:buNone/>
                </a:pPr>
                <a:r>
                  <a:rPr lang="en-US" altLang="en-US" sz="1600" dirty="0">
                    <a:latin typeface="Arial" panose="020B0604020202020204" pitchFamily="34" charset="0"/>
                  </a:rPr>
                  <a:t> </a:t>
                </a:r>
                <a:r>
                  <a:rPr lang="el-GR" altLang="en-US" sz="1600" dirty="0">
                    <a:solidFill>
                      <a:srgbClr val="FF0000"/>
                    </a:solidFill>
                    <a:latin typeface="Arial" panose="020B0604020202020204" pitchFamily="34" charset="0"/>
                  </a:rPr>
                  <a:t>π</a:t>
                </a:r>
                <a:r>
                  <a:rPr lang="en-US" altLang="en-US" sz="1600" baseline="-25000" dirty="0">
                    <a:solidFill>
                      <a:srgbClr val="FF0000"/>
                    </a:solidFill>
                    <a:latin typeface="Arial" panose="020B0604020202020204" pitchFamily="34" charset="0"/>
                  </a:rPr>
                  <a:t>New</a:t>
                </a:r>
                <a:r>
                  <a:rPr lang="en-US" altLang="en-US" sz="1600" dirty="0">
                    <a:solidFill>
                      <a:srgbClr val="FF0000"/>
                    </a:solidFill>
                    <a:latin typeface="Arial" panose="020B0604020202020204" pitchFamily="34" charset="0"/>
                  </a:rPr>
                  <a:t> </a:t>
                </a:r>
                <a:r>
                  <a:rPr lang="en-US" altLang="en-US" sz="1600" dirty="0">
                    <a:latin typeface="Arial" panose="020B0604020202020204" pitchFamily="34" charset="0"/>
                  </a:rPr>
                  <a:t>is in the interval</a:t>
                </a:r>
              </a:p>
              <a:p>
                <a:pPr eaLnBrk="1" hangingPunct="1">
                  <a:spcBef>
                    <a:spcPct val="0"/>
                  </a:spcBef>
                  <a:buFontTx/>
                  <a:buNone/>
                </a:pPr>
                <a:r>
                  <a:rPr lang="en-US" altLang="en-US" sz="1600" dirty="0">
                    <a:latin typeface="Arial" panose="020B0604020202020204" pitchFamily="34" charset="0"/>
                  </a:rPr>
                  <a:t> defined by</a:t>
                </a:r>
              </a:p>
              <a:p>
                <a:pPr eaLnBrk="1" hangingPunct="1">
                  <a:spcBef>
                    <a:spcPct val="0"/>
                  </a:spcBef>
                  <a:buFontTx/>
                  <a:buNone/>
                </a:pPr>
                <a:endParaRPr lang="en-US" altLang="en-US" sz="1600" dirty="0">
                  <a:latin typeface="Arial" panose="020B0604020202020204" pitchFamily="34" charset="0"/>
                </a:endParaRPr>
              </a:p>
              <a:p>
                <a:pPr eaLnBrk="1" hangingPunct="1">
                  <a:spcBef>
                    <a:spcPct val="0"/>
                  </a:spcBef>
                  <a:buFontTx/>
                  <a:buNone/>
                </a:pPr>
                <a:r>
                  <a:rPr lang="en-US" altLang="en-US" sz="1600" dirty="0">
                    <a:latin typeface="Arial" panose="020B0604020202020204" pitchFamily="34" charset="0"/>
                  </a:rPr>
                  <a:t> 0.8 +/- 1.96*</a:t>
                </a:r>
                <a14:m>
                  <m:oMath xmlns:m="http://schemas.openxmlformats.org/officeDocument/2006/math">
                    <m:rad>
                      <m:radPr>
                        <m:degHide m:val="on"/>
                        <m:ctrlPr>
                          <a:rPr lang="en-US" altLang="en-US" sz="1600" i="1" smtClean="0">
                            <a:latin typeface="Cambria Math" panose="02040503050406030204" pitchFamily="18" charset="0"/>
                          </a:rPr>
                        </m:ctrlPr>
                      </m:radPr>
                      <m:deg/>
                      <m:e>
                        <m:r>
                          <m:rPr>
                            <m:nor/>
                          </m:rPr>
                          <a:rPr lang="en-US" altLang="en-US" sz="1600" dirty="0" smtClean="0">
                            <a:latin typeface="Arial" panose="020B0604020202020204" pitchFamily="34" charset="0"/>
                          </a:rPr>
                          <m:t>0.8*0.2/50</m:t>
                        </m:r>
                      </m:e>
                    </m:rad>
                  </m:oMath>
                </a14:m>
                <a:endParaRPr lang="en-US" altLang="en-US" sz="1600" dirty="0">
                  <a:latin typeface="Arial" panose="020B0604020202020204" pitchFamily="34" charset="0"/>
                </a:endParaRPr>
              </a:p>
              <a:p>
                <a:pPr eaLnBrk="1" hangingPunct="1">
                  <a:spcBef>
                    <a:spcPct val="0"/>
                  </a:spcBef>
                  <a:buFontTx/>
                  <a:buNone/>
                </a:pPr>
                <a:endParaRPr lang="en-US" altLang="en-US" sz="1600" dirty="0">
                  <a:latin typeface="Arial" panose="020B0604020202020204" pitchFamily="34" charset="0"/>
                </a:endParaRPr>
              </a:p>
              <a:p>
                <a:pPr eaLnBrk="1" hangingPunct="1">
                  <a:spcBef>
                    <a:spcPct val="0"/>
                  </a:spcBef>
                  <a:buFontTx/>
                  <a:buNone/>
                </a:pPr>
                <a:r>
                  <a:rPr lang="en-US" altLang="en-US" sz="1600" dirty="0">
                    <a:latin typeface="Arial" panose="020B0604020202020204" pitchFamily="34" charset="0"/>
                  </a:rPr>
                  <a:t> or (0.689 to 0.911)</a:t>
                </a:r>
              </a:p>
            </p:txBody>
          </p:sp>
        </mc:Choice>
        <mc:Fallback>
          <p:sp>
            <p:nvSpPr>
              <p:cNvPr id="22" name="TextBox 21">
                <a:extLst>
                  <a:ext uri="{FF2B5EF4-FFF2-40B4-BE49-F238E27FC236}">
                    <a16:creationId xmlns:a16="http://schemas.microsoft.com/office/drawing/2014/main" id="{4103AE57-5051-4BF8-A7C2-504E3BC2158E}"/>
                  </a:ext>
                </a:extLst>
              </p:cNvPr>
              <p:cNvSpPr txBox="1">
                <a:spLocks noRot="1" noChangeAspect="1" noMove="1" noResize="1" noEditPoints="1" noAdjustHandles="1" noChangeArrowheads="1" noChangeShapeType="1" noTextEdit="1"/>
              </p:cNvSpPr>
              <p:nvPr/>
            </p:nvSpPr>
            <p:spPr bwMode="auto">
              <a:xfrm>
                <a:off x="609600" y="3657600"/>
                <a:ext cx="2576475" cy="2336602"/>
              </a:xfrm>
              <a:prstGeom prst="rect">
                <a:avLst/>
              </a:prstGeom>
              <a:blipFill>
                <a:blip r:embed="rId6"/>
                <a:stretch>
                  <a:fillRect l="-1182" t="-783" b="-26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3" name="TextBox 22">
            <a:extLst>
              <a:ext uri="{FF2B5EF4-FFF2-40B4-BE49-F238E27FC236}">
                <a16:creationId xmlns:a16="http://schemas.microsoft.com/office/drawing/2014/main" id="{8F1E5AA8-A515-4CBC-AD83-9D1884A086E2}"/>
              </a:ext>
            </a:extLst>
          </p:cNvPr>
          <p:cNvSpPr txBox="1">
            <a:spLocks noChangeArrowheads="1"/>
          </p:cNvSpPr>
          <p:nvPr/>
        </p:nvSpPr>
        <p:spPr bwMode="auto">
          <a:xfrm>
            <a:off x="304800" y="5867400"/>
            <a:ext cx="3621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So, with 95% Confidence,</a:t>
            </a:r>
          </a:p>
          <a:p>
            <a:pPr eaLnBrk="1" hangingPunct="1">
              <a:spcBef>
                <a:spcPct val="0"/>
              </a:spcBef>
              <a:buFontTx/>
              <a:buNone/>
            </a:pPr>
            <a:r>
              <a:rPr lang="en-US" altLang="en-US" sz="1800">
                <a:latin typeface="Arial" panose="020B0604020202020204" pitchFamily="34" charset="0"/>
              </a:rPr>
              <a:t>the success rate for the new</a:t>
            </a:r>
          </a:p>
          <a:p>
            <a:pPr eaLnBrk="1" hangingPunct="1">
              <a:spcBef>
                <a:spcPct val="0"/>
              </a:spcBef>
              <a:buFontTx/>
              <a:buNone/>
            </a:pPr>
            <a:r>
              <a:rPr lang="en-US" altLang="en-US" sz="1800">
                <a:latin typeface="Arial" panose="020B0604020202020204" pitchFamily="34" charset="0"/>
              </a:rPr>
              <a:t>Drug is between ~69% and ~91%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 calcmode="lin" valueType="num">
                                      <p:cBhvr additive="base">
                                        <p:cTn id="4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
                                            <p:txEl>
                                              <p:pRg st="1" end="1"/>
                                            </p:txEl>
                                          </p:spTgt>
                                        </p:tgtEl>
                                        <p:attrNameLst>
                                          <p:attrName>style.visibility</p:attrName>
                                        </p:attrNameLst>
                                      </p:cBhvr>
                                      <p:to>
                                        <p:strVal val="visible"/>
                                      </p:to>
                                    </p:set>
                                    <p:anim calcmode="lin" valueType="num">
                                      <p:cBhvr additive="base">
                                        <p:cTn id="47"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xEl>
                                              <p:pRg st="3" end="3"/>
                                            </p:txEl>
                                          </p:spTgt>
                                        </p:tgtEl>
                                        <p:attrNameLst>
                                          <p:attrName>style.visibility</p:attrName>
                                        </p:attrNameLst>
                                      </p:cBhvr>
                                      <p:to>
                                        <p:strVal val="visible"/>
                                      </p:to>
                                    </p:set>
                                    <p:anim calcmode="lin" valueType="num">
                                      <p:cBhvr additive="base">
                                        <p:cTn id="51"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
                                            <p:txEl>
                                              <p:pRg st="4" end="4"/>
                                            </p:txEl>
                                          </p:spTgt>
                                        </p:tgtEl>
                                        <p:attrNameLst>
                                          <p:attrName>style.visibility</p:attrName>
                                        </p:attrNameLst>
                                      </p:cBhvr>
                                      <p:to>
                                        <p:strVal val="visible"/>
                                      </p:to>
                                    </p:set>
                                    <p:anim calcmode="lin" valueType="num">
                                      <p:cBhvr additive="base">
                                        <p:cTn id="55"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
                                            <p:txEl>
                                              <p:pRg st="4" end="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
                                            <p:txEl>
                                              <p:pRg st="6" end="6"/>
                                            </p:txEl>
                                          </p:spTgt>
                                        </p:tgtEl>
                                        <p:attrNameLst>
                                          <p:attrName>style.visibility</p:attrName>
                                        </p:attrNameLst>
                                      </p:cBhvr>
                                      <p:to>
                                        <p:strVal val="visible"/>
                                      </p:to>
                                    </p:set>
                                    <p:anim calcmode="lin" valueType="num">
                                      <p:cBhvr additive="base">
                                        <p:cTn id="59" dur="500" fill="hold"/>
                                        <p:tgtEl>
                                          <p:spTgt spid="22">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2">
                                            <p:txEl>
                                              <p:pRg st="8" end="8"/>
                                            </p:txEl>
                                          </p:spTgt>
                                        </p:tgtEl>
                                        <p:attrNameLst>
                                          <p:attrName>style.visibility</p:attrName>
                                        </p:attrNameLst>
                                      </p:cBhvr>
                                      <p:to>
                                        <p:strVal val="visible"/>
                                      </p:to>
                                    </p:set>
                                    <p:anim calcmode="lin" valueType="num">
                                      <p:cBhvr additive="base">
                                        <p:cTn id="65" dur="500" fill="hold"/>
                                        <p:tgtEl>
                                          <p:spTgt spid="22">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E280495-EC82-44BA-9EEA-A32834386B57}"/>
              </a:ext>
            </a:extLst>
          </p:cNvPr>
          <p:cNvSpPr>
            <a:spLocks noGrp="1"/>
          </p:cNvSpPr>
          <p:nvPr>
            <p:ph type="title"/>
          </p:nvPr>
        </p:nvSpPr>
        <p:spPr/>
        <p:txBody>
          <a:bodyPr/>
          <a:lstStyle/>
          <a:p>
            <a:r>
              <a:rPr lang="en-US" altLang="en-US" sz="3200"/>
              <a:t>Confidence Intervals</a:t>
            </a:r>
          </a:p>
        </p:txBody>
      </p:sp>
      <p:sp>
        <p:nvSpPr>
          <p:cNvPr id="7171" name="TextBox 2">
            <a:extLst>
              <a:ext uri="{FF2B5EF4-FFF2-40B4-BE49-F238E27FC236}">
                <a16:creationId xmlns:a16="http://schemas.microsoft.com/office/drawing/2014/main" id="{D62108A9-6196-403F-B1DF-7C2F5268C7ED}"/>
              </a:ext>
            </a:extLst>
          </p:cNvPr>
          <p:cNvSpPr txBox="1">
            <a:spLocks noChangeArrowheads="1"/>
          </p:cNvSpPr>
          <p:nvPr/>
        </p:nvSpPr>
        <p:spPr bwMode="auto">
          <a:xfrm>
            <a:off x="1828800" y="1219200"/>
            <a:ext cx="5454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Concept:  95 of 100 95% Confidence Intervals will</a:t>
            </a:r>
          </a:p>
          <a:p>
            <a:pPr eaLnBrk="1" hangingPunct="1">
              <a:spcBef>
                <a:spcPct val="0"/>
              </a:spcBef>
              <a:buFontTx/>
              <a:buNone/>
            </a:pPr>
            <a:r>
              <a:rPr lang="en-US" altLang="en-US" sz="1800">
                <a:latin typeface="Arial" panose="020B0604020202020204" pitchFamily="34" charset="0"/>
              </a:rPr>
              <a:t>	  contain the True Population Parameter</a:t>
            </a:r>
          </a:p>
        </p:txBody>
      </p:sp>
      <p:grpSp>
        <p:nvGrpSpPr>
          <p:cNvPr id="2" name="Group 7">
            <a:extLst>
              <a:ext uri="{FF2B5EF4-FFF2-40B4-BE49-F238E27FC236}">
                <a16:creationId xmlns:a16="http://schemas.microsoft.com/office/drawing/2014/main" id="{3284E1A0-3C46-4DDB-8D38-66174DAA3DC1}"/>
              </a:ext>
            </a:extLst>
          </p:cNvPr>
          <p:cNvGrpSpPr>
            <a:grpSpLocks/>
          </p:cNvGrpSpPr>
          <p:nvPr/>
        </p:nvGrpSpPr>
        <p:grpSpPr bwMode="auto">
          <a:xfrm>
            <a:off x="1600200" y="2971800"/>
            <a:ext cx="5953125" cy="3581400"/>
            <a:chOff x="1600200" y="2209800"/>
            <a:chExt cx="5953125" cy="3581400"/>
          </a:xfrm>
        </p:grpSpPr>
        <p:pic>
          <p:nvPicPr>
            <p:cNvPr id="30726" name="Picture 2">
              <a:extLst>
                <a:ext uri="{FF2B5EF4-FFF2-40B4-BE49-F238E27FC236}">
                  <a16:creationId xmlns:a16="http://schemas.microsoft.com/office/drawing/2014/main" id="{AB6D1001-EA59-4877-B676-0DE84BC47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59531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4">
              <a:extLst>
                <a:ext uri="{FF2B5EF4-FFF2-40B4-BE49-F238E27FC236}">
                  <a16:creationId xmlns:a16="http://schemas.microsoft.com/office/drawing/2014/main" id="{5CF6B00E-B321-4BCB-8C6D-ECE5F6B5F897}"/>
                </a:ext>
              </a:extLst>
            </p:cNvPr>
            <p:cNvSpPr txBox="1">
              <a:spLocks noChangeArrowheads="1"/>
            </p:cNvSpPr>
            <p:nvPr/>
          </p:nvSpPr>
          <p:spPr bwMode="auto">
            <a:xfrm>
              <a:off x="1600200" y="2286000"/>
              <a:ext cx="633507" cy="31393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0.98</a:t>
              </a:r>
            </a:p>
            <a:p>
              <a:pPr eaLnBrk="1" hangingPunct="1">
                <a:spcBef>
                  <a:spcPct val="0"/>
                </a:spcBef>
                <a:buFontTx/>
                <a:buNone/>
              </a:pPr>
              <a:r>
                <a:rPr lang="en-US" altLang="en-US" sz="1800">
                  <a:latin typeface="Arial" panose="020B0604020202020204" pitchFamily="34" charset="0"/>
                </a:rPr>
                <a:t>0.91</a:t>
              </a:r>
            </a:p>
            <a:p>
              <a:pPr eaLnBrk="1" hangingPunct="1">
                <a:spcBef>
                  <a:spcPct val="0"/>
                </a:spcBef>
                <a:buFontTx/>
                <a:buNone/>
              </a:pPr>
              <a:r>
                <a:rPr lang="en-US" altLang="en-US" sz="1800">
                  <a:latin typeface="Arial" panose="020B0604020202020204" pitchFamily="34" charset="0"/>
                </a:rPr>
                <a:t>0.83</a:t>
              </a:r>
            </a:p>
            <a:p>
              <a:pPr eaLnBrk="1" hangingPunct="1">
                <a:spcBef>
                  <a:spcPct val="0"/>
                </a:spcBef>
                <a:buFontTx/>
                <a:buNone/>
              </a:pPr>
              <a:r>
                <a:rPr lang="en-US" altLang="en-US" sz="1800">
                  <a:solidFill>
                    <a:srgbClr val="FF0000"/>
                  </a:solidFill>
                  <a:latin typeface="Arial" panose="020B0604020202020204" pitchFamily="34" charset="0"/>
                </a:rPr>
                <a:t>0.75</a:t>
              </a:r>
            </a:p>
            <a:p>
              <a:pPr eaLnBrk="1" hangingPunct="1">
                <a:spcBef>
                  <a:spcPct val="0"/>
                </a:spcBef>
                <a:buFontTx/>
                <a:buNone/>
              </a:pPr>
              <a:r>
                <a:rPr lang="en-US" altLang="en-US" sz="1800">
                  <a:latin typeface="Arial" panose="020B0604020202020204" pitchFamily="34" charset="0"/>
                </a:rPr>
                <a:t>0.67</a:t>
              </a:r>
            </a:p>
            <a:p>
              <a:pPr eaLnBrk="1" hangingPunct="1">
                <a:spcBef>
                  <a:spcPct val="0"/>
                </a:spcBef>
                <a:buFontTx/>
                <a:buNone/>
              </a:pPr>
              <a:r>
                <a:rPr lang="en-US" altLang="en-US" sz="1800">
                  <a:latin typeface="Arial" panose="020B0604020202020204" pitchFamily="34" charset="0"/>
                </a:rPr>
                <a:t>0.59</a:t>
              </a:r>
            </a:p>
            <a:p>
              <a:pPr eaLnBrk="1" hangingPunct="1">
                <a:spcBef>
                  <a:spcPct val="0"/>
                </a:spcBef>
                <a:buFontTx/>
                <a:buNone/>
              </a:pPr>
              <a:r>
                <a:rPr lang="en-US" altLang="en-US" sz="1800">
                  <a:latin typeface="Arial" panose="020B0604020202020204" pitchFamily="34" charset="0"/>
                </a:rPr>
                <a:t>0.51</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endParaRPr lang="en-US" altLang="en-US" sz="1800">
                <a:latin typeface="Arial" panose="020B0604020202020204" pitchFamily="34" charset="0"/>
              </a:endParaRPr>
            </a:p>
          </p:txBody>
        </p:sp>
        <p:sp>
          <p:nvSpPr>
            <p:cNvPr id="30728" name="TextBox 5">
              <a:extLst>
                <a:ext uri="{FF2B5EF4-FFF2-40B4-BE49-F238E27FC236}">
                  <a16:creationId xmlns:a16="http://schemas.microsoft.com/office/drawing/2014/main" id="{EC8B1A3F-7CFA-49D3-93EC-755B8986056C}"/>
                </a:ext>
              </a:extLst>
            </p:cNvPr>
            <p:cNvSpPr txBox="1">
              <a:spLocks noChangeArrowheads="1"/>
            </p:cNvSpPr>
            <p:nvPr/>
          </p:nvSpPr>
          <p:spPr bwMode="auto">
            <a:xfrm>
              <a:off x="6172200" y="5105400"/>
              <a:ext cx="10567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rgbClr val="FF0000"/>
                  </a:solidFill>
                  <a:latin typeface="Arial" panose="020B0604020202020204" pitchFamily="34" charset="0"/>
                </a:rPr>
                <a:t>Population</a:t>
              </a:r>
            </a:p>
            <a:p>
              <a:pPr eaLnBrk="1" hangingPunct="1">
                <a:spcBef>
                  <a:spcPct val="0"/>
                </a:spcBef>
                <a:buFontTx/>
                <a:buNone/>
              </a:pPr>
              <a:r>
                <a:rPr lang="en-US" altLang="en-US" sz="1200">
                  <a:solidFill>
                    <a:srgbClr val="FF0000"/>
                  </a:solidFill>
                  <a:latin typeface="Arial" panose="020B0604020202020204" pitchFamily="34" charset="0"/>
                </a:rPr>
                <a:t>Proportion</a:t>
              </a:r>
            </a:p>
            <a:p>
              <a:pPr eaLnBrk="1" hangingPunct="1">
                <a:spcBef>
                  <a:spcPct val="0"/>
                </a:spcBef>
                <a:buFontTx/>
                <a:buNone/>
              </a:pPr>
              <a:r>
                <a:rPr lang="en-US" altLang="en-US" sz="1200">
                  <a:solidFill>
                    <a:srgbClr val="FF0000"/>
                  </a:solidFill>
                  <a:latin typeface="Arial" panose="020B0604020202020204" pitchFamily="34" charset="0"/>
                </a:rPr>
                <a:t>  </a:t>
              </a:r>
              <a:r>
                <a:rPr lang="el-GR" altLang="en-US" sz="1200">
                  <a:solidFill>
                    <a:srgbClr val="FF0000"/>
                  </a:solidFill>
                  <a:latin typeface="Arial" panose="020B0604020202020204" pitchFamily="34" charset="0"/>
                </a:rPr>
                <a:t>π</a:t>
              </a:r>
              <a:r>
                <a:rPr lang="en-US" altLang="en-US" sz="1200" baseline="-25000">
                  <a:solidFill>
                    <a:srgbClr val="FF0000"/>
                  </a:solidFill>
                  <a:latin typeface="Arial" panose="020B0604020202020204" pitchFamily="34" charset="0"/>
                </a:rPr>
                <a:t>New</a:t>
              </a:r>
              <a:r>
                <a:rPr lang="en-US" altLang="en-US" sz="1200">
                  <a:solidFill>
                    <a:srgbClr val="FF0000"/>
                  </a:solidFill>
                  <a:latin typeface="Arial" panose="020B0604020202020204" pitchFamily="34" charset="0"/>
                </a:rPr>
                <a:t> = 0.75</a:t>
              </a:r>
            </a:p>
          </p:txBody>
        </p:sp>
        <p:sp>
          <p:nvSpPr>
            <p:cNvPr id="30729" name="TextBox 6">
              <a:extLst>
                <a:ext uri="{FF2B5EF4-FFF2-40B4-BE49-F238E27FC236}">
                  <a16:creationId xmlns:a16="http://schemas.microsoft.com/office/drawing/2014/main" id="{4F6F076B-8517-4113-BBCC-C27473203682}"/>
                </a:ext>
              </a:extLst>
            </p:cNvPr>
            <p:cNvSpPr txBox="1">
              <a:spLocks noChangeArrowheads="1"/>
            </p:cNvSpPr>
            <p:nvPr/>
          </p:nvSpPr>
          <p:spPr bwMode="auto">
            <a:xfrm>
              <a:off x="6934200" y="3837801"/>
              <a:ext cx="4572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chemeClr val="accent1"/>
                  </a:solidFill>
                  <a:latin typeface="Arial" panose="020B0604020202020204" pitchFamily="34" charset="0"/>
                </a:rPr>
                <a:t>p</a:t>
              </a:r>
            </a:p>
          </p:txBody>
        </p:sp>
      </p:grpSp>
      <p:sp>
        <p:nvSpPr>
          <p:cNvPr id="9" name="TextBox 8">
            <a:extLst>
              <a:ext uri="{FF2B5EF4-FFF2-40B4-BE49-F238E27FC236}">
                <a16:creationId xmlns:a16="http://schemas.microsoft.com/office/drawing/2014/main" id="{60D10755-2FAE-4049-8FCA-E6F75E20C126}"/>
              </a:ext>
            </a:extLst>
          </p:cNvPr>
          <p:cNvSpPr txBox="1">
            <a:spLocks noChangeArrowheads="1"/>
          </p:cNvSpPr>
          <p:nvPr/>
        </p:nvSpPr>
        <p:spPr bwMode="auto">
          <a:xfrm>
            <a:off x="1524000" y="1905000"/>
            <a:ext cx="6262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Suppose that success rate for new drug, </a:t>
            </a:r>
            <a:r>
              <a:rPr lang="el-GR" altLang="en-US" sz="1800">
                <a:solidFill>
                  <a:srgbClr val="FF0000"/>
                </a:solidFill>
                <a:latin typeface="Arial" panose="020B0604020202020204" pitchFamily="34" charset="0"/>
              </a:rPr>
              <a:t>π</a:t>
            </a:r>
            <a:r>
              <a:rPr lang="en-US" altLang="en-US" sz="1800" baseline="-25000">
                <a:solidFill>
                  <a:srgbClr val="FF0000"/>
                </a:solidFill>
                <a:latin typeface="Arial" panose="020B0604020202020204" pitchFamily="34" charset="0"/>
              </a:rPr>
              <a:t>New</a:t>
            </a:r>
            <a:r>
              <a:rPr lang="en-US" altLang="en-US" sz="1800">
                <a:solidFill>
                  <a:srgbClr val="FF0000"/>
                </a:solidFill>
                <a:latin typeface="Arial" panose="020B0604020202020204" pitchFamily="34" charset="0"/>
              </a:rPr>
              <a:t> </a:t>
            </a:r>
            <a:r>
              <a:rPr lang="en-US" altLang="en-US" sz="1800">
                <a:latin typeface="Arial" panose="020B0604020202020204" pitchFamily="34" charset="0"/>
              </a:rPr>
              <a:t>= </a:t>
            </a:r>
            <a:r>
              <a:rPr lang="en-US" altLang="en-US" sz="1800">
                <a:solidFill>
                  <a:srgbClr val="FF0000"/>
                </a:solidFill>
                <a:latin typeface="Arial" panose="020B0604020202020204" pitchFamily="34" charset="0"/>
              </a:rPr>
              <a:t>0.75</a:t>
            </a:r>
            <a:r>
              <a:rPr lang="en-US" altLang="en-US" sz="1800">
                <a:latin typeface="Arial" panose="020B0604020202020204" pitchFamily="34" charset="0"/>
              </a:rPr>
              <a:t>, then</a:t>
            </a:r>
          </a:p>
          <a:p>
            <a:pPr eaLnBrk="1" hangingPunct="1">
              <a:spcBef>
                <a:spcPct val="0"/>
              </a:spcBef>
              <a:buFontTx/>
              <a:buNone/>
            </a:pPr>
            <a:r>
              <a:rPr lang="en-US" altLang="en-US" sz="1800">
                <a:latin typeface="Arial" panose="020B0604020202020204" pitchFamily="34" charset="0"/>
              </a:rPr>
              <a:t> if we had 20 samples, and constructed 20 95% Confidence</a:t>
            </a:r>
          </a:p>
          <a:p>
            <a:pPr eaLnBrk="1" hangingPunct="1">
              <a:spcBef>
                <a:spcPct val="0"/>
              </a:spcBef>
              <a:buFontTx/>
              <a:buNone/>
            </a:pPr>
            <a:r>
              <a:rPr lang="en-US" altLang="en-US" sz="1800">
                <a:latin typeface="Arial" panose="020B0604020202020204" pitchFamily="34" charset="0"/>
              </a:rPr>
              <a:t> Intervals, we would expect 19 of the 20 to include </a:t>
            </a:r>
            <a:r>
              <a:rPr lang="en-US" altLang="en-US" sz="1800">
                <a:solidFill>
                  <a:srgbClr val="FF0000"/>
                </a:solidFill>
                <a:latin typeface="Arial" panose="020B0604020202020204" pitchFamily="34" charset="0"/>
              </a:rPr>
              <a:t>0.75</a:t>
            </a:r>
            <a:r>
              <a:rPr lang="en-US" altLang="en-US" sz="1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EA74DC8-462E-4980-9B62-656447105E37}"/>
              </a:ext>
            </a:extLst>
          </p:cNvPr>
          <p:cNvSpPr>
            <a:spLocks noGrp="1"/>
          </p:cNvSpPr>
          <p:nvPr>
            <p:ph type="title"/>
          </p:nvPr>
        </p:nvSpPr>
        <p:spPr>
          <a:xfrm>
            <a:off x="457200" y="0"/>
            <a:ext cx="8229600" cy="1143000"/>
          </a:xfrm>
        </p:spPr>
        <p:txBody>
          <a:bodyPr/>
          <a:lstStyle/>
          <a:p>
            <a:pPr eaLnBrk="1" hangingPunct="1"/>
            <a:r>
              <a:rPr lang="en-US" altLang="en-US" sz="3200"/>
              <a:t>Normal Probability Density Function</a:t>
            </a:r>
          </a:p>
        </p:txBody>
      </p:sp>
      <mc:AlternateContent xmlns:mc="http://schemas.openxmlformats.org/markup-compatibility/2006">
        <mc:Choice xmlns:a14="http://schemas.microsoft.com/office/drawing/2010/main" Requires="a14">
          <p:sp>
            <p:nvSpPr>
              <p:cNvPr id="3075" name="TextBox 2">
                <a:extLst>
                  <a:ext uri="{FF2B5EF4-FFF2-40B4-BE49-F238E27FC236}">
                    <a16:creationId xmlns:a16="http://schemas.microsoft.com/office/drawing/2014/main" id="{FC59A8FB-DCFE-45DF-9BAB-3F4758CDDA0F}"/>
                  </a:ext>
                </a:extLst>
              </p:cNvPr>
              <p:cNvSpPr txBox="1">
                <a:spLocks noChangeArrowheads="1"/>
              </p:cNvSpPr>
              <p:nvPr/>
            </p:nvSpPr>
            <p:spPr bwMode="auto">
              <a:xfrm>
                <a:off x="3267075" y="777633"/>
                <a:ext cx="1928028" cy="6148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f(x)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panose="02040503050406030204" pitchFamily="18" charset="0"/>
                          </a:rPr>
                          <m:t>1</m:t>
                        </m:r>
                      </m:num>
                      <m:den>
                        <m:rad>
                          <m:radPr>
                            <m:degHide m:val="on"/>
                            <m:ctrlPr>
                              <a:rPr lang="en-US" altLang="en-US" sz="1800" i="1" smtClean="0">
                                <a:latin typeface="Cambria Math" panose="02040503050406030204" pitchFamily="18" charset="0"/>
                              </a:rPr>
                            </m:ctrlPr>
                          </m:radPr>
                          <m:deg/>
                          <m:e>
                            <m:r>
                              <a:rPr lang="en-US" altLang="en-US" sz="1800" b="0" i="1" smtClean="0">
                                <a:latin typeface="Cambria Math" panose="02040503050406030204" pitchFamily="18" charset="0"/>
                              </a:rPr>
                              <m:t>2</m:t>
                            </m:r>
                            <m:r>
                              <a:rPr lang="en-US" altLang="en-US" sz="1800" b="0" i="1" smtClean="0">
                                <a:latin typeface="Cambria Math" panose="02040503050406030204" pitchFamily="18" charset="0"/>
                                <a:ea typeface="Cambria Math" panose="02040503050406030204" pitchFamily="18" charset="0"/>
                              </a:rPr>
                              <m:t>𝜋</m:t>
                            </m:r>
                          </m:e>
                        </m:rad>
                        <m:r>
                          <a:rPr lang="en-US" altLang="en-US" sz="1800" i="1" smtClean="0">
                            <a:latin typeface="Cambria Math" panose="02040503050406030204" pitchFamily="18" charset="0"/>
                            <a:ea typeface="Cambria Math" panose="02040503050406030204" pitchFamily="18" charset="0"/>
                          </a:rPr>
                          <m:t>𝜎</m:t>
                        </m:r>
                      </m:den>
                    </m:f>
                    <m:sSup>
                      <m:sSupPr>
                        <m:ctrlPr>
                          <a:rPr lang="en-US" altLang="en-US" sz="1800" i="1" smtClean="0">
                            <a:latin typeface="Cambria Math" panose="02040503050406030204" pitchFamily="18" charset="0"/>
                          </a:rPr>
                        </m:ctrlPr>
                      </m:sSupPr>
                      <m:e>
                        <m:r>
                          <a:rPr lang="en-US" altLang="en-US" sz="1800" b="0" i="1" smtClean="0">
                            <a:latin typeface="Cambria Math" panose="02040503050406030204" pitchFamily="18" charset="0"/>
                          </a:rPr>
                          <m:t>𝑒</m:t>
                        </m:r>
                      </m:e>
                      <m:sup>
                        <m:f>
                          <m:fPr>
                            <m:ctrlPr>
                              <a:rPr lang="en-US" altLang="en-US" sz="1800" i="1" smtClean="0">
                                <a:latin typeface="Cambria Math" panose="02040503050406030204" pitchFamily="18" charset="0"/>
                              </a:rPr>
                            </m:ctrlPr>
                          </m:fPr>
                          <m:num>
                            <m:r>
                              <a:rPr lang="en-US" altLang="en-US" sz="1800" b="0" i="1" smtClean="0">
                                <a:latin typeface="Cambria Math" panose="02040503050406030204" pitchFamily="18" charset="0"/>
                              </a:rPr>
                              <m:t>−</m:t>
                            </m:r>
                            <m:sSup>
                              <m:sSupPr>
                                <m:ctrlPr>
                                  <a:rPr lang="en-US" altLang="en-US" sz="1800" b="0" i="1" smtClean="0">
                                    <a:latin typeface="Cambria Math" panose="02040503050406030204" pitchFamily="18" charset="0"/>
                                  </a:rPr>
                                </m:ctrlPr>
                              </m:sSupPr>
                              <m:e>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𝑥</m:t>
                                    </m:r>
                                    <m:r>
                                      <a:rPr lang="en-US" altLang="en-US" sz="1800" b="0" i="1" smtClean="0">
                                        <a:latin typeface="Cambria Math" panose="02040503050406030204" pitchFamily="18" charset="0"/>
                                      </a:rPr>
                                      <m:t>−</m:t>
                                    </m:r>
                                    <m:r>
                                      <a:rPr lang="en-US" altLang="en-US" sz="1800" b="0" i="1" smtClean="0">
                                        <a:latin typeface="Cambria Math" panose="02040503050406030204" pitchFamily="18" charset="0"/>
                                        <a:ea typeface="Cambria Math" panose="02040503050406030204" pitchFamily="18" charset="0"/>
                                      </a:rPr>
                                      <m:t>𝜇</m:t>
                                    </m:r>
                                  </m:e>
                                </m:d>
                              </m:e>
                              <m:sup>
                                <m:r>
                                  <a:rPr lang="en-US" altLang="en-US" sz="1800" b="0" i="1" smtClean="0">
                                    <a:latin typeface="Cambria Math" panose="02040503050406030204" pitchFamily="18" charset="0"/>
                                  </a:rPr>
                                  <m:t>2</m:t>
                                </m:r>
                              </m:sup>
                            </m:sSup>
                          </m:num>
                          <m:den>
                            <m:r>
                              <a:rPr lang="en-US" altLang="en-US" sz="1800" b="0" i="1" smtClean="0">
                                <a:latin typeface="Cambria Math" panose="02040503050406030204" pitchFamily="18" charset="0"/>
                              </a:rPr>
                              <m:t>2</m:t>
                            </m:r>
                            <m:sSup>
                              <m:sSupPr>
                                <m:ctrlPr>
                                  <a:rPr lang="en-US" altLang="en-US" sz="1800" b="0" i="1" smtClean="0">
                                    <a:latin typeface="Cambria Math" panose="02040503050406030204" pitchFamily="18" charset="0"/>
                                  </a:rPr>
                                </m:ctrlPr>
                              </m:sSupPr>
                              <m:e>
                                <m:r>
                                  <a:rPr lang="en-US" altLang="en-US" sz="1800" b="0" i="1" smtClean="0">
                                    <a:latin typeface="Cambria Math" panose="02040503050406030204" pitchFamily="18" charset="0"/>
                                    <a:ea typeface="Cambria Math" panose="02040503050406030204" pitchFamily="18" charset="0"/>
                                  </a:rPr>
                                  <m:t>𝜎</m:t>
                                </m:r>
                              </m:e>
                              <m:sup>
                                <m:r>
                                  <a:rPr lang="en-US" altLang="en-US" sz="1800" b="0" i="1" smtClean="0">
                                    <a:latin typeface="Cambria Math" panose="02040503050406030204" pitchFamily="18" charset="0"/>
                                  </a:rPr>
                                  <m:t>2</m:t>
                                </m:r>
                              </m:sup>
                            </m:sSup>
                          </m:den>
                        </m:f>
                      </m:sup>
                    </m:sSup>
                  </m:oMath>
                </a14:m>
                <a:endParaRPr lang="en-US" altLang="en-US" sz="1800" dirty="0"/>
              </a:p>
            </p:txBody>
          </p:sp>
        </mc:Choice>
        <mc:Fallback>
          <p:sp>
            <p:nvSpPr>
              <p:cNvPr id="3075" name="TextBox 2">
                <a:extLst>
                  <a:ext uri="{FF2B5EF4-FFF2-40B4-BE49-F238E27FC236}">
                    <a16:creationId xmlns:a16="http://schemas.microsoft.com/office/drawing/2014/main" id="{FC59A8FB-DCFE-45DF-9BAB-3F4758CDDA0F}"/>
                  </a:ext>
                </a:extLst>
              </p:cNvPr>
              <p:cNvSpPr txBox="1">
                <a:spLocks noRot="1" noChangeAspect="1" noMove="1" noResize="1" noEditPoints="1" noAdjustHandles="1" noChangeArrowheads="1" noChangeShapeType="1" noTextEdit="1"/>
              </p:cNvSpPr>
              <p:nvPr/>
            </p:nvSpPr>
            <p:spPr bwMode="auto">
              <a:xfrm>
                <a:off x="3267075" y="777633"/>
                <a:ext cx="1928028" cy="614848"/>
              </a:xfrm>
              <a:prstGeom prst="rect">
                <a:avLst/>
              </a:prstGeom>
              <a:blipFill>
                <a:blip r:embed="rId3"/>
                <a:stretch>
                  <a:fillRect l="-2848"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3076" name="Picture 2">
            <a:extLst>
              <a:ext uri="{FF2B5EF4-FFF2-40B4-BE49-F238E27FC236}">
                <a16:creationId xmlns:a16="http://schemas.microsoft.com/office/drawing/2014/main" id="{5266884B-28DA-4BDC-8BB7-D638C4986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90800"/>
            <a:ext cx="6477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4">
            <a:extLst>
              <a:ext uri="{FF2B5EF4-FFF2-40B4-BE49-F238E27FC236}">
                <a16:creationId xmlns:a16="http://schemas.microsoft.com/office/drawing/2014/main" id="{27BC0E73-E24B-4B06-8F46-2CF3721A39B2}"/>
              </a:ext>
            </a:extLst>
          </p:cNvPr>
          <p:cNvSpPr txBox="1">
            <a:spLocks noChangeArrowheads="1"/>
          </p:cNvSpPr>
          <p:nvPr/>
        </p:nvSpPr>
        <p:spPr bwMode="auto">
          <a:xfrm>
            <a:off x="3124200" y="2133600"/>
            <a:ext cx="2395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P[a &lt; x &lt; b] = </a:t>
            </a:r>
            <a:r>
              <a:rPr lang="en-US" altLang="en-US" sz="1800" baseline="-25000" dirty="0" err="1"/>
              <a:t>a</a:t>
            </a:r>
            <a:r>
              <a:rPr lang="en-US" altLang="en-US" sz="1800" dirty="0" err="1"/>
              <a:t>∫</a:t>
            </a:r>
            <a:r>
              <a:rPr lang="en-US" altLang="en-US" sz="1800" baseline="30000" dirty="0" err="1"/>
              <a:t>b</a:t>
            </a:r>
            <a:r>
              <a:rPr lang="en-US" altLang="en-US" sz="1800" dirty="0"/>
              <a:t> f(x) dx</a:t>
            </a:r>
          </a:p>
        </p:txBody>
      </p:sp>
      <p:sp>
        <p:nvSpPr>
          <p:cNvPr id="3078" name="TextBox 5">
            <a:extLst>
              <a:ext uri="{FF2B5EF4-FFF2-40B4-BE49-F238E27FC236}">
                <a16:creationId xmlns:a16="http://schemas.microsoft.com/office/drawing/2014/main" id="{5735A9A7-EF84-4F22-AF38-9177563A19A9}"/>
              </a:ext>
            </a:extLst>
          </p:cNvPr>
          <p:cNvSpPr txBox="1">
            <a:spLocks noChangeArrowheads="1"/>
          </p:cNvSpPr>
          <p:nvPr/>
        </p:nvSpPr>
        <p:spPr bwMode="auto">
          <a:xfrm>
            <a:off x="3276600" y="1371600"/>
            <a:ext cx="2322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Mean = µ</a:t>
            </a:r>
          </a:p>
          <a:p>
            <a:pPr eaLnBrk="1" hangingPunct="1">
              <a:spcBef>
                <a:spcPct val="0"/>
              </a:spcBef>
              <a:buFontTx/>
              <a:buNone/>
            </a:pPr>
            <a:r>
              <a:rPr lang="en-US" altLang="en-US" sz="1800"/>
              <a:t>Standard Deviation = </a:t>
            </a:r>
            <a:r>
              <a:rPr lang="el-GR" altLang="en-US" sz="1800"/>
              <a:t>σ</a:t>
            </a:r>
            <a:endParaRPr lang="en-US" altLang="en-US" sz="1800"/>
          </a:p>
        </p:txBody>
      </p:sp>
      <p:sp>
        <p:nvSpPr>
          <p:cNvPr id="3079" name="TextBox 7">
            <a:extLst>
              <a:ext uri="{FF2B5EF4-FFF2-40B4-BE49-F238E27FC236}">
                <a16:creationId xmlns:a16="http://schemas.microsoft.com/office/drawing/2014/main" id="{0A2456D4-8379-4F33-B7B0-8232871E808C}"/>
              </a:ext>
            </a:extLst>
          </p:cNvPr>
          <p:cNvSpPr txBox="1">
            <a:spLocks noChangeArrowheads="1"/>
          </p:cNvSpPr>
          <p:nvPr/>
        </p:nvSpPr>
        <p:spPr bwMode="auto">
          <a:xfrm>
            <a:off x="1524000" y="6324600"/>
            <a:ext cx="585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Note: As with all distributions, total area under the curve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7"/>
                                        </p:tgtEl>
                                        <p:attrNameLst>
                                          <p:attrName>style.visibility</p:attrName>
                                        </p:attrNameLst>
                                      </p:cBhvr>
                                      <p:to>
                                        <p:strVal val="visible"/>
                                      </p:to>
                                    </p:set>
                                    <p:anim calcmode="lin" valueType="num">
                                      <p:cBhvr additive="base">
                                        <p:cTn id="19" dur="500" fill="hold"/>
                                        <p:tgtEl>
                                          <p:spTgt spid="3077"/>
                                        </p:tgtEl>
                                        <p:attrNameLst>
                                          <p:attrName>ppt_x</p:attrName>
                                        </p:attrNameLst>
                                      </p:cBhvr>
                                      <p:tavLst>
                                        <p:tav tm="0">
                                          <p:val>
                                            <p:strVal val="#ppt_x"/>
                                          </p:val>
                                        </p:tav>
                                        <p:tav tm="100000">
                                          <p:val>
                                            <p:strVal val="#ppt_x"/>
                                          </p:val>
                                        </p:tav>
                                      </p:tavLst>
                                    </p:anim>
                                    <p:anim calcmode="lin" valueType="num">
                                      <p:cBhvr additive="base">
                                        <p:cTn id="20"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500" fill="hold"/>
                                        <p:tgtEl>
                                          <p:spTgt spid="3076"/>
                                        </p:tgtEl>
                                        <p:attrNameLst>
                                          <p:attrName>ppt_x</p:attrName>
                                        </p:attrNameLst>
                                      </p:cBhvr>
                                      <p:tavLst>
                                        <p:tav tm="0">
                                          <p:val>
                                            <p:strVal val="#ppt_x"/>
                                          </p:val>
                                        </p:tav>
                                        <p:tav tm="100000">
                                          <p:val>
                                            <p:strVal val="#ppt_x"/>
                                          </p:val>
                                        </p:tav>
                                      </p:tavLst>
                                    </p:anim>
                                    <p:anim calcmode="lin" valueType="num">
                                      <p:cBhvr additive="base">
                                        <p:cTn id="2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9"/>
                                        </p:tgtEl>
                                        <p:attrNameLst>
                                          <p:attrName>style.visibility</p:attrName>
                                        </p:attrNameLst>
                                      </p:cBhvr>
                                      <p:to>
                                        <p:strVal val="visible"/>
                                      </p:to>
                                    </p:set>
                                    <p:anim calcmode="lin" valueType="num">
                                      <p:cBhvr additive="base">
                                        <p:cTn id="31" dur="500" fill="hold"/>
                                        <p:tgtEl>
                                          <p:spTgt spid="3079"/>
                                        </p:tgtEl>
                                        <p:attrNameLst>
                                          <p:attrName>ppt_x</p:attrName>
                                        </p:attrNameLst>
                                      </p:cBhvr>
                                      <p:tavLst>
                                        <p:tav tm="0">
                                          <p:val>
                                            <p:strVal val="#ppt_x"/>
                                          </p:val>
                                        </p:tav>
                                        <p:tav tm="100000">
                                          <p:val>
                                            <p:strVal val="#ppt_x"/>
                                          </p:val>
                                        </p:tav>
                                      </p:tavLst>
                                    </p:anim>
                                    <p:anim calcmode="lin" valueType="num">
                                      <p:cBhvr additive="base">
                                        <p:cTn id="32"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7" grpId="0"/>
      <p:bldP spid="3078" grpId="0"/>
      <p:bldP spid="30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3B8A507-29F5-4CDA-B723-5BD0FD2D58C8}"/>
              </a:ext>
            </a:extLst>
          </p:cNvPr>
          <p:cNvSpPr>
            <a:spLocks noGrp="1"/>
          </p:cNvSpPr>
          <p:nvPr>
            <p:ph type="title"/>
          </p:nvPr>
        </p:nvSpPr>
        <p:spPr/>
        <p:txBody>
          <a:bodyPr/>
          <a:lstStyle/>
          <a:p>
            <a:r>
              <a:rPr lang="en-US" altLang="en-US" sz="3200"/>
              <a:t>Confidence Intervals = Hypothesis Tests</a:t>
            </a:r>
          </a:p>
        </p:txBody>
      </p:sp>
      <p:sp>
        <p:nvSpPr>
          <p:cNvPr id="23555" name="TextBox 2">
            <a:extLst>
              <a:ext uri="{FF2B5EF4-FFF2-40B4-BE49-F238E27FC236}">
                <a16:creationId xmlns:a16="http://schemas.microsoft.com/office/drawing/2014/main" id="{41B62C8D-5456-43B7-BCEF-BAB5D50DDD7E}"/>
              </a:ext>
            </a:extLst>
          </p:cNvPr>
          <p:cNvSpPr txBox="1">
            <a:spLocks noChangeArrowheads="1"/>
          </p:cNvSpPr>
          <p:nvPr/>
        </p:nvSpPr>
        <p:spPr bwMode="auto">
          <a:xfrm>
            <a:off x="1295400" y="1524000"/>
            <a:ext cx="72437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 Test of H</a:t>
            </a:r>
            <a:r>
              <a:rPr lang="en-US" altLang="en-US" sz="1800" baseline="-25000">
                <a:latin typeface="Arial" panose="020B0604020202020204" pitchFamily="34" charset="0"/>
              </a:rPr>
              <a:t>0</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 </a:t>
            </a:r>
            <a:r>
              <a:rPr lang="el-GR" altLang="en-US" sz="1800">
                <a:solidFill>
                  <a:srgbClr val="FF0000"/>
                </a:solidFill>
                <a:latin typeface="Arial" panose="020B0604020202020204" pitchFamily="34" charset="0"/>
              </a:rPr>
              <a:t>π</a:t>
            </a:r>
            <a:r>
              <a:rPr lang="en-US" altLang="en-US" sz="1800" baseline="-25000">
                <a:solidFill>
                  <a:srgbClr val="FF0000"/>
                </a:solidFill>
                <a:latin typeface="Arial" panose="020B0604020202020204" pitchFamily="34" charset="0"/>
              </a:rPr>
              <a:t>0</a:t>
            </a:r>
            <a:r>
              <a:rPr lang="en-US" altLang="en-US" sz="1800">
                <a:latin typeface="Arial" panose="020B0604020202020204" pitchFamily="34" charset="0"/>
              </a:rPr>
              <a:t> (or </a:t>
            </a:r>
            <a:r>
              <a:rPr lang="en-US" altLang="en-US" sz="1800">
                <a:solidFill>
                  <a:srgbClr val="FF0000"/>
                </a:solidFill>
                <a:latin typeface="Arial" panose="020B0604020202020204" pitchFamily="34" charset="0"/>
              </a:rPr>
              <a:t>µ</a:t>
            </a:r>
            <a:r>
              <a:rPr lang="en-US" altLang="en-US" sz="1800">
                <a:latin typeface="Arial" panose="020B0604020202020204" pitchFamily="34" charset="0"/>
              </a:rPr>
              <a:t> = </a:t>
            </a:r>
            <a:r>
              <a:rPr lang="en-US" altLang="en-US" sz="1800">
                <a:solidFill>
                  <a:srgbClr val="FF0000"/>
                </a:solidFill>
                <a:latin typeface="Arial" panose="020B0604020202020204" pitchFamily="34" charset="0"/>
              </a:rPr>
              <a:t>µ</a:t>
            </a:r>
            <a:r>
              <a:rPr lang="en-US" altLang="en-US" sz="1800" baseline="-25000">
                <a:solidFill>
                  <a:srgbClr val="FF0000"/>
                </a:solidFill>
                <a:latin typeface="Arial" panose="020B0604020202020204" pitchFamily="34" charset="0"/>
              </a:rPr>
              <a:t>0</a:t>
            </a:r>
            <a:r>
              <a:rPr lang="en-US" altLang="en-US" sz="1800">
                <a:latin typeface="Arial" panose="020B0604020202020204" pitchFamily="34" charset="0"/>
              </a:rPr>
              <a:t>) at a Significance Level of </a:t>
            </a:r>
            <a:r>
              <a:rPr lang="el-GR" altLang="en-US" sz="1800">
                <a:latin typeface="Arial" panose="020B0604020202020204" pitchFamily="34" charset="0"/>
              </a:rPr>
              <a:t>α</a:t>
            </a:r>
            <a:endParaRPr lang="en-US" altLang="en-US" sz="1800">
              <a:latin typeface="Arial" panose="020B0604020202020204" pitchFamily="34" charset="0"/>
            </a:endParaRP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Is </a:t>
            </a:r>
            <a:r>
              <a:rPr lang="en-US" altLang="en-US" sz="1800" b="1" u="sng">
                <a:latin typeface="Arial" panose="020B0604020202020204" pitchFamily="34" charset="0"/>
              </a:rPr>
              <a:t>Equivalent</a:t>
            </a:r>
            <a:r>
              <a:rPr lang="en-US" altLang="en-US" sz="1800">
                <a:latin typeface="Arial" panose="020B0604020202020204" pitchFamily="34" charset="0"/>
              </a:rPr>
              <a:t> to</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A 1-</a:t>
            </a:r>
            <a:r>
              <a:rPr lang="el-GR" altLang="en-US" sz="1800">
                <a:latin typeface="Arial" panose="020B0604020202020204" pitchFamily="34" charset="0"/>
              </a:rPr>
              <a:t>α</a:t>
            </a:r>
            <a:r>
              <a:rPr lang="en-US" altLang="en-US" sz="1800">
                <a:latin typeface="Arial" panose="020B0604020202020204" pitchFamily="34" charset="0"/>
              </a:rPr>
              <a:t>% Confidence Interval</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If the Interval Does Not Contains </a:t>
            </a:r>
            <a:r>
              <a:rPr lang="el-GR" altLang="en-US" sz="1800">
                <a:solidFill>
                  <a:srgbClr val="FF0000"/>
                </a:solidFill>
                <a:latin typeface="Arial" panose="020B0604020202020204" pitchFamily="34" charset="0"/>
              </a:rPr>
              <a:t>π</a:t>
            </a:r>
            <a:r>
              <a:rPr lang="en-US" altLang="en-US" sz="1800" baseline="-25000">
                <a:solidFill>
                  <a:srgbClr val="FF0000"/>
                </a:solidFill>
                <a:latin typeface="Arial" panose="020B0604020202020204" pitchFamily="34" charset="0"/>
              </a:rPr>
              <a:t>0</a:t>
            </a:r>
            <a:r>
              <a:rPr lang="en-US" altLang="en-US" sz="1800">
                <a:latin typeface="Arial" panose="020B0604020202020204" pitchFamily="34" charset="0"/>
              </a:rPr>
              <a:t> (or </a:t>
            </a:r>
            <a:r>
              <a:rPr lang="en-US" altLang="en-US" sz="1800">
                <a:solidFill>
                  <a:srgbClr val="FF0000"/>
                </a:solidFill>
                <a:latin typeface="Arial" panose="020B0604020202020204" pitchFamily="34" charset="0"/>
              </a:rPr>
              <a:t>µ</a:t>
            </a:r>
            <a:r>
              <a:rPr lang="en-US" altLang="en-US" sz="1800" baseline="-25000">
                <a:solidFill>
                  <a:srgbClr val="FF0000"/>
                </a:solidFill>
                <a:latin typeface="Arial" panose="020B0604020202020204" pitchFamily="34" charset="0"/>
              </a:rPr>
              <a:t>0</a:t>
            </a:r>
            <a:r>
              <a:rPr lang="en-US" altLang="en-US" sz="1800">
                <a:latin typeface="Arial" panose="020B0604020202020204" pitchFamily="34" charset="0"/>
              </a:rPr>
              <a:t>), then Reject H</a:t>
            </a:r>
            <a:r>
              <a:rPr lang="en-US" altLang="en-US" sz="1800" baseline="-25000">
                <a:latin typeface="Arial" panose="020B0604020202020204" pitchFamily="34" charset="0"/>
              </a:rPr>
              <a:t>0</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Otherwise, Conclude Insufficient Evidence to Reject H</a:t>
            </a:r>
            <a:r>
              <a:rPr lang="en-US" altLang="en-US" sz="1800" baseline="-25000">
                <a:latin typeface="Arial" panose="020B0604020202020204" pitchFamily="34" charset="0"/>
              </a:rPr>
              <a:t>0</a:t>
            </a:r>
          </a:p>
          <a:p>
            <a:pPr eaLnBrk="1" hangingPunct="1">
              <a:spcBef>
                <a:spcPct val="0"/>
              </a:spcBef>
              <a:buFontTx/>
              <a:buNone/>
            </a:pPr>
            <a:endParaRPr lang="en-US" altLang="en-US" sz="1800">
              <a:latin typeface="Arial" panose="020B0604020202020204" pitchFamily="34" charset="0"/>
            </a:endParaRPr>
          </a:p>
        </p:txBody>
      </p:sp>
      <p:sp>
        <p:nvSpPr>
          <p:cNvPr id="23556" name="TextBox 3">
            <a:extLst>
              <a:ext uri="{FF2B5EF4-FFF2-40B4-BE49-F238E27FC236}">
                <a16:creationId xmlns:a16="http://schemas.microsoft.com/office/drawing/2014/main" id="{7F7E4A0B-1DA6-48CE-8A3F-1438A74F1898}"/>
              </a:ext>
            </a:extLst>
          </p:cNvPr>
          <p:cNvSpPr txBox="1">
            <a:spLocks noChangeArrowheads="1"/>
          </p:cNvSpPr>
          <p:nvPr/>
        </p:nvSpPr>
        <p:spPr bwMode="auto">
          <a:xfrm>
            <a:off x="381000" y="4419600"/>
            <a:ext cx="838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the example, </a:t>
            </a:r>
            <a:r>
              <a:rPr lang="el-GR" altLang="en-US" sz="1800">
                <a:solidFill>
                  <a:srgbClr val="FF0000"/>
                </a:solidFill>
                <a:latin typeface="Arial" panose="020B0604020202020204" pitchFamily="34" charset="0"/>
              </a:rPr>
              <a:t>π</a:t>
            </a:r>
            <a:r>
              <a:rPr lang="en-US" altLang="en-US" sz="1800" baseline="-25000">
                <a:solidFill>
                  <a:srgbClr val="FF0000"/>
                </a:solidFill>
                <a:latin typeface="Arial" panose="020B0604020202020204" pitchFamily="34" charset="0"/>
              </a:rPr>
              <a:t>0</a:t>
            </a:r>
            <a:r>
              <a:rPr lang="en-US" altLang="en-US" sz="1800">
                <a:latin typeface="Arial" panose="020B0604020202020204" pitchFamily="34" charset="0"/>
              </a:rPr>
              <a:t> = 0.65 is below the 95% Confidence Interval (0.689 to 0.911);</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Hence, we would Reject H</a:t>
            </a:r>
            <a:r>
              <a:rPr lang="en-US" altLang="en-US" sz="1800" baseline="-25000">
                <a:latin typeface="Arial" panose="020B0604020202020204" pitchFamily="34" charset="0"/>
              </a:rPr>
              <a:t>0</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 0.65 and Conclude that H</a:t>
            </a:r>
            <a:r>
              <a:rPr lang="en-US" altLang="en-US" sz="1800" baseline="-25000">
                <a:latin typeface="Arial" panose="020B0604020202020204" pitchFamily="34" charset="0"/>
              </a:rPr>
              <a:t>1</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π</a:t>
            </a:r>
            <a:r>
              <a:rPr lang="en-US" altLang="en-US" sz="1800">
                <a:latin typeface="Arial" panose="020B0604020202020204" pitchFamily="34" charset="0"/>
              </a:rPr>
              <a:t> &gt; 0.65 is True,</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at the 0.05 Level of Significance.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275AD000-1F34-4EB2-A2A2-FB8A06AA0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9000"/>
            <a:ext cx="45910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9">
            <a:extLst>
              <a:ext uri="{FF2B5EF4-FFF2-40B4-BE49-F238E27FC236}">
                <a16:creationId xmlns:a16="http://schemas.microsoft.com/office/drawing/2014/main" id="{C100FA19-1198-4DA2-B4F8-44F4147452A3}"/>
              </a:ext>
            </a:extLst>
          </p:cNvPr>
          <p:cNvSpPr txBox="1">
            <a:spLocks noChangeArrowheads="1"/>
          </p:cNvSpPr>
          <p:nvPr/>
        </p:nvSpPr>
        <p:spPr bwMode="auto">
          <a:xfrm>
            <a:off x="2895600" y="0"/>
            <a:ext cx="260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µ</a:t>
            </a:r>
          </a:p>
          <a:p>
            <a:pPr algn="ctr" eaLnBrk="1" hangingPunct="1">
              <a:spcBef>
                <a:spcPct val="0"/>
              </a:spcBef>
              <a:buFontTx/>
              <a:buNone/>
            </a:pPr>
            <a:r>
              <a:rPr lang="el-GR" altLang="en-US" sz="2400"/>
              <a:t>σ</a:t>
            </a:r>
            <a:r>
              <a:rPr lang="en-US" altLang="en-US" sz="2400"/>
              <a:t> Known</a:t>
            </a:r>
          </a:p>
        </p:txBody>
      </p:sp>
      <p:sp>
        <p:nvSpPr>
          <p:cNvPr id="3" name="TextBox 2">
            <a:extLst>
              <a:ext uri="{FF2B5EF4-FFF2-40B4-BE49-F238E27FC236}">
                <a16:creationId xmlns:a16="http://schemas.microsoft.com/office/drawing/2014/main" id="{31875837-FC60-443F-9839-268247D76BE9}"/>
              </a:ext>
            </a:extLst>
          </p:cNvPr>
          <p:cNvSpPr txBox="1">
            <a:spLocks noChangeArrowheads="1"/>
          </p:cNvSpPr>
          <p:nvPr/>
        </p:nvSpPr>
        <p:spPr bwMode="auto">
          <a:xfrm>
            <a:off x="381000" y="914400"/>
            <a:ext cx="8458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Suppose we have responsibility for managing the gold plating step in the production of specific electronic connector.</a:t>
            </a:r>
          </a:p>
          <a:p>
            <a:pPr eaLnBrk="1" hangingPunct="1">
              <a:spcBef>
                <a:spcPct val="0"/>
              </a:spcBef>
              <a:buFontTx/>
              <a:buNone/>
            </a:pPr>
            <a:r>
              <a:rPr lang="en-US" altLang="en-US" sz="1600">
                <a:latin typeface="Arial" panose="020B0604020202020204" pitchFamily="34" charset="0"/>
              </a:rPr>
              <a:t>The </a:t>
            </a:r>
            <a:r>
              <a:rPr lang="en-US" altLang="en-US" sz="1600">
                <a:solidFill>
                  <a:srgbClr val="FF0000"/>
                </a:solidFill>
                <a:latin typeface="Arial" panose="020B0604020202020204" pitchFamily="34" charset="0"/>
              </a:rPr>
              <a:t>process</a:t>
            </a:r>
            <a:r>
              <a:rPr lang="en-US" altLang="en-US" sz="1600">
                <a:latin typeface="Arial" panose="020B0604020202020204" pitchFamily="34" charset="0"/>
              </a:rPr>
              <a:t> is routinely </a:t>
            </a:r>
            <a:r>
              <a:rPr lang="en-US" altLang="en-US" sz="1600">
                <a:solidFill>
                  <a:schemeClr val="accent1"/>
                </a:solidFill>
                <a:latin typeface="Arial" panose="020B0604020202020204" pitchFamily="34" charset="0"/>
              </a:rPr>
              <a:t>sampled</a:t>
            </a:r>
            <a:r>
              <a:rPr lang="en-US" altLang="en-US" sz="1600">
                <a:latin typeface="Arial" panose="020B0604020202020204" pitchFamily="34" charset="0"/>
              </a:rPr>
              <a:t> with 5 connectors being evaluated for plating thickness.</a:t>
            </a:r>
          </a:p>
          <a:p>
            <a:pPr eaLnBrk="1" hangingPunct="1">
              <a:spcBef>
                <a:spcPct val="0"/>
              </a:spcBef>
              <a:buFontTx/>
              <a:buNone/>
            </a:pPr>
            <a:r>
              <a:rPr lang="en-US" altLang="en-US" sz="1600">
                <a:latin typeface="Arial" panose="020B0604020202020204" pitchFamily="34" charset="0"/>
              </a:rPr>
              <a:t>It is important to keep the plating </a:t>
            </a:r>
            <a:r>
              <a:rPr lang="en-US" altLang="en-US" sz="1600">
                <a:solidFill>
                  <a:srgbClr val="FF0000"/>
                </a:solidFill>
                <a:latin typeface="Arial" panose="020B0604020202020204" pitchFamily="34" charset="0"/>
              </a:rPr>
              <a:t>process</a:t>
            </a:r>
            <a:r>
              <a:rPr lang="en-US" altLang="en-US" sz="1600">
                <a:latin typeface="Arial" panose="020B0604020202020204" pitchFamily="34" charset="0"/>
              </a:rPr>
              <a:t> on target since too little gold compromises functionality and too much gold significantly increases manufacturing costs.</a:t>
            </a:r>
          </a:p>
          <a:p>
            <a:pPr eaLnBrk="1" hangingPunct="1">
              <a:spcBef>
                <a:spcPct val="0"/>
              </a:spcBef>
              <a:buFontTx/>
              <a:buNone/>
            </a:pPr>
            <a:r>
              <a:rPr lang="en-US" altLang="en-US" sz="1600">
                <a:latin typeface="Arial" panose="020B0604020202020204" pitchFamily="34" charset="0"/>
              </a:rPr>
              <a:t>The </a:t>
            </a:r>
            <a:r>
              <a:rPr lang="en-US" altLang="en-US" sz="1600">
                <a:solidFill>
                  <a:srgbClr val="FF0000"/>
                </a:solidFill>
                <a:latin typeface="Arial" panose="020B0604020202020204" pitchFamily="34" charset="0"/>
              </a:rPr>
              <a:t>process</a:t>
            </a:r>
            <a:r>
              <a:rPr lang="en-US" altLang="en-US" sz="1600">
                <a:latin typeface="Arial" panose="020B0604020202020204" pitchFamily="34" charset="0"/>
              </a:rPr>
              <a:t> target is 10 mils and the </a:t>
            </a:r>
            <a:r>
              <a:rPr lang="en-US" altLang="en-US" sz="1600">
                <a:solidFill>
                  <a:srgbClr val="FF0000"/>
                </a:solidFill>
                <a:latin typeface="Arial" panose="020B0604020202020204" pitchFamily="34" charset="0"/>
              </a:rPr>
              <a:t>process</a:t>
            </a:r>
            <a:r>
              <a:rPr lang="en-US" altLang="en-US" sz="1600">
                <a:latin typeface="Arial" panose="020B0604020202020204" pitchFamily="34" charset="0"/>
              </a:rPr>
              <a:t> has a known standard deviation, </a:t>
            </a:r>
            <a:r>
              <a:rPr lang="el-GR" altLang="en-US" sz="1600">
                <a:solidFill>
                  <a:srgbClr val="FF0000"/>
                </a:solidFill>
                <a:latin typeface="Arial" panose="020B0604020202020204" pitchFamily="34" charset="0"/>
              </a:rPr>
              <a:t>σ</a:t>
            </a:r>
            <a:r>
              <a:rPr lang="en-US" altLang="en-US" sz="1600">
                <a:latin typeface="Arial" panose="020B0604020202020204" pitchFamily="34" charset="0"/>
              </a:rPr>
              <a:t> = 1.5 mil.</a:t>
            </a:r>
          </a:p>
          <a:p>
            <a:pPr eaLnBrk="1" hangingPunct="1">
              <a:spcBef>
                <a:spcPct val="0"/>
              </a:spcBef>
              <a:buFontTx/>
              <a:buNone/>
            </a:pPr>
            <a:r>
              <a:rPr lang="en-US" altLang="en-US" sz="1600">
                <a:latin typeface="Arial" panose="020B0604020202020204" pitchFamily="34" charset="0"/>
              </a:rPr>
              <a:t>At each </a:t>
            </a:r>
            <a:r>
              <a:rPr lang="en-US" altLang="en-US" sz="1600">
                <a:solidFill>
                  <a:schemeClr val="accent1"/>
                </a:solidFill>
                <a:latin typeface="Arial" panose="020B0604020202020204" pitchFamily="34" charset="0"/>
              </a:rPr>
              <a:t>sampling</a:t>
            </a:r>
            <a:r>
              <a:rPr lang="en-US" altLang="en-US" sz="1600">
                <a:latin typeface="Arial" panose="020B0604020202020204" pitchFamily="34" charset="0"/>
              </a:rPr>
              <a:t> opportunity, we need to decide if </a:t>
            </a:r>
            <a:r>
              <a:rPr lang="en-US" altLang="en-US" sz="1600">
                <a:solidFill>
                  <a:srgbClr val="FF0000"/>
                </a:solidFill>
                <a:latin typeface="Arial" panose="020B0604020202020204" pitchFamily="34" charset="0"/>
              </a:rPr>
              <a:t>process</a:t>
            </a:r>
            <a:r>
              <a:rPr lang="en-US" altLang="en-US" sz="1600">
                <a:latin typeface="Arial" panose="020B0604020202020204" pitchFamily="34" charset="0"/>
              </a:rPr>
              <a:t> is on-target or not.</a:t>
            </a:r>
          </a:p>
          <a:p>
            <a:pPr eaLnBrk="1" hangingPunct="1">
              <a:spcBef>
                <a:spcPct val="0"/>
              </a:spcBef>
              <a:buFontTx/>
              <a:buNone/>
            </a:pPr>
            <a:r>
              <a:rPr lang="en-US" altLang="en-US" sz="1600">
                <a:latin typeface="Arial" panose="020B0604020202020204" pitchFamily="34" charset="0"/>
              </a:rPr>
              <a:t>Thickness results are normally distributed.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0816180-2695-4992-BE46-2DDC15DB4C47}"/>
                  </a:ext>
                </a:extLst>
              </p:cNvPr>
              <p:cNvSpPr txBox="1">
                <a:spLocks noChangeArrowheads="1"/>
              </p:cNvSpPr>
              <p:nvPr/>
            </p:nvSpPr>
            <p:spPr bwMode="auto">
              <a:xfrm>
                <a:off x="5181600" y="3200400"/>
                <a:ext cx="3837204" cy="34455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Research Hypothesis: H</a:t>
                </a:r>
                <a:r>
                  <a:rPr lang="en-US" altLang="en-US" sz="1800" baseline="-25000" dirty="0">
                    <a:latin typeface="Arial" panose="020B0604020202020204" pitchFamily="34" charset="0"/>
                  </a:rPr>
                  <a:t>1</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 10</a:t>
                </a:r>
              </a:p>
              <a:p>
                <a:pPr eaLnBrk="1" hangingPunct="1">
                  <a:spcBef>
                    <a:spcPct val="0"/>
                  </a:spcBef>
                  <a:buFontTx/>
                  <a:buNone/>
                </a:pPr>
                <a:r>
                  <a:rPr lang="en-US" altLang="en-US" sz="1800" dirty="0">
                    <a:latin typeface="Arial" panose="020B0604020202020204" pitchFamily="34" charset="0"/>
                  </a:rPr>
                  <a:t>Null Hypothesis: H</a:t>
                </a:r>
                <a:r>
                  <a:rPr lang="en-US" altLang="en-US" sz="1800" baseline="-25000" dirty="0">
                    <a:latin typeface="Arial" panose="020B0604020202020204" pitchFamily="34" charset="0"/>
                  </a:rPr>
                  <a:t>0</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 10</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Test </a:t>
                </a:r>
                <a:r>
                  <a:rPr lang="en-US" altLang="en-US" sz="1800" dirty="0">
                    <a:solidFill>
                      <a:schemeClr val="tx2"/>
                    </a:solidFill>
                    <a:latin typeface="Arial" panose="020B0604020202020204" pitchFamily="34" charset="0"/>
                  </a:rPr>
                  <a:t>Statistic</a:t>
                </a:r>
                <a:r>
                  <a:rPr lang="en-US" altLang="en-US" sz="1800" dirty="0">
                    <a:latin typeface="Arial" panose="020B0604020202020204" pitchFamily="34" charset="0"/>
                  </a:rPr>
                  <a:t>: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a:t>
                </a:r>
                <a:r>
                  <a:rPr lang="en-US" altLang="en-US" sz="1800" dirty="0">
                    <a:solidFill>
                      <a:schemeClr val="accent1"/>
                    </a:solidFill>
                    <a:latin typeface="Arial" panose="020B0604020202020204" pitchFamily="34" charset="0"/>
                  </a:rPr>
                  <a:t>Sample Avg</a:t>
                </a:r>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Null Distribution: N(10, 1.5/</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latin typeface="Arial" panose="020B0604020202020204" pitchFamily="34" charset="0"/>
                          </a:rPr>
                          <m:t>5</m:t>
                        </m:r>
                      </m:e>
                    </m:rad>
                  </m:oMath>
                </a14:m>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	              N(10, 0.67)</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Decision Rule: Reject H</a:t>
                </a:r>
                <a:r>
                  <a:rPr lang="en-US" altLang="en-US" sz="1800" baseline="-25000" dirty="0">
                    <a:latin typeface="Arial" panose="020B0604020202020204" pitchFamily="34" charset="0"/>
                  </a:rPr>
                  <a:t>0</a:t>
                </a:r>
                <a:r>
                  <a:rPr lang="en-US" altLang="en-US" sz="1800" dirty="0">
                    <a:latin typeface="Arial" panose="020B0604020202020204" pitchFamily="34" charset="0"/>
                  </a:rPr>
                  <a:t> if</a:t>
                </a:r>
              </a:p>
              <a:p>
                <a:pPr eaLnBrk="1" hangingPunct="1">
                  <a:spcBef>
                    <a:spcPct val="0"/>
                  </a:spcBef>
                  <a:buFontTx/>
                  <a:buNone/>
                </a:pPr>
                <a:r>
                  <a:rPr lang="en-US" altLang="en-US" sz="1800" dirty="0">
                    <a:latin typeface="Arial" panose="020B0604020202020204" pitchFamily="34" charset="0"/>
                  </a:rPr>
                  <a:t>	</a:t>
                </a:r>
                <a:r>
                  <a:rPr lang="en-US" altLang="en-US" sz="1800" dirty="0">
                    <a:solidFill>
                      <a:schemeClr val="accent1"/>
                    </a:solidFill>
                  </a:rPr>
                  <a:t>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&lt; 8.69 or</a:t>
                </a:r>
              </a:p>
              <a:p>
                <a:pPr eaLnBrk="1" hangingPunct="1">
                  <a:spcBef>
                    <a:spcPct val="0"/>
                  </a:spcBef>
                  <a:buFontTx/>
                  <a:buNone/>
                </a:pPr>
                <a:r>
                  <a:rPr lang="en-US" altLang="en-US" sz="1800" dirty="0">
                    <a:latin typeface="Arial" panose="020B0604020202020204" pitchFamily="34" charset="0"/>
                  </a:rPr>
                  <a:t>	</a:t>
                </a:r>
                <a:r>
                  <a:rPr lang="en-US" altLang="en-US" sz="1800" dirty="0">
                    <a:solidFill>
                      <a:schemeClr val="accent1"/>
                    </a:solidFill>
                  </a:rPr>
                  <a:t>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&gt; 11.31</a:t>
                </a:r>
              </a:p>
              <a:p>
                <a:pPr eaLnBrk="1" hangingPunct="1">
                  <a:spcBef>
                    <a:spcPct val="0"/>
                  </a:spcBef>
                  <a:buFontTx/>
                  <a:buNone/>
                </a:pPr>
                <a:r>
                  <a:rPr lang="en-US" altLang="en-US" sz="1800" dirty="0">
                    <a:latin typeface="Arial" panose="020B0604020202020204" pitchFamily="34" charset="0"/>
                  </a:rPr>
                  <a:t> Values = 10 +/- 1.96 * 0.67</a:t>
                </a:r>
              </a:p>
              <a:p>
                <a:pPr eaLnBrk="1" hangingPunct="1">
                  <a:spcBef>
                    <a:spcPct val="0"/>
                  </a:spcBef>
                  <a:buFontTx/>
                  <a:buNone/>
                </a:pPr>
                <a:r>
                  <a:rPr lang="en-US" altLang="en-US" sz="1800" dirty="0">
                    <a:latin typeface="Arial" panose="020B0604020202020204" pitchFamily="34" charset="0"/>
                  </a:rPr>
                  <a:t>  w/ P[Z &gt; 1.96] = 0.025 (so </a:t>
                </a:r>
                <a:r>
                  <a:rPr lang="el-GR" altLang="en-US" sz="1800" dirty="0">
                    <a:latin typeface="Arial" panose="020B0604020202020204" pitchFamily="34" charset="0"/>
                  </a:rPr>
                  <a:t>α</a:t>
                </a:r>
                <a:r>
                  <a:rPr lang="en-US" altLang="en-US" sz="1800" dirty="0">
                    <a:latin typeface="Arial" panose="020B0604020202020204" pitchFamily="34" charset="0"/>
                  </a:rPr>
                  <a:t>=0.05)</a:t>
                </a:r>
              </a:p>
            </p:txBody>
          </p:sp>
        </mc:Choice>
        <mc:Fallback>
          <p:sp>
            <p:nvSpPr>
              <p:cNvPr id="5" name="TextBox 4">
                <a:extLst>
                  <a:ext uri="{FF2B5EF4-FFF2-40B4-BE49-F238E27FC236}">
                    <a16:creationId xmlns:a16="http://schemas.microsoft.com/office/drawing/2014/main" id="{C0816180-2695-4992-BE46-2DDC15DB4C47}"/>
                  </a:ext>
                </a:extLst>
              </p:cNvPr>
              <p:cNvSpPr txBox="1">
                <a:spLocks noRot="1" noChangeAspect="1" noMove="1" noResize="1" noEditPoints="1" noAdjustHandles="1" noChangeArrowheads="1" noChangeShapeType="1" noTextEdit="1"/>
              </p:cNvSpPr>
              <p:nvPr/>
            </p:nvSpPr>
            <p:spPr bwMode="auto">
              <a:xfrm>
                <a:off x="5181600" y="3200400"/>
                <a:ext cx="3837204" cy="3445559"/>
              </a:xfrm>
              <a:prstGeom prst="rect">
                <a:avLst/>
              </a:prstGeom>
              <a:blipFill>
                <a:blip r:embed="rId4"/>
                <a:stretch>
                  <a:fillRect l="-1272" t="-885" r="-318" b="-1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 name="Group 8">
            <a:extLst>
              <a:ext uri="{FF2B5EF4-FFF2-40B4-BE49-F238E27FC236}">
                <a16:creationId xmlns:a16="http://schemas.microsoft.com/office/drawing/2014/main" id="{9DD6C518-8916-44E3-B657-DF19BC50F240}"/>
              </a:ext>
            </a:extLst>
          </p:cNvPr>
          <p:cNvGrpSpPr/>
          <p:nvPr/>
        </p:nvGrpSpPr>
        <p:grpSpPr>
          <a:xfrm>
            <a:off x="1828800" y="5036024"/>
            <a:ext cx="1665027" cy="150125"/>
            <a:chOff x="1828800" y="5036024"/>
            <a:chExt cx="1665027" cy="150125"/>
          </a:xfrm>
          <a:solidFill>
            <a:schemeClr val="accent1">
              <a:lumMod val="40000"/>
              <a:lumOff val="60000"/>
            </a:schemeClr>
          </a:solidFill>
        </p:grpSpPr>
        <p:sp>
          <p:nvSpPr>
            <p:cNvPr id="7" name="Freeform 6">
              <a:extLst>
                <a:ext uri="{FF2B5EF4-FFF2-40B4-BE49-F238E27FC236}">
                  <a16:creationId xmlns:a16="http://schemas.microsoft.com/office/drawing/2014/main" id="{8B21D2AB-60F4-44DF-B856-EAF2C64422B6}"/>
                </a:ext>
              </a:extLst>
            </p:cNvPr>
            <p:cNvSpPr/>
            <p:nvPr/>
          </p:nvSpPr>
          <p:spPr>
            <a:xfrm>
              <a:off x="1828800" y="5063319"/>
              <a:ext cx="259307" cy="122830"/>
            </a:xfrm>
            <a:custGeom>
              <a:avLst/>
              <a:gdLst>
                <a:gd name="connsiteX0" fmla="*/ 259307 w 259307"/>
                <a:gd name="connsiteY0" fmla="*/ 0 h 122830"/>
                <a:gd name="connsiteX1" fmla="*/ 259307 w 259307"/>
                <a:gd name="connsiteY1" fmla="*/ 109182 h 122830"/>
                <a:gd name="connsiteX2" fmla="*/ 0 w 259307"/>
                <a:gd name="connsiteY2" fmla="*/ 122830 h 122830"/>
                <a:gd name="connsiteX3" fmla="*/ 259307 w 259307"/>
                <a:gd name="connsiteY3" fmla="*/ 0 h 122830"/>
              </a:gdLst>
              <a:ahLst/>
              <a:cxnLst>
                <a:cxn ang="0">
                  <a:pos x="connsiteX0" y="connsiteY0"/>
                </a:cxn>
                <a:cxn ang="0">
                  <a:pos x="connsiteX1" y="connsiteY1"/>
                </a:cxn>
                <a:cxn ang="0">
                  <a:pos x="connsiteX2" y="connsiteY2"/>
                </a:cxn>
                <a:cxn ang="0">
                  <a:pos x="connsiteX3" y="connsiteY3"/>
                </a:cxn>
              </a:cxnLst>
              <a:rect l="l" t="t" r="r" b="b"/>
              <a:pathLst>
                <a:path w="259307" h="122830">
                  <a:moveTo>
                    <a:pt x="259307" y="0"/>
                  </a:moveTo>
                  <a:lnTo>
                    <a:pt x="259307" y="109182"/>
                  </a:lnTo>
                  <a:lnTo>
                    <a:pt x="0" y="122830"/>
                  </a:lnTo>
                  <a:lnTo>
                    <a:pt x="25930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a:extLst>
                <a:ext uri="{FF2B5EF4-FFF2-40B4-BE49-F238E27FC236}">
                  <a16:creationId xmlns:a16="http://schemas.microsoft.com/office/drawing/2014/main" id="{0FAB1A36-58C3-4544-B0AE-AB54A15838FB}"/>
                </a:ext>
              </a:extLst>
            </p:cNvPr>
            <p:cNvSpPr/>
            <p:nvPr/>
          </p:nvSpPr>
          <p:spPr>
            <a:xfrm>
              <a:off x="3179928" y="5036024"/>
              <a:ext cx="313899" cy="150125"/>
            </a:xfrm>
            <a:custGeom>
              <a:avLst/>
              <a:gdLst>
                <a:gd name="connsiteX0" fmla="*/ 13648 w 313899"/>
                <a:gd name="connsiteY0" fmla="*/ 0 h 150125"/>
                <a:gd name="connsiteX1" fmla="*/ 0 w 313899"/>
                <a:gd name="connsiteY1" fmla="*/ 150125 h 150125"/>
                <a:gd name="connsiteX2" fmla="*/ 313899 w 313899"/>
                <a:gd name="connsiteY2" fmla="*/ 150125 h 150125"/>
                <a:gd name="connsiteX3" fmla="*/ 95535 w 313899"/>
                <a:gd name="connsiteY3" fmla="*/ 54591 h 150125"/>
                <a:gd name="connsiteX4" fmla="*/ 13648 w 313899"/>
                <a:gd name="connsiteY4" fmla="*/ 0 h 15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899" h="150125">
                  <a:moveTo>
                    <a:pt x="13648" y="0"/>
                  </a:moveTo>
                  <a:lnTo>
                    <a:pt x="0" y="150125"/>
                  </a:lnTo>
                  <a:lnTo>
                    <a:pt x="313899" y="150125"/>
                  </a:lnTo>
                  <a:lnTo>
                    <a:pt x="95535" y="54591"/>
                  </a:lnTo>
                  <a:lnTo>
                    <a:pt x="1364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500" fill="hold"/>
                                        <p:tgtEl>
                                          <p:spTgt spid="3080"/>
                                        </p:tgtEl>
                                        <p:attrNameLst>
                                          <p:attrName>ppt_x</p:attrName>
                                        </p:attrNameLst>
                                      </p:cBhvr>
                                      <p:tavLst>
                                        <p:tav tm="0">
                                          <p:val>
                                            <p:strVal val="#ppt_x"/>
                                          </p:val>
                                        </p:tav>
                                        <p:tav tm="100000">
                                          <p:val>
                                            <p:strVal val="#ppt_x"/>
                                          </p:val>
                                        </p:tav>
                                      </p:tavLst>
                                    </p:anim>
                                    <p:anim calcmode="lin" valueType="num">
                                      <p:cBhvr additive="base">
                                        <p:cTn id="4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anim calcmode="lin" valueType="num">
                                      <p:cBhvr additive="base">
                                        <p:cTn id="6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additive="base">
                                        <p:cTn id="6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 calcmode="lin" valueType="num">
                                      <p:cBhvr additive="base">
                                        <p:cTn id="7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anim calcmode="lin" valueType="num">
                                      <p:cBhvr additive="base">
                                        <p:cTn id="7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8" end="8"/>
                                            </p:txEl>
                                          </p:spTgt>
                                        </p:tgtEl>
                                        <p:attrNameLst>
                                          <p:attrName>style.visibility</p:attrName>
                                        </p:attrNameLst>
                                      </p:cBhvr>
                                      <p:to>
                                        <p:strVal val="visible"/>
                                      </p:to>
                                    </p:set>
                                    <p:anim calcmode="lin" valueType="num">
                                      <p:cBhvr additive="base">
                                        <p:cTn id="8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anim calcmode="lin" valueType="num">
                                      <p:cBhvr additive="base">
                                        <p:cTn id="9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additive="base">
                                        <p:cTn id="9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anim calcmode="lin" valueType="num">
                                      <p:cBhvr additive="base">
                                        <p:cTn id="10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 calcmode="lin" valueType="num">
                                      <p:cBhvr additive="base">
                                        <p:cTn id="109" dur="500" fill="hold"/>
                                        <p:tgtEl>
                                          <p:spTgt spid="2"/>
                                        </p:tgtEl>
                                        <p:attrNameLst>
                                          <p:attrName>ppt_x</p:attrName>
                                        </p:attrNameLst>
                                      </p:cBhvr>
                                      <p:tavLst>
                                        <p:tav tm="0">
                                          <p:val>
                                            <p:strVal val="#ppt_x"/>
                                          </p:val>
                                        </p:tav>
                                        <p:tav tm="100000">
                                          <p:val>
                                            <p:strVal val="#ppt_x"/>
                                          </p:val>
                                        </p:tav>
                                      </p:tavLst>
                                    </p:anim>
                                    <p:anim calcmode="lin" valueType="num">
                                      <p:cBhvr additive="base">
                                        <p:cTn id="11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9">
            <a:extLst>
              <a:ext uri="{FF2B5EF4-FFF2-40B4-BE49-F238E27FC236}">
                <a16:creationId xmlns:a16="http://schemas.microsoft.com/office/drawing/2014/main" id="{851FAF02-4AA3-4B8A-BA5B-D57CD7274ECD}"/>
              </a:ext>
            </a:extLst>
          </p:cNvPr>
          <p:cNvSpPr txBox="1">
            <a:spLocks noChangeArrowheads="1"/>
          </p:cNvSpPr>
          <p:nvPr/>
        </p:nvSpPr>
        <p:spPr bwMode="auto">
          <a:xfrm>
            <a:off x="1955800" y="0"/>
            <a:ext cx="4479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Confidence Intervals for µ</a:t>
            </a:r>
          </a:p>
          <a:p>
            <a:pPr algn="ctr" eaLnBrk="1" hangingPunct="1">
              <a:spcBef>
                <a:spcPct val="0"/>
              </a:spcBef>
              <a:buFontTx/>
              <a:buNone/>
            </a:pPr>
            <a:r>
              <a:rPr lang="el-GR" altLang="en-US" sz="2400"/>
              <a:t>σ</a:t>
            </a:r>
            <a:r>
              <a:rPr lang="en-US" altLang="en-US" sz="2400"/>
              <a:t> Known</a:t>
            </a:r>
          </a:p>
        </p:txBody>
      </p:sp>
      <p:sp>
        <p:nvSpPr>
          <p:cNvPr id="6" name="TextBox 5">
            <a:extLst>
              <a:ext uri="{FF2B5EF4-FFF2-40B4-BE49-F238E27FC236}">
                <a16:creationId xmlns:a16="http://schemas.microsoft.com/office/drawing/2014/main" id="{76643099-E1E3-4B6D-ABA1-58469FA4AC4F}"/>
              </a:ext>
            </a:extLst>
          </p:cNvPr>
          <p:cNvSpPr txBox="1">
            <a:spLocks noChangeArrowheads="1"/>
          </p:cNvSpPr>
          <p:nvPr/>
        </p:nvSpPr>
        <p:spPr bwMode="auto">
          <a:xfrm>
            <a:off x="381000" y="838200"/>
            <a:ext cx="8424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Recall the gold plating process example, where with each </a:t>
            </a:r>
            <a:r>
              <a:rPr lang="en-US" altLang="en-US" sz="1800">
                <a:solidFill>
                  <a:schemeClr val="accent1"/>
                </a:solidFill>
                <a:latin typeface="Arial" panose="020B0604020202020204" pitchFamily="34" charset="0"/>
              </a:rPr>
              <a:t>sample</a:t>
            </a:r>
            <a:r>
              <a:rPr lang="en-US" altLang="en-US" sz="1800">
                <a:latin typeface="Arial" panose="020B0604020202020204" pitchFamily="34" charset="0"/>
              </a:rPr>
              <a:t> we essentially</a:t>
            </a:r>
          </a:p>
          <a:p>
            <a:pPr eaLnBrk="1" hangingPunct="1">
              <a:spcBef>
                <a:spcPct val="0"/>
              </a:spcBef>
              <a:buFontTx/>
              <a:buNone/>
            </a:pPr>
            <a:r>
              <a:rPr lang="en-US" altLang="en-US" sz="1800">
                <a:latin typeface="Arial" panose="020B0604020202020204" pitchFamily="34" charset="0"/>
              </a:rPr>
              <a:t> perform a test of the Null Hypothesis (H</a:t>
            </a:r>
            <a:r>
              <a:rPr lang="en-US" altLang="en-US" sz="1800" baseline="-25000">
                <a:latin typeface="Arial" panose="020B0604020202020204" pitchFamily="34" charset="0"/>
              </a:rPr>
              <a:t>0</a:t>
            </a:r>
            <a:r>
              <a:rPr lang="en-US" altLang="en-US" sz="1800">
                <a:latin typeface="Arial" panose="020B0604020202020204" pitchFamily="34" charset="0"/>
              </a:rPr>
              <a:t>: </a:t>
            </a:r>
            <a:r>
              <a:rPr lang="en-US" altLang="en-US" sz="1800">
                <a:solidFill>
                  <a:srgbClr val="FF0000"/>
                </a:solidFill>
                <a:latin typeface="Arial" panose="020B0604020202020204" pitchFamily="34" charset="0"/>
              </a:rPr>
              <a:t>µ</a:t>
            </a:r>
            <a:r>
              <a:rPr lang="en-US" altLang="en-US" sz="1800">
                <a:latin typeface="Arial" panose="020B0604020202020204" pitchFamily="34" charset="0"/>
              </a:rPr>
              <a:t> = 10) (ie, a test of whether or not the</a:t>
            </a:r>
          </a:p>
          <a:p>
            <a:pPr eaLnBrk="1" hangingPunct="1">
              <a:spcBef>
                <a:spcPct val="0"/>
              </a:spcBef>
              <a:buFontTx/>
              <a:buNone/>
            </a:pPr>
            <a:r>
              <a:rPr lang="en-US" altLang="en-US" sz="1800">
                <a:latin typeface="Arial" panose="020B0604020202020204" pitchFamily="34" charset="0"/>
              </a:rPr>
              <a:t> </a:t>
            </a:r>
            <a:r>
              <a:rPr lang="en-US" altLang="en-US" sz="1800">
                <a:solidFill>
                  <a:srgbClr val="FF0000"/>
                </a:solidFill>
                <a:latin typeface="Arial" panose="020B0604020202020204" pitchFamily="34" charset="0"/>
              </a:rPr>
              <a:t>process</a:t>
            </a:r>
            <a:r>
              <a:rPr lang="en-US" altLang="en-US" sz="1800">
                <a:latin typeface="Arial" panose="020B0604020202020204" pitchFamily="34" charset="0"/>
              </a:rPr>
              <a:t> is on target).</a:t>
            </a:r>
          </a:p>
        </p:txBody>
      </p:sp>
      <p:pic>
        <p:nvPicPr>
          <p:cNvPr id="17410" name="Picture 2">
            <a:extLst>
              <a:ext uri="{FF2B5EF4-FFF2-40B4-BE49-F238E27FC236}">
                <a16:creationId xmlns:a16="http://schemas.microsoft.com/office/drawing/2014/main" id="{3A27E6BD-6CB4-4A0C-90F5-476C58E62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49530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6D72EA-2D2F-44E1-8A1F-55D2B96C704C}"/>
                  </a:ext>
                </a:extLst>
              </p:cNvPr>
              <p:cNvSpPr txBox="1">
                <a:spLocks noChangeArrowheads="1"/>
              </p:cNvSpPr>
              <p:nvPr/>
            </p:nvSpPr>
            <p:spPr bwMode="auto">
              <a:xfrm>
                <a:off x="5638800" y="3200400"/>
                <a:ext cx="3138488" cy="14779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At </a:t>
                </a:r>
                <a:r>
                  <a:rPr lang="en-US" altLang="en-US" sz="1800" dirty="0">
                    <a:solidFill>
                      <a:schemeClr val="accent1"/>
                    </a:solidFill>
                    <a:latin typeface="Arial" panose="020B0604020202020204" pitchFamily="34" charset="0"/>
                  </a:rPr>
                  <a:t>Sample</a:t>
                </a:r>
                <a:r>
                  <a:rPr lang="en-US" altLang="en-US" sz="1800" dirty="0">
                    <a:latin typeface="Arial" panose="020B0604020202020204" pitchFamily="34" charset="0"/>
                  </a:rPr>
                  <a:t> 34,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8.38</a:t>
                </a:r>
              </a:p>
              <a:p>
                <a:pPr eaLnBrk="1" hangingPunct="1">
                  <a:spcBef>
                    <a:spcPct val="0"/>
                  </a:spcBef>
                  <a:buFontTx/>
                  <a:buNone/>
                </a:pPr>
                <a:r>
                  <a:rPr lang="en-US" altLang="en-US" sz="1800" dirty="0">
                    <a:latin typeface="Arial" panose="020B0604020202020204" pitchFamily="34" charset="0"/>
                  </a:rPr>
                  <a:t> We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 Conclude</a:t>
                </a:r>
              </a:p>
              <a:p>
                <a:pPr eaLnBrk="1" hangingPunct="1">
                  <a:spcBef>
                    <a:spcPct val="0"/>
                  </a:spcBef>
                  <a:buFontTx/>
                  <a:buNone/>
                </a:pP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Process</a:t>
                </a:r>
                <a:r>
                  <a:rPr lang="en-US" altLang="en-US" sz="1800" dirty="0">
                    <a:latin typeface="Arial" panose="020B0604020202020204" pitchFamily="34" charset="0"/>
                  </a:rPr>
                  <a:t> Off Target Low, and</a:t>
                </a:r>
              </a:p>
              <a:p>
                <a:pPr eaLnBrk="1" hangingPunct="1">
                  <a:spcBef>
                    <a:spcPct val="0"/>
                  </a:spcBef>
                  <a:buFontTx/>
                  <a:buNone/>
                </a:pPr>
                <a:r>
                  <a:rPr lang="en-US" altLang="en-US" sz="1800" dirty="0">
                    <a:latin typeface="Arial" panose="020B0604020202020204" pitchFamily="34" charset="0"/>
                  </a:rPr>
                  <a:t> Take Action to Get </a:t>
                </a:r>
                <a:r>
                  <a:rPr lang="en-US" altLang="en-US" sz="1800" dirty="0">
                    <a:solidFill>
                      <a:srgbClr val="FF0000"/>
                    </a:solidFill>
                    <a:latin typeface="Arial" panose="020B0604020202020204" pitchFamily="34" charset="0"/>
                  </a:rPr>
                  <a:t>Process</a:t>
                </a:r>
              </a:p>
              <a:p>
                <a:pPr eaLnBrk="1" hangingPunct="1">
                  <a:spcBef>
                    <a:spcPct val="0"/>
                  </a:spcBef>
                  <a:buFontTx/>
                  <a:buNone/>
                </a:pPr>
                <a:r>
                  <a:rPr lang="en-US" altLang="en-US" sz="1800" dirty="0">
                    <a:latin typeface="Arial" panose="020B0604020202020204" pitchFamily="34" charset="0"/>
                  </a:rPr>
                  <a:t> Back On Target</a:t>
                </a:r>
              </a:p>
            </p:txBody>
          </p:sp>
        </mc:Choice>
        <mc:Fallback>
          <p:sp>
            <p:nvSpPr>
              <p:cNvPr id="8" name="TextBox 7">
                <a:extLst>
                  <a:ext uri="{FF2B5EF4-FFF2-40B4-BE49-F238E27FC236}">
                    <a16:creationId xmlns:a16="http://schemas.microsoft.com/office/drawing/2014/main" id="{8A6D72EA-2D2F-44E1-8A1F-55D2B96C704C}"/>
                  </a:ext>
                </a:extLst>
              </p:cNvPr>
              <p:cNvSpPr txBox="1">
                <a:spLocks noRot="1" noChangeAspect="1" noMove="1" noResize="1" noEditPoints="1" noAdjustHandles="1" noChangeArrowheads="1" noChangeShapeType="1" noTextEdit="1"/>
              </p:cNvSpPr>
              <p:nvPr/>
            </p:nvSpPr>
            <p:spPr bwMode="auto">
              <a:xfrm>
                <a:off x="5638800" y="3200400"/>
                <a:ext cx="3138488" cy="1477963"/>
              </a:xfrm>
              <a:prstGeom prst="rect">
                <a:avLst/>
              </a:prstGeom>
              <a:blipFill>
                <a:blip r:embed="rId4"/>
                <a:stretch>
                  <a:fillRect l="-1553" t="-2066" r="-583" b="-57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0FE5F4F-C8DC-4A9F-9871-6EFC56059786}"/>
                  </a:ext>
                </a:extLst>
              </p:cNvPr>
              <p:cNvSpPr txBox="1">
                <a:spLocks noChangeArrowheads="1"/>
              </p:cNvSpPr>
              <p:nvPr/>
            </p:nvSpPr>
            <p:spPr bwMode="auto">
              <a:xfrm>
                <a:off x="5638800" y="1524000"/>
                <a:ext cx="2979738" cy="17541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For </a:t>
                </a:r>
                <a:r>
                  <a:rPr lang="en-US" altLang="en-US" sz="1800" dirty="0">
                    <a:solidFill>
                      <a:schemeClr val="accent1"/>
                    </a:solidFill>
                    <a:latin typeface="Arial" panose="020B0604020202020204" pitchFamily="34" charset="0"/>
                  </a:rPr>
                  <a:t>Samples</a:t>
                </a:r>
                <a:r>
                  <a:rPr lang="en-US" altLang="en-US" sz="1800" dirty="0">
                    <a:latin typeface="Arial" panose="020B0604020202020204" pitchFamily="34" charset="0"/>
                  </a:rPr>
                  <a:t> 1-33,</a:t>
                </a:r>
              </a:p>
              <a:p>
                <a:pPr eaLnBrk="1" hangingPunct="1">
                  <a:spcBef>
                    <a:spcPct val="0"/>
                  </a:spcBef>
                  <a:buFontTx/>
                  <a:buNone/>
                </a:pPr>
                <a:r>
                  <a:rPr lang="en-US" altLang="en-US" sz="1800" dirty="0">
                    <a:latin typeface="Arial" panose="020B0604020202020204" pitchFamily="34" charset="0"/>
                  </a:rPr>
                  <a:t> 8.69 &lt;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&lt; 11.31, so</a:t>
                </a:r>
              </a:p>
              <a:p>
                <a:pPr eaLnBrk="1" hangingPunct="1">
                  <a:spcBef>
                    <a:spcPct val="0"/>
                  </a:spcBef>
                  <a:buFontTx/>
                  <a:buNone/>
                </a:pPr>
                <a:r>
                  <a:rPr lang="en-US" altLang="en-US" sz="1800" dirty="0">
                    <a:latin typeface="Arial" panose="020B0604020202020204" pitchFamily="34" charset="0"/>
                  </a:rPr>
                  <a:t> Conclude Not Enough</a:t>
                </a:r>
              </a:p>
              <a:p>
                <a:pPr eaLnBrk="1" hangingPunct="1">
                  <a:spcBef>
                    <a:spcPct val="0"/>
                  </a:spcBef>
                  <a:buFontTx/>
                  <a:buNone/>
                </a:pPr>
                <a:r>
                  <a:rPr lang="en-US" altLang="en-US" sz="1800" dirty="0">
                    <a:latin typeface="Arial" panose="020B0604020202020204" pitchFamily="34" charset="0"/>
                  </a:rPr>
                  <a:t> Evidence to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a:t>
                </a:r>
              </a:p>
              <a:p>
                <a:pPr eaLnBrk="1" hangingPunct="1">
                  <a:spcBef>
                    <a:spcPct val="0"/>
                  </a:spcBef>
                  <a:buFontTx/>
                  <a:buNone/>
                </a:pPr>
                <a:r>
                  <a:rPr lang="en-US" altLang="en-US" sz="1800" dirty="0">
                    <a:latin typeface="Arial" panose="020B0604020202020204" pitchFamily="34" charset="0"/>
                  </a:rPr>
                  <a:t> Let </a:t>
                </a:r>
                <a:r>
                  <a:rPr lang="en-US" altLang="en-US" sz="1800" dirty="0">
                    <a:solidFill>
                      <a:srgbClr val="FF0000"/>
                    </a:solidFill>
                    <a:latin typeface="Arial" panose="020B0604020202020204" pitchFamily="34" charset="0"/>
                  </a:rPr>
                  <a:t>Process</a:t>
                </a:r>
                <a:r>
                  <a:rPr lang="en-US" altLang="en-US" sz="1800" dirty="0">
                    <a:latin typeface="Arial" panose="020B0604020202020204" pitchFamily="34" charset="0"/>
                  </a:rPr>
                  <a:t> Run with</a:t>
                </a:r>
              </a:p>
              <a:p>
                <a:pPr eaLnBrk="1" hangingPunct="1">
                  <a:spcBef>
                    <a:spcPct val="0"/>
                  </a:spcBef>
                  <a:buFontTx/>
                  <a:buNone/>
                </a:pPr>
                <a:r>
                  <a:rPr lang="en-US" altLang="en-US" sz="1800" dirty="0">
                    <a:latin typeface="Arial" panose="020B0604020202020204" pitchFamily="34" charset="0"/>
                  </a:rPr>
                  <a:t> No Other Action</a:t>
                </a:r>
              </a:p>
            </p:txBody>
          </p:sp>
        </mc:Choice>
        <mc:Fallback>
          <p:sp>
            <p:nvSpPr>
              <p:cNvPr id="9" name="TextBox 8">
                <a:extLst>
                  <a:ext uri="{FF2B5EF4-FFF2-40B4-BE49-F238E27FC236}">
                    <a16:creationId xmlns:a16="http://schemas.microsoft.com/office/drawing/2014/main" id="{A0FE5F4F-C8DC-4A9F-9871-6EFC56059786}"/>
                  </a:ext>
                </a:extLst>
              </p:cNvPr>
              <p:cNvSpPr txBox="1">
                <a:spLocks noRot="1" noChangeAspect="1" noMove="1" noResize="1" noEditPoints="1" noAdjustHandles="1" noChangeArrowheads="1" noChangeShapeType="1" noTextEdit="1"/>
              </p:cNvSpPr>
              <p:nvPr/>
            </p:nvSpPr>
            <p:spPr bwMode="auto">
              <a:xfrm>
                <a:off x="5638800" y="1524000"/>
                <a:ext cx="2979738" cy="1754188"/>
              </a:xfrm>
              <a:prstGeom prst="rect">
                <a:avLst/>
              </a:prstGeom>
              <a:blipFill>
                <a:blip r:embed="rId5"/>
                <a:stretch>
                  <a:fillRect l="-1636" t="-1736" r="-1431" b="-4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 name="TextBox 12">
            <a:extLst>
              <a:ext uri="{FF2B5EF4-FFF2-40B4-BE49-F238E27FC236}">
                <a16:creationId xmlns:a16="http://schemas.microsoft.com/office/drawing/2014/main" id="{852D7135-8238-46F7-8C82-C327BA483716}"/>
              </a:ext>
            </a:extLst>
          </p:cNvPr>
          <p:cNvSpPr txBox="1">
            <a:spLocks noChangeArrowheads="1"/>
          </p:cNvSpPr>
          <p:nvPr/>
        </p:nvSpPr>
        <p:spPr bwMode="auto">
          <a:xfrm>
            <a:off x="457200" y="4953000"/>
            <a:ext cx="84820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At </a:t>
            </a:r>
            <a:r>
              <a:rPr lang="en-US" altLang="en-US" sz="1800" dirty="0">
                <a:solidFill>
                  <a:schemeClr val="accent1"/>
                </a:solidFill>
                <a:latin typeface="Arial" panose="020B0604020202020204" pitchFamily="34" charset="0"/>
              </a:rPr>
              <a:t>Sample</a:t>
            </a:r>
            <a:r>
              <a:rPr lang="en-US" altLang="en-US" sz="1800" dirty="0">
                <a:latin typeface="Arial" panose="020B0604020202020204" pitchFamily="34" charset="0"/>
              </a:rPr>
              <a:t> 34, a 95% Confidence Interval for the Current </a:t>
            </a:r>
            <a:r>
              <a:rPr lang="en-US" altLang="en-US" sz="1800" dirty="0">
                <a:solidFill>
                  <a:srgbClr val="FF0000"/>
                </a:solidFill>
                <a:latin typeface="Arial" panose="020B0604020202020204" pitchFamily="34" charset="0"/>
              </a:rPr>
              <a:t>Process Mean </a:t>
            </a:r>
            <a:r>
              <a:rPr lang="en-US" altLang="en-US" sz="1800" dirty="0">
                <a:latin typeface="Arial" panose="020B0604020202020204" pitchFamily="34" charset="0"/>
              </a:rPr>
              <a:t>would be</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8.38 +/- 1.96*0.67 = (7.09 to 9.69)</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Note that the interval does not include the Target = 10, Confidence Intervals for</a:t>
            </a:r>
          </a:p>
          <a:p>
            <a:pPr eaLnBrk="1" hangingPunct="1">
              <a:spcBef>
                <a:spcPct val="0"/>
              </a:spcBef>
              <a:buFontTx/>
              <a:buNone/>
            </a:pPr>
            <a:r>
              <a:rPr lang="en-US" altLang="en-US" sz="1800" dirty="0">
                <a:latin typeface="Arial" panose="020B0604020202020204" pitchFamily="34" charset="0"/>
              </a:rPr>
              <a:t> the previous 33 Samples will include Target = 10.</a:t>
            </a:r>
          </a:p>
        </p:txBody>
      </p:sp>
      <p:grpSp>
        <p:nvGrpSpPr>
          <p:cNvPr id="2" name="Group 22">
            <a:extLst>
              <a:ext uri="{FF2B5EF4-FFF2-40B4-BE49-F238E27FC236}">
                <a16:creationId xmlns:a16="http://schemas.microsoft.com/office/drawing/2014/main" id="{96433C60-ED97-4408-8887-EAEFCB6315FA}"/>
              </a:ext>
            </a:extLst>
          </p:cNvPr>
          <p:cNvGrpSpPr>
            <a:grpSpLocks/>
          </p:cNvGrpSpPr>
          <p:nvPr/>
        </p:nvGrpSpPr>
        <p:grpSpPr bwMode="auto">
          <a:xfrm>
            <a:off x="228600" y="5334010"/>
            <a:ext cx="1295400" cy="429798"/>
            <a:chOff x="228600" y="5334000"/>
            <a:chExt cx="1295400" cy="429356"/>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A07420-3E5B-486A-9650-24C50C7566F9}"/>
                    </a:ext>
                  </a:extLst>
                </p:cNvPr>
                <p:cNvSpPr txBox="1"/>
                <p:nvPr/>
              </p:nvSpPr>
              <p:spPr>
                <a:xfrm>
                  <a:off x="228600" y="5334000"/>
                  <a:ext cx="1053494" cy="429356"/>
                </a:xfrm>
                <a:prstGeom prst="rect">
                  <a:avLst/>
                </a:prstGeom>
                <a:solidFill>
                  <a:schemeClr val="accent1">
                    <a:lumMod val="40000"/>
                    <a:lumOff val="60000"/>
                  </a:schemeClr>
                </a:solidFill>
              </p:spPr>
              <p:txBody>
                <a:bodyPr wrap="none">
                  <a:spAutoFit/>
                </a:bodyPr>
                <a:lstStyle/>
                <a:p>
                  <a:pPr>
                    <a:defRPr/>
                  </a:pPr>
                  <a:r>
                    <a:rPr lang="en-US" sz="1050" dirty="0">
                      <a:latin typeface="Arial" charset="0"/>
                      <a:cs typeface="Arial" charset="0"/>
                    </a:rPr>
                    <a:t>Point Estimate</a:t>
                  </a:r>
                </a:p>
                <a:p>
                  <a:pPr>
                    <a:defRPr/>
                  </a:pPr>
                  <a:r>
                    <a:rPr lang="en-US" sz="1050" dirty="0">
                      <a:latin typeface="Arial" charset="0"/>
                      <a:cs typeface="Arial" charset="0"/>
                    </a:rPr>
                    <a:t>  = </a:t>
                  </a:r>
                  <a14:m>
                    <m:oMath xmlns:m="http://schemas.openxmlformats.org/officeDocument/2006/math">
                      <m:acc>
                        <m:accPr>
                          <m:chr m:val="̅"/>
                          <m:ctrlPr>
                            <a:rPr lang="en-US" sz="1050" i="1" smtClean="0">
                              <a:latin typeface="Cambria Math" panose="02040503050406030204" pitchFamily="18" charset="0"/>
                              <a:cs typeface="Arial" charset="0"/>
                            </a:rPr>
                          </m:ctrlPr>
                        </m:accPr>
                        <m:e>
                          <m:r>
                            <a:rPr lang="en-US" sz="1050" b="0" i="1" smtClean="0">
                              <a:latin typeface="Cambria Math" panose="02040503050406030204" pitchFamily="18" charset="0"/>
                              <a:cs typeface="Arial" charset="0"/>
                            </a:rPr>
                            <m:t>𝑋</m:t>
                          </m:r>
                        </m:e>
                      </m:acc>
                    </m:oMath>
                  </a14:m>
                  <a:endParaRPr lang="en-US" sz="1050" dirty="0">
                    <a:latin typeface="Arial" charset="0"/>
                    <a:cs typeface="Arial" charset="0"/>
                  </a:endParaRPr>
                </a:p>
              </p:txBody>
            </p:sp>
          </mc:Choice>
          <mc:Fallback>
            <p:sp>
              <p:nvSpPr>
                <p:cNvPr id="14" name="TextBox 13">
                  <a:extLst>
                    <a:ext uri="{FF2B5EF4-FFF2-40B4-BE49-F238E27FC236}">
                      <a16:creationId xmlns:a16="http://schemas.microsoft.com/office/drawing/2014/main" id="{29A07420-3E5B-486A-9650-24C50C7566F9}"/>
                    </a:ext>
                  </a:extLst>
                </p:cNvPr>
                <p:cNvSpPr txBox="1">
                  <a:spLocks noRot="1" noChangeAspect="1" noMove="1" noResize="1" noEditPoints="1" noAdjustHandles="1" noChangeArrowheads="1" noChangeShapeType="1" noTextEdit="1"/>
                </p:cNvSpPr>
                <p:nvPr/>
              </p:nvSpPr>
              <p:spPr>
                <a:xfrm>
                  <a:off x="228600" y="5334000"/>
                  <a:ext cx="1053494" cy="429356"/>
                </a:xfrm>
                <a:prstGeom prst="rect">
                  <a:avLst/>
                </a:prstGeom>
                <a:blipFill>
                  <a:blip r:embed="rId6"/>
                  <a:stretch>
                    <a:fillRect b="-422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593A03D-C9AC-4051-A07A-F96FC04D3CEC}"/>
                </a:ext>
              </a:extLst>
            </p:cNvPr>
            <p:cNvCxnSpPr>
              <a:stCxn id="14" idx="3"/>
            </p:cNvCxnSpPr>
            <p:nvPr/>
          </p:nvCxnSpPr>
          <p:spPr>
            <a:xfrm>
              <a:off x="1282094" y="5548678"/>
              <a:ext cx="241906" cy="1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Group 23">
            <a:extLst>
              <a:ext uri="{FF2B5EF4-FFF2-40B4-BE49-F238E27FC236}">
                <a16:creationId xmlns:a16="http://schemas.microsoft.com/office/drawing/2014/main" id="{DC0B3CAD-6963-4C20-897B-A3B829DB9638}"/>
              </a:ext>
            </a:extLst>
          </p:cNvPr>
          <p:cNvGrpSpPr>
            <a:grpSpLocks/>
          </p:cNvGrpSpPr>
          <p:nvPr/>
        </p:nvGrpSpPr>
        <p:grpSpPr bwMode="auto">
          <a:xfrm>
            <a:off x="1676400" y="5791200"/>
            <a:ext cx="1374775" cy="330200"/>
            <a:chOff x="1676400" y="5791201"/>
            <a:chExt cx="1374094" cy="330115"/>
          </a:xfrm>
        </p:grpSpPr>
        <p:sp>
          <p:nvSpPr>
            <p:cNvPr id="17" name="TextBox 16">
              <a:extLst>
                <a:ext uri="{FF2B5EF4-FFF2-40B4-BE49-F238E27FC236}">
                  <a16:creationId xmlns:a16="http://schemas.microsoft.com/office/drawing/2014/main" id="{2C3BAFF8-BB5E-43DF-84C7-3D0D04D2A7A2}"/>
                </a:ext>
              </a:extLst>
            </p:cNvPr>
            <p:cNvSpPr txBox="1"/>
            <p:nvPr/>
          </p:nvSpPr>
          <p:spPr>
            <a:xfrm>
              <a:off x="1676400" y="5867381"/>
              <a:ext cx="1374094" cy="253935"/>
            </a:xfrm>
            <a:prstGeom prst="rect">
              <a:avLst/>
            </a:prstGeom>
            <a:solidFill>
              <a:schemeClr val="bg1">
                <a:lumMod val="85000"/>
              </a:schemeClr>
            </a:solidFill>
          </p:spPr>
          <p:txBody>
            <a:bodyPr wrap="none">
              <a:spAutoFit/>
            </a:bodyPr>
            <a:lstStyle/>
            <a:p>
              <a:pPr>
                <a:defRPr/>
              </a:pPr>
              <a:r>
                <a:rPr lang="en-US" sz="1050" dirty="0">
                  <a:latin typeface="Arial" charset="0"/>
                  <a:cs typeface="Arial" charset="0"/>
                </a:rPr>
                <a:t>Multiplier = z(0.975)</a:t>
              </a:r>
            </a:p>
          </p:txBody>
        </p:sp>
        <p:cxnSp>
          <p:nvCxnSpPr>
            <p:cNvPr id="19" name="Straight Arrow Connector 18">
              <a:extLst>
                <a:ext uri="{FF2B5EF4-FFF2-40B4-BE49-F238E27FC236}">
                  <a16:creationId xmlns:a16="http://schemas.microsoft.com/office/drawing/2014/main" id="{A645BD3F-9594-4EB8-826B-4AF3DBDD838E}"/>
                </a:ext>
              </a:extLst>
            </p:cNvPr>
            <p:cNvCxnSpPr>
              <a:stCxn id="17" idx="0"/>
            </p:cNvCxnSpPr>
            <p:nvPr/>
          </p:nvCxnSpPr>
          <p:spPr>
            <a:xfrm rot="5400000" flipH="1" flipV="1">
              <a:off x="2400726" y="5753923"/>
              <a:ext cx="76180" cy="150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24">
            <a:extLst>
              <a:ext uri="{FF2B5EF4-FFF2-40B4-BE49-F238E27FC236}">
                <a16:creationId xmlns:a16="http://schemas.microsoft.com/office/drawing/2014/main" id="{8AAC6B12-5E52-47D3-BCC5-A15187C991D0}"/>
              </a:ext>
            </a:extLst>
          </p:cNvPr>
          <p:cNvGrpSpPr>
            <a:grpSpLocks/>
          </p:cNvGrpSpPr>
          <p:nvPr/>
        </p:nvGrpSpPr>
        <p:grpSpPr bwMode="auto">
          <a:xfrm>
            <a:off x="3124199" y="5257790"/>
            <a:ext cx="2418392" cy="270972"/>
            <a:chOff x="3124200" y="5257800"/>
            <a:chExt cx="2418964" cy="270883"/>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8269BB3-6961-4404-BA54-FF6409093442}"/>
                    </a:ext>
                  </a:extLst>
                </p:cNvPr>
                <p:cNvSpPr txBox="1"/>
                <p:nvPr/>
              </p:nvSpPr>
              <p:spPr>
                <a:xfrm>
                  <a:off x="3429072" y="5257800"/>
                  <a:ext cx="2114092" cy="270883"/>
                </a:xfrm>
                <a:prstGeom prst="rect">
                  <a:avLst/>
                </a:prstGeom>
                <a:solidFill>
                  <a:schemeClr val="accent3">
                    <a:lumMod val="60000"/>
                    <a:lumOff val="40000"/>
                  </a:schemeClr>
                </a:solidFill>
              </p:spPr>
              <p:txBody>
                <a:bodyPr wrap="none">
                  <a:spAutoFit/>
                </a:bodyPr>
                <a:lstStyle/>
                <a:p>
                  <a:pPr>
                    <a:defRPr/>
                  </a:pPr>
                  <a:r>
                    <a:rPr lang="en-US" sz="1050" dirty="0">
                      <a:latin typeface="Arial" charset="0"/>
                      <a:cs typeface="Arial" charset="0"/>
                    </a:rPr>
                    <a:t>Standard Error = </a:t>
                  </a:r>
                  <a:r>
                    <a:rPr lang="el-GR" sz="1050" dirty="0">
                      <a:latin typeface="Arial" charset="0"/>
                      <a:cs typeface="Arial" charset="0"/>
                    </a:rPr>
                    <a:t>σ</a:t>
                  </a:r>
                  <a:r>
                    <a:rPr lang="en-US" sz="1050" dirty="0">
                      <a:latin typeface="Arial" charset="0"/>
                      <a:cs typeface="Arial" charset="0"/>
                    </a:rPr>
                    <a:t>/</a:t>
                  </a:r>
                  <a14:m>
                    <m:oMath xmlns:m="http://schemas.openxmlformats.org/officeDocument/2006/math">
                      <m:rad>
                        <m:radPr>
                          <m:degHide m:val="on"/>
                          <m:ctrlPr>
                            <a:rPr lang="en-US" sz="1050" i="1" smtClean="0">
                              <a:latin typeface="Cambria Math" panose="02040503050406030204" pitchFamily="18" charset="0"/>
                              <a:cs typeface="Arial" charset="0"/>
                            </a:rPr>
                          </m:ctrlPr>
                        </m:radPr>
                        <m:deg/>
                        <m:e>
                          <m:r>
                            <m:rPr>
                              <m:nor/>
                            </m:rPr>
                            <a:rPr lang="en-US" sz="1050" dirty="0">
                              <a:latin typeface="Arial" charset="0"/>
                              <a:cs typeface="Arial" charset="0"/>
                            </a:rPr>
                            <m:t>n</m:t>
                          </m:r>
                        </m:e>
                      </m:rad>
                    </m:oMath>
                  </a14:m>
                  <a:r>
                    <a:rPr lang="en-US" sz="1050" dirty="0">
                      <a:latin typeface="Arial" charset="0"/>
                      <a:cs typeface="Arial" charset="0"/>
                    </a:rPr>
                    <a:t> = 1.5/</a:t>
                  </a:r>
                  <a14:m>
                    <m:oMath xmlns:m="http://schemas.openxmlformats.org/officeDocument/2006/math">
                      <m:rad>
                        <m:radPr>
                          <m:degHide m:val="on"/>
                          <m:ctrlPr>
                            <a:rPr lang="en-US" sz="1050" i="1" smtClean="0">
                              <a:latin typeface="Cambria Math" panose="02040503050406030204" pitchFamily="18" charset="0"/>
                              <a:cs typeface="Arial" charset="0"/>
                            </a:rPr>
                          </m:ctrlPr>
                        </m:radPr>
                        <m:deg/>
                        <m:e>
                          <m:r>
                            <m:rPr>
                              <m:nor/>
                            </m:rPr>
                            <a:rPr lang="en-US" sz="1050" dirty="0">
                              <a:latin typeface="Arial" charset="0"/>
                              <a:cs typeface="Arial" charset="0"/>
                            </a:rPr>
                            <m:t>5</m:t>
                          </m:r>
                        </m:e>
                      </m:rad>
                    </m:oMath>
                  </a14:m>
                  <a:endParaRPr lang="en-US" sz="1050" dirty="0">
                    <a:latin typeface="Arial" charset="0"/>
                    <a:cs typeface="Arial" charset="0"/>
                  </a:endParaRPr>
                </a:p>
              </p:txBody>
            </p:sp>
          </mc:Choice>
          <mc:Fallback>
            <p:sp>
              <p:nvSpPr>
                <p:cNvPr id="20" name="TextBox 19">
                  <a:extLst>
                    <a:ext uri="{FF2B5EF4-FFF2-40B4-BE49-F238E27FC236}">
                      <a16:creationId xmlns:a16="http://schemas.microsoft.com/office/drawing/2014/main" id="{08269BB3-6961-4404-BA54-FF6409093442}"/>
                    </a:ext>
                  </a:extLst>
                </p:cNvPr>
                <p:cNvSpPr txBox="1">
                  <a:spLocks noRot="1" noChangeAspect="1" noMove="1" noResize="1" noEditPoints="1" noAdjustHandles="1" noChangeArrowheads="1" noChangeShapeType="1" noTextEdit="1"/>
                </p:cNvSpPr>
                <p:nvPr/>
              </p:nvSpPr>
              <p:spPr>
                <a:xfrm>
                  <a:off x="3429072" y="5257800"/>
                  <a:ext cx="2114092" cy="270883"/>
                </a:xfrm>
                <a:prstGeom prst="rect">
                  <a:avLst/>
                </a:prstGeom>
                <a:blipFill>
                  <a:blip r:embed="rId7"/>
                  <a:stretch>
                    <a:fillRect b="-11111"/>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0BC4262-5364-4FB8-85CF-2BFFA77C4790}"/>
                </a:ext>
              </a:extLst>
            </p:cNvPr>
            <p:cNvCxnSpPr>
              <a:stCxn id="20" idx="1"/>
            </p:cNvCxnSpPr>
            <p:nvPr/>
          </p:nvCxnSpPr>
          <p:spPr>
            <a:xfrm flipH="1">
              <a:off x="3124200" y="5393242"/>
              <a:ext cx="304872" cy="93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gtEl>
                                        <p:attrNameLst>
                                          <p:attrName>style.visibility</p:attrName>
                                        </p:attrNameLst>
                                      </p:cBhvr>
                                      <p:to>
                                        <p:strVal val="visible"/>
                                      </p:to>
                                    </p:set>
                                    <p:anim calcmode="lin" valueType="num">
                                      <p:cBhvr additive="base">
                                        <p:cTn id="13" dur="500" fill="hold"/>
                                        <p:tgtEl>
                                          <p:spTgt spid="17410"/>
                                        </p:tgtEl>
                                        <p:attrNameLst>
                                          <p:attrName>ppt_x</p:attrName>
                                        </p:attrNameLst>
                                      </p:cBhvr>
                                      <p:tavLst>
                                        <p:tav tm="0">
                                          <p:val>
                                            <p:strVal val="#ppt_x"/>
                                          </p:val>
                                        </p:tav>
                                        <p:tav tm="100000">
                                          <p:val>
                                            <p:strVal val="#ppt_x"/>
                                          </p:val>
                                        </p:tav>
                                      </p:tavLst>
                                    </p:anim>
                                    <p:anim calcmode="lin" valueType="num">
                                      <p:cBhvr additive="base">
                                        <p:cTn id="14"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anim calcmode="lin" valueType="num">
                                      <p:cBhvr additive="base">
                                        <p:cTn id="3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3">
                                            <p:txEl>
                                              <p:pRg st="4" end="4"/>
                                            </p:txEl>
                                          </p:spTgt>
                                        </p:tgtEl>
                                        <p:attrNameLst>
                                          <p:attrName>style.visibility</p:attrName>
                                        </p:attrNameLst>
                                      </p:cBhvr>
                                      <p:to>
                                        <p:strVal val="visible"/>
                                      </p:to>
                                    </p:set>
                                    <p:anim calcmode="lin" valueType="num">
                                      <p:cBhvr additive="base">
                                        <p:cTn id="5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3">
                                            <p:txEl>
                                              <p:pRg st="5" end="5"/>
                                            </p:txEl>
                                          </p:spTgt>
                                        </p:tgtEl>
                                        <p:attrNameLst>
                                          <p:attrName>style.visibility</p:attrName>
                                        </p:attrNameLst>
                                      </p:cBhvr>
                                      <p:to>
                                        <p:strVal val="visible"/>
                                      </p:to>
                                    </p:set>
                                    <p:anim calcmode="lin" valueType="num">
                                      <p:cBhvr additive="base">
                                        <p:cTn id="63"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9">
            <a:extLst>
              <a:ext uri="{FF2B5EF4-FFF2-40B4-BE49-F238E27FC236}">
                <a16:creationId xmlns:a16="http://schemas.microsoft.com/office/drawing/2014/main" id="{EAE7F5AA-766A-4920-BE76-BC2210391693}"/>
              </a:ext>
            </a:extLst>
          </p:cNvPr>
          <p:cNvSpPr txBox="1">
            <a:spLocks noChangeArrowheads="1"/>
          </p:cNvSpPr>
          <p:nvPr/>
        </p:nvSpPr>
        <p:spPr bwMode="auto">
          <a:xfrm>
            <a:off x="2895600" y="0"/>
            <a:ext cx="260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µ</a:t>
            </a:r>
          </a:p>
          <a:p>
            <a:pPr algn="ctr" eaLnBrk="1" hangingPunct="1">
              <a:spcBef>
                <a:spcPct val="0"/>
              </a:spcBef>
              <a:buFontTx/>
              <a:buNone/>
            </a:pPr>
            <a:r>
              <a:rPr lang="el-GR" altLang="en-US" sz="2400"/>
              <a:t>σ</a:t>
            </a:r>
            <a:r>
              <a:rPr lang="en-US" altLang="en-US" sz="2400"/>
              <a:t> Known</a:t>
            </a:r>
          </a:p>
        </p:txBody>
      </p:sp>
      <p:sp>
        <p:nvSpPr>
          <p:cNvPr id="34819" name="TextBox 5">
            <a:extLst>
              <a:ext uri="{FF2B5EF4-FFF2-40B4-BE49-F238E27FC236}">
                <a16:creationId xmlns:a16="http://schemas.microsoft.com/office/drawing/2014/main" id="{E949708C-B28E-439F-BD30-ECE4A04D26A3}"/>
              </a:ext>
            </a:extLst>
          </p:cNvPr>
          <p:cNvSpPr txBox="1">
            <a:spLocks noChangeArrowheads="1"/>
          </p:cNvSpPr>
          <p:nvPr/>
        </p:nvSpPr>
        <p:spPr bwMode="auto">
          <a:xfrm>
            <a:off x="381000" y="1066800"/>
            <a:ext cx="8564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With each </a:t>
            </a:r>
            <a:r>
              <a:rPr lang="en-US" altLang="en-US" sz="1800">
                <a:solidFill>
                  <a:schemeClr val="accent1"/>
                </a:solidFill>
                <a:latin typeface="Arial" panose="020B0604020202020204" pitchFamily="34" charset="0"/>
              </a:rPr>
              <a:t>sample</a:t>
            </a:r>
            <a:r>
              <a:rPr lang="en-US" altLang="en-US" sz="1800">
                <a:latin typeface="Arial" panose="020B0604020202020204" pitchFamily="34" charset="0"/>
              </a:rPr>
              <a:t> we essentially perform a test of the Null Hypothesis (H</a:t>
            </a:r>
            <a:r>
              <a:rPr lang="en-US" altLang="en-US" sz="1800" baseline="-25000">
                <a:latin typeface="Arial" panose="020B0604020202020204" pitchFamily="34" charset="0"/>
              </a:rPr>
              <a:t>0</a:t>
            </a:r>
            <a:r>
              <a:rPr lang="en-US" altLang="en-US" sz="1800">
                <a:latin typeface="Arial" panose="020B0604020202020204" pitchFamily="34" charset="0"/>
              </a:rPr>
              <a:t>: </a:t>
            </a:r>
            <a:r>
              <a:rPr lang="en-US" altLang="en-US" sz="1800">
                <a:solidFill>
                  <a:srgbClr val="FF0000"/>
                </a:solidFill>
                <a:latin typeface="Arial" panose="020B0604020202020204" pitchFamily="34" charset="0"/>
              </a:rPr>
              <a:t>µ</a:t>
            </a:r>
            <a:r>
              <a:rPr lang="en-US" altLang="en-US" sz="1800">
                <a:latin typeface="Arial" panose="020B0604020202020204" pitchFamily="34" charset="0"/>
              </a:rPr>
              <a:t> = 10)</a:t>
            </a:r>
          </a:p>
          <a:p>
            <a:pPr eaLnBrk="1" hangingPunct="1">
              <a:spcBef>
                <a:spcPct val="0"/>
              </a:spcBef>
              <a:buFontTx/>
              <a:buNone/>
            </a:pPr>
            <a:r>
              <a:rPr lang="en-US" altLang="en-US" sz="1800">
                <a:latin typeface="Arial" panose="020B0604020202020204" pitchFamily="34" charset="0"/>
              </a:rPr>
              <a:t> (ie, a test of whether or not the </a:t>
            </a:r>
            <a:r>
              <a:rPr lang="en-US" altLang="en-US" sz="1800">
                <a:solidFill>
                  <a:srgbClr val="FF0000"/>
                </a:solidFill>
                <a:latin typeface="Arial" panose="020B0604020202020204" pitchFamily="34" charset="0"/>
              </a:rPr>
              <a:t>process</a:t>
            </a:r>
            <a:r>
              <a:rPr lang="en-US" altLang="en-US" sz="1800">
                <a:latin typeface="Arial" panose="020B0604020202020204" pitchFamily="34" charset="0"/>
              </a:rPr>
              <a:t> is on target).</a:t>
            </a:r>
          </a:p>
        </p:txBody>
      </p:sp>
      <p:pic>
        <p:nvPicPr>
          <p:cNvPr id="34820" name="Picture 2">
            <a:extLst>
              <a:ext uri="{FF2B5EF4-FFF2-40B4-BE49-F238E27FC236}">
                <a16:creationId xmlns:a16="http://schemas.microsoft.com/office/drawing/2014/main" id="{CA9FB1CE-66C3-4C86-B96B-C56081FCC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49530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4821" name="TextBox 7">
                <a:extLst>
                  <a:ext uri="{FF2B5EF4-FFF2-40B4-BE49-F238E27FC236}">
                    <a16:creationId xmlns:a16="http://schemas.microsoft.com/office/drawing/2014/main" id="{FBA5EA9E-490F-40BC-AAB3-862F3E40E9C3}"/>
                  </a:ext>
                </a:extLst>
              </p:cNvPr>
              <p:cNvSpPr txBox="1">
                <a:spLocks noChangeArrowheads="1"/>
              </p:cNvSpPr>
              <p:nvPr/>
            </p:nvSpPr>
            <p:spPr bwMode="auto">
              <a:xfrm>
                <a:off x="5638800" y="3581400"/>
                <a:ext cx="3192734" cy="1477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At </a:t>
                </a:r>
                <a:r>
                  <a:rPr lang="en-US" altLang="en-US" sz="1800" dirty="0">
                    <a:solidFill>
                      <a:schemeClr val="accent1"/>
                    </a:solidFill>
                    <a:latin typeface="Arial" panose="020B0604020202020204" pitchFamily="34" charset="0"/>
                  </a:rPr>
                  <a:t>Sample</a:t>
                </a:r>
                <a:r>
                  <a:rPr lang="en-US" altLang="en-US" sz="1800" dirty="0">
                    <a:latin typeface="Arial" panose="020B0604020202020204" pitchFamily="34" charset="0"/>
                  </a:rPr>
                  <a:t> 34,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8.38</a:t>
                </a:r>
              </a:p>
              <a:p>
                <a:pPr eaLnBrk="1" hangingPunct="1">
                  <a:spcBef>
                    <a:spcPct val="0"/>
                  </a:spcBef>
                  <a:buFontTx/>
                  <a:buNone/>
                </a:pPr>
                <a:r>
                  <a:rPr lang="en-US" altLang="en-US" sz="1800" dirty="0">
                    <a:latin typeface="Arial" panose="020B0604020202020204" pitchFamily="34" charset="0"/>
                  </a:rPr>
                  <a:t> We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 Conclude</a:t>
                </a:r>
              </a:p>
              <a:p>
                <a:pPr eaLnBrk="1" hangingPunct="1">
                  <a:spcBef>
                    <a:spcPct val="0"/>
                  </a:spcBef>
                  <a:buFontTx/>
                  <a:buNone/>
                </a:pP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Process</a:t>
                </a:r>
                <a:r>
                  <a:rPr lang="en-US" altLang="en-US" sz="1800" dirty="0">
                    <a:latin typeface="Arial" panose="020B0604020202020204" pitchFamily="34" charset="0"/>
                  </a:rPr>
                  <a:t> Off Target Low, and</a:t>
                </a:r>
              </a:p>
              <a:p>
                <a:pPr eaLnBrk="1" hangingPunct="1">
                  <a:spcBef>
                    <a:spcPct val="0"/>
                  </a:spcBef>
                  <a:buFontTx/>
                  <a:buNone/>
                </a:pPr>
                <a:r>
                  <a:rPr lang="en-US" altLang="en-US" sz="1800" dirty="0">
                    <a:latin typeface="Arial" panose="020B0604020202020204" pitchFamily="34" charset="0"/>
                  </a:rPr>
                  <a:t> Take Action to Get </a:t>
                </a:r>
                <a:r>
                  <a:rPr lang="en-US" altLang="en-US" sz="1800" dirty="0">
                    <a:solidFill>
                      <a:srgbClr val="FF0000"/>
                    </a:solidFill>
                    <a:latin typeface="Arial" panose="020B0604020202020204" pitchFamily="34" charset="0"/>
                  </a:rPr>
                  <a:t>Process</a:t>
                </a:r>
              </a:p>
              <a:p>
                <a:pPr eaLnBrk="1" hangingPunct="1">
                  <a:spcBef>
                    <a:spcPct val="0"/>
                  </a:spcBef>
                  <a:buFontTx/>
                  <a:buNone/>
                </a:pPr>
                <a:r>
                  <a:rPr lang="en-US" altLang="en-US" sz="1800" dirty="0">
                    <a:latin typeface="Arial" panose="020B0604020202020204" pitchFamily="34" charset="0"/>
                  </a:rPr>
                  <a:t> Back On Target</a:t>
                </a:r>
              </a:p>
            </p:txBody>
          </p:sp>
        </mc:Choice>
        <mc:Fallback>
          <p:sp>
            <p:nvSpPr>
              <p:cNvPr id="34821" name="TextBox 7">
                <a:extLst>
                  <a:ext uri="{FF2B5EF4-FFF2-40B4-BE49-F238E27FC236}">
                    <a16:creationId xmlns:a16="http://schemas.microsoft.com/office/drawing/2014/main" id="{FBA5EA9E-490F-40BC-AAB3-862F3E40E9C3}"/>
                  </a:ext>
                </a:extLst>
              </p:cNvPr>
              <p:cNvSpPr txBox="1">
                <a:spLocks noRot="1" noChangeAspect="1" noMove="1" noResize="1" noEditPoints="1" noAdjustHandles="1" noChangeArrowheads="1" noChangeShapeType="1" noTextEdit="1"/>
              </p:cNvSpPr>
              <p:nvPr/>
            </p:nvSpPr>
            <p:spPr bwMode="auto">
              <a:xfrm>
                <a:off x="5638800" y="3581400"/>
                <a:ext cx="3192734" cy="1477328"/>
              </a:xfrm>
              <a:prstGeom prst="rect">
                <a:avLst/>
              </a:prstGeom>
              <a:blipFill>
                <a:blip r:embed="rId4"/>
                <a:stretch>
                  <a:fillRect l="-1527" t="-2479" r="-382" b="-53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822" name="TextBox 8">
                <a:extLst>
                  <a:ext uri="{FF2B5EF4-FFF2-40B4-BE49-F238E27FC236}">
                    <a16:creationId xmlns:a16="http://schemas.microsoft.com/office/drawing/2014/main" id="{FF429DB7-A10A-497E-8FEA-48B2A4CAD77B}"/>
                  </a:ext>
                </a:extLst>
              </p:cNvPr>
              <p:cNvSpPr txBox="1">
                <a:spLocks noChangeArrowheads="1"/>
              </p:cNvSpPr>
              <p:nvPr/>
            </p:nvSpPr>
            <p:spPr bwMode="auto">
              <a:xfrm>
                <a:off x="5638800" y="1752600"/>
                <a:ext cx="3001143" cy="17787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For </a:t>
                </a:r>
                <a:r>
                  <a:rPr lang="en-US" altLang="en-US" sz="1800" dirty="0">
                    <a:solidFill>
                      <a:schemeClr val="accent1"/>
                    </a:solidFill>
                    <a:latin typeface="Arial" panose="020B0604020202020204" pitchFamily="34" charset="0"/>
                  </a:rPr>
                  <a:t>Samples</a:t>
                </a:r>
                <a:r>
                  <a:rPr lang="en-US" altLang="en-US" sz="1800" dirty="0">
                    <a:latin typeface="Arial" panose="020B0604020202020204" pitchFamily="34" charset="0"/>
                  </a:rPr>
                  <a:t> 1-33,</a:t>
                </a:r>
              </a:p>
              <a:p>
                <a:pPr eaLnBrk="1" hangingPunct="1">
                  <a:spcBef>
                    <a:spcPct val="0"/>
                  </a:spcBef>
                  <a:buFontTx/>
                  <a:buNone/>
                </a:pPr>
                <a:r>
                  <a:rPr lang="en-US" altLang="en-US" sz="1800" dirty="0">
                    <a:latin typeface="Arial" panose="020B0604020202020204" pitchFamily="34" charset="0"/>
                  </a:rPr>
                  <a:t> 8.69 &lt;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solidFill>
                      <a:schemeClr val="accent1"/>
                    </a:solidFill>
                    <a:latin typeface="Arial" panose="020B0604020202020204" pitchFamily="34" charset="0"/>
                  </a:rPr>
                  <a:t> </a:t>
                </a:r>
                <a:r>
                  <a:rPr lang="en-US" altLang="en-US" sz="1800" dirty="0">
                    <a:latin typeface="Arial" panose="020B0604020202020204" pitchFamily="34" charset="0"/>
                  </a:rPr>
                  <a:t>&lt; 11.31, so</a:t>
                </a:r>
              </a:p>
              <a:p>
                <a:pPr eaLnBrk="1" hangingPunct="1">
                  <a:spcBef>
                    <a:spcPct val="0"/>
                  </a:spcBef>
                  <a:buFontTx/>
                  <a:buNone/>
                </a:pPr>
                <a:r>
                  <a:rPr lang="en-US" altLang="en-US" sz="1800" dirty="0">
                    <a:latin typeface="Arial" panose="020B0604020202020204" pitchFamily="34" charset="0"/>
                  </a:rPr>
                  <a:t> Conclude Not Enough</a:t>
                </a:r>
              </a:p>
              <a:p>
                <a:pPr eaLnBrk="1" hangingPunct="1">
                  <a:spcBef>
                    <a:spcPct val="0"/>
                  </a:spcBef>
                  <a:buFontTx/>
                  <a:buNone/>
                </a:pPr>
                <a:r>
                  <a:rPr lang="en-US" altLang="en-US" sz="1800" dirty="0">
                    <a:latin typeface="Arial" panose="020B0604020202020204" pitchFamily="34" charset="0"/>
                  </a:rPr>
                  <a:t> Evidence to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a:t>
                </a:r>
              </a:p>
              <a:p>
                <a:pPr eaLnBrk="1" hangingPunct="1">
                  <a:spcBef>
                    <a:spcPct val="0"/>
                  </a:spcBef>
                  <a:buFontTx/>
                  <a:buNone/>
                </a:pPr>
                <a:r>
                  <a:rPr lang="en-US" altLang="en-US" sz="1800" dirty="0">
                    <a:latin typeface="Arial" panose="020B0604020202020204" pitchFamily="34" charset="0"/>
                  </a:rPr>
                  <a:t> Let </a:t>
                </a:r>
                <a:r>
                  <a:rPr lang="en-US" altLang="en-US" sz="1800" dirty="0">
                    <a:solidFill>
                      <a:srgbClr val="FF0000"/>
                    </a:solidFill>
                    <a:latin typeface="Arial" panose="020B0604020202020204" pitchFamily="34" charset="0"/>
                  </a:rPr>
                  <a:t>Process</a:t>
                </a:r>
                <a:r>
                  <a:rPr lang="en-US" altLang="en-US" sz="1800" dirty="0">
                    <a:latin typeface="Arial" panose="020B0604020202020204" pitchFamily="34" charset="0"/>
                  </a:rPr>
                  <a:t> Run with</a:t>
                </a:r>
              </a:p>
              <a:p>
                <a:pPr eaLnBrk="1" hangingPunct="1">
                  <a:spcBef>
                    <a:spcPct val="0"/>
                  </a:spcBef>
                  <a:buFontTx/>
                  <a:buNone/>
                </a:pPr>
                <a:r>
                  <a:rPr lang="en-US" altLang="en-US" sz="1800" dirty="0">
                    <a:latin typeface="Arial" panose="020B0604020202020204" pitchFamily="34" charset="0"/>
                  </a:rPr>
                  <a:t> No Other Action</a:t>
                </a:r>
              </a:p>
            </p:txBody>
          </p:sp>
        </mc:Choice>
        <mc:Fallback>
          <p:sp>
            <p:nvSpPr>
              <p:cNvPr id="34822" name="TextBox 8">
                <a:extLst>
                  <a:ext uri="{FF2B5EF4-FFF2-40B4-BE49-F238E27FC236}">
                    <a16:creationId xmlns:a16="http://schemas.microsoft.com/office/drawing/2014/main" id="{FF429DB7-A10A-497E-8FEA-48B2A4CAD77B}"/>
                  </a:ext>
                </a:extLst>
              </p:cNvPr>
              <p:cNvSpPr txBox="1">
                <a:spLocks noRot="1" noChangeAspect="1" noMove="1" noResize="1" noEditPoints="1" noAdjustHandles="1" noChangeArrowheads="1" noChangeShapeType="1" noTextEdit="1"/>
              </p:cNvSpPr>
              <p:nvPr/>
            </p:nvSpPr>
            <p:spPr bwMode="auto">
              <a:xfrm>
                <a:off x="5638800" y="1752600"/>
                <a:ext cx="3001143" cy="1778757"/>
              </a:xfrm>
              <a:prstGeom prst="rect">
                <a:avLst/>
              </a:prstGeom>
              <a:blipFill>
                <a:blip r:embed="rId5"/>
                <a:stretch>
                  <a:fillRect l="-1626" t="-2062" r="-813" b="-30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A53DDD7-C057-4879-BD11-4DD3507BF6E1}"/>
                  </a:ext>
                </a:extLst>
              </p:cNvPr>
              <p:cNvSpPr txBox="1">
                <a:spLocks noChangeArrowheads="1"/>
              </p:cNvSpPr>
              <p:nvPr/>
            </p:nvSpPr>
            <p:spPr bwMode="auto">
              <a:xfrm>
                <a:off x="685800" y="5105400"/>
                <a:ext cx="7950125" cy="15162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Is there a potential problem with managing the process this way?</a:t>
                </a:r>
              </a:p>
              <a:p>
                <a:pPr eaLnBrk="1" hangingPunct="1">
                  <a:spcBef>
                    <a:spcPct val="0"/>
                  </a:spcBef>
                  <a:buFontTx/>
                  <a:buNone/>
                </a:pPr>
                <a:r>
                  <a:rPr lang="en-US" altLang="en-US" sz="1800" dirty="0">
                    <a:latin typeface="Arial" panose="020B0604020202020204" pitchFamily="34" charset="0"/>
                  </a:rPr>
                  <a:t>How Often Can we Expect False Signals (</a:t>
                </a:r>
                <a:r>
                  <a:rPr lang="en-US" altLang="en-US" sz="1800" dirty="0" err="1">
                    <a:latin typeface="Arial" panose="020B0604020202020204" pitchFamily="34" charset="0"/>
                  </a:rPr>
                  <a:t>ie</a:t>
                </a:r>
                <a:r>
                  <a:rPr lang="en-US" altLang="en-US" sz="1800" dirty="0">
                    <a:latin typeface="Arial" panose="020B0604020202020204" pitchFamily="34" charset="0"/>
                  </a:rPr>
                  <a:t>, Type I Errors)?</a:t>
                </a:r>
              </a:p>
              <a:p>
                <a:pPr eaLnBrk="1" hangingPunct="1">
                  <a:spcBef>
                    <a:spcPct val="0"/>
                  </a:spcBef>
                  <a:buFontTx/>
                  <a:buNone/>
                </a:pPr>
                <a:r>
                  <a:rPr lang="en-US" altLang="en-US" sz="1800" dirty="0">
                    <a:latin typeface="Arial" panose="020B0604020202020204" pitchFamily="34" charset="0"/>
                  </a:rPr>
                  <a:t>What if the sampling frequency is 2X per day?</a:t>
                </a:r>
              </a:p>
              <a:p>
                <a:pPr eaLnBrk="1" hangingPunct="1">
                  <a:spcBef>
                    <a:spcPct val="0"/>
                  </a:spcBef>
                  <a:buFontTx/>
                  <a:buNone/>
                </a:pPr>
                <a:r>
                  <a:rPr lang="en-US" altLang="en-US" sz="1800" dirty="0">
                    <a:latin typeface="Arial" panose="020B0604020202020204" pitchFamily="34" charset="0"/>
                  </a:rPr>
                  <a:t>Similarly, we would expect 1 in 20 confidence intervals to not include </a:t>
                </a:r>
                <a:r>
                  <a:rPr lang="el-GR" altLang="en-US" sz="1800" dirty="0">
                    <a:latin typeface="Arial" panose="020B0604020202020204" pitchFamily="34" charset="0"/>
                  </a:rPr>
                  <a:t>μ</a:t>
                </a:r>
                <a:r>
                  <a:rPr lang="en-US" altLang="en-US" sz="1800" dirty="0">
                    <a:latin typeface="Arial" panose="020B0604020202020204" pitchFamily="34" charset="0"/>
                  </a:rPr>
                  <a:t> = 10.</a:t>
                </a:r>
              </a:p>
              <a:p>
                <a:pPr eaLnBrk="1" hangingPunct="1">
                  <a:spcBef>
                    <a:spcPct val="0"/>
                  </a:spcBef>
                  <a:buFontTx/>
                  <a:buNone/>
                </a:pPr>
                <a:r>
                  <a:rPr lang="en-US" altLang="en-US" sz="1800" dirty="0">
                    <a:latin typeface="Arial" panose="020B0604020202020204" pitchFamily="34" charset="0"/>
                  </a:rPr>
                  <a:t>For this reason most organizations set limits at ±3</a:t>
                </a:r>
                <a:r>
                  <a:rPr lang="el-GR" altLang="en-US" sz="1800" dirty="0">
                    <a:solidFill>
                      <a:srgbClr val="FF0000"/>
                    </a:solidFill>
                    <a:latin typeface="Arial" panose="020B0604020202020204" pitchFamily="34" charset="0"/>
                  </a:rPr>
                  <a:t>σ</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latin typeface="Arial" panose="020B0604020202020204" pitchFamily="34" charset="0"/>
                          </a:rPr>
                          <m:t>n</m:t>
                        </m:r>
                      </m:e>
                    </m:rad>
                  </m:oMath>
                </a14:m>
                <a:r>
                  <a:rPr lang="en-US" altLang="en-US" sz="1800" dirty="0">
                    <a:latin typeface="Arial" panose="020B0604020202020204" pitchFamily="34" charset="0"/>
                  </a:rPr>
                  <a:t> (</a:t>
                </a:r>
                <a:r>
                  <a:rPr lang="el-GR" altLang="en-US" sz="1800" dirty="0">
                    <a:latin typeface="Arial" panose="020B0604020202020204" pitchFamily="34" charset="0"/>
                  </a:rPr>
                  <a:t>α</a:t>
                </a:r>
                <a:r>
                  <a:rPr lang="en-US" altLang="en-US" sz="1800" dirty="0">
                    <a:latin typeface="Arial" panose="020B0604020202020204" pitchFamily="34" charset="0"/>
                  </a:rPr>
                  <a:t> = 0.003)</a:t>
                </a:r>
              </a:p>
            </p:txBody>
          </p:sp>
        </mc:Choice>
        <mc:Fallback>
          <p:sp>
            <p:nvSpPr>
              <p:cNvPr id="10" name="TextBox 9">
                <a:extLst>
                  <a:ext uri="{FF2B5EF4-FFF2-40B4-BE49-F238E27FC236}">
                    <a16:creationId xmlns:a16="http://schemas.microsoft.com/office/drawing/2014/main" id="{7A53DDD7-C057-4879-BD11-4DD3507BF6E1}"/>
                  </a:ext>
                </a:extLst>
              </p:cNvPr>
              <p:cNvSpPr txBox="1">
                <a:spLocks noRot="1" noChangeAspect="1" noMove="1" noResize="1" noEditPoints="1" noAdjustHandles="1" noChangeArrowheads="1" noChangeShapeType="1" noTextEdit="1"/>
              </p:cNvSpPr>
              <p:nvPr/>
            </p:nvSpPr>
            <p:spPr bwMode="auto">
              <a:xfrm>
                <a:off x="685800" y="5105400"/>
                <a:ext cx="7950125" cy="1516249"/>
              </a:xfrm>
              <a:prstGeom prst="rect">
                <a:avLst/>
              </a:prstGeom>
              <a:blipFill>
                <a:blip r:embed="rId6"/>
                <a:stretch>
                  <a:fillRect l="-690" t="-2419" b="-36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 name="TextBox 10">
            <a:extLst>
              <a:ext uri="{FF2B5EF4-FFF2-40B4-BE49-F238E27FC236}">
                <a16:creationId xmlns:a16="http://schemas.microsoft.com/office/drawing/2014/main" id="{BFE0DDA8-CA7B-42B4-B611-55A1E2690F53}"/>
              </a:ext>
            </a:extLst>
          </p:cNvPr>
          <p:cNvSpPr txBox="1">
            <a:spLocks noChangeArrowheads="1"/>
          </p:cNvSpPr>
          <p:nvPr/>
        </p:nvSpPr>
        <p:spPr bwMode="auto">
          <a:xfrm>
            <a:off x="6858000" y="5483225"/>
            <a:ext cx="1716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l-GR" altLang="en-US" sz="1400">
                <a:latin typeface="Arial" panose="020B0604020202020204" pitchFamily="34" charset="0"/>
              </a:rPr>
              <a:t>α</a:t>
            </a:r>
            <a:r>
              <a:rPr lang="en-US" altLang="en-US" sz="1400">
                <a:latin typeface="Arial" panose="020B0604020202020204" pitchFamily="34" charset="0"/>
              </a:rPr>
              <a:t> = 0.05, so 1 in 20</a:t>
            </a:r>
          </a:p>
        </p:txBody>
      </p:sp>
      <p:sp>
        <p:nvSpPr>
          <p:cNvPr id="12" name="TextBox 11">
            <a:extLst>
              <a:ext uri="{FF2B5EF4-FFF2-40B4-BE49-F238E27FC236}">
                <a16:creationId xmlns:a16="http://schemas.microsoft.com/office/drawing/2014/main" id="{5E865368-C11A-440E-98A0-15B94D6E18C9}"/>
              </a:ext>
            </a:extLst>
          </p:cNvPr>
          <p:cNvSpPr txBox="1">
            <a:spLocks noChangeArrowheads="1"/>
          </p:cNvSpPr>
          <p:nvPr/>
        </p:nvSpPr>
        <p:spPr bwMode="auto">
          <a:xfrm>
            <a:off x="5562600" y="5715000"/>
            <a:ext cx="3519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Expect a False Signal once every 10 days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a:extLst>
              <a:ext uri="{FF2B5EF4-FFF2-40B4-BE49-F238E27FC236}">
                <a16:creationId xmlns:a16="http://schemas.microsoft.com/office/drawing/2014/main" id="{D1988CD6-B225-4457-8183-F68E2CFA620D}"/>
              </a:ext>
            </a:extLst>
          </p:cNvPr>
          <p:cNvSpPr txBox="1">
            <a:spLocks noChangeArrowheads="1"/>
          </p:cNvSpPr>
          <p:nvPr/>
        </p:nvSpPr>
        <p:spPr bwMode="auto">
          <a:xfrm>
            <a:off x="2362200" y="152400"/>
            <a:ext cx="4278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Student’s t Distribution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6427390-FEAD-434C-B630-0A30DAA1D3D8}"/>
                  </a:ext>
                </a:extLst>
              </p:cNvPr>
              <p:cNvSpPr txBox="1">
                <a:spLocks noChangeArrowheads="1"/>
              </p:cNvSpPr>
              <p:nvPr/>
            </p:nvSpPr>
            <p:spPr bwMode="auto">
              <a:xfrm>
                <a:off x="152400" y="1219200"/>
                <a:ext cx="3866764" cy="42783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By the CLT, we know</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Z =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latin typeface="Arial" panose="020B0604020202020204" pitchFamily="34" charset="0"/>
                  </a:rPr>
                  <a:t> – </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a:t>
                </a:r>
                <a:r>
                  <a:rPr lang="el-GR" altLang="en-US" sz="1800" dirty="0">
                    <a:solidFill>
                      <a:srgbClr val="FF0000"/>
                    </a:solidFill>
                    <a:latin typeface="Arial" panose="020B0604020202020204" pitchFamily="34" charset="0"/>
                  </a:rPr>
                  <a:t>σ</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has a Standard Normal Distribution</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For many years it was thought that</a:t>
                </a:r>
              </a:p>
              <a:p>
                <a:pPr eaLnBrk="1" hangingPunct="1">
                  <a:spcBef>
                    <a:spcPct val="0"/>
                  </a:spcBef>
                  <a:buFontTx/>
                  <a:buNone/>
                </a:pPr>
                <a:r>
                  <a:rPr lang="en-US" altLang="en-US" sz="1800" dirty="0">
                    <a:latin typeface="Arial" panose="020B0604020202020204" pitchFamily="34" charset="0"/>
                  </a:rPr>
                  <a:t> since </a:t>
                </a:r>
                <a:r>
                  <a:rPr lang="el-GR" altLang="en-US" sz="1800" dirty="0">
                    <a:solidFill>
                      <a:srgbClr val="FF0000"/>
                    </a:solidFill>
                    <a:latin typeface="Arial" panose="020B0604020202020204" pitchFamily="34" charset="0"/>
                  </a:rPr>
                  <a:t>σ</a:t>
                </a:r>
                <a:r>
                  <a:rPr lang="en-US" altLang="en-US" sz="1800" dirty="0">
                    <a:latin typeface="Arial" panose="020B0604020202020204" pitchFamily="34" charset="0"/>
                  </a:rPr>
                  <a:t> is rarely, if ever, known that</a:t>
                </a:r>
              </a:p>
              <a:p>
                <a:pPr eaLnBrk="1" hangingPunct="1">
                  <a:spcBef>
                    <a:spcPct val="0"/>
                  </a:spcBef>
                  <a:buFontTx/>
                  <a:buNone/>
                </a:pPr>
                <a:r>
                  <a:rPr lang="en-US" altLang="en-US" sz="1800" dirty="0">
                    <a:latin typeface="Arial" panose="020B0604020202020204" pitchFamily="34" charset="0"/>
                  </a:rPr>
                  <a:t> simply replacing </a:t>
                </a:r>
                <a:r>
                  <a:rPr lang="el-GR" altLang="en-US" sz="1800" dirty="0">
                    <a:solidFill>
                      <a:srgbClr val="FF0000"/>
                    </a:solidFill>
                    <a:latin typeface="Arial" panose="020B0604020202020204" pitchFamily="34" charset="0"/>
                  </a:rPr>
                  <a:t>σ</a:t>
                </a:r>
                <a:r>
                  <a:rPr lang="en-US" altLang="en-US" sz="1800" dirty="0">
                    <a:latin typeface="Arial" panose="020B0604020202020204" pitchFamily="34" charset="0"/>
                  </a:rPr>
                  <a:t> with an estimate</a:t>
                </a:r>
              </a:p>
              <a:p>
                <a:pPr eaLnBrk="1" hangingPunct="1">
                  <a:spcBef>
                    <a:spcPct val="0"/>
                  </a:spcBef>
                  <a:buFontTx/>
                  <a:buNone/>
                </a:pPr>
                <a:r>
                  <a:rPr lang="en-US" altLang="en-US" sz="1800" dirty="0">
                    <a:latin typeface="Arial" panose="020B0604020202020204" pitchFamily="34" charset="0"/>
                  </a:rPr>
                  <a:t> from the </a:t>
                </a:r>
                <a:r>
                  <a:rPr lang="en-US" altLang="en-US" sz="1800" dirty="0">
                    <a:solidFill>
                      <a:srgbClr val="0070C0"/>
                    </a:solidFill>
                    <a:latin typeface="Arial" panose="020B0604020202020204" pitchFamily="34" charset="0"/>
                  </a:rPr>
                  <a:t>sample</a:t>
                </a:r>
                <a:r>
                  <a:rPr lang="en-US" altLang="en-US" sz="1800" dirty="0">
                    <a:latin typeface="Arial" panose="020B0604020202020204" pitchFamily="34" charset="0"/>
                  </a:rPr>
                  <a:t> (</a:t>
                </a:r>
                <a:r>
                  <a:rPr lang="en-US" altLang="en-US" sz="1800" dirty="0" err="1">
                    <a:latin typeface="Arial" panose="020B0604020202020204" pitchFamily="34" charset="0"/>
                  </a:rPr>
                  <a:t>ie</a:t>
                </a:r>
                <a:r>
                  <a:rPr lang="en-US" altLang="en-US" sz="1800" dirty="0">
                    <a:latin typeface="Arial" panose="020B0604020202020204" pitchFamily="34" charset="0"/>
                  </a:rPr>
                  <a:t>, </a:t>
                </a:r>
                <a:r>
                  <a:rPr lang="en-US" altLang="en-US" sz="1800" dirty="0">
                    <a:solidFill>
                      <a:srgbClr val="0070C0"/>
                    </a:solidFill>
                    <a:latin typeface="Arial" panose="020B0604020202020204" pitchFamily="34" charset="0"/>
                  </a:rPr>
                  <a:t>S</a:t>
                </a:r>
                <a:r>
                  <a:rPr lang="en-US" altLang="en-US" sz="1800" dirty="0">
                    <a:latin typeface="Arial" panose="020B0604020202020204" pitchFamily="34" charset="0"/>
                  </a:rPr>
                  <a:t>) still left</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T =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latin typeface="Arial" panose="020B0604020202020204" pitchFamily="34" charset="0"/>
                  </a:rPr>
                  <a:t> – </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S</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with a Standard Normal Sampling</a:t>
                </a:r>
              </a:p>
              <a:p>
                <a:pPr eaLnBrk="1" hangingPunct="1">
                  <a:spcBef>
                    <a:spcPct val="0"/>
                  </a:spcBef>
                  <a:buFontTx/>
                  <a:buNone/>
                </a:pPr>
                <a:r>
                  <a:rPr lang="en-US" altLang="en-US" sz="1800" dirty="0">
                    <a:latin typeface="Arial" panose="020B0604020202020204" pitchFamily="34" charset="0"/>
                  </a:rPr>
                  <a:t>Distribution.  However, …</a:t>
                </a:r>
              </a:p>
            </p:txBody>
          </p:sp>
        </mc:Choice>
        <mc:Fallback>
          <p:sp>
            <p:nvSpPr>
              <p:cNvPr id="3" name="TextBox 2">
                <a:extLst>
                  <a:ext uri="{FF2B5EF4-FFF2-40B4-BE49-F238E27FC236}">
                    <a16:creationId xmlns:a16="http://schemas.microsoft.com/office/drawing/2014/main" id="{16427390-FEAD-434C-B630-0A30DAA1D3D8}"/>
                  </a:ext>
                </a:extLst>
              </p:cNvPr>
              <p:cNvSpPr txBox="1">
                <a:spLocks noRot="1" noChangeAspect="1" noMove="1" noResize="1" noEditPoints="1" noAdjustHandles="1" noChangeArrowheads="1" noChangeShapeType="1" noTextEdit="1"/>
              </p:cNvSpPr>
              <p:nvPr/>
            </p:nvSpPr>
            <p:spPr bwMode="auto">
              <a:xfrm>
                <a:off x="152400" y="1219200"/>
                <a:ext cx="3866764" cy="4278351"/>
              </a:xfrm>
              <a:prstGeom prst="rect">
                <a:avLst/>
              </a:prstGeom>
              <a:blipFill>
                <a:blip r:embed="rId3"/>
                <a:stretch>
                  <a:fillRect l="-1262" t="-712" b="-11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a16="http://schemas.microsoft.com/office/drawing/2014/main" id="{BBD22456-E5DA-4D6D-8C83-D22C9A9BD9B3}"/>
              </a:ext>
            </a:extLst>
          </p:cNvPr>
          <p:cNvSpPr txBox="1">
            <a:spLocks noChangeArrowheads="1"/>
          </p:cNvSpPr>
          <p:nvPr/>
        </p:nvSpPr>
        <p:spPr bwMode="auto">
          <a:xfrm>
            <a:off x="4419600" y="1143000"/>
            <a:ext cx="426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About 100 years ago William Gosset</a:t>
            </a:r>
          </a:p>
          <a:p>
            <a:pPr eaLnBrk="1" hangingPunct="1">
              <a:spcBef>
                <a:spcPct val="0"/>
              </a:spcBef>
              <a:buFontTx/>
              <a:buNone/>
            </a:pPr>
            <a:r>
              <a:rPr lang="en-US" altLang="en-US" sz="1800">
                <a:latin typeface="Arial" panose="020B0604020202020204" pitchFamily="34" charset="0"/>
              </a:rPr>
              <a:t>working at Guiness discovered that for</a:t>
            </a:r>
          </a:p>
          <a:p>
            <a:pPr eaLnBrk="1" hangingPunct="1">
              <a:spcBef>
                <a:spcPct val="0"/>
              </a:spcBef>
              <a:buFontTx/>
              <a:buNone/>
            </a:pPr>
            <a:r>
              <a:rPr lang="en-US" altLang="en-US" sz="1800">
                <a:latin typeface="Arial" panose="020B0604020202020204" pitchFamily="34" charset="0"/>
              </a:rPr>
              <a:t>Smaller sample sizes, the sampling</a:t>
            </a:r>
          </a:p>
          <a:p>
            <a:pPr eaLnBrk="1" hangingPunct="1">
              <a:spcBef>
                <a:spcPct val="0"/>
              </a:spcBef>
              <a:buFontTx/>
              <a:buNone/>
            </a:pPr>
            <a:r>
              <a:rPr lang="en-US" altLang="en-US" sz="1800">
                <a:latin typeface="Arial" panose="020B0604020202020204" pitchFamily="34" charset="0"/>
              </a:rPr>
              <a:t>distribution  of T had heavier tails than</a:t>
            </a:r>
          </a:p>
          <a:p>
            <a:pPr eaLnBrk="1" hangingPunct="1">
              <a:spcBef>
                <a:spcPct val="0"/>
              </a:spcBef>
              <a:buFontTx/>
              <a:buNone/>
            </a:pPr>
            <a:r>
              <a:rPr lang="en-US" altLang="en-US" sz="1800">
                <a:latin typeface="Arial" panose="020B0604020202020204" pitchFamily="34" charset="0"/>
              </a:rPr>
              <a:t>would be expected for a Standard</a:t>
            </a:r>
          </a:p>
          <a:p>
            <a:pPr eaLnBrk="1" hangingPunct="1">
              <a:spcBef>
                <a:spcPct val="0"/>
              </a:spcBef>
              <a:buFontTx/>
              <a:buNone/>
            </a:pPr>
            <a:r>
              <a:rPr lang="en-US" altLang="en-US" sz="1800">
                <a:latin typeface="Arial" panose="020B0604020202020204" pitchFamily="34" charset="0"/>
              </a:rPr>
              <a:t>Normal distribution.  He published this</a:t>
            </a:r>
          </a:p>
          <a:p>
            <a:pPr eaLnBrk="1" hangingPunct="1">
              <a:spcBef>
                <a:spcPct val="0"/>
              </a:spcBef>
              <a:buFontTx/>
              <a:buNone/>
            </a:pPr>
            <a:r>
              <a:rPr lang="en-US" altLang="en-US" sz="1800">
                <a:latin typeface="Arial" panose="020B0604020202020204" pitchFamily="34" charset="0"/>
              </a:rPr>
              <a:t>work as “Student”; hence, for T we have</a:t>
            </a:r>
          </a:p>
        </p:txBody>
      </p:sp>
      <p:pic>
        <p:nvPicPr>
          <p:cNvPr id="48130" name="Picture 2">
            <a:extLst>
              <a:ext uri="{FF2B5EF4-FFF2-40B4-BE49-F238E27FC236}">
                <a16:creationId xmlns:a16="http://schemas.microsoft.com/office/drawing/2014/main" id="{2D191AED-1FAF-4250-ADB8-A9E3364BB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505200"/>
            <a:ext cx="471487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 calcmode="lin" valueType="num">
                                      <p:cBhvr additive="base">
                                        <p:cTn id="6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anim calcmode="lin" valueType="num">
                                      <p:cBhvr additive="base">
                                        <p:cTn id="7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 calcmode="lin" valueType="num">
                                      <p:cBhvr additive="base">
                                        <p:cTn id="7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anim calcmode="lin" valueType="num">
                                      <p:cBhvr additive="base">
                                        <p:cTn id="8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 calcmode="lin" valueType="num">
                                      <p:cBhvr additive="base">
                                        <p:cTn id="8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 calcmode="lin" valueType="num">
                                      <p:cBhvr additive="base">
                                        <p:cTn id="9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48130"/>
                                        </p:tgtEl>
                                        <p:attrNameLst>
                                          <p:attrName>style.visibility</p:attrName>
                                        </p:attrNameLst>
                                      </p:cBhvr>
                                      <p:to>
                                        <p:strVal val="visible"/>
                                      </p:to>
                                    </p:set>
                                    <p:anim calcmode="lin" valueType="num">
                                      <p:cBhvr additive="base">
                                        <p:cTn id="97" dur="500" fill="hold"/>
                                        <p:tgtEl>
                                          <p:spTgt spid="48130"/>
                                        </p:tgtEl>
                                        <p:attrNameLst>
                                          <p:attrName>ppt_x</p:attrName>
                                        </p:attrNameLst>
                                      </p:cBhvr>
                                      <p:tavLst>
                                        <p:tav tm="0">
                                          <p:val>
                                            <p:strVal val="#ppt_x"/>
                                          </p:val>
                                        </p:tav>
                                        <p:tav tm="100000">
                                          <p:val>
                                            <p:strVal val="#ppt_x"/>
                                          </p:val>
                                        </p:tav>
                                      </p:tavLst>
                                    </p:anim>
                                    <p:anim calcmode="lin" valueType="num">
                                      <p:cBhvr additive="base">
                                        <p:cTn id="9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a:extLst>
              <a:ext uri="{FF2B5EF4-FFF2-40B4-BE49-F238E27FC236}">
                <a16:creationId xmlns:a16="http://schemas.microsoft.com/office/drawing/2014/main" id="{FF7669BB-3F06-4EC8-8CC9-6EC1C8C6FE3B}"/>
              </a:ext>
            </a:extLst>
          </p:cNvPr>
          <p:cNvSpPr txBox="1">
            <a:spLocks noChangeArrowheads="1"/>
          </p:cNvSpPr>
          <p:nvPr/>
        </p:nvSpPr>
        <p:spPr bwMode="auto">
          <a:xfrm>
            <a:off x="2362200" y="152400"/>
            <a:ext cx="4278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Student’s t Distribution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055C718-9ED2-46F8-924D-DFFF4198503F}"/>
                  </a:ext>
                </a:extLst>
              </p:cNvPr>
              <p:cNvSpPr txBox="1">
                <a:spLocks noChangeArrowheads="1"/>
              </p:cNvSpPr>
              <p:nvPr/>
            </p:nvSpPr>
            <p:spPr bwMode="auto">
              <a:xfrm>
                <a:off x="609600" y="990600"/>
                <a:ext cx="7967246" cy="20557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So … if </a:t>
                </a:r>
                <a:r>
                  <a:rPr lang="en-US" altLang="en-US" sz="1800" dirty="0">
                    <a:solidFill>
                      <a:srgbClr val="0070C0"/>
                    </a:solidFill>
                    <a:latin typeface="Arial" panose="020B0604020202020204" pitchFamily="34" charset="0"/>
                  </a:rPr>
                  <a:t>X</a:t>
                </a:r>
                <a:r>
                  <a:rPr lang="en-US" altLang="en-US" sz="1800" baseline="-25000" dirty="0">
                    <a:solidFill>
                      <a:srgbClr val="0070C0"/>
                    </a:solidFill>
                    <a:latin typeface="Arial" panose="020B0604020202020204" pitchFamily="34" charset="0"/>
                  </a:rPr>
                  <a:t>1</a:t>
                </a:r>
                <a:r>
                  <a:rPr lang="en-US" altLang="en-US" sz="1800" dirty="0">
                    <a:solidFill>
                      <a:srgbClr val="0070C0"/>
                    </a:solidFill>
                    <a:latin typeface="Arial" panose="020B0604020202020204" pitchFamily="34" charset="0"/>
                  </a:rPr>
                  <a:t>, X</a:t>
                </a:r>
                <a:r>
                  <a:rPr lang="en-US" altLang="en-US" sz="1800" baseline="-25000" dirty="0">
                    <a:solidFill>
                      <a:srgbClr val="0070C0"/>
                    </a:solidFill>
                    <a:latin typeface="Arial" panose="020B0604020202020204" pitchFamily="34" charset="0"/>
                  </a:rPr>
                  <a:t>2</a:t>
                </a:r>
                <a:r>
                  <a:rPr lang="en-US" altLang="en-US" sz="1800" dirty="0">
                    <a:solidFill>
                      <a:srgbClr val="0070C0"/>
                    </a:solidFill>
                    <a:latin typeface="Arial" panose="020B0604020202020204" pitchFamily="34" charset="0"/>
                  </a:rPr>
                  <a:t>, …, </a:t>
                </a:r>
                <a:r>
                  <a:rPr lang="en-US" altLang="en-US" sz="1800" dirty="0" err="1">
                    <a:solidFill>
                      <a:srgbClr val="0070C0"/>
                    </a:solidFill>
                    <a:latin typeface="Arial" panose="020B0604020202020204" pitchFamily="34" charset="0"/>
                  </a:rPr>
                  <a:t>X</a:t>
                </a:r>
                <a:r>
                  <a:rPr lang="en-US" altLang="en-US" sz="1800" baseline="-25000" dirty="0" err="1">
                    <a:solidFill>
                      <a:srgbClr val="0070C0"/>
                    </a:solidFill>
                    <a:latin typeface="Arial" panose="020B0604020202020204" pitchFamily="34" charset="0"/>
                  </a:rPr>
                  <a:t>n</a:t>
                </a:r>
                <a:r>
                  <a:rPr lang="en-US" altLang="en-US" sz="1800" dirty="0">
                    <a:latin typeface="Arial" panose="020B0604020202020204" pitchFamily="34" charset="0"/>
                  </a:rPr>
                  <a:t> is a random </a:t>
                </a:r>
                <a:r>
                  <a:rPr lang="en-US" altLang="en-US" sz="1800" dirty="0">
                    <a:solidFill>
                      <a:srgbClr val="0070C0"/>
                    </a:solidFill>
                    <a:latin typeface="Arial" panose="020B0604020202020204" pitchFamily="34" charset="0"/>
                  </a:rPr>
                  <a:t>sample</a:t>
                </a:r>
                <a:r>
                  <a:rPr lang="en-US" altLang="en-US" sz="1800" dirty="0">
                    <a:latin typeface="Arial" panose="020B0604020202020204" pitchFamily="34" charset="0"/>
                  </a:rPr>
                  <a:t> of size </a:t>
                </a:r>
                <a:r>
                  <a:rPr lang="en-US" altLang="en-US" sz="1800" dirty="0">
                    <a:solidFill>
                      <a:srgbClr val="0070C0"/>
                    </a:solidFill>
                    <a:latin typeface="Arial" panose="020B0604020202020204" pitchFamily="34" charset="0"/>
                  </a:rPr>
                  <a:t>n</a:t>
                </a:r>
                <a:r>
                  <a:rPr lang="en-US" altLang="en-US" sz="1800" dirty="0">
                    <a:latin typeface="Arial" panose="020B0604020202020204" pitchFamily="34" charset="0"/>
                  </a:rPr>
                  <a:t> drawn from a normal pdf </a:t>
                </a:r>
              </a:p>
              <a:p>
                <a:pPr eaLnBrk="1" hangingPunct="1">
                  <a:spcBef>
                    <a:spcPct val="0"/>
                  </a:spcBef>
                  <a:buFontTx/>
                  <a:buNone/>
                </a:pPr>
                <a:r>
                  <a:rPr lang="en-US" altLang="en-US" sz="1800" dirty="0">
                    <a:latin typeface="Arial" panose="020B0604020202020204" pitchFamily="34" charset="0"/>
                  </a:rPr>
                  <a:t> with </a:t>
                </a:r>
                <a:r>
                  <a:rPr lang="en-US" altLang="en-US" sz="1800" dirty="0">
                    <a:solidFill>
                      <a:srgbClr val="FF0000"/>
                    </a:solidFill>
                    <a:latin typeface="Arial" panose="020B0604020202020204" pitchFamily="34" charset="0"/>
                  </a:rPr>
                  <a:t>mean </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 and </a:t>
                </a:r>
                <a:r>
                  <a:rPr lang="en-US" altLang="en-US" sz="1800" dirty="0">
                    <a:solidFill>
                      <a:srgbClr val="FF0000"/>
                    </a:solidFill>
                    <a:latin typeface="Arial" panose="020B0604020202020204" pitchFamily="34" charset="0"/>
                  </a:rPr>
                  <a:t>variance </a:t>
                </a:r>
                <a:r>
                  <a:rPr lang="el-GR" altLang="en-US" sz="1800" dirty="0">
                    <a:solidFill>
                      <a:srgbClr val="FF0000"/>
                    </a:solidFill>
                    <a:latin typeface="Arial" panose="020B0604020202020204" pitchFamily="34" charset="0"/>
                  </a:rPr>
                  <a:t>σ</a:t>
                </a:r>
                <a:r>
                  <a:rPr lang="en-US" altLang="en-US" sz="1800" baseline="30000" dirty="0">
                    <a:solidFill>
                      <a:srgbClr val="FF0000"/>
                    </a:solidFill>
                    <a:latin typeface="Arial" panose="020B0604020202020204" pitchFamily="34" charset="0"/>
                  </a:rPr>
                  <a:t>2</a:t>
                </a:r>
                <a:r>
                  <a:rPr lang="en-US" altLang="en-US" sz="1800" dirty="0">
                    <a:latin typeface="Arial" panose="020B0604020202020204" pitchFamily="34" charset="0"/>
                  </a:rPr>
                  <a:t>, </a:t>
                </a:r>
                <a:r>
                  <a:rPr lang="en-US" altLang="en-US" sz="1800" dirty="0" err="1">
                    <a:latin typeface="Arial" panose="020B0604020202020204" pitchFamily="34" charset="0"/>
                  </a:rPr>
                  <a:t>ie</a:t>
                </a:r>
                <a:r>
                  <a:rPr lang="en-US" altLang="en-US" sz="1800" dirty="0">
                    <a:latin typeface="Arial" panose="020B0604020202020204" pitchFamily="34" charset="0"/>
                  </a:rPr>
                  <a:t>, each </a:t>
                </a:r>
                <a:r>
                  <a:rPr lang="en-US" altLang="en-US" sz="1800" dirty="0">
                    <a:solidFill>
                      <a:srgbClr val="0070C0"/>
                    </a:solidFill>
                    <a:latin typeface="Arial" panose="020B0604020202020204" pitchFamily="34" charset="0"/>
                  </a:rPr>
                  <a:t>X</a:t>
                </a:r>
                <a:r>
                  <a:rPr lang="en-US" altLang="en-US" sz="1800" baseline="-25000" dirty="0">
                    <a:solidFill>
                      <a:srgbClr val="0070C0"/>
                    </a:solidFill>
                    <a:latin typeface="Arial" panose="020B0604020202020204" pitchFamily="34" charset="0"/>
                  </a:rPr>
                  <a:t>i</a:t>
                </a:r>
                <a:r>
                  <a:rPr lang="en-US" altLang="en-US" sz="1800" dirty="0">
                    <a:latin typeface="Arial" panose="020B0604020202020204" pitchFamily="34" charset="0"/>
                  </a:rPr>
                  <a:t> ~ N(</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 </a:t>
                </a:r>
                <a:r>
                  <a:rPr lang="el-GR" altLang="en-US" sz="1800" dirty="0">
                    <a:solidFill>
                      <a:srgbClr val="FF0000"/>
                    </a:solidFill>
                    <a:latin typeface="Arial" panose="020B0604020202020204" pitchFamily="34" charset="0"/>
                  </a:rPr>
                  <a:t>σ</a:t>
                </a:r>
                <a:r>
                  <a:rPr lang="en-US" altLang="en-US" sz="1800" dirty="0">
                    <a:latin typeface="Arial" panose="020B0604020202020204" pitchFamily="34" charset="0"/>
                  </a:rPr>
                  <a:t>), then the sampling</a:t>
                </a:r>
              </a:p>
              <a:p>
                <a:pPr eaLnBrk="1" hangingPunct="1">
                  <a:spcBef>
                    <a:spcPct val="0"/>
                  </a:spcBef>
                  <a:buFontTx/>
                  <a:buNone/>
                </a:pPr>
                <a:r>
                  <a:rPr lang="en-US" altLang="en-US" sz="1800" dirty="0">
                    <a:latin typeface="Arial" panose="020B0604020202020204" pitchFamily="34" charset="0"/>
                  </a:rPr>
                  <a:t>distribution of</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T =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latin typeface="Arial" panose="020B0604020202020204" pitchFamily="34" charset="0"/>
                  </a:rPr>
                  <a:t> – </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S</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follows a Student’s t Distribution with </a:t>
                </a:r>
                <a:r>
                  <a:rPr lang="en-US" altLang="en-US" sz="1800" b="1" dirty="0">
                    <a:solidFill>
                      <a:srgbClr val="0070C0"/>
                    </a:solidFill>
                    <a:latin typeface="Arial" panose="020B0604020202020204" pitchFamily="34" charset="0"/>
                  </a:rPr>
                  <a:t>n-1</a:t>
                </a:r>
                <a:r>
                  <a:rPr lang="en-US" altLang="en-US" sz="1800" dirty="0">
                    <a:latin typeface="Arial" panose="020B0604020202020204" pitchFamily="34" charset="0"/>
                  </a:rPr>
                  <a:t> degrees of freedom.</a:t>
                </a:r>
              </a:p>
            </p:txBody>
          </p:sp>
        </mc:Choice>
        <mc:Fallback>
          <p:sp>
            <p:nvSpPr>
              <p:cNvPr id="3" name="TextBox 2">
                <a:extLst>
                  <a:ext uri="{FF2B5EF4-FFF2-40B4-BE49-F238E27FC236}">
                    <a16:creationId xmlns:a16="http://schemas.microsoft.com/office/drawing/2014/main" id="{B055C718-9ED2-46F8-924D-DFFF4198503F}"/>
                  </a:ext>
                </a:extLst>
              </p:cNvPr>
              <p:cNvSpPr txBox="1">
                <a:spLocks noRot="1" noChangeAspect="1" noMove="1" noResize="1" noEditPoints="1" noAdjustHandles="1" noChangeArrowheads="1" noChangeShapeType="1" noTextEdit="1"/>
              </p:cNvSpPr>
              <p:nvPr/>
            </p:nvSpPr>
            <p:spPr bwMode="auto">
              <a:xfrm>
                <a:off x="609600" y="990600"/>
                <a:ext cx="7967246" cy="2055756"/>
              </a:xfrm>
              <a:prstGeom prst="rect">
                <a:avLst/>
              </a:prstGeom>
              <a:blipFill>
                <a:blip r:embed="rId3"/>
                <a:stretch>
                  <a:fillRect l="-612" t="-1780" b="-29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a16="http://schemas.microsoft.com/office/drawing/2014/main" id="{2A52F110-95BF-48DA-BB0B-06FF88CADD40}"/>
              </a:ext>
            </a:extLst>
          </p:cNvPr>
          <p:cNvSpPr txBox="1">
            <a:spLocks noChangeArrowheads="1"/>
          </p:cNvSpPr>
          <p:nvPr/>
        </p:nvSpPr>
        <p:spPr bwMode="auto">
          <a:xfrm>
            <a:off x="457200" y="3352800"/>
            <a:ext cx="8045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While the Standard Normal is only one distribution, Student’s t is actually</a:t>
            </a:r>
          </a:p>
          <a:p>
            <a:pPr eaLnBrk="1" hangingPunct="1">
              <a:spcBef>
                <a:spcPct val="0"/>
              </a:spcBef>
              <a:buFontTx/>
              <a:buNone/>
            </a:pPr>
            <a:r>
              <a:rPr lang="en-US" altLang="en-US" sz="1800">
                <a:latin typeface="Arial" panose="020B0604020202020204" pitchFamily="34" charset="0"/>
              </a:rPr>
              <a:t> a family of distributions, and the members are identified by their degrees of</a:t>
            </a:r>
          </a:p>
          <a:p>
            <a:pPr eaLnBrk="1" hangingPunct="1">
              <a:spcBef>
                <a:spcPct val="0"/>
              </a:spcBef>
              <a:buFontTx/>
              <a:buNone/>
            </a:pPr>
            <a:r>
              <a:rPr lang="en-US" altLang="en-US" sz="1800">
                <a:latin typeface="Arial" panose="020B0604020202020204" pitchFamily="34" charset="0"/>
              </a:rPr>
              <a:t> freedom – for most problems we will have this will be the </a:t>
            </a:r>
            <a:r>
              <a:rPr lang="en-US" altLang="en-US" sz="1800">
                <a:solidFill>
                  <a:srgbClr val="0070C0"/>
                </a:solidFill>
                <a:latin typeface="Arial" panose="020B0604020202020204" pitchFamily="34" charset="0"/>
              </a:rPr>
              <a:t>sample</a:t>
            </a:r>
            <a:r>
              <a:rPr lang="en-US" altLang="en-US" sz="1800">
                <a:latin typeface="Arial" panose="020B0604020202020204" pitchFamily="34" charset="0"/>
              </a:rPr>
              <a:t> size minus</a:t>
            </a:r>
          </a:p>
          <a:p>
            <a:pPr eaLnBrk="1" hangingPunct="1">
              <a:spcBef>
                <a:spcPct val="0"/>
              </a:spcBef>
              <a:buFontTx/>
              <a:buNone/>
            </a:pPr>
            <a:r>
              <a:rPr lang="en-US" altLang="en-US" sz="1800">
                <a:latin typeface="Arial" panose="020B0604020202020204" pitchFamily="34" charset="0"/>
              </a:rPr>
              <a:t>one (ie, </a:t>
            </a:r>
            <a:r>
              <a:rPr lang="en-US" altLang="en-US" sz="1800">
                <a:solidFill>
                  <a:srgbClr val="0070C0"/>
                </a:solidFill>
                <a:latin typeface="Arial" panose="020B0604020202020204" pitchFamily="34" charset="0"/>
              </a:rPr>
              <a:t>n-1</a:t>
            </a:r>
            <a:r>
              <a:rPr lang="en-US" altLang="en-US" sz="1800">
                <a:latin typeface="Arial" panose="020B0604020202020204" pitchFamily="34" charset="0"/>
              </a:rPr>
              <a:t>).</a:t>
            </a:r>
          </a:p>
        </p:txBody>
      </p:sp>
      <p:sp>
        <p:nvSpPr>
          <p:cNvPr id="5" name="TextBox 4">
            <a:extLst>
              <a:ext uri="{FF2B5EF4-FFF2-40B4-BE49-F238E27FC236}">
                <a16:creationId xmlns:a16="http://schemas.microsoft.com/office/drawing/2014/main" id="{658BD81A-70C4-4AC3-B484-FDAC784BB4EA}"/>
              </a:ext>
            </a:extLst>
          </p:cNvPr>
          <p:cNvSpPr txBox="1">
            <a:spLocks noChangeArrowheads="1"/>
          </p:cNvSpPr>
          <p:nvPr/>
        </p:nvSpPr>
        <p:spPr bwMode="auto">
          <a:xfrm>
            <a:off x="457200" y="4953000"/>
            <a:ext cx="76311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As the degrees of freedom increase (as the </a:t>
            </a:r>
            <a:r>
              <a:rPr lang="en-US" altLang="en-US" sz="1800">
                <a:solidFill>
                  <a:srgbClr val="0070C0"/>
                </a:solidFill>
                <a:latin typeface="Arial" panose="020B0604020202020204" pitchFamily="34" charset="0"/>
              </a:rPr>
              <a:t>sample </a:t>
            </a:r>
            <a:r>
              <a:rPr lang="en-US" altLang="en-US" sz="1800">
                <a:latin typeface="Arial" panose="020B0604020202020204" pitchFamily="34" charset="0"/>
              </a:rPr>
              <a:t>size increases), the</a:t>
            </a:r>
          </a:p>
          <a:p>
            <a:pPr eaLnBrk="1" hangingPunct="1">
              <a:spcBef>
                <a:spcPct val="0"/>
              </a:spcBef>
              <a:buFontTx/>
              <a:buNone/>
            </a:pPr>
            <a:r>
              <a:rPr lang="en-US" altLang="en-US" sz="1800">
                <a:latin typeface="Arial" panose="020B0604020202020204" pitchFamily="34" charset="0"/>
              </a:rPr>
              <a:t>Student’s t Distribution becomes increasingly close to a Standard Normal</a:t>
            </a:r>
          </a:p>
          <a:p>
            <a:pPr eaLnBrk="1" hangingPunct="1">
              <a:spcBef>
                <a:spcPct val="0"/>
              </a:spcBef>
              <a:buFontTx/>
              <a:buNone/>
            </a:pPr>
            <a:r>
              <a:rPr lang="en-US" altLang="en-US" sz="1800">
                <a:latin typeface="Arial" panose="020B0604020202020204" pitchFamily="34" charset="0"/>
              </a:rPr>
              <a:t>Distribution.  For </a:t>
            </a:r>
            <a:r>
              <a:rPr lang="en-US" altLang="en-US" sz="1800">
                <a:solidFill>
                  <a:srgbClr val="0070C0"/>
                </a:solidFill>
                <a:latin typeface="Arial" panose="020B0604020202020204" pitchFamily="34" charset="0"/>
              </a:rPr>
              <a:t>n</a:t>
            </a:r>
            <a:r>
              <a:rPr lang="en-US" altLang="en-US" sz="1800">
                <a:latin typeface="Arial" panose="020B0604020202020204" pitchFamily="34" charset="0"/>
              </a:rPr>
              <a:t> ~100 or more, the distributions are virtually identical.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a:extLst>
              <a:ext uri="{FF2B5EF4-FFF2-40B4-BE49-F238E27FC236}">
                <a16:creationId xmlns:a16="http://schemas.microsoft.com/office/drawing/2014/main" id="{18419B7D-9F9A-49E4-8056-BA8B8352E6CA}"/>
              </a:ext>
            </a:extLst>
          </p:cNvPr>
          <p:cNvSpPr txBox="1">
            <a:spLocks noChangeArrowheads="1"/>
          </p:cNvSpPr>
          <p:nvPr/>
        </p:nvSpPr>
        <p:spPr bwMode="auto">
          <a:xfrm>
            <a:off x="2362200" y="152400"/>
            <a:ext cx="4278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Student’s t Distribution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BC792EB-83E1-407C-987B-AD5797FDBFD4}"/>
                  </a:ext>
                </a:extLst>
              </p:cNvPr>
              <p:cNvSpPr txBox="1">
                <a:spLocks noChangeArrowheads="1"/>
              </p:cNvSpPr>
              <p:nvPr/>
            </p:nvSpPr>
            <p:spPr bwMode="auto">
              <a:xfrm>
                <a:off x="457200" y="914400"/>
                <a:ext cx="8135560" cy="50783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Example: Suppose a random </a:t>
                </a:r>
                <a:r>
                  <a:rPr lang="en-US" altLang="en-US" sz="1800" dirty="0">
                    <a:solidFill>
                      <a:srgbClr val="0070C0"/>
                    </a:solidFill>
                    <a:latin typeface="Arial" panose="020B0604020202020204" pitchFamily="34" charset="0"/>
                  </a:rPr>
                  <a:t>sample</a:t>
                </a:r>
                <a:r>
                  <a:rPr lang="en-US" altLang="en-US" sz="1800" dirty="0">
                    <a:latin typeface="Arial" panose="020B0604020202020204" pitchFamily="34" charset="0"/>
                  </a:rPr>
                  <a:t> of size </a:t>
                </a:r>
                <a:r>
                  <a:rPr lang="en-US" altLang="en-US" sz="1800" dirty="0">
                    <a:solidFill>
                      <a:srgbClr val="0070C0"/>
                    </a:solidFill>
                    <a:latin typeface="Arial" panose="020B0604020202020204" pitchFamily="34" charset="0"/>
                  </a:rPr>
                  <a:t>10</a:t>
                </a:r>
                <a:r>
                  <a:rPr lang="en-US" altLang="en-US" sz="1800" dirty="0">
                    <a:latin typeface="Arial" panose="020B0604020202020204" pitchFamily="34" charset="0"/>
                  </a:rPr>
                  <a:t> is obtained from a normal pdf,</a:t>
                </a:r>
              </a:p>
              <a:p>
                <a:pPr eaLnBrk="1" hangingPunct="1">
                  <a:spcBef>
                    <a:spcPct val="0"/>
                  </a:spcBef>
                  <a:buFontTx/>
                  <a:buNone/>
                </a:pPr>
                <a:r>
                  <a:rPr lang="en-US" altLang="en-US" sz="1800" dirty="0">
                    <a:latin typeface="Arial" panose="020B0604020202020204" pitchFamily="34" charset="0"/>
                  </a:rPr>
                  <a:t> and T =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latin typeface="Arial" panose="020B0604020202020204" pitchFamily="34" charset="0"/>
                  </a:rPr>
                  <a:t> – </a:t>
                </a:r>
                <a:r>
                  <a:rPr lang="el-GR" altLang="en-US" sz="1800" dirty="0">
                    <a:solidFill>
                      <a:srgbClr val="FF0000"/>
                    </a:solidFill>
                    <a:latin typeface="Arial" panose="020B0604020202020204" pitchFamily="34" charset="0"/>
                  </a:rPr>
                  <a:t>μ</a:t>
                </a:r>
                <a:r>
                  <a:rPr lang="en-US" altLang="en-US" sz="1800" dirty="0">
                    <a:latin typeface="Arial" panose="020B0604020202020204" pitchFamily="34" charset="0"/>
                  </a:rPr>
                  <a:t>)/[</a:t>
                </a:r>
                <a:r>
                  <a:rPr lang="en-US" altLang="en-US" sz="1800" dirty="0">
                    <a:solidFill>
                      <a:srgbClr val="0070C0"/>
                    </a:solidFill>
                    <a:latin typeface="Arial" panose="020B0604020202020204" pitchFamily="34" charset="0"/>
                  </a:rPr>
                  <a:t>S</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solidFill>
                              <a:srgbClr val="0070C0"/>
                            </a:solidFill>
                            <a:latin typeface="Arial" panose="020B0604020202020204" pitchFamily="34" charset="0"/>
                          </a:rPr>
                          <m:t>n</m:t>
                        </m:r>
                      </m:e>
                    </m:rad>
                  </m:oMath>
                </a14:m>
                <a:r>
                  <a:rPr lang="en-US" altLang="en-US" sz="1800" dirty="0">
                    <a:latin typeface="Arial" panose="020B0604020202020204" pitchFamily="34" charset="0"/>
                  </a:rPr>
                  <a:t>] is calculated, what is</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P[ T &lt; 3]?</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Could use a t table, and find the value 3 on the row n-1 =9</a:t>
                </a:r>
              </a:p>
              <a:p>
                <a:pPr eaLnBrk="1" hangingPunct="1">
                  <a:spcBef>
                    <a:spcPct val="0"/>
                  </a:spcBef>
                  <a:buFontTx/>
                  <a:buNone/>
                </a:pPr>
                <a:r>
                  <a:rPr lang="en-US" altLang="en-US" sz="1800" dirty="0">
                    <a:latin typeface="Arial" panose="020B0604020202020204" pitchFamily="34" charset="0"/>
                  </a:rPr>
                  <a:t>	Not likely to be in the table, but could interpolate between</a:t>
                </a:r>
              </a:p>
              <a:p>
                <a:pPr eaLnBrk="1" hangingPunct="1">
                  <a:spcBef>
                    <a:spcPct val="0"/>
                  </a:spcBef>
                  <a:buFontTx/>
                  <a:buNone/>
                </a:pPr>
                <a:r>
                  <a:rPr lang="en-US" altLang="en-US" sz="1800" dirty="0">
                    <a:latin typeface="Arial" panose="020B0604020202020204" pitchFamily="34" charset="0"/>
                  </a:rPr>
                  <a:t>                 2.821 &amp; 3.250, and find 3 is 41.69% of the distance between</a:t>
                </a:r>
              </a:p>
              <a:p>
                <a:pPr eaLnBrk="1" hangingPunct="1">
                  <a:spcBef>
                    <a:spcPct val="0"/>
                  </a:spcBef>
                  <a:buFontTx/>
                  <a:buNone/>
                </a:pPr>
                <a:r>
                  <a:rPr lang="en-US" altLang="en-US" sz="1800" dirty="0">
                    <a:latin typeface="Arial" panose="020B0604020202020204" pitchFamily="34" charset="0"/>
                  </a:rPr>
                  <a:t>                  these two values, the estimate P[T &gt; 3] by taking the value</a:t>
                </a:r>
              </a:p>
              <a:p>
                <a:pPr eaLnBrk="1" hangingPunct="1">
                  <a:spcBef>
                    <a:spcPct val="0"/>
                  </a:spcBef>
                  <a:buFontTx/>
                  <a:buNone/>
                </a:pPr>
                <a:r>
                  <a:rPr lang="en-US" altLang="en-US" sz="1800" dirty="0">
                    <a:latin typeface="Arial" panose="020B0604020202020204" pitchFamily="34" charset="0"/>
                  </a:rPr>
                  <a:t>                   41.69% of the way between 0.010 and 0.005 to get 0.0079,</a:t>
                </a:r>
              </a:p>
              <a:p>
                <a:pPr eaLnBrk="1" hangingPunct="1">
                  <a:spcBef>
                    <a:spcPct val="0"/>
                  </a:spcBef>
                  <a:buFontTx/>
                  <a:buNone/>
                </a:pPr>
                <a:r>
                  <a:rPr lang="en-US" altLang="en-US" sz="1800" dirty="0">
                    <a:latin typeface="Arial" panose="020B0604020202020204" pitchFamily="34" charset="0"/>
                  </a:rPr>
                  <a:t>                    so P[T &lt; 3] ≈ 1 – 0.0079 = 0.9921</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OR</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	Could use Excel command: = 1 – TDIST(3, 9, 1) = 0.9925</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OR ….</a:t>
                </a:r>
              </a:p>
            </p:txBody>
          </p:sp>
        </mc:Choice>
        <mc:Fallback>
          <p:sp>
            <p:nvSpPr>
              <p:cNvPr id="3" name="TextBox 2">
                <a:extLst>
                  <a:ext uri="{FF2B5EF4-FFF2-40B4-BE49-F238E27FC236}">
                    <a16:creationId xmlns:a16="http://schemas.microsoft.com/office/drawing/2014/main" id="{0BC792EB-83E1-407C-987B-AD5797FDBFD4}"/>
                  </a:ext>
                </a:extLst>
              </p:cNvPr>
              <p:cNvSpPr txBox="1">
                <a:spLocks noRot="1" noChangeAspect="1" noMove="1" noResize="1" noEditPoints="1" noAdjustHandles="1" noChangeArrowheads="1" noChangeShapeType="1" noTextEdit="1"/>
              </p:cNvSpPr>
              <p:nvPr/>
            </p:nvSpPr>
            <p:spPr bwMode="auto">
              <a:xfrm>
                <a:off x="457200" y="914400"/>
                <a:ext cx="8135560" cy="5078313"/>
              </a:xfrm>
              <a:prstGeom prst="rect">
                <a:avLst/>
              </a:prstGeom>
              <a:blipFill>
                <a:blip r:embed="rId3"/>
                <a:stretch>
                  <a:fillRect l="-599" t="-600" b="-12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 name="Group 6">
            <a:extLst>
              <a:ext uri="{FF2B5EF4-FFF2-40B4-BE49-F238E27FC236}">
                <a16:creationId xmlns:a16="http://schemas.microsoft.com/office/drawing/2014/main" id="{923857B0-3490-463E-B893-636F616A96DC}"/>
              </a:ext>
            </a:extLst>
          </p:cNvPr>
          <p:cNvGrpSpPr>
            <a:grpSpLocks/>
          </p:cNvGrpSpPr>
          <p:nvPr/>
        </p:nvGrpSpPr>
        <p:grpSpPr bwMode="auto">
          <a:xfrm>
            <a:off x="5257800" y="5105400"/>
            <a:ext cx="630238" cy="612775"/>
            <a:chOff x="5638800" y="5257800"/>
            <a:chExt cx="629788" cy="612577"/>
          </a:xfrm>
        </p:grpSpPr>
        <p:sp>
          <p:nvSpPr>
            <p:cNvPr id="37899" name="TextBox 3">
              <a:extLst>
                <a:ext uri="{FF2B5EF4-FFF2-40B4-BE49-F238E27FC236}">
                  <a16:creationId xmlns:a16="http://schemas.microsoft.com/office/drawing/2014/main" id="{7E035BE3-DD56-4336-A617-B8812378E3E1}"/>
                </a:ext>
              </a:extLst>
            </p:cNvPr>
            <p:cNvSpPr txBox="1">
              <a:spLocks noChangeArrowheads="1"/>
            </p:cNvSpPr>
            <p:nvPr/>
          </p:nvSpPr>
          <p:spPr bwMode="auto">
            <a:xfrm>
              <a:off x="5638800" y="5562600"/>
              <a:ext cx="629788" cy="307777"/>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Value</a:t>
              </a:r>
            </a:p>
          </p:txBody>
        </p:sp>
        <p:cxnSp>
          <p:nvCxnSpPr>
            <p:cNvPr id="6" name="Straight Arrow Connector 5">
              <a:extLst>
                <a:ext uri="{FF2B5EF4-FFF2-40B4-BE49-F238E27FC236}">
                  <a16:creationId xmlns:a16="http://schemas.microsoft.com/office/drawing/2014/main" id="{0EFAC716-CF01-47FA-939D-04B9ED443A2E}"/>
                </a:ext>
              </a:extLst>
            </p:cNvPr>
            <p:cNvCxnSpPr>
              <a:stCxn id="37899" idx="0"/>
            </p:cNvCxnSpPr>
            <p:nvPr/>
          </p:nvCxnSpPr>
          <p:spPr>
            <a:xfrm rot="5400000" flipH="1" flipV="1">
              <a:off x="5834657" y="5377630"/>
              <a:ext cx="304702" cy="650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7">
            <a:extLst>
              <a:ext uri="{FF2B5EF4-FFF2-40B4-BE49-F238E27FC236}">
                <a16:creationId xmlns:a16="http://schemas.microsoft.com/office/drawing/2014/main" id="{5B5D1148-99A2-4860-AA87-128C7A1227E6}"/>
              </a:ext>
            </a:extLst>
          </p:cNvPr>
          <p:cNvGrpSpPr>
            <a:grpSpLocks/>
          </p:cNvGrpSpPr>
          <p:nvPr/>
        </p:nvGrpSpPr>
        <p:grpSpPr bwMode="auto">
          <a:xfrm>
            <a:off x="5943600" y="3886200"/>
            <a:ext cx="1943100" cy="914400"/>
            <a:chOff x="5638800" y="5638800"/>
            <a:chExt cx="1943161" cy="914403"/>
          </a:xfrm>
        </p:grpSpPr>
        <p:sp>
          <p:nvSpPr>
            <p:cNvPr id="37897" name="TextBox 8">
              <a:extLst>
                <a:ext uri="{FF2B5EF4-FFF2-40B4-BE49-F238E27FC236}">
                  <a16:creationId xmlns:a16="http://schemas.microsoft.com/office/drawing/2014/main" id="{59A2F1CF-D704-4BFD-BA6D-CB63322F7379}"/>
                </a:ext>
              </a:extLst>
            </p:cNvPr>
            <p:cNvSpPr txBox="1">
              <a:spLocks noChangeArrowheads="1"/>
            </p:cNvSpPr>
            <p:nvPr/>
          </p:nvSpPr>
          <p:spPr bwMode="auto">
            <a:xfrm>
              <a:off x="5638800" y="5638800"/>
              <a:ext cx="1943161" cy="523220"/>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Degrees of Freedom</a:t>
              </a:r>
            </a:p>
            <a:p>
              <a:pPr eaLnBrk="1" hangingPunct="1">
                <a:spcBef>
                  <a:spcPct val="0"/>
                </a:spcBef>
                <a:buFontTx/>
                <a:buNone/>
              </a:pPr>
              <a:r>
                <a:rPr lang="en-US" altLang="en-US" sz="1400">
                  <a:latin typeface="Arial" panose="020B0604020202020204" pitchFamily="34" charset="0"/>
                </a:rPr>
                <a:t>(ie, n – 1 = 10 – 1 = 9)</a:t>
              </a:r>
            </a:p>
          </p:txBody>
        </p:sp>
        <p:cxnSp>
          <p:nvCxnSpPr>
            <p:cNvPr id="10" name="Straight Arrow Connector 9">
              <a:extLst>
                <a:ext uri="{FF2B5EF4-FFF2-40B4-BE49-F238E27FC236}">
                  <a16:creationId xmlns:a16="http://schemas.microsoft.com/office/drawing/2014/main" id="{7FA9EE1D-7BB2-462A-825E-8106AF52101D}"/>
                </a:ext>
              </a:extLst>
            </p:cNvPr>
            <p:cNvCxnSpPr>
              <a:stCxn id="37897" idx="2"/>
            </p:cNvCxnSpPr>
            <p:nvPr/>
          </p:nvCxnSpPr>
          <p:spPr>
            <a:xfrm rot="5400000">
              <a:off x="5929327" y="5872150"/>
              <a:ext cx="390526" cy="9715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3">
            <a:extLst>
              <a:ext uri="{FF2B5EF4-FFF2-40B4-BE49-F238E27FC236}">
                <a16:creationId xmlns:a16="http://schemas.microsoft.com/office/drawing/2014/main" id="{21DFA3B4-383B-4050-8174-CA75B1D83244}"/>
              </a:ext>
            </a:extLst>
          </p:cNvPr>
          <p:cNvGrpSpPr>
            <a:grpSpLocks/>
          </p:cNvGrpSpPr>
          <p:nvPr/>
        </p:nvGrpSpPr>
        <p:grpSpPr bwMode="auto">
          <a:xfrm>
            <a:off x="6248400" y="5105400"/>
            <a:ext cx="619125" cy="612775"/>
            <a:chOff x="5562600" y="5257800"/>
            <a:chExt cx="619297" cy="612577"/>
          </a:xfrm>
        </p:grpSpPr>
        <p:sp>
          <p:nvSpPr>
            <p:cNvPr id="37895" name="TextBox 14">
              <a:extLst>
                <a:ext uri="{FF2B5EF4-FFF2-40B4-BE49-F238E27FC236}">
                  <a16:creationId xmlns:a16="http://schemas.microsoft.com/office/drawing/2014/main" id="{05D21F5E-E7F7-44F2-AC0A-1019920478E0}"/>
                </a:ext>
              </a:extLst>
            </p:cNvPr>
            <p:cNvSpPr txBox="1">
              <a:spLocks noChangeArrowheads="1"/>
            </p:cNvSpPr>
            <p:nvPr/>
          </p:nvSpPr>
          <p:spPr bwMode="auto">
            <a:xfrm>
              <a:off x="5638800" y="5562600"/>
              <a:ext cx="543097" cy="307777"/>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Tails</a:t>
              </a:r>
            </a:p>
          </p:txBody>
        </p:sp>
        <p:cxnSp>
          <p:nvCxnSpPr>
            <p:cNvPr id="16" name="Straight Arrow Connector 15">
              <a:extLst>
                <a:ext uri="{FF2B5EF4-FFF2-40B4-BE49-F238E27FC236}">
                  <a16:creationId xmlns:a16="http://schemas.microsoft.com/office/drawing/2014/main" id="{C7358B8E-0063-4BA4-94A0-4FDEE8C21B14}"/>
                </a:ext>
              </a:extLst>
            </p:cNvPr>
            <p:cNvCxnSpPr>
              <a:stCxn id="37895" idx="0"/>
            </p:cNvCxnSpPr>
            <p:nvPr/>
          </p:nvCxnSpPr>
          <p:spPr>
            <a:xfrm rot="16200000" flipV="1">
              <a:off x="5584130" y="5236270"/>
              <a:ext cx="304702" cy="347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10156CBB-D338-4AD4-8A8D-75C3B7DEDF00}"/>
              </a:ext>
            </a:extLst>
          </p:cNvPr>
          <p:cNvSpPr txBox="1"/>
          <p:nvPr/>
        </p:nvSpPr>
        <p:spPr>
          <a:xfrm>
            <a:off x="1925416" y="5225683"/>
            <a:ext cx="2116285" cy="338554"/>
          </a:xfrm>
          <a:prstGeom prst="rect">
            <a:avLst/>
          </a:prstGeom>
          <a:noFill/>
        </p:spPr>
        <p:txBody>
          <a:bodyPr wrap="none" rtlCol="0">
            <a:spAutoFit/>
          </a:bodyPr>
          <a:lstStyle/>
          <a:p>
            <a:r>
              <a:rPr lang="en-US" sz="1600" b="1" dirty="0">
                <a:solidFill>
                  <a:schemeClr val="accent1"/>
                </a:solidFill>
              </a:rPr>
              <a:t>R</a:t>
            </a:r>
            <a:r>
              <a:rPr lang="en-US" sz="1600" dirty="0"/>
              <a:t> command:  </a:t>
            </a:r>
            <a:r>
              <a:rPr lang="en-US" sz="1600" dirty="0" err="1">
                <a:solidFill>
                  <a:schemeClr val="accent1"/>
                </a:solidFill>
              </a:rPr>
              <a:t>pt</a:t>
            </a:r>
            <a:r>
              <a:rPr lang="en-US" sz="1600" dirty="0">
                <a:solidFill>
                  <a:schemeClr val="accent1"/>
                </a:solidFill>
              </a:rPr>
              <a:t>(3, 9)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ppt_x"/>
                                          </p:val>
                                        </p:tav>
                                        <p:tav tm="100000">
                                          <p:val>
                                            <p:strVal val="#ppt_x"/>
                                          </p:val>
                                        </p:tav>
                                      </p:tavLst>
                                    </p:anim>
                                    <p:anim calcmode="lin" valueType="num">
                                      <p:cBhvr additive="base">
                                        <p:cTn id="7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ppt_x"/>
                                          </p:val>
                                        </p:tav>
                                        <p:tav tm="100000">
                                          <p:val>
                                            <p:strVal val="#ppt_x"/>
                                          </p:val>
                                        </p:tav>
                                      </p:tavLst>
                                    </p:anim>
                                    <p:anim calcmode="lin" valueType="num">
                                      <p:cBhvr additive="base">
                                        <p:cTn id="8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 calcmode="lin" valueType="num">
                                      <p:cBhvr additive="base">
                                        <p:cTn id="9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a:extLst>
              <a:ext uri="{FF2B5EF4-FFF2-40B4-BE49-F238E27FC236}">
                <a16:creationId xmlns:a16="http://schemas.microsoft.com/office/drawing/2014/main" id="{B2A36141-D4EC-4D4F-AE17-1BC77813DC21}"/>
              </a:ext>
            </a:extLst>
          </p:cNvPr>
          <p:cNvSpPr txBox="1">
            <a:spLocks noChangeArrowheads="1"/>
          </p:cNvSpPr>
          <p:nvPr/>
        </p:nvSpPr>
        <p:spPr bwMode="auto">
          <a:xfrm>
            <a:off x="2362200" y="152400"/>
            <a:ext cx="4278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Student’s t Distribution</a:t>
            </a:r>
          </a:p>
        </p:txBody>
      </p:sp>
      <p:sp>
        <p:nvSpPr>
          <p:cNvPr id="3" name="TextBox 2">
            <a:extLst>
              <a:ext uri="{FF2B5EF4-FFF2-40B4-BE49-F238E27FC236}">
                <a16:creationId xmlns:a16="http://schemas.microsoft.com/office/drawing/2014/main" id="{DC073900-15A2-47AB-AD4B-80F34ED4793A}"/>
              </a:ext>
            </a:extLst>
          </p:cNvPr>
          <p:cNvSpPr txBox="1">
            <a:spLocks noChangeArrowheads="1"/>
          </p:cNvSpPr>
          <p:nvPr/>
        </p:nvSpPr>
        <p:spPr bwMode="auto">
          <a:xfrm>
            <a:off x="990600" y="114300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Could use Excel utility:</a:t>
            </a:r>
          </a:p>
        </p:txBody>
      </p:sp>
      <p:pic>
        <p:nvPicPr>
          <p:cNvPr id="2" name="Picture 1">
            <a:extLst>
              <a:ext uri="{FF2B5EF4-FFF2-40B4-BE49-F238E27FC236}">
                <a16:creationId xmlns:a16="http://schemas.microsoft.com/office/drawing/2014/main" id="{EED940B5-0339-48F8-A05F-622F3EDF8C52}"/>
              </a:ext>
            </a:extLst>
          </p:cNvPr>
          <p:cNvPicPr>
            <a:picLocks noChangeAspect="1"/>
          </p:cNvPicPr>
          <p:nvPr/>
        </p:nvPicPr>
        <p:blipFill>
          <a:blip r:embed="rId3"/>
          <a:stretch>
            <a:fillRect/>
          </a:stretch>
        </p:blipFill>
        <p:spPr>
          <a:xfrm>
            <a:off x="533400" y="1493838"/>
            <a:ext cx="8382000" cy="51319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a:extLst>
              <a:ext uri="{FF2B5EF4-FFF2-40B4-BE49-F238E27FC236}">
                <a16:creationId xmlns:a16="http://schemas.microsoft.com/office/drawing/2014/main" id="{C623B0E7-0343-4E62-BC8F-0EA64FA570B7}"/>
              </a:ext>
            </a:extLst>
          </p:cNvPr>
          <p:cNvSpPr txBox="1">
            <a:spLocks noChangeArrowheads="1"/>
          </p:cNvSpPr>
          <p:nvPr/>
        </p:nvSpPr>
        <p:spPr bwMode="auto">
          <a:xfrm>
            <a:off x="2362200" y="152400"/>
            <a:ext cx="4278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Student’s t Distribution</a:t>
            </a:r>
          </a:p>
        </p:txBody>
      </p:sp>
      <p:sp>
        <p:nvSpPr>
          <p:cNvPr id="3" name="TextBox 2">
            <a:extLst>
              <a:ext uri="{FF2B5EF4-FFF2-40B4-BE49-F238E27FC236}">
                <a16:creationId xmlns:a16="http://schemas.microsoft.com/office/drawing/2014/main" id="{B78303E7-9BB5-4F68-B831-D6BB0F859ABF}"/>
              </a:ext>
            </a:extLst>
          </p:cNvPr>
          <p:cNvSpPr txBox="1">
            <a:spLocks noChangeArrowheads="1"/>
          </p:cNvSpPr>
          <p:nvPr/>
        </p:nvSpPr>
        <p:spPr bwMode="auto">
          <a:xfrm>
            <a:off x="381000" y="914400"/>
            <a:ext cx="8435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Example: Find the value t</a:t>
            </a:r>
            <a:r>
              <a:rPr lang="en-US" altLang="en-US" sz="1800" baseline="-25000">
                <a:latin typeface="Arial" panose="020B0604020202020204" pitchFamily="34" charset="0"/>
              </a:rPr>
              <a:t>0</a:t>
            </a:r>
            <a:r>
              <a:rPr lang="en-US" altLang="en-US" sz="1800">
                <a:latin typeface="Arial" panose="020B0604020202020204" pitchFamily="34" charset="0"/>
              </a:rPr>
              <a:t> such that P[ -t</a:t>
            </a:r>
            <a:r>
              <a:rPr lang="en-US" altLang="en-US" sz="1800" baseline="-25000">
                <a:latin typeface="Arial" panose="020B0604020202020204" pitchFamily="34" charset="0"/>
              </a:rPr>
              <a:t>0</a:t>
            </a:r>
            <a:r>
              <a:rPr lang="en-US" altLang="en-US" sz="1800">
                <a:latin typeface="Arial" panose="020B0604020202020204" pitchFamily="34" charset="0"/>
              </a:rPr>
              <a:t> &lt; T &lt; t</a:t>
            </a:r>
            <a:r>
              <a:rPr lang="en-US" altLang="en-US" sz="1800" baseline="-25000">
                <a:latin typeface="Arial" panose="020B0604020202020204" pitchFamily="34" charset="0"/>
              </a:rPr>
              <a:t>0</a:t>
            </a:r>
            <a:r>
              <a:rPr lang="en-US" altLang="en-US" sz="1800">
                <a:latin typeface="Arial" panose="020B0604020202020204" pitchFamily="34" charset="0"/>
              </a:rPr>
              <a:t> ] = 0.95 (again, for T with 9 df)</a:t>
            </a:r>
          </a:p>
        </p:txBody>
      </p:sp>
      <p:sp>
        <p:nvSpPr>
          <p:cNvPr id="5" name="TextBox 4">
            <a:extLst>
              <a:ext uri="{FF2B5EF4-FFF2-40B4-BE49-F238E27FC236}">
                <a16:creationId xmlns:a16="http://schemas.microsoft.com/office/drawing/2014/main" id="{C0113071-4A72-4B87-9A2F-EB09F7ADF28A}"/>
              </a:ext>
            </a:extLst>
          </p:cNvPr>
          <p:cNvSpPr txBox="1">
            <a:spLocks noChangeArrowheads="1"/>
          </p:cNvSpPr>
          <p:nvPr/>
        </p:nvSpPr>
        <p:spPr bwMode="auto">
          <a:xfrm>
            <a:off x="381000" y="1524000"/>
            <a:ext cx="80201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Could use a t table and find entry in row n – 1 = 9, and column 0.025 = 2.262</a:t>
            </a:r>
          </a:p>
          <a:p>
            <a:pPr eaLnBrk="1" hangingPunct="1">
              <a:spcBef>
                <a:spcPct val="0"/>
              </a:spcBef>
              <a:buFontTx/>
              <a:buNone/>
            </a:pPr>
            <a:endParaRPr lang="en-US" altLang="en-US" sz="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OR</a:t>
            </a:r>
          </a:p>
          <a:p>
            <a:pPr eaLnBrk="1" hangingPunct="1">
              <a:spcBef>
                <a:spcPct val="0"/>
              </a:spcBef>
              <a:buFontTx/>
              <a:buNone/>
            </a:pPr>
            <a:endParaRPr lang="en-US" altLang="en-US" sz="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Could use Excel command: TINV(0.05,9) or </a:t>
            </a:r>
            <a:r>
              <a:rPr lang="en-US" altLang="en-US" sz="1800" b="1" dirty="0">
                <a:solidFill>
                  <a:schemeClr val="accent1"/>
                </a:solidFill>
                <a:latin typeface="Arial" panose="020B0604020202020204" pitchFamily="34" charset="0"/>
              </a:rPr>
              <a:t>R</a:t>
            </a:r>
            <a:r>
              <a:rPr lang="en-US" altLang="en-US" sz="1800" dirty="0">
                <a:latin typeface="Arial" panose="020B0604020202020204" pitchFamily="34" charset="0"/>
              </a:rPr>
              <a:t> command: </a:t>
            </a:r>
            <a:r>
              <a:rPr lang="en-US" altLang="en-US" sz="1800" dirty="0">
                <a:solidFill>
                  <a:schemeClr val="accent1"/>
                </a:solidFill>
                <a:latin typeface="Arial" panose="020B0604020202020204" pitchFamily="34" charset="0"/>
              </a:rPr>
              <a:t>qt(0.975, 9)</a:t>
            </a:r>
          </a:p>
          <a:p>
            <a:pPr eaLnBrk="1" hangingPunct="1">
              <a:spcBef>
                <a:spcPct val="0"/>
              </a:spcBef>
              <a:buFontTx/>
              <a:buNone/>
            </a:pPr>
            <a:endParaRPr lang="en-US" altLang="en-US" sz="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OR</a:t>
            </a:r>
          </a:p>
          <a:p>
            <a:pPr eaLnBrk="1" hangingPunct="1">
              <a:spcBef>
                <a:spcPct val="0"/>
              </a:spcBef>
              <a:buFontTx/>
              <a:buNone/>
            </a:pPr>
            <a:endParaRPr lang="en-US" altLang="en-US" sz="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Could use Excel utility:</a:t>
            </a:r>
          </a:p>
        </p:txBody>
      </p:sp>
      <p:pic>
        <p:nvPicPr>
          <p:cNvPr id="2" name="Picture 1">
            <a:extLst>
              <a:ext uri="{FF2B5EF4-FFF2-40B4-BE49-F238E27FC236}">
                <a16:creationId xmlns:a16="http://schemas.microsoft.com/office/drawing/2014/main" id="{EB8A7CDB-5E66-44CC-858D-E2BEA7BFD29E}"/>
              </a:ext>
            </a:extLst>
          </p:cNvPr>
          <p:cNvPicPr>
            <a:picLocks noChangeAspect="1"/>
          </p:cNvPicPr>
          <p:nvPr/>
        </p:nvPicPr>
        <p:blipFill>
          <a:blip r:embed="rId3"/>
          <a:stretch>
            <a:fillRect/>
          </a:stretch>
        </p:blipFill>
        <p:spPr>
          <a:xfrm>
            <a:off x="2819400" y="2833275"/>
            <a:ext cx="6324600" cy="3872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29">
            <a:extLst>
              <a:ext uri="{FF2B5EF4-FFF2-40B4-BE49-F238E27FC236}">
                <a16:creationId xmlns:a16="http://schemas.microsoft.com/office/drawing/2014/main" id="{57DB3024-9139-4E17-985B-0A8D0A901625}"/>
              </a:ext>
            </a:extLst>
          </p:cNvPr>
          <p:cNvSpPr txBox="1">
            <a:spLocks noChangeArrowheads="1"/>
          </p:cNvSpPr>
          <p:nvPr/>
        </p:nvSpPr>
        <p:spPr bwMode="auto">
          <a:xfrm>
            <a:off x="2895600" y="0"/>
            <a:ext cx="260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µ</a:t>
            </a:r>
          </a:p>
          <a:p>
            <a:pPr algn="ctr" eaLnBrk="1" hangingPunct="1">
              <a:spcBef>
                <a:spcPct val="0"/>
              </a:spcBef>
              <a:buFontTx/>
              <a:buNone/>
            </a:pPr>
            <a:r>
              <a:rPr lang="el-GR" altLang="en-US" sz="2400"/>
              <a:t>σ</a:t>
            </a:r>
            <a:r>
              <a:rPr lang="en-US" altLang="en-US" sz="2400"/>
              <a:t> Unknown</a:t>
            </a:r>
          </a:p>
        </p:txBody>
      </p:sp>
      <p:sp>
        <p:nvSpPr>
          <p:cNvPr id="3" name="TextBox 2">
            <a:extLst>
              <a:ext uri="{FF2B5EF4-FFF2-40B4-BE49-F238E27FC236}">
                <a16:creationId xmlns:a16="http://schemas.microsoft.com/office/drawing/2014/main" id="{8204637A-32CD-4262-9FBD-270385653E3F}"/>
              </a:ext>
            </a:extLst>
          </p:cNvPr>
          <p:cNvSpPr txBox="1">
            <a:spLocks noChangeArrowheads="1"/>
          </p:cNvSpPr>
          <p:nvPr/>
        </p:nvSpPr>
        <p:spPr bwMode="auto">
          <a:xfrm>
            <a:off x="381000" y="990600"/>
            <a:ext cx="8329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many inference situations, the </a:t>
            </a:r>
            <a:r>
              <a:rPr lang="en-US" altLang="en-US" sz="1800">
                <a:solidFill>
                  <a:srgbClr val="FF0000"/>
                </a:solidFill>
                <a:latin typeface="Arial" panose="020B0604020202020204" pitchFamily="34" charset="0"/>
              </a:rPr>
              <a:t>population standard deviation</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σ</a:t>
            </a:r>
            <a:r>
              <a:rPr lang="en-US" altLang="en-US" sz="1800">
                <a:latin typeface="Arial" panose="020B0604020202020204" pitchFamily="34" charset="0"/>
              </a:rPr>
              <a:t>, is not known.</a:t>
            </a:r>
          </a:p>
          <a:p>
            <a:pPr eaLnBrk="1" hangingPunct="1">
              <a:spcBef>
                <a:spcPct val="0"/>
              </a:spcBef>
              <a:buFontTx/>
              <a:buNone/>
            </a:pPr>
            <a:r>
              <a:rPr lang="en-US" altLang="en-US" sz="1800">
                <a:latin typeface="Arial" panose="020B0604020202020204" pitchFamily="34" charset="0"/>
              </a:rPr>
              <a:t>Consequently, it is necessary to estimate it using the </a:t>
            </a:r>
            <a:r>
              <a:rPr lang="en-US" altLang="en-US" sz="1800">
                <a:solidFill>
                  <a:schemeClr val="accent1"/>
                </a:solidFill>
                <a:latin typeface="Arial" panose="020B0604020202020204" pitchFamily="34" charset="0"/>
              </a:rPr>
              <a:t>sample</a:t>
            </a:r>
            <a:r>
              <a:rPr lang="en-US" altLang="en-US" sz="1800">
                <a:latin typeface="Arial" panose="020B0604020202020204" pitchFamily="34" charset="0"/>
              </a:rPr>
              <a:t> data.</a:t>
            </a:r>
          </a:p>
          <a:p>
            <a:pPr eaLnBrk="1" hangingPunct="1">
              <a:spcBef>
                <a:spcPct val="0"/>
              </a:spcBef>
              <a:buFontTx/>
              <a:buNone/>
            </a:pPr>
            <a:r>
              <a:rPr lang="en-US" altLang="en-US" sz="1800">
                <a:latin typeface="Arial" panose="020B0604020202020204" pitchFamily="34" charset="0"/>
              </a:rPr>
              <a:t>Generally, it is estimated with the </a:t>
            </a:r>
            <a:r>
              <a:rPr lang="en-US" altLang="en-US" sz="1800">
                <a:solidFill>
                  <a:schemeClr val="accent1"/>
                </a:solidFill>
                <a:latin typeface="Arial" panose="020B0604020202020204" pitchFamily="34" charset="0"/>
              </a:rPr>
              <a:t>sample standard deviation</a:t>
            </a:r>
            <a:r>
              <a:rPr lang="en-US" altLang="en-US" sz="1800">
                <a:latin typeface="Arial" panose="020B0604020202020204" pitchFamily="34" charset="0"/>
              </a:rPr>
              <a:t>, </a:t>
            </a:r>
            <a:r>
              <a:rPr lang="en-US" altLang="en-US" sz="1800">
                <a:solidFill>
                  <a:schemeClr val="accent1"/>
                </a:solidFill>
                <a:latin typeface="Arial" panose="020B0604020202020204" pitchFamily="34" charset="0"/>
              </a:rPr>
              <a:t>S</a:t>
            </a:r>
            <a:r>
              <a:rPr lang="en-US" altLang="en-US" sz="1800">
                <a:latin typeface="Arial" panose="020B0604020202020204" pitchFamily="34" charset="0"/>
              </a:rPr>
              <a:t>.</a:t>
            </a:r>
          </a:p>
        </p:txBody>
      </p:sp>
      <p:sp>
        <p:nvSpPr>
          <p:cNvPr id="5" name="TextBox 4">
            <a:extLst>
              <a:ext uri="{FF2B5EF4-FFF2-40B4-BE49-F238E27FC236}">
                <a16:creationId xmlns:a16="http://schemas.microsoft.com/office/drawing/2014/main" id="{DCA90D52-42BF-4C40-A1A4-D5D146E09A85}"/>
              </a:ext>
            </a:extLst>
          </p:cNvPr>
          <p:cNvSpPr txBox="1">
            <a:spLocks noChangeArrowheads="1"/>
          </p:cNvSpPr>
          <p:nvPr/>
        </p:nvSpPr>
        <p:spPr bwMode="auto">
          <a:xfrm>
            <a:off x="457200" y="1905000"/>
            <a:ext cx="7772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Example: In order to test a new teaching methodology, a school district</a:t>
            </a:r>
          </a:p>
          <a:p>
            <a:pPr eaLnBrk="1" hangingPunct="1">
              <a:spcBef>
                <a:spcPct val="0"/>
              </a:spcBef>
              <a:buFontTx/>
              <a:buNone/>
            </a:pPr>
            <a:r>
              <a:rPr lang="en-US" altLang="en-US" sz="1600">
                <a:latin typeface="Arial" panose="020B0604020202020204" pitchFamily="34" charset="0"/>
              </a:rPr>
              <a:t> randomly selects 10 classes in the district to experience the new approach.</a:t>
            </a:r>
          </a:p>
          <a:p>
            <a:pPr eaLnBrk="1" hangingPunct="1">
              <a:spcBef>
                <a:spcPct val="0"/>
              </a:spcBef>
              <a:buFontTx/>
              <a:buNone/>
            </a:pPr>
            <a:r>
              <a:rPr lang="en-US" altLang="en-US" sz="1600">
                <a:latin typeface="Arial" panose="020B0604020202020204" pitchFamily="34" charset="0"/>
              </a:rPr>
              <a:t> A standardized AP test for the subject is given as the final exam to these classes.</a:t>
            </a:r>
          </a:p>
          <a:p>
            <a:pPr eaLnBrk="1" hangingPunct="1">
              <a:spcBef>
                <a:spcPct val="0"/>
              </a:spcBef>
              <a:buFontTx/>
              <a:buNone/>
            </a:pPr>
            <a:r>
              <a:rPr lang="en-US" altLang="en-US" sz="1600">
                <a:latin typeface="Arial" panose="020B0604020202020204" pitchFamily="34" charset="0"/>
              </a:rPr>
              <a:t>The national average score on this test is 500, and scores are normally distributed.</a:t>
            </a:r>
          </a:p>
          <a:p>
            <a:pPr eaLnBrk="1" hangingPunct="1">
              <a:spcBef>
                <a:spcPct val="0"/>
              </a:spcBef>
              <a:buFontTx/>
              <a:buNone/>
            </a:pPr>
            <a:r>
              <a:rPr lang="en-US" altLang="en-US" sz="1600">
                <a:latin typeface="Arial" panose="020B0604020202020204" pitchFamily="34" charset="0"/>
              </a:rPr>
              <a:t>Data we have is the average AP test result for each of the 10 classes.  </a:t>
            </a:r>
          </a:p>
        </p:txBody>
      </p:sp>
      <p:sp>
        <p:nvSpPr>
          <p:cNvPr id="7" name="TextBox 6">
            <a:extLst>
              <a:ext uri="{FF2B5EF4-FFF2-40B4-BE49-F238E27FC236}">
                <a16:creationId xmlns:a16="http://schemas.microsoft.com/office/drawing/2014/main" id="{C35CBF58-2408-4586-A006-03F724F1286B}"/>
              </a:ext>
            </a:extLst>
          </p:cNvPr>
          <p:cNvSpPr txBox="1">
            <a:spLocks noChangeArrowheads="1"/>
          </p:cNvSpPr>
          <p:nvPr/>
        </p:nvSpPr>
        <p:spPr bwMode="auto">
          <a:xfrm>
            <a:off x="609600" y="3200400"/>
            <a:ext cx="673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Question:  Will the mean AP scores for students receiving instruction by </a:t>
            </a:r>
          </a:p>
          <a:p>
            <a:pPr eaLnBrk="1" hangingPunct="1">
              <a:spcBef>
                <a:spcPct val="0"/>
              </a:spcBef>
              <a:buFontTx/>
              <a:buNone/>
            </a:pPr>
            <a:r>
              <a:rPr lang="en-US" altLang="en-US" sz="1600">
                <a:latin typeface="Arial" panose="020B0604020202020204" pitchFamily="34" charset="0"/>
              </a:rPr>
              <a:t>                   the new method be above the national average?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07E8B02-C9A6-4C2E-B16F-502D8DAB45FF}"/>
                  </a:ext>
                </a:extLst>
              </p:cNvPr>
              <p:cNvSpPr txBox="1">
                <a:spLocks noChangeArrowheads="1"/>
              </p:cNvSpPr>
              <p:nvPr/>
            </p:nvSpPr>
            <p:spPr bwMode="auto">
              <a:xfrm>
                <a:off x="3810000" y="3810000"/>
                <a:ext cx="4865434" cy="20519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Research Hypothesis: H</a:t>
                </a:r>
                <a:r>
                  <a:rPr lang="en-US" altLang="en-US" sz="1800" baseline="-25000" dirty="0">
                    <a:latin typeface="Arial" panose="020B0604020202020204" pitchFamily="34" charset="0"/>
                  </a:rPr>
                  <a:t>1</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&gt; 500</a:t>
                </a:r>
              </a:p>
              <a:p>
                <a:pPr eaLnBrk="1" hangingPunct="1">
                  <a:spcBef>
                    <a:spcPct val="0"/>
                  </a:spcBef>
                  <a:buFontTx/>
                  <a:buNone/>
                </a:pPr>
                <a:r>
                  <a:rPr lang="en-US" altLang="en-US" sz="1800" dirty="0">
                    <a:latin typeface="Arial" panose="020B0604020202020204" pitchFamily="34" charset="0"/>
                  </a:rPr>
                  <a:t>Null Hypothesis: H</a:t>
                </a:r>
                <a:r>
                  <a:rPr lang="en-US" altLang="en-US" sz="1800" baseline="-25000" dirty="0">
                    <a:latin typeface="Arial" panose="020B0604020202020204" pitchFamily="34" charset="0"/>
                  </a:rPr>
                  <a:t>0</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 500</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Test </a:t>
                </a:r>
                <a:r>
                  <a:rPr lang="en-US" altLang="en-US" sz="1800" dirty="0">
                    <a:solidFill>
                      <a:schemeClr val="tx2"/>
                    </a:solidFill>
                    <a:latin typeface="Arial" panose="020B0604020202020204" pitchFamily="34" charset="0"/>
                  </a:rPr>
                  <a:t>Statistic</a:t>
                </a:r>
                <a:r>
                  <a:rPr lang="en-US" altLang="en-US" sz="1800" dirty="0">
                    <a:latin typeface="Arial" panose="020B0604020202020204" pitchFamily="34" charset="0"/>
                  </a:rPr>
                  <a:t>: T =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500)/[</a:t>
                </a:r>
                <a:r>
                  <a:rPr lang="en-US" altLang="en-US" sz="1800" dirty="0">
                    <a:solidFill>
                      <a:schemeClr val="accent1"/>
                    </a:solidFill>
                    <a:latin typeface="Arial" panose="020B0604020202020204" pitchFamily="34" charset="0"/>
                  </a:rPr>
                  <a:t>S</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latin typeface="Arial" panose="020B0604020202020204" pitchFamily="34" charset="0"/>
                          </a:rPr>
                          <m:t>10</m:t>
                        </m:r>
                      </m:e>
                    </m:rad>
                  </m:oMath>
                </a14:m>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Null Distribution: T ~ t</a:t>
                </a:r>
                <a:r>
                  <a:rPr lang="en-US" altLang="en-US" sz="1800" baseline="-25000" dirty="0">
                    <a:latin typeface="Arial" panose="020B0604020202020204" pitchFamily="34" charset="0"/>
                  </a:rPr>
                  <a:t>(9)</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Decision Rule: Reject H</a:t>
                </a:r>
                <a:r>
                  <a:rPr lang="en-US" altLang="en-US" sz="1800" baseline="-25000" dirty="0">
                    <a:latin typeface="Arial" panose="020B0604020202020204" pitchFamily="34" charset="0"/>
                  </a:rPr>
                  <a:t>0</a:t>
                </a:r>
                <a:r>
                  <a:rPr lang="en-US" altLang="en-US" sz="1800" dirty="0">
                    <a:latin typeface="Arial" panose="020B0604020202020204" pitchFamily="34" charset="0"/>
                  </a:rPr>
                  <a:t> if T &gt; 1.833 (</a:t>
                </a:r>
                <a:r>
                  <a:rPr lang="el-GR" altLang="en-US" sz="1800" dirty="0">
                    <a:latin typeface="Arial" panose="020B0604020202020204" pitchFamily="34" charset="0"/>
                  </a:rPr>
                  <a:t>α</a:t>
                </a:r>
                <a:r>
                  <a:rPr lang="en-US" altLang="en-US" sz="1800" dirty="0">
                    <a:latin typeface="Arial" panose="020B0604020202020204" pitchFamily="34" charset="0"/>
                  </a:rPr>
                  <a:t>=0.05)</a:t>
                </a:r>
              </a:p>
            </p:txBody>
          </p:sp>
        </mc:Choice>
        <mc:Fallback>
          <p:sp>
            <p:nvSpPr>
              <p:cNvPr id="8" name="TextBox 7">
                <a:extLst>
                  <a:ext uri="{FF2B5EF4-FFF2-40B4-BE49-F238E27FC236}">
                    <a16:creationId xmlns:a16="http://schemas.microsoft.com/office/drawing/2014/main" id="{807E8B02-C9A6-4C2E-B16F-502D8DAB45FF}"/>
                  </a:ext>
                </a:extLst>
              </p:cNvPr>
              <p:cNvSpPr txBox="1">
                <a:spLocks noRot="1" noChangeAspect="1" noMove="1" noResize="1" noEditPoints="1" noAdjustHandles="1" noChangeArrowheads="1" noChangeShapeType="1" noTextEdit="1"/>
              </p:cNvSpPr>
              <p:nvPr/>
            </p:nvSpPr>
            <p:spPr bwMode="auto">
              <a:xfrm>
                <a:off x="3810000" y="3810000"/>
                <a:ext cx="4865434" cy="2051972"/>
              </a:xfrm>
              <a:prstGeom prst="rect">
                <a:avLst/>
              </a:prstGeom>
              <a:blipFill>
                <a:blip r:embed="rId3"/>
                <a:stretch>
                  <a:fillRect l="-1003" t="-1484" r="-251" b="-41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8434" name="Picture 2">
            <a:extLst>
              <a:ext uri="{FF2B5EF4-FFF2-40B4-BE49-F238E27FC236}">
                <a16:creationId xmlns:a16="http://schemas.microsoft.com/office/drawing/2014/main" id="{E8112F46-166C-448F-98FE-C4DF53689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162" r="15961"/>
          <a:stretch>
            <a:fillRect/>
          </a:stretch>
        </p:blipFill>
        <p:spPr bwMode="auto">
          <a:xfrm>
            <a:off x="304800" y="3810000"/>
            <a:ext cx="3200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3543B1F-389C-4009-BAD7-58F37062A76B}"/>
                  </a:ext>
                </a:extLst>
              </p:cNvPr>
              <p:cNvSpPr txBox="1">
                <a:spLocks noChangeArrowheads="1"/>
              </p:cNvSpPr>
              <p:nvPr/>
            </p:nvSpPr>
            <p:spPr bwMode="auto">
              <a:xfrm>
                <a:off x="3810000" y="5791200"/>
                <a:ext cx="5257800" cy="947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With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518 and </a:t>
                </a:r>
                <a:r>
                  <a:rPr lang="en-US" altLang="en-US" sz="1800" dirty="0">
                    <a:solidFill>
                      <a:schemeClr val="accent1"/>
                    </a:solidFill>
                    <a:latin typeface="Arial" panose="020B0604020202020204" pitchFamily="34" charset="0"/>
                  </a:rPr>
                  <a:t>S</a:t>
                </a:r>
                <a:r>
                  <a:rPr lang="en-US" altLang="en-US" sz="1800" dirty="0">
                    <a:latin typeface="Arial" panose="020B0604020202020204" pitchFamily="34" charset="0"/>
                  </a:rPr>
                  <a:t> = 22.2, </a:t>
                </a:r>
              </a:p>
              <a:p>
                <a:pPr eaLnBrk="1" hangingPunct="1">
                  <a:spcBef>
                    <a:spcPct val="0"/>
                  </a:spcBef>
                  <a:buFontTx/>
                  <a:buNone/>
                </a:pPr>
                <a:r>
                  <a:rPr lang="en-US" altLang="en-US" sz="1800" dirty="0">
                    <a:latin typeface="Arial" panose="020B0604020202020204" pitchFamily="34" charset="0"/>
                  </a:rPr>
                  <a:t>T = 2.56 &gt; 1.833, so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 Conclude</a:t>
                </a:r>
              </a:p>
              <a:p>
                <a:pPr eaLnBrk="1" hangingPunct="1">
                  <a:spcBef>
                    <a:spcPct val="0"/>
                  </a:spcBef>
                  <a:buFontTx/>
                  <a:buNone/>
                </a:pPr>
                <a:r>
                  <a:rPr lang="en-US" altLang="en-US" sz="1800" dirty="0">
                    <a:latin typeface="Arial" panose="020B0604020202020204" pitchFamily="34" charset="0"/>
                  </a:rPr>
                  <a:t> Average AP test scores higher with new method. </a:t>
                </a:r>
              </a:p>
            </p:txBody>
          </p:sp>
        </mc:Choice>
        <mc:Fallback>
          <p:sp>
            <p:nvSpPr>
              <p:cNvPr id="10" name="TextBox 9">
                <a:extLst>
                  <a:ext uri="{FF2B5EF4-FFF2-40B4-BE49-F238E27FC236}">
                    <a16:creationId xmlns:a16="http://schemas.microsoft.com/office/drawing/2014/main" id="{53543B1F-389C-4009-BAD7-58F37062A76B}"/>
                  </a:ext>
                </a:extLst>
              </p:cNvPr>
              <p:cNvSpPr txBox="1">
                <a:spLocks noRot="1" noChangeAspect="1" noMove="1" noResize="1" noEditPoints="1" noAdjustHandles="1" noChangeArrowheads="1" noChangeShapeType="1" noTextEdit="1"/>
              </p:cNvSpPr>
              <p:nvPr/>
            </p:nvSpPr>
            <p:spPr bwMode="auto">
              <a:xfrm>
                <a:off x="3810000" y="5791200"/>
                <a:ext cx="5257800" cy="947760"/>
              </a:xfrm>
              <a:prstGeom prst="rect">
                <a:avLst/>
              </a:prstGeom>
              <a:blipFill>
                <a:blip r:embed="rId5"/>
                <a:stretch>
                  <a:fillRect l="-927" t="-3226" b="-70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F1EC57D-EE47-4330-93D7-E7FF5A8A76DD}"/>
              </a:ext>
            </a:extLst>
          </p:cNvPr>
          <p:cNvCxnSpPr/>
          <p:nvPr/>
        </p:nvCxnSpPr>
        <p:spPr>
          <a:xfrm rot="10800000">
            <a:off x="2743200" y="6172200"/>
            <a:ext cx="1143000" cy="80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 calcmode="lin" valueType="num">
                                      <p:cBhvr additive="base">
                                        <p:cTn id="5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8">
                                            <p:txEl>
                                              <p:pRg st="1" end="1"/>
                                            </p:txEl>
                                          </p:spTgt>
                                        </p:tgtEl>
                                        <p:attrNameLst>
                                          <p:attrName>style.visibility</p:attrName>
                                        </p:attrNameLst>
                                      </p:cBhvr>
                                      <p:to>
                                        <p:strVal val="visible"/>
                                      </p:to>
                                    </p:set>
                                    <p:anim calcmode="lin" valueType="num">
                                      <p:cBhvr additive="base">
                                        <p:cTn id="6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anim calcmode="lin" valueType="num">
                                      <p:cBhvr additive="base">
                                        <p:cTn id="7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xEl>
                                              <p:pRg st="4" end="4"/>
                                            </p:txEl>
                                          </p:spTgt>
                                        </p:tgtEl>
                                        <p:attrNameLst>
                                          <p:attrName>style.visibility</p:attrName>
                                        </p:attrNameLst>
                                      </p:cBhvr>
                                      <p:to>
                                        <p:strVal val="visible"/>
                                      </p:to>
                                    </p:set>
                                    <p:anim calcmode="lin" valueType="num">
                                      <p:cBhvr additive="base">
                                        <p:cTn id="7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8">
                                            <p:txEl>
                                              <p:pRg st="6" end="6"/>
                                            </p:txEl>
                                          </p:spTgt>
                                        </p:tgtEl>
                                        <p:attrNameLst>
                                          <p:attrName>style.visibility</p:attrName>
                                        </p:attrNameLst>
                                      </p:cBhvr>
                                      <p:to>
                                        <p:strVal val="visible"/>
                                      </p:to>
                                    </p:set>
                                    <p:anim calcmode="lin" valueType="num">
                                      <p:cBhvr additive="base">
                                        <p:cTn id="8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18434"/>
                                        </p:tgtEl>
                                        <p:attrNameLst>
                                          <p:attrName>style.visibility</p:attrName>
                                        </p:attrNameLst>
                                      </p:cBhvr>
                                      <p:to>
                                        <p:strVal val="visible"/>
                                      </p:to>
                                    </p:set>
                                    <p:anim calcmode="lin" valueType="num">
                                      <p:cBhvr additive="base">
                                        <p:cTn id="89" dur="500" fill="hold"/>
                                        <p:tgtEl>
                                          <p:spTgt spid="18434"/>
                                        </p:tgtEl>
                                        <p:attrNameLst>
                                          <p:attrName>ppt_x</p:attrName>
                                        </p:attrNameLst>
                                      </p:cBhvr>
                                      <p:tavLst>
                                        <p:tav tm="0">
                                          <p:val>
                                            <p:strVal val="#ppt_x"/>
                                          </p:val>
                                        </p:tav>
                                        <p:tav tm="100000">
                                          <p:val>
                                            <p:strVal val="#ppt_x"/>
                                          </p:val>
                                        </p:tav>
                                      </p:tavLst>
                                    </p:anim>
                                    <p:anim calcmode="lin" valueType="num">
                                      <p:cBhvr additive="base">
                                        <p:cTn id="90"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10">
                                            <p:txEl>
                                              <p:pRg st="0" end="0"/>
                                            </p:txEl>
                                          </p:spTgt>
                                        </p:tgtEl>
                                        <p:attrNameLst>
                                          <p:attrName>style.visibility</p:attrName>
                                        </p:attrNameLst>
                                      </p:cBhvr>
                                      <p:to>
                                        <p:strVal val="visible"/>
                                      </p:to>
                                    </p:set>
                                    <p:anim calcmode="lin" valueType="num">
                                      <p:cBhvr additive="base">
                                        <p:cTn id="9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0">
                                            <p:txEl>
                                              <p:pRg st="1" end="1"/>
                                            </p:txEl>
                                          </p:spTgt>
                                        </p:tgtEl>
                                        <p:attrNameLst>
                                          <p:attrName>style.visibility</p:attrName>
                                        </p:attrNameLst>
                                      </p:cBhvr>
                                      <p:to>
                                        <p:strVal val="visible"/>
                                      </p:to>
                                    </p:set>
                                    <p:anim calcmode="lin" valueType="num">
                                      <p:cBhvr additive="base">
                                        <p:cTn id="10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0">
                                            <p:txEl>
                                              <p:pRg st="2" end="2"/>
                                            </p:txEl>
                                          </p:spTgt>
                                        </p:tgtEl>
                                        <p:attrNameLst>
                                          <p:attrName>style.visibility</p:attrName>
                                        </p:attrNameLst>
                                      </p:cBhvr>
                                      <p:to>
                                        <p:strVal val="visible"/>
                                      </p:to>
                                    </p:set>
                                    <p:anim calcmode="lin" valueType="num">
                                      <p:cBhvr additive="base">
                                        <p:cTn id="10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nodeType="click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 fill="hold"/>
                                        <p:tgtEl>
                                          <p:spTgt spid="12"/>
                                        </p:tgtEl>
                                        <p:attrNameLst>
                                          <p:attrName>ppt_x</p:attrName>
                                        </p:attrNameLst>
                                      </p:cBhvr>
                                      <p:tavLst>
                                        <p:tav tm="0">
                                          <p:val>
                                            <p:strVal val="#ppt_x"/>
                                          </p:val>
                                        </p:tav>
                                        <p:tav tm="100000">
                                          <p:val>
                                            <p:strVal val="#ppt_x"/>
                                          </p:val>
                                        </p:tav>
                                      </p:tavLst>
                                    </p:anim>
                                    <p:anim calcmode="lin" valueType="num">
                                      <p:cBhvr additive="base">
                                        <p:cTn id="1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9EA517D-1D20-44F8-A927-1C4028B7F591}"/>
              </a:ext>
            </a:extLst>
          </p:cNvPr>
          <p:cNvSpPr>
            <a:spLocks noGrp="1"/>
          </p:cNvSpPr>
          <p:nvPr>
            <p:ph type="title"/>
          </p:nvPr>
        </p:nvSpPr>
        <p:spPr>
          <a:xfrm>
            <a:off x="381000" y="0"/>
            <a:ext cx="8229600" cy="1143000"/>
          </a:xfrm>
        </p:spPr>
        <p:txBody>
          <a:bodyPr/>
          <a:lstStyle/>
          <a:p>
            <a:pPr eaLnBrk="1" hangingPunct="1"/>
            <a:r>
              <a:rPr lang="en-US" altLang="en-US" sz="3200"/>
              <a:t>Standard Normal Distribution</a:t>
            </a:r>
          </a:p>
        </p:txBody>
      </p:sp>
      <p:sp>
        <p:nvSpPr>
          <p:cNvPr id="4099" name="TextBox 2">
            <a:extLst>
              <a:ext uri="{FF2B5EF4-FFF2-40B4-BE49-F238E27FC236}">
                <a16:creationId xmlns:a16="http://schemas.microsoft.com/office/drawing/2014/main" id="{15B4D71D-8B5C-4376-93F8-97E3BC139237}"/>
              </a:ext>
            </a:extLst>
          </p:cNvPr>
          <p:cNvSpPr txBox="1">
            <a:spLocks noChangeArrowheads="1"/>
          </p:cNvSpPr>
          <p:nvPr/>
        </p:nvSpPr>
        <p:spPr bwMode="auto">
          <a:xfrm>
            <a:off x="2514600" y="1066800"/>
            <a:ext cx="3902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 Standard Normal Distribution is when</a:t>
            </a:r>
          </a:p>
          <a:p>
            <a:pPr eaLnBrk="1" hangingPunct="1">
              <a:spcBef>
                <a:spcPct val="0"/>
              </a:spcBef>
              <a:buFontTx/>
              <a:buNone/>
            </a:pPr>
            <a:r>
              <a:rPr lang="en-US" altLang="en-US" sz="1800"/>
              <a:t> the mean µ=0 and</a:t>
            </a:r>
          </a:p>
          <a:p>
            <a:pPr eaLnBrk="1" hangingPunct="1">
              <a:spcBef>
                <a:spcPct val="0"/>
              </a:spcBef>
              <a:buFontTx/>
              <a:buNone/>
            </a:pPr>
            <a:r>
              <a:rPr lang="en-US" altLang="en-US" sz="1800"/>
              <a:t> the standard deviation </a:t>
            </a:r>
            <a:r>
              <a:rPr lang="el-GR" altLang="en-US" sz="1800"/>
              <a:t>σ</a:t>
            </a:r>
            <a:r>
              <a:rPr lang="en-US" altLang="en-US" sz="1800"/>
              <a:t>=1</a:t>
            </a:r>
          </a:p>
        </p:txBody>
      </p:sp>
      <p:sp>
        <p:nvSpPr>
          <p:cNvPr id="4100" name="TextBox 3">
            <a:extLst>
              <a:ext uri="{FF2B5EF4-FFF2-40B4-BE49-F238E27FC236}">
                <a16:creationId xmlns:a16="http://schemas.microsoft.com/office/drawing/2014/main" id="{B0981402-361B-448C-A0FE-C8379EACE4B7}"/>
              </a:ext>
            </a:extLst>
          </p:cNvPr>
          <p:cNvSpPr txBox="1">
            <a:spLocks noChangeArrowheads="1"/>
          </p:cNvSpPr>
          <p:nvPr/>
        </p:nvSpPr>
        <p:spPr bwMode="auto">
          <a:xfrm>
            <a:off x="152400" y="2438400"/>
            <a:ext cx="58388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257300" indent="-3429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t>Properties of the Standard Normal Distribution</a:t>
            </a:r>
          </a:p>
          <a:p>
            <a:pPr lvl="1" eaLnBrk="1" hangingPunct="1">
              <a:spcBef>
                <a:spcPct val="0"/>
              </a:spcBef>
              <a:buFont typeface="Calibri" panose="020F0502020204030204" pitchFamily="34" charset="0"/>
              <a:buAutoNum type="arabicPeriod"/>
            </a:pPr>
            <a:r>
              <a:rPr lang="en-US" altLang="en-US" sz="1600"/>
              <a:t>The total area under the curve is equal to 1</a:t>
            </a:r>
          </a:p>
          <a:p>
            <a:pPr lvl="1" eaLnBrk="1" hangingPunct="1">
              <a:spcBef>
                <a:spcPct val="0"/>
              </a:spcBef>
              <a:buFont typeface="Calibri" panose="020F0502020204030204" pitchFamily="34" charset="0"/>
              <a:buAutoNum type="arabicPeriod"/>
            </a:pPr>
            <a:r>
              <a:rPr lang="en-US" altLang="en-US" sz="1600"/>
              <a:t>The distribution is “bell-shaped”</a:t>
            </a:r>
          </a:p>
          <a:p>
            <a:pPr lvl="2" eaLnBrk="1" hangingPunct="1">
              <a:spcBef>
                <a:spcPct val="0"/>
              </a:spcBef>
              <a:buFont typeface="Calibri" panose="020F0502020204030204" pitchFamily="34" charset="0"/>
              <a:buAutoNum type="arabicPeriod"/>
            </a:pPr>
            <a:r>
              <a:rPr lang="en-US" altLang="en-US" sz="1600"/>
              <a:t>Symmetrical</a:t>
            </a:r>
          </a:p>
          <a:p>
            <a:pPr lvl="2" eaLnBrk="1" hangingPunct="1">
              <a:spcBef>
                <a:spcPct val="0"/>
              </a:spcBef>
              <a:buFont typeface="Calibri" panose="020F0502020204030204" pitchFamily="34" charset="0"/>
              <a:buAutoNum type="arabicPeriod"/>
            </a:pPr>
            <a:r>
              <a:rPr lang="en-US" altLang="en-US" sz="1600"/>
              <a:t>Mounded (Unimodal)</a:t>
            </a:r>
          </a:p>
          <a:p>
            <a:pPr lvl="2" eaLnBrk="1" hangingPunct="1">
              <a:spcBef>
                <a:spcPct val="0"/>
              </a:spcBef>
              <a:buFont typeface="Calibri" panose="020F0502020204030204" pitchFamily="34" charset="0"/>
              <a:buAutoNum type="arabicPeriod"/>
            </a:pPr>
            <a:r>
              <a:rPr lang="en-US" altLang="en-US" sz="1600"/>
              <a:t>Extends infinitely in both directions</a:t>
            </a:r>
          </a:p>
          <a:p>
            <a:pPr lvl="1" eaLnBrk="1" hangingPunct="1">
              <a:spcBef>
                <a:spcPct val="0"/>
              </a:spcBef>
              <a:buFont typeface="Calibri" panose="020F0502020204030204" pitchFamily="34" charset="0"/>
              <a:buAutoNum type="arabicPeriod"/>
            </a:pPr>
            <a:r>
              <a:rPr lang="en-US" altLang="en-US" sz="1600"/>
              <a:t>Has Mean = 0 and Standard Deviation = 1</a:t>
            </a:r>
          </a:p>
          <a:p>
            <a:pPr lvl="1" eaLnBrk="1" hangingPunct="1">
              <a:spcBef>
                <a:spcPct val="0"/>
              </a:spcBef>
              <a:buFont typeface="Calibri" panose="020F0502020204030204" pitchFamily="34" charset="0"/>
              <a:buAutoNum type="arabicPeriod"/>
            </a:pPr>
            <a:r>
              <a:rPr lang="en-US" altLang="en-US" sz="1600"/>
              <a:t>The Mean divides the area under the curve in half</a:t>
            </a:r>
          </a:p>
          <a:p>
            <a:pPr lvl="2" eaLnBrk="1" hangingPunct="1">
              <a:spcBef>
                <a:spcPct val="0"/>
              </a:spcBef>
              <a:buFont typeface="Calibri" panose="020F0502020204030204" pitchFamily="34" charset="0"/>
              <a:buAutoNum type="arabicPeriod"/>
            </a:pPr>
            <a:r>
              <a:rPr lang="en-US" altLang="en-US" sz="1600"/>
              <a:t>0.5 Below the Mean</a:t>
            </a:r>
          </a:p>
          <a:p>
            <a:pPr lvl="2" eaLnBrk="1" hangingPunct="1">
              <a:spcBef>
                <a:spcPct val="0"/>
              </a:spcBef>
              <a:buFont typeface="Calibri" panose="020F0502020204030204" pitchFamily="34" charset="0"/>
              <a:buAutoNum type="arabicPeriod"/>
            </a:pPr>
            <a:r>
              <a:rPr lang="en-US" altLang="en-US" sz="1600"/>
              <a:t>0.5 Above the Mean</a:t>
            </a:r>
          </a:p>
          <a:p>
            <a:pPr lvl="1" eaLnBrk="1" hangingPunct="1">
              <a:spcBef>
                <a:spcPct val="0"/>
              </a:spcBef>
              <a:buFont typeface="Calibri" panose="020F0502020204030204" pitchFamily="34" charset="0"/>
              <a:buAutoNum type="arabicPeriod"/>
            </a:pPr>
            <a:r>
              <a:rPr lang="en-US" altLang="en-US" sz="1600"/>
              <a:t>Nearly All the area (99.7% = 0.9970) lies between</a:t>
            </a:r>
          </a:p>
          <a:p>
            <a:pPr lvl="2" eaLnBrk="1" hangingPunct="1">
              <a:spcBef>
                <a:spcPct val="0"/>
              </a:spcBef>
              <a:buFont typeface="Calibri" panose="020F0502020204030204" pitchFamily="34" charset="0"/>
              <a:buAutoNum type="arabicPeriod"/>
            </a:pPr>
            <a:r>
              <a:rPr lang="en-US" altLang="en-US" sz="1600"/>
              <a:t>a = -3  and</a:t>
            </a:r>
          </a:p>
          <a:p>
            <a:pPr lvl="2" eaLnBrk="1" hangingPunct="1">
              <a:spcBef>
                <a:spcPct val="0"/>
              </a:spcBef>
              <a:buFont typeface="Calibri" panose="020F0502020204030204" pitchFamily="34" charset="0"/>
              <a:buAutoNum type="arabicPeriod"/>
            </a:pPr>
            <a:r>
              <a:rPr lang="en-US" altLang="en-US" sz="1600"/>
              <a:t>b = +3</a:t>
            </a:r>
          </a:p>
          <a:p>
            <a:pPr lvl="1" eaLnBrk="1" hangingPunct="1">
              <a:spcBef>
                <a:spcPct val="0"/>
              </a:spcBef>
              <a:buFont typeface="Calibri" panose="020F0502020204030204" pitchFamily="34" charset="0"/>
              <a:buAutoNum type="arabicPeriod"/>
            </a:pPr>
            <a:r>
              <a:rPr lang="en-US" altLang="en-US" sz="1600"/>
              <a:t>The probability of any specific value is Zero (ie, P[x=a] = 0) </a:t>
            </a:r>
          </a:p>
        </p:txBody>
      </p:sp>
      <p:pic>
        <p:nvPicPr>
          <p:cNvPr id="4101" name="Picture 2">
            <a:extLst>
              <a:ext uri="{FF2B5EF4-FFF2-40B4-BE49-F238E27FC236}">
                <a16:creationId xmlns:a16="http://schemas.microsoft.com/office/drawing/2014/main" id="{8FBC7AED-4D94-46EA-8E6F-CA8A2D7A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133600"/>
            <a:ext cx="3657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500" fill="hold"/>
                                        <p:tgtEl>
                                          <p:spTgt spid="4101"/>
                                        </p:tgtEl>
                                        <p:attrNameLst>
                                          <p:attrName>ppt_x</p:attrName>
                                        </p:attrNameLst>
                                      </p:cBhvr>
                                      <p:tavLst>
                                        <p:tav tm="0">
                                          <p:val>
                                            <p:strVal val="#ppt_x"/>
                                          </p:val>
                                        </p:tav>
                                        <p:tav tm="100000">
                                          <p:val>
                                            <p:strVal val="#ppt_x"/>
                                          </p:val>
                                        </p:tav>
                                      </p:tavLst>
                                    </p:anim>
                                    <p:anim calcmode="lin" valueType="num">
                                      <p:cBhvr additive="base">
                                        <p:cTn id="14"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0" end="0"/>
                                            </p:txEl>
                                          </p:spTgt>
                                        </p:tgtEl>
                                        <p:attrNameLst>
                                          <p:attrName>style.visibility</p:attrName>
                                        </p:attrNameLst>
                                      </p:cBhvr>
                                      <p:to>
                                        <p:strVal val="visible"/>
                                      </p:to>
                                    </p:set>
                                    <p:anim calcmode="lin" valueType="num">
                                      <p:cBhvr additive="base">
                                        <p:cTn id="19"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anim calcmode="lin" valueType="num">
                                      <p:cBhvr additive="base">
                                        <p:cTn id="25"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xEl>
                                              <p:pRg st="2" end="2"/>
                                            </p:txEl>
                                          </p:spTgt>
                                        </p:tgtEl>
                                        <p:attrNameLst>
                                          <p:attrName>style.visibility</p:attrName>
                                        </p:attrNameLst>
                                      </p:cBhvr>
                                      <p:to>
                                        <p:strVal val="visible"/>
                                      </p:to>
                                    </p:set>
                                    <p:anim calcmode="lin" valueType="num">
                                      <p:cBhvr additive="base">
                                        <p:cTn id="31"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00">
                                            <p:txEl>
                                              <p:pRg st="3" end="3"/>
                                            </p:txEl>
                                          </p:spTgt>
                                        </p:tgtEl>
                                        <p:attrNameLst>
                                          <p:attrName>style.visibility</p:attrName>
                                        </p:attrNameLst>
                                      </p:cBhvr>
                                      <p:to>
                                        <p:strVal val="visible"/>
                                      </p:to>
                                    </p:set>
                                    <p:anim calcmode="lin" valueType="num">
                                      <p:cBhvr additive="base">
                                        <p:cTn id="37"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100">
                                            <p:txEl>
                                              <p:pRg st="4" end="4"/>
                                            </p:txEl>
                                          </p:spTgt>
                                        </p:tgtEl>
                                        <p:attrNameLst>
                                          <p:attrName>style.visibility</p:attrName>
                                        </p:attrNameLst>
                                      </p:cBhvr>
                                      <p:to>
                                        <p:strVal val="visible"/>
                                      </p:to>
                                    </p:set>
                                    <p:anim calcmode="lin" valueType="num">
                                      <p:cBhvr additive="base">
                                        <p:cTn id="43"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100">
                                            <p:txEl>
                                              <p:pRg st="5" end="5"/>
                                            </p:txEl>
                                          </p:spTgt>
                                        </p:tgtEl>
                                        <p:attrNameLst>
                                          <p:attrName>style.visibility</p:attrName>
                                        </p:attrNameLst>
                                      </p:cBhvr>
                                      <p:to>
                                        <p:strVal val="visible"/>
                                      </p:to>
                                    </p:set>
                                    <p:anim calcmode="lin" valueType="num">
                                      <p:cBhvr additive="base">
                                        <p:cTn id="49"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100">
                                            <p:txEl>
                                              <p:pRg st="6" end="6"/>
                                            </p:txEl>
                                          </p:spTgt>
                                        </p:tgtEl>
                                        <p:attrNameLst>
                                          <p:attrName>style.visibility</p:attrName>
                                        </p:attrNameLst>
                                      </p:cBhvr>
                                      <p:to>
                                        <p:strVal val="visible"/>
                                      </p:to>
                                    </p:set>
                                    <p:anim calcmode="lin" valueType="num">
                                      <p:cBhvr additive="base">
                                        <p:cTn id="55" dur="500" fill="hold"/>
                                        <p:tgtEl>
                                          <p:spTgt spid="4100">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100">
                                            <p:txEl>
                                              <p:pRg st="7" end="7"/>
                                            </p:txEl>
                                          </p:spTgt>
                                        </p:tgtEl>
                                        <p:attrNameLst>
                                          <p:attrName>style.visibility</p:attrName>
                                        </p:attrNameLst>
                                      </p:cBhvr>
                                      <p:to>
                                        <p:strVal val="visible"/>
                                      </p:to>
                                    </p:set>
                                    <p:anim calcmode="lin" valueType="num">
                                      <p:cBhvr additive="base">
                                        <p:cTn id="61" dur="500" fill="hold"/>
                                        <p:tgtEl>
                                          <p:spTgt spid="4100">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1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100">
                                            <p:txEl>
                                              <p:pRg st="8" end="8"/>
                                            </p:txEl>
                                          </p:spTgt>
                                        </p:tgtEl>
                                        <p:attrNameLst>
                                          <p:attrName>style.visibility</p:attrName>
                                        </p:attrNameLst>
                                      </p:cBhvr>
                                      <p:to>
                                        <p:strVal val="visible"/>
                                      </p:to>
                                    </p:set>
                                    <p:anim calcmode="lin" valueType="num">
                                      <p:cBhvr additive="base">
                                        <p:cTn id="67" dur="500" fill="hold"/>
                                        <p:tgtEl>
                                          <p:spTgt spid="4100">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10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100">
                                            <p:txEl>
                                              <p:pRg st="9" end="9"/>
                                            </p:txEl>
                                          </p:spTgt>
                                        </p:tgtEl>
                                        <p:attrNameLst>
                                          <p:attrName>style.visibility</p:attrName>
                                        </p:attrNameLst>
                                      </p:cBhvr>
                                      <p:to>
                                        <p:strVal val="visible"/>
                                      </p:to>
                                    </p:set>
                                    <p:anim calcmode="lin" valueType="num">
                                      <p:cBhvr additive="base">
                                        <p:cTn id="73" dur="500" fill="hold"/>
                                        <p:tgtEl>
                                          <p:spTgt spid="4100">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10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100">
                                            <p:txEl>
                                              <p:pRg st="10" end="10"/>
                                            </p:txEl>
                                          </p:spTgt>
                                        </p:tgtEl>
                                        <p:attrNameLst>
                                          <p:attrName>style.visibility</p:attrName>
                                        </p:attrNameLst>
                                      </p:cBhvr>
                                      <p:to>
                                        <p:strVal val="visible"/>
                                      </p:to>
                                    </p:set>
                                    <p:anim calcmode="lin" valueType="num">
                                      <p:cBhvr additive="base">
                                        <p:cTn id="79" dur="500" fill="hold"/>
                                        <p:tgtEl>
                                          <p:spTgt spid="4100">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10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4100">
                                            <p:txEl>
                                              <p:pRg st="11" end="11"/>
                                            </p:txEl>
                                          </p:spTgt>
                                        </p:tgtEl>
                                        <p:attrNameLst>
                                          <p:attrName>style.visibility</p:attrName>
                                        </p:attrNameLst>
                                      </p:cBhvr>
                                      <p:to>
                                        <p:strVal val="visible"/>
                                      </p:to>
                                    </p:set>
                                    <p:anim calcmode="lin" valueType="num">
                                      <p:cBhvr additive="base">
                                        <p:cTn id="85" dur="500" fill="hold"/>
                                        <p:tgtEl>
                                          <p:spTgt spid="4100">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00">
                                            <p:txEl>
                                              <p:pRg st="11" end="11"/>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100">
                                            <p:txEl>
                                              <p:pRg st="12" end="12"/>
                                            </p:txEl>
                                          </p:spTgt>
                                        </p:tgtEl>
                                        <p:attrNameLst>
                                          <p:attrName>style.visibility</p:attrName>
                                        </p:attrNameLst>
                                      </p:cBhvr>
                                      <p:to>
                                        <p:strVal val="visible"/>
                                      </p:to>
                                    </p:set>
                                    <p:anim calcmode="lin" valueType="num">
                                      <p:cBhvr additive="base">
                                        <p:cTn id="89" dur="500" fill="hold"/>
                                        <p:tgtEl>
                                          <p:spTgt spid="4100">
                                            <p:txEl>
                                              <p:pRg st="12" end="1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10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4100">
                                            <p:txEl>
                                              <p:pRg st="13" end="13"/>
                                            </p:txEl>
                                          </p:spTgt>
                                        </p:tgtEl>
                                        <p:attrNameLst>
                                          <p:attrName>style.visibility</p:attrName>
                                        </p:attrNameLst>
                                      </p:cBhvr>
                                      <p:to>
                                        <p:strVal val="visible"/>
                                      </p:to>
                                    </p:set>
                                    <p:anim calcmode="lin" valueType="num">
                                      <p:cBhvr additive="base">
                                        <p:cTn id="95" dur="500" fill="hold"/>
                                        <p:tgtEl>
                                          <p:spTgt spid="4100">
                                            <p:txEl>
                                              <p:pRg st="13" end="13"/>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10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9">
            <a:extLst>
              <a:ext uri="{FF2B5EF4-FFF2-40B4-BE49-F238E27FC236}">
                <a16:creationId xmlns:a16="http://schemas.microsoft.com/office/drawing/2014/main" id="{2502F258-A82A-4771-BD4F-061D21036E1F}"/>
              </a:ext>
            </a:extLst>
          </p:cNvPr>
          <p:cNvSpPr txBox="1">
            <a:spLocks noChangeArrowheads="1"/>
          </p:cNvSpPr>
          <p:nvPr/>
        </p:nvSpPr>
        <p:spPr bwMode="auto">
          <a:xfrm>
            <a:off x="1909763" y="0"/>
            <a:ext cx="457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Confidence Intervals for µ</a:t>
            </a:r>
          </a:p>
          <a:p>
            <a:pPr algn="ctr" eaLnBrk="1" hangingPunct="1">
              <a:spcBef>
                <a:spcPct val="0"/>
              </a:spcBef>
              <a:buFontTx/>
              <a:buNone/>
            </a:pPr>
            <a:r>
              <a:rPr lang="el-GR" altLang="en-US" sz="2400"/>
              <a:t>σ</a:t>
            </a:r>
            <a:r>
              <a:rPr lang="en-US" altLang="en-US" sz="2400"/>
              <a:t> Unknown</a:t>
            </a:r>
          </a:p>
        </p:txBody>
      </p:sp>
      <p:grpSp>
        <p:nvGrpSpPr>
          <p:cNvPr id="41987" name="Group 10">
            <a:extLst>
              <a:ext uri="{FF2B5EF4-FFF2-40B4-BE49-F238E27FC236}">
                <a16:creationId xmlns:a16="http://schemas.microsoft.com/office/drawing/2014/main" id="{33A068E8-36F2-4EDC-9FCA-0EED4BE6223B}"/>
              </a:ext>
            </a:extLst>
          </p:cNvPr>
          <p:cNvGrpSpPr>
            <a:grpSpLocks/>
          </p:cNvGrpSpPr>
          <p:nvPr/>
        </p:nvGrpSpPr>
        <p:grpSpPr bwMode="auto">
          <a:xfrm>
            <a:off x="228600" y="838200"/>
            <a:ext cx="8839200" cy="4757760"/>
            <a:chOff x="228600" y="1219200"/>
            <a:chExt cx="8839200" cy="4757760"/>
          </a:xfrm>
        </p:grpSpPr>
        <p:sp>
          <p:nvSpPr>
            <p:cNvPr id="41999" name="TextBox 4">
              <a:extLst>
                <a:ext uri="{FF2B5EF4-FFF2-40B4-BE49-F238E27FC236}">
                  <a16:creationId xmlns:a16="http://schemas.microsoft.com/office/drawing/2014/main" id="{611F86FA-BFB2-4CEB-A4FE-684F7E336B6D}"/>
                </a:ext>
              </a:extLst>
            </p:cNvPr>
            <p:cNvSpPr txBox="1">
              <a:spLocks noChangeArrowheads="1"/>
            </p:cNvSpPr>
            <p:nvPr/>
          </p:nvSpPr>
          <p:spPr bwMode="auto">
            <a:xfrm>
              <a:off x="457200" y="1219200"/>
              <a:ext cx="7772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Example: In order to test a new teaching methodology, a school district</a:t>
              </a:r>
            </a:p>
            <a:p>
              <a:pPr eaLnBrk="1" hangingPunct="1">
                <a:spcBef>
                  <a:spcPct val="0"/>
                </a:spcBef>
                <a:buFontTx/>
                <a:buNone/>
              </a:pPr>
              <a:r>
                <a:rPr lang="en-US" altLang="en-US" sz="1600">
                  <a:latin typeface="Arial" panose="020B0604020202020204" pitchFamily="34" charset="0"/>
                </a:rPr>
                <a:t> randomly selects 10 classes in the district to experience the new approach.</a:t>
              </a:r>
            </a:p>
            <a:p>
              <a:pPr eaLnBrk="1" hangingPunct="1">
                <a:spcBef>
                  <a:spcPct val="0"/>
                </a:spcBef>
                <a:buFontTx/>
                <a:buNone/>
              </a:pPr>
              <a:r>
                <a:rPr lang="en-US" altLang="en-US" sz="1600">
                  <a:latin typeface="Arial" panose="020B0604020202020204" pitchFamily="34" charset="0"/>
                </a:rPr>
                <a:t> A standardized AP test for the subject is given as the final exam to these classes.</a:t>
              </a:r>
            </a:p>
            <a:p>
              <a:pPr eaLnBrk="1" hangingPunct="1">
                <a:spcBef>
                  <a:spcPct val="0"/>
                </a:spcBef>
                <a:buFontTx/>
                <a:buNone/>
              </a:pPr>
              <a:r>
                <a:rPr lang="en-US" altLang="en-US" sz="1600">
                  <a:latin typeface="Arial" panose="020B0604020202020204" pitchFamily="34" charset="0"/>
                </a:rPr>
                <a:t>The national average score on this test is 500, and scores are normally distributed.</a:t>
              </a:r>
            </a:p>
            <a:p>
              <a:pPr eaLnBrk="1" hangingPunct="1">
                <a:spcBef>
                  <a:spcPct val="0"/>
                </a:spcBef>
                <a:buFontTx/>
                <a:buNone/>
              </a:pPr>
              <a:r>
                <a:rPr lang="en-US" altLang="en-US" sz="1600">
                  <a:latin typeface="Arial" panose="020B0604020202020204" pitchFamily="34" charset="0"/>
                </a:rPr>
                <a:t>Data we have is the average AP test result for each of the 10 classes.  </a:t>
              </a:r>
            </a:p>
          </p:txBody>
        </p:sp>
        <p:sp>
          <p:nvSpPr>
            <p:cNvPr id="42000" name="TextBox 6">
              <a:extLst>
                <a:ext uri="{FF2B5EF4-FFF2-40B4-BE49-F238E27FC236}">
                  <a16:creationId xmlns:a16="http://schemas.microsoft.com/office/drawing/2014/main" id="{D665A870-163B-436F-9AB2-C6621B976A31}"/>
                </a:ext>
              </a:extLst>
            </p:cNvPr>
            <p:cNvSpPr txBox="1">
              <a:spLocks noChangeArrowheads="1"/>
            </p:cNvSpPr>
            <p:nvPr/>
          </p:nvSpPr>
          <p:spPr bwMode="auto">
            <a:xfrm>
              <a:off x="609600" y="2514600"/>
              <a:ext cx="673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Question:  Will the mean AP scores for students receiving instruction by </a:t>
              </a:r>
            </a:p>
            <a:p>
              <a:pPr eaLnBrk="1" hangingPunct="1">
                <a:spcBef>
                  <a:spcPct val="0"/>
                </a:spcBef>
                <a:buFontTx/>
                <a:buNone/>
              </a:pPr>
              <a:r>
                <a:rPr lang="en-US" altLang="en-US" sz="1600">
                  <a:latin typeface="Arial" panose="020B0604020202020204" pitchFamily="34" charset="0"/>
                </a:rPr>
                <a:t>                   the new method be above the national average?</a:t>
              </a:r>
            </a:p>
          </p:txBody>
        </p:sp>
        <mc:AlternateContent xmlns:mc="http://schemas.openxmlformats.org/markup-compatibility/2006">
          <mc:Choice xmlns:a14="http://schemas.microsoft.com/office/drawing/2010/main" Requires="a14">
            <p:sp>
              <p:nvSpPr>
                <p:cNvPr id="42001" name="TextBox 7">
                  <a:extLst>
                    <a:ext uri="{FF2B5EF4-FFF2-40B4-BE49-F238E27FC236}">
                      <a16:creationId xmlns:a16="http://schemas.microsoft.com/office/drawing/2014/main" id="{61BB7C57-0145-40A4-86A8-1A75216BF23E}"/>
                    </a:ext>
                  </a:extLst>
                </p:cNvPr>
                <p:cNvSpPr txBox="1">
                  <a:spLocks noChangeArrowheads="1"/>
                </p:cNvSpPr>
                <p:nvPr/>
              </p:nvSpPr>
              <p:spPr bwMode="auto">
                <a:xfrm>
                  <a:off x="3810000" y="3048000"/>
                  <a:ext cx="4865434" cy="20519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Research Hypothesis: H</a:t>
                  </a:r>
                  <a:r>
                    <a:rPr lang="en-US" altLang="en-US" sz="1800" baseline="-25000" dirty="0">
                      <a:latin typeface="Arial" panose="020B0604020202020204" pitchFamily="34" charset="0"/>
                    </a:rPr>
                    <a:t>1</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&gt; 500</a:t>
                  </a:r>
                </a:p>
                <a:p>
                  <a:pPr eaLnBrk="1" hangingPunct="1">
                    <a:spcBef>
                      <a:spcPct val="0"/>
                    </a:spcBef>
                    <a:buFontTx/>
                    <a:buNone/>
                  </a:pPr>
                  <a:r>
                    <a:rPr lang="en-US" altLang="en-US" sz="1800" dirty="0">
                      <a:latin typeface="Arial" panose="020B0604020202020204" pitchFamily="34" charset="0"/>
                    </a:rPr>
                    <a:t>Null Hypothesis: H</a:t>
                  </a:r>
                  <a:r>
                    <a:rPr lang="en-US" altLang="en-US" sz="1800" baseline="-25000" dirty="0">
                      <a:latin typeface="Arial" panose="020B0604020202020204" pitchFamily="34" charset="0"/>
                    </a:rPr>
                    <a:t>0</a:t>
                  </a:r>
                  <a:r>
                    <a:rPr lang="en-US" altLang="en-US" sz="1800" dirty="0">
                      <a:latin typeface="Arial" panose="020B0604020202020204" pitchFamily="34" charset="0"/>
                    </a:rPr>
                    <a:t>: </a:t>
                  </a:r>
                  <a:r>
                    <a:rPr lang="en-US" altLang="en-US" sz="1800" dirty="0">
                      <a:solidFill>
                        <a:srgbClr val="FF0000"/>
                      </a:solidFill>
                      <a:latin typeface="Arial" panose="020B0604020202020204" pitchFamily="34" charset="0"/>
                    </a:rPr>
                    <a:t>µ</a:t>
                  </a:r>
                  <a:r>
                    <a:rPr lang="en-US" altLang="en-US" sz="1800" dirty="0">
                      <a:latin typeface="Arial" panose="020B0604020202020204" pitchFamily="34" charset="0"/>
                    </a:rPr>
                    <a:t> = 500</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Test </a:t>
                  </a:r>
                  <a:r>
                    <a:rPr lang="en-US" altLang="en-US" sz="1800" dirty="0">
                      <a:solidFill>
                        <a:schemeClr val="tx2"/>
                      </a:solidFill>
                      <a:latin typeface="Arial" panose="020B0604020202020204" pitchFamily="34" charset="0"/>
                    </a:rPr>
                    <a:t>Statistic</a:t>
                  </a:r>
                  <a:r>
                    <a:rPr lang="en-US" altLang="en-US" sz="1800" dirty="0">
                      <a:latin typeface="Arial" panose="020B0604020202020204" pitchFamily="34" charset="0"/>
                    </a:rPr>
                    <a:t>: T =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500)/[</a:t>
                  </a:r>
                  <a:r>
                    <a:rPr lang="en-US" altLang="en-US" sz="1800" dirty="0">
                      <a:solidFill>
                        <a:schemeClr val="accent1"/>
                      </a:solidFill>
                      <a:latin typeface="Arial" panose="020B0604020202020204" pitchFamily="34" charset="0"/>
                    </a:rPr>
                    <a:t>S</a:t>
                  </a:r>
                  <a:r>
                    <a:rPr lang="en-US" altLang="en-US" sz="1800" dirty="0">
                      <a:latin typeface="Arial" panose="020B0604020202020204" pitchFamily="34" charset="0"/>
                    </a:rPr>
                    <a:t>/</a:t>
                  </a:r>
                  <a14:m>
                    <m:oMath xmlns:m="http://schemas.openxmlformats.org/officeDocument/2006/math">
                      <m:rad>
                        <m:radPr>
                          <m:degHide m:val="on"/>
                          <m:ctrlPr>
                            <a:rPr lang="en-US" altLang="en-US" sz="1800" i="1" smtClean="0">
                              <a:latin typeface="Cambria Math" panose="02040503050406030204" pitchFamily="18" charset="0"/>
                            </a:rPr>
                          </m:ctrlPr>
                        </m:radPr>
                        <m:deg/>
                        <m:e>
                          <m:r>
                            <m:rPr>
                              <m:nor/>
                            </m:rPr>
                            <a:rPr lang="en-US" altLang="en-US" sz="1800" dirty="0" smtClean="0">
                              <a:latin typeface="Arial" panose="020B0604020202020204" pitchFamily="34" charset="0"/>
                            </a:rPr>
                            <m:t>10</m:t>
                          </m:r>
                        </m:e>
                      </m:rad>
                    </m:oMath>
                  </a14:m>
                  <a:r>
                    <a:rPr lang="en-US" altLang="en-US" sz="1800" dirty="0">
                      <a:latin typeface="Arial" panose="020B0604020202020204" pitchFamily="34" charset="0"/>
                    </a:rPr>
                    <a:t>]</a:t>
                  </a:r>
                </a:p>
                <a:p>
                  <a:pPr eaLnBrk="1" hangingPunct="1">
                    <a:spcBef>
                      <a:spcPct val="0"/>
                    </a:spcBef>
                    <a:buFontTx/>
                    <a:buNone/>
                  </a:pPr>
                  <a:r>
                    <a:rPr lang="en-US" altLang="en-US" sz="1800" dirty="0">
                      <a:latin typeface="Arial" panose="020B0604020202020204" pitchFamily="34" charset="0"/>
                    </a:rPr>
                    <a:t>Null Distribution: T ~ t</a:t>
                  </a:r>
                  <a:r>
                    <a:rPr lang="en-US" altLang="en-US" sz="1800" baseline="-25000" dirty="0">
                      <a:latin typeface="Arial" panose="020B0604020202020204" pitchFamily="34" charset="0"/>
                    </a:rPr>
                    <a:t>(9)</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Decision Rule: Reject H</a:t>
                  </a:r>
                  <a:r>
                    <a:rPr lang="en-US" altLang="en-US" sz="1800" baseline="-25000" dirty="0">
                      <a:latin typeface="Arial" panose="020B0604020202020204" pitchFamily="34" charset="0"/>
                    </a:rPr>
                    <a:t>0</a:t>
                  </a:r>
                  <a:r>
                    <a:rPr lang="en-US" altLang="en-US" sz="1800" dirty="0">
                      <a:latin typeface="Arial" panose="020B0604020202020204" pitchFamily="34" charset="0"/>
                    </a:rPr>
                    <a:t> if T &gt; 1.833 (</a:t>
                  </a:r>
                  <a:r>
                    <a:rPr lang="el-GR" altLang="en-US" sz="1800" dirty="0">
                      <a:latin typeface="Arial" panose="020B0604020202020204" pitchFamily="34" charset="0"/>
                    </a:rPr>
                    <a:t>α</a:t>
                  </a:r>
                  <a:r>
                    <a:rPr lang="en-US" altLang="en-US" sz="1800" dirty="0">
                      <a:latin typeface="Arial" panose="020B0604020202020204" pitchFamily="34" charset="0"/>
                    </a:rPr>
                    <a:t>=0.05)</a:t>
                  </a:r>
                </a:p>
              </p:txBody>
            </p:sp>
          </mc:Choice>
          <mc:Fallback>
            <p:sp>
              <p:nvSpPr>
                <p:cNvPr id="42001" name="TextBox 7">
                  <a:extLst>
                    <a:ext uri="{FF2B5EF4-FFF2-40B4-BE49-F238E27FC236}">
                      <a16:creationId xmlns:a16="http://schemas.microsoft.com/office/drawing/2014/main" id="{61BB7C57-0145-40A4-86A8-1A75216BF23E}"/>
                    </a:ext>
                  </a:extLst>
                </p:cNvPr>
                <p:cNvSpPr txBox="1">
                  <a:spLocks noRot="1" noChangeAspect="1" noMove="1" noResize="1" noEditPoints="1" noAdjustHandles="1" noChangeArrowheads="1" noChangeShapeType="1" noTextEdit="1"/>
                </p:cNvSpPr>
                <p:nvPr/>
              </p:nvSpPr>
              <p:spPr bwMode="auto">
                <a:xfrm>
                  <a:off x="3810000" y="3048000"/>
                  <a:ext cx="4865434" cy="2051972"/>
                </a:xfrm>
                <a:prstGeom prst="rect">
                  <a:avLst/>
                </a:prstGeom>
                <a:blipFill>
                  <a:blip r:embed="rId3"/>
                  <a:stretch>
                    <a:fillRect l="-1003" t="-1786" r="-251" b="-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2002" name="Picture 2">
              <a:extLst>
                <a:ext uri="{FF2B5EF4-FFF2-40B4-BE49-F238E27FC236}">
                  <a16:creationId xmlns:a16="http://schemas.microsoft.com/office/drawing/2014/main" id="{0C4BEB90-A577-4B77-9A4A-2F61EA8F7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162" r="15961"/>
            <a:stretch>
              <a:fillRect/>
            </a:stretch>
          </p:blipFill>
          <p:spPr bwMode="auto">
            <a:xfrm>
              <a:off x="228600" y="3048000"/>
              <a:ext cx="3200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2003" name="TextBox 9">
                  <a:extLst>
                    <a:ext uri="{FF2B5EF4-FFF2-40B4-BE49-F238E27FC236}">
                      <a16:creationId xmlns:a16="http://schemas.microsoft.com/office/drawing/2014/main" id="{2CF2E030-74A6-4CD5-BAEB-CFB4F0A67C74}"/>
                    </a:ext>
                  </a:extLst>
                </p:cNvPr>
                <p:cNvSpPr txBox="1">
                  <a:spLocks noChangeArrowheads="1"/>
                </p:cNvSpPr>
                <p:nvPr/>
              </p:nvSpPr>
              <p:spPr bwMode="auto">
                <a:xfrm>
                  <a:off x="3810000" y="5029200"/>
                  <a:ext cx="5257800" cy="947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With </a:t>
                  </a:r>
                  <a14:m>
                    <m:oMath xmlns:m="http://schemas.openxmlformats.org/officeDocument/2006/math">
                      <m:acc>
                        <m:accPr>
                          <m:chr m:val="̅"/>
                          <m:ctrlPr>
                            <a:rPr lang="en-US" altLang="en-US" sz="1800" i="1" smtClean="0">
                              <a:solidFill>
                                <a:schemeClr val="accent1"/>
                              </a:solidFill>
                              <a:latin typeface="Cambria Math" panose="02040503050406030204" pitchFamily="18" charset="0"/>
                            </a:rPr>
                          </m:ctrlPr>
                        </m:accPr>
                        <m:e>
                          <m:r>
                            <a:rPr lang="en-US" altLang="en-US" sz="1800" b="0" i="1" smtClean="0">
                              <a:solidFill>
                                <a:schemeClr val="accent1"/>
                              </a:solidFill>
                              <a:latin typeface="Cambria Math" panose="02040503050406030204" pitchFamily="18" charset="0"/>
                            </a:rPr>
                            <m:t>𝑋</m:t>
                          </m:r>
                        </m:e>
                      </m:acc>
                    </m:oMath>
                  </a14:m>
                  <a:r>
                    <a:rPr lang="en-US" altLang="en-US" sz="1800" dirty="0">
                      <a:latin typeface="Arial" panose="020B0604020202020204" pitchFamily="34" charset="0"/>
                    </a:rPr>
                    <a:t> = 518 and </a:t>
                  </a:r>
                  <a:r>
                    <a:rPr lang="en-US" altLang="en-US" sz="1800" dirty="0">
                      <a:solidFill>
                        <a:schemeClr val="accent1"/>
                      </a:solidFill>
                      <a:latin typeface="Arial" panose="020B0604020202020204" pitchFamily="34" charset="0"/>
                    </a:rPr>
                    <a:t>S</a:t>
                  </a:r>
                  <a:r>
                    <a:rPr lang="en-US" altLang="en-US" sz="1800" dirty="0">
                      <a:latin typeface="Arial" panose="020B0604020202020204" pitchFamily="34" charset="0"/>
                    </a:rPr>
                    <a:t> = 22.2, </a:t>
                  </a:r>
                </a:p>
                <a:p>
                  <a:pPr eaLnBrk="1" hangingPunct="1">
                    <a:spcBef>
                      <a:spcPct val="0"/>
                    </a:spcBef>
                    <a:buFontTx/>
                    <a:buNone/>
                  </a:pPr>
                  <a:r>
                    <a:rPr lang="en-US" altLang="en-US" sz="1800" dirty="0">
                      <a:latin typeface="Arial" panose="020B0604020202020204" pitchFamily="34" charset="0"/>
                    </a:rPr>
                    <a:t>T = 2.56 &gt; 1.833, so Reject H</a:t>
                  </a:r>
                  <a:r>
                    <a:rPr lang="en-US" altLang="en-US" sz="1800" baseline="-25000" dirty="0">
                      <a:latin typeface="Arial" panose="020B0604020202020204" pitchFamily="34" charset="0"/>
                    </a:rPr>
                    <a:t>0</a:t>
                  </a:r>
                  <a:r>
                    <a:rPr lang="en-US" altLang="en-US" sz="1800" dirty="0">
                      <a:latin typeface="Arial" panose="020B0604020202020204" pitchFamily="34" charset="0"/>
                    </a:rPr>
                    <a:t> and Conclude</a:t>
                  </a:r>
                </a:p>
                <a:p>
                  <a:pPr eaLnBrk="1" hangingPunct="1">
                    <a:spcBef>
                      <a:spcPct val="0"/>
                    </a:spcBef>
                    <a:buFontTx/>
                    <a:buNone/>
                  </a:pPr>
                  <a:r>
                    <a:rPr lang="en-US" altLang="en-US" sz="1800" dirty="0">
                      <a:latin typeface="Arial" panose="020B0604020202020204" pitchFamily="34" charset="0"/>
                    </a:rPr>
                    <a:t> Average AP test scores higher with new method. </a:t>
                  </a:r>
                </a:p>
              </p:txBody>
            </p:sp>
          </mc:Choice>
          <mc:Fallback>
            <p:sp>
              <p:nvSpPr>
                <p:cNvPr id="42003" name="TextBox 9">
                  <a:extLst>
                    <a:ext uri="{FF2B5EF4-FFF2-40B4-BE49-F238E27FC236}">
                      <a16:creationId xmlns:a16="http://schemas.microsoft.com/office/drawing/2014/main" id="{2CF2E030-74A6-4CD5-BAEB-CFB4F0A67C74}"/>
                    </a:ext>
                  </a:extLst>
                </p:cNvPr>
                <p:cNvSpPr txBox="1">
                  <a:spLocks noRot="1" noChangeAspect="1" noMove="1" noResize="1" noEditPoints="1" noAdjustHandles="1" noChangeArrowheads="1" noChangeShapeType="1" noTextEdit="1"/>
                </p:cNvSpPr>
                <p:nvPr/>
              </p:nvSpPr>
              <p:spPr bwMode="auto">
                <a:xfrm>
                  <a:off x="3810000" y="5029200"/>
                  <a:ext cx="5257800" cy="947760"/>
                </a:xfrm>
                <a:prstGeom prst="rect">
                  <a:avLst/>
                </a:prstGeom>
                <a:blipFill>
                  <a:blip r:embed="rId5"/>
                  <a:stretch>
                    <a:fillRect l="-927" t="-3871" b="-64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E3565459-B6ED-4386-B95F-DD514AC296E5}"/>
                </a:ext>
              </a:extLst>
            </p:cNvPr>
            <p:cNvCxnSpPr/>
            <p:nvPr/>
          </p:nvCxnSpPr>
          <p:spPr>
            <a:xfrm rot="10800000">
              <a:off x="2667000" y="5410200"/>
              <a:ext cx="1143000" cy="80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9E7E98B4-D73C-4556-9724-A9D483B2C0EF}"/>
              </a:ext>
            </a:extLst>
          </p:cNvPr>
          <p:cNvSpPr txBox="1">
            <a:spLocks noChangeArrowheads="1"/>
          </p:cNvSpPr>
          <p:nvPr/>
        </p:nvSpPr>
        <p:spPr bwMode="auto">
          <a:xfrm>
            <a:off x="381000" y="5629275"/>
            <a:ext cx="5513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 95% Confidence Interval for </a:t>
            </a:r>
            <a:r>
              <a:rPr lang="en-US" altLang="en-US" sz="1800">
                <a:solidFill>
                  <a:srgbClr val="FF0000"/>
                </a:solidFill>
                <a:latin typeface="Arial" panose="020B0604020202020204" pitchFamily="34" charset="0"/>
              </a:rPr>
              <a:t>µ</a:t>
            </a:r>
            <a:r>
              <a:rPr lang="en-US" altLang="en-US" sz="1800" baseline="-25000">
                <a:solidFill>
                  <a:srgbClr val="FF0000"/>
                </a:solidFill>
                <a:latin typeface="Arial" panose="020B0604020202020204" pitchFamily="34" charset="0"/>
              </a:rPr>
              <a:t>New</a:t>
            </a:r>
            <a:r>
              <a:rPr lang="en-US" altLang="en-US" sz="1800">
                <a:latin typeface="Arial" panose="020B0604020202020204" pitchFamily="34" charset="0"/>
              </a:rPr>
              <a:t> is given by</a:t>
            </a:r>
            <a:endParaRPr lang="en-US" altLang="en-US" sz="1200">
              <a:latin typeface="Arial" panose="020B0604020202020204" pitchFamily="34" charset="0"/>
            </a:endParaRPr>
          </a:p>
          <a:p>
            <a:pPr eaLnBrk="1" hangingPunct="1">
              <a:spcBef>
                <a:spcPct val="0"/>
              </a:spcBef>
              <a:buFontTx/>
              <a:buNone/>
            </a:pPr>
            <a:endParaRPr lang="en-US" altLang="en-US" sz="12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		518 +/- 2.262*7.02 or (502 to 534)</a:t>
            </a:r>
          </a:p>
        </p:txBody>
      </p:sp>
      <p:grpSp>
        <p:nvGrpSpPr>
          <p:cNvPr id="3" name="Group 16">
            <a:extLst>
              <a:ext uri="{FF2B5EF4-FFF2-40B4-BE49-F238E27FC236}">
                <a16:creationId xmlns:a16="http://schemas.microsoft.com/office/drawing/2014/main" id="{C0BAA319-6AFC-473C-9EBC-51C0EE7F5E49}"/>
              </a:ext>
            </a:extLst>
          </p:cNvPr>
          <p:cNvGrpSpPr>
            <a:grpSpLocks/>
          </p:cNvGrpSpPr>
          <p:nvPr/>
        </p:nvGrpSpPr>
        <p:grpSpPr bwMode="auto">
          <a:xfrm>
            <a:off x="990600" y="6019810"/>
            <a:ext cx="1295400" cy="429798"/>
            <a:chOff x="228600" y="5334000"/>
            <a:chExt cx="1295400" cy="429356"/>
          </a:xfrm>
        </p:grpSpPr>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AD2FF40-90E3-4459-8D46-C3DA43A16188}"/>
                    </a:ext>
                  </a:extLst>
                </p:cNvPr>
                <p:cNvSpPr txBox="1"/>
                <p:nvPr/>
              </p:nvSpPr>
              <p:spPr>
                <a:xfrm>
                  <a:off x="228600" y="5334000"/>
                  <a:ext cx="1053494" cy="429356"/>
                </a:xfrm>
                <a:prstGeom prst="rect">
                  <a:avLst/>
                </a:prstGeom>
                <a:solidFill>
                  <a:schemeClr val="accent1">
                    <a:lumMod val="40000"/>
                    <a:lumOff val="60000"/>
                  </a:schemeClr>
                </a:solidFill>
              </p:spPr>
              <p:txBody>
                <a:bodyPr wrap="none">
                  <a:spAutoFit/>
                </a:bodyPr>
                <a:lstStyle/>
                <a:p>
                  <a:pPr>
                    <a:defRPr/>
                  </a:pPr>
                  <a:r>
                    <a:rPr lang="en-US" sz="1050" dirty="0">
                      <a:latin typeface="Arial" charset="0"/>
                      <a:cs typeface="Arial" charset="0"/>
                    </a:rPr>
                    <a:t>Point Estimate</a:t>
                  </a:r>
                </a:p>
                <a:p>
                  <a:pPr>
                    <a:defRPr/>
                  </a:pPr>
                  <a:r>
                    <a:rPr lang="en-US" sz="1050" dirty="0">
                      <a:latin typeface="Arial" charset="0"/>
                      <a:cs typeface="Arial" charset="0"/>
                    </a:rPr>
                    <a:t>  = </a:t>
                  </a:r>
                  <a14:m>
                    <m:oMath xmlns:m="http://schemas.openxmlformats.org/officeDocument/2006/math">
                      <m:acc>
                        <m:accPr>
                          <m:chr m:val="̅"/>
                          <m:ctrlPr>
                            <a:rPr lang="en-US" sz="1050" i="1" smtClean="0">
                              <a:latin typeface="Cambria Math" panose="02040503050406030204" pitchFamily="18" charset="0"/>
                              <a:cs typeface="Arial" charset="0"/>
                            </a:rPr>
                          </m:ctrlPr>
                        </m:accPr>
                        <m:e>
                          <m:r>
                            <a:rPr lang="en-US" sz="1050" b="0" i="1" smtClean="0">
                              <a:latin typeface="Cambria Math" panose="02040503050406030204" pitchFamily="18" charset="0"/>
                              <a:cs typeface="Arial" charset="0"/>
                            </a:rPr>
                            <m:t>𝑋</m:t>
                          </m:r>
                        </m:e>
                      </m:acc>
                    </m:oMath>
                  </a14:m>
                  <a:endParaRPr lang="en-US" sz="1050" dirty="0">
                    <a:latin typeface="Arial" charset="0"/>
                    <a:cs typeface="Arial" charset="0"/>
                  </a:endParaRPr>
                </a:p>
              </p:txBody>
            </p:sp>
          </mc:Choice>
          <mc:Fallback>
            <p:sp>
              <p:nvSpPr>
                <p:cNvPr id="18" name="TextBox 17">
                  <a:extLst>
                    <a:ext uri="{FF2B5EF4-FFF2-40B4-BE49-F238E27FC236}">
                      <a16:creationId xmlns:a16="http://schemas.microsoft.com/office/drawing/2014/main" id="{7AD2FF40-90E3-4459-8D46-C3DA43A16188}"/>
                    </a:ext>
                  </a:extLst>
                </p:cNvPr>
                <p:cNvSpPr txBox="1">
                  <a:spLocks noRot="1" noChangeAspect="1" noMove="1" noResize="1" noEditPoints="1" noAdjustHandles="1" noChangeArrowheads="1" noChangeShapeType="1" noTextEdit="1"/>
                </p:cNvSpPr>
                <p:nvPr/>
              </p:nvSpPr>
              <p:spPr>
                <a:xfrm>
                  <a:off x="228600" y="5334000"/>
                  <a:ext cx="1053494" cy="429356"/>
                </a:xfrm>
                <a:prstGeom prst="rect">
                  <a:avLst/>
                </a:prstGeom>
                <a:blipFill>
                  <a:blip r:embed="rId6"/>
                  <a:stretch>
                    <a:fillRect b="-5714"/>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AFADAE03-BF6A-486D-A323-920A55E5199B}"/>
                </a:ext>
              </a:extLst>
            </p:cNvPr>
            <p:cNvCxnSpPr>
              <a:stCxn id="18" idx="3"/>
            </p:cNvCxnSpPr>
            <p:nvPr/>
          </p:nvCxnSpPr>
          <p:spPr>
            <a:xfrm>
              <a:off x="1282094" y="5548678"/>
              <a:ext cx="241906" cy="1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19">
            <a:extLst>
              <a:ext uri="{FF2B5EF4-FFF2-40B4-BE49-F238E27FC236}">
                <a16:creationId xmlns:a16="http://schemas.microsoft.com/office/drawing/2014/main" id="{B8CB9C07-7ED6-4DE7-BC42-15069237BE06}"/>
              </a:ext>
            </a:extLst>
          </p:cNvPr>
          <p:cNvGrpSpPr>
            <a:grpSpLocks/>
          </p:cNvGrpSpPr>
          <p:nvPr/>
        </p:nvGrpSpPr>
        <p:grpSpPr bwMode="auto">
          <a:xfrm>
            <a:off x="2209800" y="6375400"/>
            <a:ext cx="1492250" cy="330200"/>
            <a:chOff x="1676400" y="5791208"/>
            <a:chExt cx="1492716" cy="330108"/>
          </a:xfrm>
        </p:grpSpPr>
        <p:sp>
          <p:nvSpPr>
            <p:cNvPr id="21" name="TextBox 20">
              <a:extLst>
                <a:ext uri="{FF2B5EF4-FFF2-40B4-BE49-F238E27FC236}">
                  <a16:creationId xmlns:a16="http://schemas.microsoft.com/office/drawing/2014/main" id="{99CE5E0F-C215-4CFF-831D-881AB8E4F4F6}"/>
                </a:ext>
              </a:extLst>
            </p:cNvPr>
            <p:cNvSpPr txBox="1"/>
            <p:nvPr/>
          </p:nvSpPr>
          <p:spPr>
            <a:xfrm>
              <a:off x="1676400" y="5867387"/>
              <a:ext cx="1492716" cy="253929"/>
            </a:xfrm>
            <a:prstGeom prst="rect">
              <a:avLst/>
            </a:prstGeom>
            <a:solidFill>
              <a:schemeClr val="bg1">
                <a:lumMod val="85000"/>
              </a:schemeClr>
            </a:solidFill>
          </p:spPr>
          <p:txBody>
            <a:bodyPr wrap="none">
              <a:spAutoFit/>
            </a:bodyPr>
            <a:lstStyle/>
            <a:p>
              <a:pPr>
                <a:defRPr/>
              </a:pPr>
              <a:r>
                <a:rPr lang="en-US" sz="1050" dirty="0">
                  <a:latin typeface="Arial" charset="0"/>
                  <a:cs typeface="Arial" charset="0"/>
                </a:rPr>
                <a:t>Multiplier = t(9, 0.975)</a:t>
              </a:r>
            </a:p>
          </p:txBody>
        </p:sp>
        <p:cxnSp>
          <p:nvCxnSpPr>
            <p:cNvPr id="22" name="Straight Arrow Connector 21">
              <a:extLst>
                <a:ext uri="{FF2B5EF4-FFF2-40B4-BE49-F238E27FC236}">
                  <a16:creationId xmlns:a16="http://schemas.microsoft.com/office/drawing/2014/main" id="{A7E6430E-A359-4DBA-9C43-0585F24EF899}"/>
                </a:ext>
              </a:extLst>
            </p:cNvPr>
            <p:cNvCxnSpPr>
              <a:stCxn id="21" idx="0"/>
            </p:cNvCxnSpPr>
            <p:nvPr/>
          </p:nvCxnSpPr>
          <p:spPr>
            <a:xfrm rot="5400000" flipH="1" flipV="1">
              <a:off x="2430721" y="5783245"/>
              <a:ext cx="76179" cy="92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 name="Group 22">
            <a:extLst>
              <a:ext uri="{FF2B5EF4-FFF2-40B4-BE49-F238E27FC236}">
                <a16:creationId xmlns:a16="http://schemas.microsoft.com/office/drawing/2014/main" id="{1607A1D6-DBC5-4A88-926F-0B7075A972FE}"/>
              </a:ext>
            </a:extLst>
          </p:cNvPr>
          <p:cNvGrpSpPr>
            <a:grpSpLocks/>
          </p:cNvGrpSpPr>
          <p:nvPr/>
        </p:nvGrpSpPr>
        <p:grpSpPr bwMode="auto">
          <a:xfrm>
            <a:off x="4038600" y="5867385"/>
            <a:ext cx="3144552" cy="271806"/>
            <a:chOff x="3124200" y="5181625"/>
            <a:chExt cx="3144900" cy="271717"/>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79DC91B-4DF2-4F20-B707-01108BC226D8}"/>
                    </a:ext>
                  </a:extLst>
                </p:cNvPr>
                <p:cNvSpPr txBox="1"/>
                <p:nvPr/>
              </p:nvSpPr>
              <p:spPr>
                <a:xfrm>
                  <a:off x="3429034" y="5181625"/>
                  <a:ext cx="2840066" cy="271717"/>
                </a:xfrm>
                <a:prstGeom prst="rect">
                  <a:avLst/>
                </a:prstGeom>
                <a:solidFill>
                  <a:schemeClr val="accent3">
                    <a:lumMod val="60000"/>
                    <a:lumOff val="40000"/>
                  </a:schemeClr>
                </a:solidFill>
              </p:spPr>
              <p:txBody>
                <a:bodyPr wrap="none">
                  <a:spAutoFit/>
                </a:bodyPr>
                <a:lstStyle/>
                <a:p>
                  <a:pPr>
                    <a:defRPr/>
                  </a:pPr>
                  <a:r>
                    <a:rPr lang="en-US" sz="1050" dirty="0">
                      <a:latin typeface="Arial" charset="0"/>
                      <a:cs typeface="Arial" charset="0"/>
                    </a:rPr>
                    <a:t>Estimated Standard Error = S/</a:t>
                  </a:r>
                  <a14:m>
                    <m:oMath xmlns:m="http://schemas.openxmlformats.org/officeDocument/2006/math">
                      <m:rad>
                        <m:radPr>
                          <m:degHide m:val="on"/>
                          <m:ctrlPr>
                            <a:rPr lang="en-US" sz="1050" i="1" smtClean="0">
                              <a:latin typeface="Cambria Math" panose="02040503050406030204" pitchFamily="18" charset="0"/>
                              <a:cs typeface="Arial" charset="0"/>
                            </a:rPr>
                          </m:ctrlPr>
                        </m:radPr>
                        <m:deg/>
                        <m:e>
                          <m:r>
                            <m:rPr>
                              <m:nor/>
                            </m:rPr>
                            <a:rPr lang="en-US" sz="1050" dirty="0">
                              <a:latin typeface="Arial" charset="0"/>
                              <a:cs typeface="Arial" charset="0"/>
                            </a:rPr>
                            <m:t>n</m:t>
                          </m:r>
                        </m:e>
                      </m:rad>
                    </m:oMath>
                  </a14:m>
                  <a:r>
                    <a:rPr lang="en-US" sz="1050" dirty="0">
                      <a:latin typeface="Arial" charset="0"/>
                      <a:cs typeface="Arial" charset="0"/>
                    </a:rPr>
                    <a:t> = 22.2/</a:t>
                  </a:r>
                  <a14:m>
                    <m:oMath xmlns:m="http://schemas.openxmlformats.org/officeDocument/2006/math">
                      <m:rad>
                        <m:radPr>
                          <m:degHide m:val="on"/>
                          <m:ctrlPr>
                            <a:rPr lang="en-US" sz="1050" i="1" smtClean="0">
                              <a:latin typeface="Cambria Math" panose="02040503050406030204" pitchFamily="18" charset="0"/>
                              <a:cs typeface="Arial" charset="0"/>
                            </a:rPr>
                          </m:ctrlPr>
                        </m:radPr>
                        <m:deg/>
                        <m:e>
                          <m:r>
                            <m:rPr>
                              <m:nor/>
                            </m:rPr>
                            <a:rPr lang="en-US" sz="1050" dirty="0">
                              <a:latin typeface="Arial" charset="0"/>
                              <a:cs typeface="Arial" charset="0"/>
                            </a:rPr>
                            <m:t>10</m:t>
                          </m:r>
                        </m:e>
                      </m:rad>
                    </m:oMath>
                  </a14:m>
                  <a:endParaRPr lang="en-US" sz="1050" dirty="0">
                    <a:latin typeface="Arial" charset="0"/>
                    <a:cs typeface="Arial" charset="0"/>
                  </a:endParaRPr>
                </a:p>
              </p:txBody>
            </p:sp>
          </mc:Choice>
          <mc:Fallback>
            <p:sp>
              <p:nvSpPr>
                <p:cNvPr id="24" name="TextBox 23">
                  <a:extLst>
                    <a:ext uri="{FF2B5EF4-FFF2-40B4-BE49-F238E27FC236}">
                      <a16:creationId xmlns:a16="http://schemas.microsoft.com/office/drawing/2014/main" id="{779DC91B-4DF2-4F20-B707-01108BC226D8}"/>
                    </a:ext>
                  </a:extLst>
                </p:cNvPr>
                <p:cNvSpPr txBox="1">
                  <a:spLocks noRot="1" noChangeAspect="1" noMove="1" noResize="1" noEditPoints="1" noAdjustHandles="1" noChangeArrowheads="1" noChangeShapeType="1" noTextEdit="1"/>
                </p:cNvSpPr>
                <p:nvPr/>
              </p:nvSpPr>
              <p:spPr>
                <a:xfrm>
                  <a:off x="3429034" y="5181625"/>
                  <a:ext cx="2840066" cy="271717"/>
                </a:xfrm>
                <a:prstGeom prst="rect">
                  <a:avLst/>
                </a:prstGeom>
                <a:blipFill>
                  <a:blip r:embed="rId7"/>
                  <a:stretch>
                    <a:fillRect b="-11111"/>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93FD343-CB1A-49F5-8C7B-24D2019E6508}"/>
                </a:ext>
              </a:extLst>
            </p:cNvPr>
            <p:cNvCxnSpPr>
              <a:stCxn id="24" idx="1"/>
            </p:cNvCxnSpPr>
            <p:nvPr/>
          </p:nvCxnSpPr>
          <p:spPr>
            <a:xfrm flipH="1">
              <a:off x="3124200" y="5317484"/>
              <a:ext cx="304834" cy="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001E9467-E97B-484C-83F2-99598403F667}"/>
              </a:ext>
            </a:extLst>
          </p:cNvPr>
          <p:cNvSpPr txBox="1">
            <a:spLocks noChangeArrowheads="1"/>
          </p:cNvSpPr>
          <p:nvPr/>
        </p:nvSpPr>
        <p:spPr bwMode="auto">
          <a:xfrm>
            <a:off x="5867400" y="6248400"/>
            <a:ext cx="312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NOTE: Does not include 500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29">
            <a:extLst>
              <a:ext uri="{FF2B5EF4-FFF2-40B4-BE49-F238E27FC236}">
                <a16:creationId xmlns:a16="http://schemas.microsoft.com/office/drawing/2014/main" id="{306C621B-37E6-48B9-87EF-93C3283B66F0}"/>
              </a:ext>
            </a:extLst>
          </p:cNvPr>
          <p:cNvSpPr txBox="1">
            <a:spLocks noChangeArrowheads="1"/>
          </p:cNvSpPr>
          <p:nvPr/>
        </p:nvSpPr>
        <p:spPr bwMode="auto">
          <a:xfrm>
            <a:off x="2895600" y="228600"/>
            <a:ext cx="2592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σ</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D83C215-2B16-4A5F-B6C7-270B1703271B}"/>
                  </a:ext>
                </a:extLst>
              </p:cNvPr>
              <p:cNvSpPr txBox="1">
                <a:spLocks noChangeArrowheads="1"/>
              </p:cNvSpPr>
              <p:nvPr/>
            </p:nvSpPr>
            <p:spPr bwMode="auto">
              <a:xfrm>
                <a:off x="228600" y="762000"/>
                <a:ext cx="8610600" cy="8527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Note that </a:t>
                </a:r>
                <a:r>
                  <a:rPr lang="el-GR" altLang="en-US" sz="1600" dirty="0">
                    <a:solidFill>
                      <a:srgbClr val="FF0000"/>
                    </a:solidFill>
                    <a:latin typeface="Arial" panose="020B0604020202020204" pitchFamily="34" charset="0"/>
                  </a:rPr>
                  <a:t>σ</a:t>
                </a:r>
                <a:r>
                  <a:rPr lang="en-US" altLang="en-US" sz="1600" dirty="0">
                    <a:latin typeface="Arial" panose="020B0604020202020204" pitchFamily="34" charset="0"/>
                  </a:rPr>
                  <a:t> is also a </a:t>
                </a:r>
                <a:r>
                  <a:rPr lang="en-US" altLang="en-US" sz="1600" dirty="0">
                    <a:solidFill>
                      <a:srgbClr val="FF0000"/>
                    </a:solidFill>
                    <a:latin typeface="Arial" panose="020B0604020202020204" pitchFamily="34" charset="0"/>
                  </a:rPr>
                  <a:t>population parameter</a:t>
                </a:r>
                <a:r>
                  <a:rPr lang="en-US" altLang="en-US" sz="1600" dirty="0">
                    <a:latin typeface="Arial" panose="020B0604020202020204" pitchFamily="34" charset="0"/>
                  </a:rPr>
                  <a:t>, is usually unknown, and also often needs to be estimated from available </a:t>
                </a:r>
                <a:r>
                  <a:rPr lang="en-US" altLang="en-US" sz="1600" dirty="0">
                    <a:solidFill>
                      <a:schemeClr val="accent1"/>
                    </a:solidFill>
                    <a:latin typeface="Arial" panose="020B0604020202020204" pitchFamily="34" charset="0"/>
                  </a:rPr>
                  <a:t>sample</a:t>
                </a:r>
                <a:r>
                  <a:rPr lang="en-US" altLang="en-US" sz="1600" dirty="0">
                    <a:latin typeface="Arial" panose="020B0604020202020204" pitchFamily="34" charset="0"/>
                  </a:rPr>
                  <a:t> data.  The estimator we have been using is the </a:t>
                </a:r>
                <a:r>
                  <a:rPr lang="en-US" altLang="en-US" sz="1600" dirty="0">
                    <a:solidFill>
                      <a:schemeClr val="accent1"/>
                    </a:solidFill>
                    <a:latin typeface="Arial" panose="020B0604020202020204" pitchFamily="34" charset="0"/>
                  </a:rPr>
                  <a:t>sample standard deviation</a:t>
                </a:r>
                <a:r>
                  <a:rPr lang="en-US" altLang="en-US" sz="1600" dirty="0">
                    <a:latin typeface="Arial" panose="020B0604020202020204" pitchFamily="34" charset="0"/>
                  </a:rPr>
                  <a:t>, </a:t>
                </a:r>
                <a:r>
                  <a:rPr lang="en-US" altLang="en-US" sz="1600" dirty="0">
                    <a:solidFill>
                      <a:schemeClr val="accent1"/>
                    </a:solidFill>
                    <a:latin typeface="Arial" panose="020B0604020202020204" pitchFamily="34" charset="0"/>
                  </a:rPr>
                  <a:t>S</a:t>
                </a:r>
                <a:r>
                  <a:rPr lang="en-US" altLang="en-US" sz="1600" dirty="0">
                    <a:latin typeface="Arial" panose="020B0604020202020204" pitchFamily="34" charset="0"/>
                  </a:rPr>
                  <a:t>.  Like </a:t>
                </a:r>
                <a14:m>
                  <m:oMath xmlns:m="http://schemas.openxmlformats.org/officeDocument/2006/math">
                    <m:acc>
                      <m:accPr>
                        <m:chr m:val="̅"/>
                        <m:ctrlPr>
                          <a:rPr lang="en-US" altLang="en-US" sz="1600" i="1" smtClean="0">
                            <a:solidFill>
                              <a:schemeClr val="accent1"/>
                            </a:solidFill>
                            <a:latin typeface="Cambria Math" panose="02040503050406030204" pitchFamily="18" charset="0"/>
                          </a:rPr>
                        </m:ctrlPr>
                      </m:accPr>
                      <m:e>
                        <m:r>
                          <a:rPr lang="en-US" altLang="en-US" sz="1600" b="0" i="1" smtClean="0">
                            <a:solidFill>
                              <a:schemeClr val="accent1"/>
                            </a:solidFill>
                            <a:latin typeface="Cambria Math" panose="02040503050406030204" pitchFamily="18" charset="0"/>
                          </a:rPr>
                          <m:t>𝑋</m:t>
                        </m:r>
                      </m:e>
                    </m:acc>
                  </m:oMath>
                </a14:m>
                <a:r>
                  <a:rPr lang="en-US" altLang="en-US" sz="1600" dirty="0">
                    <a:latin typeface="Arial" panose="020B0604020202020204" pitchFamily="34" charset="0"/>
                  </a:rPr>
                  <a:t>, </a:t>
                </a:r>
                <a:r>
                  <a:rPr lang="en-US" altLang="en-US" sz="1600" dirty="0">
                    <a:solidFill>
                      <a:schemeClr val="accent1"/>
                    </a:solidFill>
                    <a:latin typeface="Arial" panose="020B0604020202020204" pitchFamily="34" charset="0"/>
                  </a:rPr>
                  <a:t>S</a:t>
                </a:r>
                <a:r>
                  <a:rPr lang="en-US" altLang="en-US" sz="1600" dirty="0">
                    <a:latin typeface="Arial" panose="020B0604020202020204" pitchFamily="34" charset="0"/>
                  </a:rPr>
                  <a:t> is a </a:t>
                </a:r>
                <a:r>
                  <a:rPr lang="en-US" altLang="en-US" sz="1600" dirty="0">
                    <a:solidFill>
                      <a:schemeClr val="accent1"/>
                    </a:solidFill>
                    <a:latin typeface="Arial" panose="020B0604020202020204" pitchFamily="34" charset="0"/>
                  </a:rPr>
                  <a:t>sample statistic</a:t>
                </a:r>
                <a:r>
                  <a:rPr lang="en-US" altLang="en-US" sz="1600" dirty="0">
                    <a:latin typeface="Arial" panose="020B0604020202020204" pitchFamily="34" charset="0"/>
                  </a:rPr>
                  <a:t> and also has a sampling distribution.</a:t>
                </a:r>
              </a:p>
            </p:txBody>
          </p:sp>
        </mc:Choice>
        <mc:Fallback>
          <p:sp>
            <p:nvSpPr>
              <p:cNvPr id="3" name="TextBox 2">
                <a:extLst>
                  <a:ext uri="{FF2B5EF4-FFF2-40B4-BE49-F238E27FC236}">
                    <a16:creationId xmlns:a16="http://schemas.microsoft.com/office/drawing/2014/main" id="{ED83C215-2B16-4A5F-B6C7-270B1703271B}"/>
                  </a:ext>
                </a:extLst>
              </p:cNvPr>
              <p:cNvSpPr txBox="1">
                <a:spLocks noRot="1" noChangeAspect="1" noMove="1" noResize="1" noEditPoints="1" noAdjustHandles="1" noChangeArrowheads="1" noChangeShapeType="1" noTextEdit="1"/>
              </p:cNvSpPr>
              <p:nvPr/>
            </p:nvSpPr>
            <p:spPr bwMode="auto">
              <a:xfrm>
                <a:off x="228600" y="762000"/>
                <a:ext cx="8610600" cy="852798"/>
              </a:xfrm>
              <a:prstGeom prst="rect">
                <a:avLst/>
              </a:prstGeom>
              <a:blipFill>
                <a:blip r:embed="rId3"/>
                <a:stretch>
                  <a:fillRect l="-425" t="-2143" b="-57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E80855B-2002-4177-9AC0-38462F8F2274}"/>
                  </a:ext>
                </a:extLst>
              </p:cNvPr>
              <p:cNvSpPr txBox="1"/>
              <p:nvPr/>
            </p:nvSpPr>
            <p:spPr>
              <a:xfrm>
                <a:off x="228600" y="1676400"/>
                <a:ext cx="8686800" cy="1591461"/>
              </a:xfrm>
              <a:prstGeom prst="rect">
                <a:avLst/>
              </a:prstGeom>
              <a:noFill/>
            </p:spPr>
            <p:txBody>
              <a:bodyPr>
                <a:spAutoFit/>
              </a:bodyPr>
              <a:lstStyle/>
              <a:p>
                <a:pPr>
                  <a:defRPr/>
                </a:pPr>
                <a:r>
                  <a:rPr lang="en-US" sz="1600" dirty="0">
                    <a:latin typeface="Arial" charset="0"/>
                    <a:cs typeface="Arial" charset="0"/>
                  </a:rPr>
                  <a:t>While the CLT helps us with the sampling distribution of </a:t>
                </a:r>
                <a14:m>
                  <m:oMath xmlns:m="http://schemas.openxmlformats.org/officeDocument/2006/math">
                    <m:acc>
                      <m:accPr>
                        <m:chr m:val="̅"/>
                        <m:ctrlPr>
                          <a:rPr lang="en-US" sz="1600" i="1" smtClean="0">
                            <a:solidFill>
                              <a:schemeClr val="accent1"/>
                            </a:solidFill>
                            <a:latin typeface="Cambria Math" panose="02040503050406030204" pitchFamily="18" charset="0"/>
                            <a:cs typeface="Arial" charset="0"/>
                          </a:rPr>
                        </m:ctrlPr>
                      </m:accPr>
                      <m:e>
                        <m:r>
                          <a:rPr lang="en-US" sz="1600" b="0" i="1" smtClean="0">
                            <a:solidFill>
                              <a:schemeClr val="accent1"/>
                            </a:solidFill>
                            <a:latin typeface="Cambria Math" panose="02040503050406030204" pitchFamily="18" charset="0"/>
                            <a:cs typeface="Arial" charset="0"/>
                          </a:rPr>
                          <m:t>𝑋</m:t>
                        </m:r>
                      </m:e>
                    </m:acc>
                  </m:oMath>
                </a14:m>
                <a:r>
                  <a:rPr lang="en-US" sz="1600" dirty="0">
                    <a:solidFill>
                      <a:schemeClr val="accent1"/>
                    </a:solidFill>
                    <a:latin typeface="Arial" charset="0"/>
                    <a:cs typeface="Arial" charset="0"/>
                  </a:rPr>
                  <a:t> statistics</a:t>
                </a:r>
                <a:r>
                  <a:rPr lang="en-US" sz="1600" dirty="0">
                    <a:latin typeface="Arial" charset="0"/>
                    <a:cs typeface="Arial" charset="0"/>
                  </a:rPr>
                  <a:t>, acquiring the sampling distribution of </a:t>
                </a:r>
                <a:r>
                  <a:rPr lang="en-US" sz="1600" dirty="0">
                    <a:solidFill>
                      <a:schemeClr val="accent1"/>
                    </a:solidFill>
                    <a:latin typeface="Arial" charset="0"/>
                    <a:cs typeface="Arial" charset="0"/>
                  </a:rPr>
                  <a:t>S</a:t>
                </a:r>
                <a:r>
                  <a:rPr lang="en-US" sz="1600" dirty="0">
                    <a:latin typeface="Arial" charset="0"/>
                    <a:cs typeface="Arial" charset="0"/>
                  </a:rPr>
                  <a:t> is more involved.  It can be shown that when the distribution of X is normal that</a:t>
                </a:r>
              </a:p>
              <a:p>
                <a:pPr>
                  <a:defRPr/>
                </a:pPr>
                <a:endParaRPr lang="en-US" sz="800" dirty="0">
                  <a:latin typeface="Arial" charset="0"/>
                  <a:cs typeface="Arial" charset="0"/>
                </a:endParaRPr>
              </a:p>
              <a:p>
                <a:pPr>
                  <a:defRPr/>
                </a:pPr>
                <a:r>
                  <a:rPr lang="en-US" sz="1600" dirty="0">
                    <a:latin typeface="Arial" charset="0"/>
                    <a:cs typeface="Arial" charset="0"/>
                  </a:rPr>
                  <a:t>   (n-1)</a:t>
                </a:r>
                <a:r>
                  <a:rPr lang="en-US" sz="1600" dirty="0">
                    <a:solidFill>
                      <a:schemeClr val="accent1"/>
                    </a:solidFill>
                    <a:latin typeface="Arial" charset="0"/>
                    <a:cs typeface="Arial" charset="0"/>
                  </a:rPr>
                  <a:t>S</a:t>
                </a:r>
                <a:r>
                  <a:rPr lang="en-US" sz="1600" baseline="30000" dirty="0">
                    <a:latin typeface="Arial" charset="0"/>
                    <a:cs typeface="Arial" charset="0"/>
                  </a:rPr>
                  <a:t>2</a:t>
                </a:r>
                <a:r>
                  <a:rPr lang="en-US" sz="1600" dirty="0">
                    <a:latin typeface="Arial" charset="0"/>
                    <a:cs typeface="Arial" charset="0"/>
                  </a:rPr>
                  <a:t>/</a:t>
                </a:r>
                <a:r>
                  <a:rPr lang="el-GR" sz="1600" dirty="0">
                    <a:solidFill>
                      <a:srgbClr val="FF0000"/>
                    </a:solidFill>
                    <a:latin typeface="Arial" charset="0"/>
                    <a:cs typeface="Arial" charset="0"/>
                  </a:rPr>
                  <a:t>σ</a:t>
                </a:r>
                <a:r>
                  <a:rPr lang="en-US" sz="1600" baseline="30000" dirty="0">
                    <a:latin typeface="Arial" charset="0"/>
                    <a:cs typeface="Arial" charset="0"/>
                  </a:rPr>
                  <a:t>2</a:t>
                </a:r>
                <a:r>
                  <a:rPr lang="en-US" sz="1600" dirty="0">
                    <a:latin typeface="Arial" charset="0"/>
                    <a:cs typeface="Arial" charset="0"/>
                  </a:rPr>
                  <a:t> ~ </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n-US" sz="1600" dirty="0">
                    <a:latin typeface="Arial" charset="0"/>
                    <a:cs typeface="Arial" charset="0"/>
                  </a:rPr>
                  <a:t>, </a:t>
                </a:r>
              </a:p>
              <a:p>
                <a:pPr>
                  <a:defRPr/>
                </a:pPr>
                <a:endParaRPr lang="en-US" sz="800" dirty="0">
                  <a:latin typeface="Arial" charset="0"/>
                  <a:cs typeface="Arial" charset="0"/>
                </a:endParaRPr>
              </a:p>
              <a:p>
                <a:pPr>
                  <a:defRPr/>
                </a:pPr>
                <a:r>
                  <a:rPr lang="en-US" sz="1600" dirty="0">
                    <a:latin typeface="Arial" charset="0"/>
                    <a:cs typeface="Arial" charset="0"/>
                  </a:rPr>
                  <a:t>where </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n-US" sz="1600" dirty="0">
                    <a:latin typeface="Arial" charset="0"/>
                    <a:cs typeface="Arial" charset="0"/>
                  </a:rPr>
                  <a:t>, is notation for a </a:t>
                </a:r>
                <a:r>
                  <a:rPr lang="en-US" sz="1600" b="1" i="1" dirty="0">
                    <a:latin typeface="Arial" charset="0"/>
                    <a:cs typeface="Arial" charset="0"/>
                  </a:rPr>
                  <a:t>Chi-Square Distribution </a:t>
                </a:r>
                <a:r>
                  <a:rPr lang="en-US" sz="1600" dirty="0">
                    <a:latin typeface="Arial" charset="0"/>
                    <a:cs typeface="Arial" charset="0"/>
                  </a:rPr>
                  <a:t>with n-1 degrees of freedom.</a:t>
                </a:r>
              </a:p>
            </p:txBody>
          </p:sp>
        </mc:Choice>
        <mc:Fallback>
          <p:sp>
            <p:nvSpPr>
              <p:cNvPr id="4" name="TextBox 3">
                <a:extLst>
                  <a:ext uri="{FF2B5EF4-FFF2-40B4-BE49-F238E27FC236}">
                    <a16:creationId xmlns:a16="http://schemas.microsoft.com/office/drawing/2014/main" id="{2E80855B-2002-4177-9AC0-38462F8F2274}"/>
                  </a:ext>
                </a:extLst>
              </p:cNvPr>
              <p:cNvSpPr txBox="1">
                <a:spLocks noRot="1" noChangeAspect="1" noMove="1" noResize="1" noEditPoints="1" noAdjustHandles="1" noChangeArrowheads="1" noChangeShapeType="1" noTextEdit="1"/>
              </p:cNvSpPr>
              <p:nvPr/>
            </p:nvSpPr>
            <p:spPr>
              <a:xfrm>
                <a:off x="228600" y="1676400"/>
                <a:ext cx="8686800" cy="1591461"/>
              </a:xfrm>
              <a:prstGeom prst="rect">
                <a:avLst/>
              </a:prstGeom>
              <a:blipFill>
                <a:blip r:embed="rId4"/>
                <a:stretch>
                  <a:fillRect l="-421" t="-1149" b="-268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CCF078B-5C1A-4797-A912-1EC3F43C964E}"/>
              </a:ext>
            </a:extLst>
          </p:cNvPr>
          <p:cNvSpPr txBox="1">
            <a:spLocks noChangeArrowheads="1"/>
          </p:cNvSpPr>
          <p:nvPr/>
        </p:nvSpPr>
        <p:spPr bwMode="auto">
          <a:xfrm>
            <a:off x="304800" y="3279820"/>
            <a:ext cx="40386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Chi-square distributions do not, in general have the nice symmetrical bell-shape of a normal distribution (although as n-1 gets large, they do tend to take on this shape).</a:t>
            </a:r>
          </a:p>
          <a:p>
            <a:pPr eaLnBrk="1" hangingPunct="1">
              <a:spcBef>
                <a:spcPct val="0"/>
              </a:spcBef>
              <a:buFontTx/>
              <a:buNone/>
            </a:pPr>
            <a:endParaRPr lang="en-US" altLang="en-US" sz="800" dirty="0">
              <a:latin typeface="Arial" panose="020B0604020202020204" pitchFamily="34" charset="0"/>
            </a:endParaRPr>
          </a:p>
          <a:p>
            <a:pPr eaLnBrk="1" hangingPunct="1">
              <a:spcBef>
                <a:spcPct val="0"/>
              </a:spcBef>
              <a:buFontTx/>
              <a:buNone/>
            </a:pPr>
            <a:r>
              <a:rPr lang="en-US" altLang="en-US" sz="1600" dirty="0">
                <a:latin typeface="Arial" panose="020B0604020202020204" pitchFamily="34" charset="0"/>
              </a:rPr>
              <a:t>However, this distribution can be utilized to conduct tests of hypotheses for </a:t>
            </a:r>
            <a:r>
              <a:rPr lang="el-GR" altLang="en-US" sz="1600" dirty="0">
                <a:solidFill>
                  <a:srgbClr val="FF0000"/>
                </a:solidFill>
                <a:latin typeface="Arial" panose="020B0604020202020204" pitchFamily="34" charset="0"/>
              </a:rPr>
              <a:t>σ</a:t>
            </a:r>
            <a:r>
              <a:rPr lang="en-US" altLang="en-US" sz="1600" dirty="0">
                <a:latin typeface="Arial" panose="020B0604020202020204" pitchFamily="34" charset="0"/>
              </a:rPr>
              <a:t>, as well as construct confidence intervals for this </a:t>
            </a:r>
            <a:r>
              <a:rPr lang="en-US" altLang="en-US" sz="1600" dirty="0">
                <a:solidFill>
                  <a:srgbClr val="FF0000"/>
                </a:solidFill>
                <a:latin typeface="Arial" panose="020B0604020202020204" pitchFamily="34" charset="0"/>
              </a:rPr>
              <a:t>population parameter</a:t>
            </a:r>
            <a:r>
              <a:rPr lang="en-US" altLang="en-US" sz="1600" dirty="0">
                <a:latin typeface="Arial" panose="020B0604020202020204" pitchFamily="34" charset="0"/>
              </a:rPr>
              <a:t>.</a:t>
            </a:r>
          </a:p>
        </p:txBody>
      </p:sp>
      <p:pic>
        <p:nvPicPr>
          <p:cNvPr id="99330" name="Picture 2">
            <a:extLst>
              <a:ext uri="{FF2B5EF4-FFF2-40B4-BE49-F238E27FC236}">
                <a16:creationId xmlns:a16="http://schemas.microsoft.com/office/drawing/2014/main" id="{E41D964B-D746-4E77-91F5-D50A1B2823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286125"/>
            <a:ext cx="44958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24ECBD7-BE76-45EE-A802-17BA978D130D}"/>
              </a:ext>
            </a:extLst>
          </p:cNvPr>
          <p:cNvSpPr txBox="1">
            <a:spLocks noChangeArrowheads="1"/>
          </p:cNvSpPr>
          <p:nvPr/>
        </p:nvSpPr>
        <p:spPr bwMode="auto">
          <a:xfrm>
            <a:off x="304800" y="5476994"/>
            <a:ext cx="3886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Arial" panose="020B0604020202020204" pitchFamily="34" charset="0"/>
              </a:rPr>
              <a:t>Chi-square probabilities can be found with the Excel command =CHIDIST(x, n-1) which returns P[&gt;x], or the </a:t>
            </a:r>
            <a:r>
              <a:rPr lang="en-US" altLang="en-US" sz="1200" b="1" dirty="0">
                <a:solidFill>
                  <a:schemeClr val="accent1"/>
                </a:solidFill>
                <a:latin typeface="Arial" panose="020B0604020202020204" pitchFamily="34" charset="0"/>
              </a:rPr>
              <a:t>R</a:t>
            </a:r>
            <a:r>
              <a:rPr lang="en-US" altLang="en-US" sz="1200" dirty="0">
                <a:latin typeface="Arial" panose="020B0604020202020204" pitchFamily="34" charset="0"/>
              </a:rPr>
              <a:t> command </a:t>
            </a:r>
            <a:r>
              <a:rPr lang="en-US" altLang="en-US" sz="1200" dirty="0" err="1">
                <a:solidFill>
                  <a:schemeClr val="accent1"/>
                </a:solidFill>
                <a:latin typeface="Arial" panose="020B0604020202020204" pitchFamily="34" charset="0"/>
              </a:rPr>
              <a:t>pchisq</a:t>
            </a:r>
            <a:r>
              <a:rPr lang="en-US" altLang="en-US" sz="1200" dirty="0">
                <a:solidFill>
                  <a:schemeClr val="accent1"/>
                </a:solidFill>
                <a:latin typeface="Arial" panose="020B0604020202020204" pitchFamily="34" charset="0"/>
              </a:rPr>
              <a:t>(x, n-1) </a:t>
            </a:r>
            <a:r>
              <a:rPr lang="en-US" altLang="en-US" sz="1200" dirty="0">
                <a:latin typeface="Arial" panose="020B0604020202020204" pitchFamily="34" charset="0"/>
              </a:rPr>
              <a:t>= P[&lt;x] and Chi Square percentiles can be found with the Excel command =CHIINV(p, n-1) which returns x | P[&gt;x] = p, or the </a:t>
            </a:r>
            <a:r>
              <a:rPr lang="en-US" altLang="en-US" sz="1200" b="1" dirty="0">
                <a:solidFill>
                  <a:schemeClr val="accent1"/>
                </a:solidFill>
                <a:latin typeface="Arial" panose="020B0604020202020204" pitchFamily="34" charset="0"/>
              </a:rPr>
              <a:t>R</a:t>
            </a:r>
            <a:r>
              <a:rPr lang="en-US" altLang="en-US" sz="1200" dirty="0">
                <a:latin typeface="Arial" panose="020B0604020202020204" pitchFamily="34" charset="0"/>
              </a:rPr>
              <a:t> command </a:t>
            </a:r>
            <a:r>
              <a:rPr lang="en-US" altLang="en-US" sz="1200" dirty="0" err="1">
                <a:solidFill>
                  <a:schemeClr val="accent1"/>
                </a:solidFill>
                <a:latin typeface="Arial" panose="020B0604020202020204" pitchFamily="34" charset="0"/>
              </a:rPr>
              <a:t>qchisq</a:t>
            </a:r>
            <a:r>
              <a:rPr lang="en-US" altLang="en-US" sz="1200" dirty="0">
                <a:solidFill>
                  <a:schemeClr val="accent1"/>
                </a:solidFill>
                <a:latin typeface="Arial" panose="020B0604020202020204" pitchFamily="34" charset="0"/>
              </a:rPr>
              <a:t>(p, n-1) </a:t>
            </a:r>
            <a:r>
              <a:rPr lang="en-US" altLang="en-US" sz="1200" dirty="0">
                <a:latin typeface="Arial" panose="020B0604020202020204" pitchFamily="34" charset="0"/>
              </a:rPr>
              <a:t>returning x | P[&lt;x] = p.  In each case, n-1 is the related degrees of freedom.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gtEl>
                                        <p:attrNameLst>
                                          <p:attrName>style.visibility</p:attrName>
                                        </p:attrNameLst>
                                      </p:cBhvr>
                                      <p:to>
                                        <p:strVal val="visible"/>
                                      </p:to>
                                    </p:set>
                                    <p:anim calcmode="lin" valueType="num">
                                      <p:cBhvr additive="base">
                                        <p:cTn id="23" dur="500" fill="hold"/>
                                        <p:tgtEl>
                                          <p:spTgt spid="99330"/>
                                        </p:tgtEl>
                                        <p:attrNameLst>
                                          <p:attrName>ppt_x</p:attrName>
                                        </p:attrNameLst>
                                      </p:cBhvr>
                                      <p:tavLst>
                                        <p:tav tm="0">
                                          <p:val>
                                            <p:strVal val="#ppt_x"/>
                                          </p:val>
                                        </p:tav>
                                        <p:tav tm="100000">
                                          <p:val>
                                            <p:strVal val="#ppt_x"/>
                                          </p:val>
                                        </p:tav>
                                      </p:tavLst>
                                    </p:anim>
                                    <p:anim calcmode="lin" valueType="num">
                                      <p:cBhvr additive="base">
                                        <p:cTn id="24" dur="500" fill="hold"/>
                                        <p:tgtEl>
                                          <p:spTgt spid="9933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74063C5E-97C0-4D73-A00E-666FC1954416}"/>
              </a:ext>
            </a:extLst>
          </p:cNvPr>
          <p:cNvGrpSpPr>
            <a:grpSpLocks/>
          </p:cNvGrpSpPr>
          <p:nvPr/>
        </p:nvGrpSpPr>
        <p:grpSpPr bwMode="auto">
          <a:xfrm>
            <a:off x="228600" y="1790700"/>
            <a:ext cx="4648200" cy="3886200"/>
            <a:chOff x="228600" y="1790700"/>
            <a:chExt cx="4648200" cy="3886200"/>
          </a:xfrm>
        </p:grpSpPr>
        <p:pic>
          <p:nvPicPr>
            <p:cNvPr id="44042" name="Picture 2">
              <a:extLst>
                <a:ext uri="{FF2B5EF4-FFF2-40B4-BE49-F238E27FC236}">
                  <a16:creationId xmlns:a16="http://schemas.microsoft.com/office/drawing/2014/main" id="{0C91763E-1AC6-4B8B-A645-FFC5D82B0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4648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7">
              <a:extLst>
                <a:ext uri="{FF2B5EF4-FFF2-40B4-BE49-F238E27FC236}">
                  <a16:creationId xmlns:a16="http://schemas.microsoft.com/office/drawing/2014/main" id="{0E2E5966-1D99-44D2-A2B2-D4ABB2E3A774}"/>
                </a:ext>
              </a:extLst>
            </p:cNvPr>
            <p:cNvSpPr/>
            <p:nvPr/>
          </p:nvSpPr>
          <p:spPr>
            <a:xfrm>
              <a:off x="2989263" y="4745038"/>
              <a:ext cx="1176337" cy="319087"/>
            </a:xfrm>
            <a:custGeom>
              <a:avLst/>
              <a:gdLst>
                <a:gd name="connsiteX0" fmla="*/ 0 w 1175657"/>
                <a:gd name="connsiteY0" fmla="*/ 0 h 319314"/>
                <a:gd name="connsiteX1" fmla="*/ 14514 w 1175657"/>
                <a:gd name="connsiteY1" fmla="*/ 319314 h 319314"/>
                <a:gd name="connsiteX2" fmla="*/ 1175657 w 1175657"/>
                <a:gd name="connsiteY2" fmla="*/ 319314 h 319314"/>
                <a:gd name="connsiteX3" fmla="*/ 682171 w 1175657"/>
                <a:gd name="connsiteY3" fmla="*/ 275772 h 319314"/>
                <a:gd name="connsiteX4" fmla="*/ 391886 w 1175657"/>
                <a:gd name="connsiteY4" fmla="*/ 203200 h 319314"/>
                <a:gd name="connsiteX5" fmla="*/ 174171 w 1175657"/>
                <a:gd name="connsiteY5" fmla="*/ 101600 h 319314"/>
                <a:gd name="connsiteX6" fmla="*/ 0 w 1175657"/>
                <a:gd name="connsiteY6" fmla="*/ 0 h 31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657" h="319314">
                  <a:moveTo>
                    <a:pt x="0" y="0"/>
                  </a:moveTo>
                  <a:lnTo>
                    <a:pt x="14514" y="319314"/>
                  </a:lnTo>
                  <a:lnTo>
                    <a:pt x="1175657" y="319314"/>
                  </a:lnTo>
                  <a:lnTo>
                    <a:pt x="682171" y="275772"/>
                  </a:lnTo>
                  <a:lnTo>
                    <a:pt x="391886" y="203200"/>
                  </a:lnTo>
                  <a:lnTo>
                    <a:pt x="174171" y="1016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44" name="TextBox 8">
              <a:extLst>
                <a:ext uri="{FF2B5EF4-FFF2-40B4-BE49-F238E27FC236}">
                  <a16:creationId xmlns:a16="http://schemas.microsoft.com/office/drawing/2014/main" id="{5907F5D0-4FAF-4C96-A294-F8DB1F6E7B33}"/>
                </a:ext>
              </a:extLst>
            </p:cNvPr>
            <p:cNvSpPr txBox="1">
              <a:spLocks noChangeArrowheads="1"/>
            </p:cNvSpPr>
            <p:nvPr/>
          </p:nvSpPr>
          <p:spPr bwMode="auto">
            <a:xfrm>
              <a:off x="3352800" y="4457700"/>
              <a:ext cx="840295"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l-GR" altLang="en-US" sz="1400">
                  <a:solidFill>
                    <a:schemeClr val="tx2"/>
                  </a:solidFill>
                  <a:latin typeface="Arial" panose="020B0604020202020204" pitchFamily="34" charset="0"/>
                </a:rPr>
                <a:t>α</a:t>
              </a:r>
              <a:r>
                <a:rPr lang="en-US" altLang="en-US" sz="1400">
                  <a:solidFill>
                    <a:schemeClr val="tx2"/>
                  </a:solidFill>
                  <a:latin typeface="Arial" panose="020B0604020202020204" pitchFamily="34" charset="0"/>
                </a:rPr>
                <a:t> = 0.05</a:t>
              </a:r>
            </a:p>
          </p:txBody>
        </p:sp>
        <p:cxnSp>
          <p:nvCxnSpPr>
            <p:cNvPr id="11" name="Straight Arrow Connector 10">
              <a:extLst>
                <a:ext uri="{FF2B5EF4-FFF2-40B4-BE49-F238E27FC236}">
                  <a16:creationId xmlns:a16="http://schemas.microsoft.com/office/drawing/2014/main" id="{2CCEEDEA-AF41-44E0-AF9C-8346D84149FB}"/>
                </a:ext>
              </a:extLst>
            </p:cNvPr>
            <p:cNvCxnSpPr>
              <a:stCxn id="44044" idx="2"/>
              <a:endCxn id="8" idx="4"/>
            </p:cNvCxnSpPr>
            <p:nvPr/>
          </p:nvCxnSpPr>
          <p:spPr>
            <a:xfrm rot="5400000">
              <a:off x="3486150" y="4660900"/>
              <a:ext cx="182563" cy="392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035" name="TextBox 29">
            <a:extLst>
              <a:ext uri="{FF2B5EF4-FFF2-40B4-BE49-F238E27FC236}">
                <a16:creationId xmlns:a16="http://schemas.microsoft.com/office/drawing/2014/main" id="{0694E822-56C0-40A4-8ED6-C680B94C6EBE}"/>
              </a:ext>
            </a:extLst>
          </p:cNvPr>
          <p:cNvSpPr txBox="1">
            <a:spLocks noChangeArrowheads="1"/>
          </p:cNvSpPr>
          <p:nvPr/>
        </p:nvSpPr>
        <p:spPr bwMode="auto">
          <a:xfrm>
            <a:off x="2895600" y="76200"/>
            <a:ext cx="2592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σ</a:t>
            </a:r>
          </a:p>
        </p:txBody>
      </p:sp>
      <p:sp>
        <p:nvSpPr>
          <p:cNvPr id="3" name="TextBox 2">
            <a:extLst>
              <a:ext uri="{FF2B5EF4-FFF2-40B4-BE49-F238E27FC236}">
                <a16:creationId xmlns:a16="http://schemas.microsoft.com/office/drawing/2014/main" id="{74F62C71-6A04-42F7-B266-02A1A68A8172}"/>
              </a:ext>
            </a:extLst>
          </p:cNvPr>
          <p:cNvSpPr txBox="1">
            <a:spLocks noChangeArrowheads="1"/>
          </p:cNvSpPr>
          <p:nvPr/>
        </p:nvSpPr>
        <p:spPr bwMode="auto">
          <a:xfrm>
            <a:off x="457200" y="609600"/>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In Workshop 1, it was discovered that shift C appeared to have more variable gate width results than the other shifts.  If expected gate width standard deviation for the routinely obtained results is 1.5nm, then assessing if the results obtained on shift C are more variable than this is a simple hypothesis test:</a:t>
            </a:r>
          </a:p>
        </p:txBody>
      </p:sp>
      <p:sp>
        <p:nvSpPr>
          <p:cNvPr id="4" name="TextBox 3">
            <a:extLst>
              <a:ext uri="{FF2B5EF4-FFF2-40B4-BE49-F238E27FC236}">
                <a16:creationId xmlns:a16="http://schemas.microsoft.com/office/drawing/2014/main" id="{FC231A5E-EAF3-4C7D-93B6-D24EE6876FE9}"/>
              </a:ext>
            </a:extLst>
          </p:cNvPr>
          <p:cNvSpPr txBox="1">
            <a:spLocks noChangeArrowheads="1"/>
          </p:cNvSpPr>
          <p:nvPr/>
        </p:nvSpPr>
        <p:spPr bwMode="auto">
          <a:xfrm>
            <a:off x="4953000" y="1714500"/>
            <a:ext cx="3932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Research Hypothesis: H</a:t>
            </a:r>
            <a:r>
              <a:rPr lang="en-US" altLang="en-US" sz="1800" baseline="-25000">
                <a:latin typeface="Arial" panose="020B0604020202020204" pitchFamily="34" charset="0"/>
              </a:rPr>
              <a:t>1</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σ</a:t>
            </a:r>
            <a:r>
              <a:rPr lang="en-US" altLang="en-US" sz="1800">
                <a:latin typeface="Arial" panose="020B0604020202020204" pitchFamily="34" charset="0"/>
              </a:rPr>
              <a:t> &gt; 1.5nm</a:t>
            </a:r>
          </a:p>
          <a:p>
            <a:pPr eaLnBrk="1" hangingPunct="1">
              <a:spcBef>
                <a:spcPct val="0"/>
              </a:spcBef>
              <a:buFontTx/>
              <a:buNone/>
            </a:pPr>
            <a:r>
              <a:rPr lang="en-US" altLang="en-US" sz="1800">
                <a:latin typeface="Arial" panose="020B0604020202020204" pitchFamily="34" charset="0"/>
              </a:rPr>
              <a:t>Null Hypothesis: H</a:t>
            </a:r>
            <a:r>
              <a:rPr lang="en-US" altLang="en-US" sz="1800" baseline="-25000">
                <a:latin typeface="Arial" panose="020B0604020202020204" pitchFamily="34" charset="0"/>
              </a:rPr>
              <a:t>0</a:t>
            </a:r>
            <a:r>
              <a:rPr lang="en-US" altLang="en-US" sz="1800">
                <a:latin typeface="Arial" panose="020B0604020202020204" pitchFamily="34" charset="0"/>
              </a:rPr>
              <a:t>: </a:t>
            </a:r>
            <a:r>
              <a:rPr lang="el-GR" altLang="en-US" sz="1800">
                <a:solidFill>
                  <a:srgbClr val="FF0000"/>
                </a:solidFill>
                <a:latin typeface="Arial" panose="020B0604020202020204" pitchFamily="34" charset="0"/>
              </a:rPr>
              <a:t>σ</a:t>
            </a:r>
            <a:r>
              <a:rPr lang="en-US" altLang="en-US" sz="1800">
                <a:latin typeface="Arial" panose="020B0604020202020204" pitchFamily="34" charset="0"/>
              </a:rPr>
              <a:t> = 1.5nm</a:t>
            </a:r>
          </a:p>
        </p:txBody>
      </p:sp>
      <p:sp>
        <p:nvSpPr>
          <p:cNvPr id="5" name="TextBox 4">
            <a:extLst>
              <a:ext uri="{FF2B5EF4-FFF2-40B4-BE49-F238E27FC236}">
                <a16:creationId xmlns:a16="http://schemas.microsoft.com/office/drawing/2014/main" id="{A3FCA43A-EDFA-41B0-9A12-B190C53988C1}"/>
              </a:ext>
            </a:extLst>
          </p:cNvPr>
          <p:cNvSpPr txBox="1"/>
          <p:nvPr/>
        </p:nvSpPr>
        <p:spPr>
          <a:xfrm>
            <a:off x="5029200" y="2476500"/>
            <a:ext cx="3886200" cy="3478213"/>
          </a:xfrm>
          <a:prstGeom prst="rect">
            <a:avLst/>
          </a:prstGeom>
          <a:noFill/>
        </p:spPr>
        <p:txBody>
          <a:bodyPr>
            <a:spAutoFit/>
          </a:bodyPr>
          <a:lstStyle/>
          <a:p>
            <a:pPr>
              <a:defRPr/>
            </a:pPr>
            <a:r>
              <a:rPr lang="en-US" dirty="0">
                <a:latin typeface="Arial" charset="0"/>
                <a:cs typeface="Arial" charset="0"/>
              </a:rPr>
              <a:t>Test Statistic: X</a:t>
            </a:r>
            <a:r>
              <a:rPr lang="en-US" baseline="30000" dirty="0">
                <a:latin typeface="Arial" charset="0"/>
                <a:cs typeface="Arial" charset="0"/>
              </a:rPr>
              <a:t>2</a:t>
            </a:r>
            <a:r>
              <a:rPr lang="en-US" dirty="0">
                <a:latin typeface="Arial" charset="0"/>
                <a:cs typeface="Arial" charset="0"/>
              </a:rPr>
              <a:t> = (n-1)</a:t>
            </a:r>
            <a:r>
              <a:rPr lang="en-US" dirty="0">
                <a:solidFill>
                  <a:schemeClr val="accent1"/>
                </a:solidFill>
                <a:latin typeface="Arial" charset="0"/>
                <a:cs typeface="Arial" charset="0"/>
              </a:rPr>
              <a:t>S</a:t>
            </a:r>
            <a:r>
              <a:rPr lang="en-US" baseline="30000" dirty="0">
                <a:latin typeface="Arial" charset="0"/>
                <a:cs typeface="Arial" charset="0"/>
              </a:rPr>
              <a:t>2</a:t>
            </a:r>
            <a:r>
              <a:rPr lang="en-US" dirty="0">
                <a:latin typeface="Arial" charset="0"/>
                <a:cs typeface="Arial" charset="0"/>
              </a:rPr>
              <a:t>/</a:t>
            </a:r>
            <a:r>
              <a:rPr lang="el-GR" dirty="0">
                <a:solidFill>
                  <a:srgbClr val="FF0000"/>
                </a:solidFill>
                <a:latin typeface="Arial" charset="0"/>
                <a:cs typeface="Arial" charset="0"/>
              </a:rPr>
              <a:t>σ</a:t>
            </a:r>
            <a:r>
              <a:rPr lang="en-US" baseline="30000" dirty="0">
                <a:latin typeface="Arial" charset="0"/>
                <a:cs typeface="Arial" charset="0"/>
              </a:rPr>
              <a:t>2</a:t>
            </a:r>
          </a:p>
          <a:p>
            <a:pPr>
              <a:defRPr/>
            </a:pPr>
            <a:r>
              <a:rPr lang="en-US" dirty="0">
                <a:latin typeface="Arial" charset="0"/>
                <a:cs typeface="Arial" charset="0"/>
              </a:rPr>
              <a:t>Null Distribution: </a:t>
            </a:r>
            <a:r>
              <a:rPr lang="el-GR" dirty="0">
                <a:latin typeface="+mn-lt"/>
                <a:cs typeface="Arial" charset="0"/>
              </a:rPr>
              <a:t>χ</a:t>
            </a:r>
            <a:r>
              <a:rPr lang="en-US" baseline="30000" dirty="0">
                <a:latin typeface="Arial" charset="0"/>
                <a:cs typeface="Arial" charset="0"/>
              </a:rPr>
              <a:t>2</a:t>
            </a:r>
            <a:r>
              <a:rPr lang="en-US" baseline="-25000" dirty="0">
                <a:latin typeface="Arial" charset="0"/>
                <a:cs typeface="Arial" charset="0"/>
              </a:rPr>
              <a:t>(n-1)</a:t>
            </a:r>
          </a:p>
          <a:p>
            <a:pPr>
              <a:defRPr/>
            </a:pPr>
            <a:endParaRPr lang="en-US" sz="800" dirty="0">
              <a:latin typeface="Arial" charset="0"/>
              <a:cs typeface="Arial" charset="0"/>
            </a:endParaRPr>
          </a:p>
          <a:p>
            <a:pPr>
              <a:defRPr/>
            </a:pPr>
            <a:r>
              <a:rPr lang="en-US" dirty="0">
                <a:latin typeface="Arial" charset="0"/>
                <a:cs typeface="Arial" charset="0"/>
              </a:rPr>
              <a:t>Decision Rule:  With </a:t>
            </a:r>
            <a:r>
              <a:rPr lang="el-GR" dirty="0">
                <a:latin typeface="Arial" charset="0"/>
                <a:cs typeface="Arial" charset="0"/>
              </a:rPr>
              <a:t>α</a:t>
            </a:r>
            <a:r>
              <a:rPr lang="en-US" dirty="0">
                <a:latin typeface="Arial" charset="0"/>
                <a:cs typeface="Arial" charset="0"/>
              </a:rPr>
              <a:t> = .05,</a:t>
            </a:r>
          </a:p>
          <a:p>
            <a:pPr>
              <a:defRPr/>
            </a:pPr>
            <a:endParaRPr lang="en-US" sz="800" dirty="0">
              <a:latin typeface="Arial" charset="0"/>
              <a:cs typeface="Arial" charset="0"/>
            </a:endParaRPr>
          </a:p>
          <a:p>
            <a:pPr>
              <a:defRPr/>
            </a:pPr>
            <a:r>
              <a:rPr lang="en-US" dirty="0">
                <a:latin typeface="Arial" charset="0"/>
                <a:cs typeface="Arial" charset="0"/>
              </a:rPr>
              <a:t>   Reject H</a:t>
            </a:r>
            <a:r>
              <a:rPr lang="en-US" baseline="-25000" dirty="0">
                <a:latin typeface="Arial" charset="0"/>
                <a:cs typeface="Arial" charset="0"/>
              </a:rPr>
              <a:t>0</a:t>
            </a:r>
            <a:r>
              <a:rPr lang="en-US" dirty="0">
                <a:latin typeface="Arial" charset="0"/>
                <a:cs typeface="Arial" charset="0"/>
              </a:rPr>
              <a:t> if X</a:t>
            </a:r>
            <a:r>
              <a:rPr lang="en-US" baseline="30000" dirty="0">
                <a:latin typeface="Arial" charset="0"/>
                <a:cs typeface="Arial" charset="0"/>
              </a:rPr>
              <a:t>2</a:t>
            </a:r>
            <a:r>
              <a:rPr lang="en-US" dirty="0">
                <a:latin typeface="Arial" charset="0"/>
                <a:cs typeface="Arial" charset="0"/>
              </a:rPr>
              <a:t> &gt; </a:t>
            </a:r>
            <a:r>
              <a:rPr lang="el-GR" dirty="0">
                <a:latin typeface="+mn-lt"/>
                <a:cs typeface="Arial" charset="0"/>
              </a:rPr>
              <a:t>χ</a:t>
            </a:r>
            <a:r>
              <a:rPr lang="en-US" baseline="30000" dirty="0">
                <a:latin typeface="Arial" charset="0"/>
                <a:cs typeface="Arial" charset="0"/>
              </a:rPr>
              <a:t>2</a:t>
            </a:r>
            <a:r>
              <a:rPr lang="en-US" baseline="-25000" dirty="0">
                <a:latin typeface="Arial" charset="0"/>
                <a:cs typeface="Arial" charset="0"/>
              </a:rPr>
              <a:t>(n-1, 1-</a:t>
            </a:r>
            <a:r>
              <a:rPr lang="el-GR" baseline="-25000" dirty="0">
                <a:latin typeface="Arial" charset="0"/>
                <a:cs typeface="Arial" charset="0"/>
              </a:rPr>
              <a:t>α</a:t>
            </a:r>
            <a:r>
              <a:rPr lang="en-US" baseline="-25000" dirty="0">
                <a:latin typeface="Arial" charset="0"/>
                <a:cs typeface="Arial" charset="0"/>
              </a:rPr>
              <a:t>)</a:t>
            </a:r>
          </a:p>
          <a:p>
            <a:pPr>
              <a:defRPr/>
            </a:pPr>
            <a:endParaRPr lang="en-US" sz="800" dirty="0">
              <a:latin typeface="Arial" charset="0"/>
              <a:cs typeface="Arial" charset="0"/>
            </a:endParaRPr>
          </a:p>
          <a:p>
            <a:pPr>
              <a:defRPr/>
            </a:pPr>
            <a:r>
              <a:rPr lang="en-US" dirty="0">
                <a:latin typeface="Arial" charset="0"/>
                <a:cs typeface="Arial" charset="0"/>
              </a:rPr>
              <a:t>Decision: n = 11, S = 4.14, so</a:t>
            </a:r>
          </a:p>
          <a:p>
            <a:pPr>
              <a:defRPr/>
            </a:pPr>
            <a:endParaRPr lang="en-US" sz="800" dirty="0">
              <a:latin typeface="Arial" charset="0"/>
              <a:cs typeface="Arial" charset="0"/>
            </a:endParaRPr>
          </a:p>
          <a:p>
            <a:pPr>
              <a:defRPr/>
            </a:pPr>
            <a:r>
              <a:rPr lang="en-US" sz="800" dirty="0">
                <a:latin typeface="Arial" charset="0"/>
                <a:cs typeface="Arial" charset="0"/>
              </a:rPr>
              <a:t>        </a:t>
            </a:r>
            <a:r>
              <a:rPr lang="en-US" dirty="0">
                <a:latin typeface="Arial" charset="0"/>
                <a:cs typeface="Arial" charset="0"/>
              </a:rPr>
              <a:t>X</a:t>
            </a:r>
            <a:r>
              <a:rPr lang="en-US" baseline="30000" dirty="0">
                <a:latin typeface="Arial" charset="0"/>
                <a:cs typeface="Arial" charset="0"/>
              </a:rPr>
              <a:t>2</a:t>
            </a:r>
            <a:r>
              <a:rPr lang="en-US" dirty="0">
                <a:latin typeface="Arial" charset="0"/>
                <a:cs typeface="Arial" charset="0"/>
              </a:rPr>
              <a:t> = 95.23 &gt; </a:t>
            </a:r>
            <a:r>
              <a:rPr lang="el-GR" dirty="0">
                <a:latin typeface="+mn-lt"/>
                <a:cs typeface="Arial" charset="0"/>
              </a:rPr>
              <a:t>χ</a:t>
            </a:r>
            <a:r>
              <a:rPr lang="en-US" baseline="30000" dirty="0">
                <a:latin typeface="Arial" charset="0"/>
                <a:cs typeface="Arial" charset="0"/>
              </a:rPr>
              <a:t>2</a:t>
            </a:r>
            <a:r>
              <a:rPr lang="en-US" baseline="-25000" dirty="0">
                <a:latin typeface="Arial" charset="0"/>
                <a:cs typeface="Arial" charset="0"/>
              </a:rPr>
              <a:t>(10, 0.95)</a:t>
            </a:r>
            <a:r>
              <a:rPr lang="en-US" dirty="0">
                <a:latin typeface="Arial" charset="0"/>
                <a:cs typeface="Arial" charset="0"/>
              </a:rPr>
              <a:t> = 18.31</a:t>
            </a:r>
          </a:p>
          <a:p>
            <a:pPr>
              <a:defRPr/>
            </a:pPr>
            <a:endParaRPr lang="en-US" dirty="0">
              <a:latin typeface="Arial" charset="0"/>
              <a:cs typeface="Arial" charset="0"/>
            </a:endParaRPr>
          </a:p>
          <a:p>
            <a:pPr>
              <a:defRPr/>
            </a:pPr>
            <a:endParaRPr lang="en-US" sz="800" dirty="0">
              <a:latin typeface="Arial" charset="0"/>
              <a:cs typeface="Arial" charset="0"/>
            </a:endParaRPr>
          </a:p>
          <a:p>
            <a:pPr>
              <a:defRPr/>
            </a:pPr>
            <a:r>
              <a:rPr lang="en-US" dirty="0">
                <a:latin typeface="Arial" charset="0"/>
                <a:cs typeface="Arial" charset="0"/>
              </a:rPr>
              <a:t>Conclusion: Variation observed on Shift C is far in excess of the expected amount (p-Value ≈ 5*10</a:t>
            </a:r>
            <a:r>
              <a:rPr lang="en-US" baseline="30000" dirty="0">
                <a:latin typeface="Arial" charset="0"/>
                <a:cs typeface="Arial" charset="0"/>
              </a:rPr>
              <a:t>-16</a:t>
            </a:r>
            <a:r>
              <a:rPr lang="en-US" dirty="0">
                <a:latin typeface="Arial" charset="0"/>
                <a:cs typeface="Arial" charset="0"/>
              </a:rPr>
              <a:t>) </a:t>
            </a:r>
          </a:p>
        </p:txBody>
      </p:sp>
      <p:pic>
        <p:nvPicPr>
          <p:cNvPr id="100355" name="Picture 3">
            <a:extLst>
              <a:ext uri="{FF2B5EF4-FFF2-40B4-BE49-F238E27FC236}">
                <a16:creationId xmlns:a16="http://schemas.microsoft.com/office/drawing/2014/main" id="{39C0ADC4-60FB-45C6-BF04-D72086EC2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1676400"/>
            <a:ext cx="6191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DF6E2801-4289-4E77-8C99-1B243FF39DFA}"/>
              </a:ext>
            </a:extLst>
          </p:cNvPr>
          <p:cNvCxnSpPr/>
          <p:nvPr/>
        </p:nvCxnSpPr>
        <p:spPr>
          <a:xfrm rot="10800000" flipV="1">
            <a:off x="3048000" y="4686300"/>
            <a:ext cx="4800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E56FC1-69CE-4DCB-AC78-370C63CD643B}"/>
              </a:ext>
            </a:extLst>
          </p:cNvPr>
          <p:cNvSpPr txBox="1">
            <a:spLocks noChangeArrowheads="1"/>
          </p:cNvSpPr>
          <p:nvPr/>
        </p:nvSpPr>
        <p:spPr bwMode="auto">
          <a:xfrm>
            <a:off x="609600" y="6248400"/>
            <a:ext cx="7443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OK, so variation on C Shift is greater than expected, but by how much?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00355"/>
                                        </p:tgtEl>
                                        <p:attrNameLst>
                                          <p:attrName>style.visibility</p:attrName>
                                        </p:attrNameLst>
                                      </p:cBhvr>
                                      <p:to>
                                        <p:strVal val="visible"/>
                                      </p:to>
                                    </p:set>
                                    <p:anim calcmode="lin" valueType="num">
                                      <p:cBhvr additive="base">
                                        <p:cTn id="39" dur="500" fill="hold"/>
                                        <p:tgtEl>
                                          <p:spTgt spid="100355"/>
                                        </p:tgtEl>
                                        <p:attrNameLst>
                                          <p:attrName>ppt_x</p:attrName>
                                        </p:attrNameLst>
                                      </p:cBhvr>
                                      <p:tavLst>
                                        <p:tav tm="0">
                                          <p:val>
                                            <p:strVal val="#ppt_x"/>
                                          </p:val>
                                        </p:tav>
                                        <p:tav tm="100000">
                                          <p:val>
                                            <p:strVal val="#ppt_x"/>
                                          </p:val>
                                        </p:tav>
                                      </p:tavLst>
                                    </p:anim>
                                    <p:anim calcmode="lin" valueType="num">
                                      <p:cBhvr additive="base">
                                        <p:cTn id="40" dur="500" fill="hold"/>
                                        <p:tgtEl>
                                          <p:spTgt spid="10035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9">
            <a:extLst>
              <a:ext uri="{FF2B5EF4-FFF2-40B4-BE49-F238E27FC236}">
                <a16:creationId xmlns:a16="http://schemas.microsoft.com/office/drawing/2014/main" id="{88D3F34F-EA5F-4B2E-9E70-35F2F34BC299}"/>
              </a:ext>
            </a:extLst>
          </p:cNvPr>
          <p:cNvSpPr txBox="1">
            <a:spLocks noChangeArrowheads="1"/>
          </p:cNvSpPr>
          <p:nvPr/>
        </p:nvSpPr>
        <p:spPr bwMode="auto">
          <a:xfrm>
            <a:off x="2895600" y="76200"/>
            <a:ext cx="2592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t>Inference on σ</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E00B4DF-2819-4E84-B973-204333C950E1}"/>
                  </a:ext>
                </a:extLst>
              </p:cNvPr>
              <p:cNvSpPr txBox="1"/>
              <p:nvPr/>
            </p:nvSpPr>
            <p:spPr>
              <a:xfrm>
                <a:off x="304800" y="685800"/>
                <a:ext cx="8534400" cy="3540125"/>
              </a:xfrm>
              <a:prstGeom prst="rect">
                <a:avLst/>
              </a:prstGeom>
              <a:noFill/>
            </p:spPr>
            <p:txBody>
              <a:bodyPr>
                <a:spAutoFit/>
              </a:bodyPr>
              <a:lstStyle/>
              <a:p>
                <a:pPr>
                  <a:defRPr/>
                </a:pPr>
                <a:r>
                  <a:rPr lang="en-US" sz="1600" dirty="0">
                    <a:latin typeface="Arial" charset="0"/>
                    <a:cs typeface="Arial" charset="0"/>
                  </a:rPr>
                  <a:t>To address the “how much?” question, we again resort to a confidence interval.</a:t>
                </a:r>
              </a:p>
              <a:p>
                <a:pPr>
                  <a:defRPr/>
                </a:pPr>
                <a:endParaRPr lang="en-US" sz="800" dirty="0">
                  <a:latin typeface="Arial" charset="0"/>
                  <a:cs typeface="Arial" charset="0"/>
                </a:endParaRPr>
              </a:p>
              <a:p>
                <a:pPr>
                  <a:defRPr/>
                </a:pPr>
                <a:r>
                  <a:rPr lang="en-US" sz="1600" dirty="0">
                    <a:latin typeface="Arial" charset="0"/>
                    <a:cs typeface="Arial" charset="0"/>
                  </a:rPr>
                  <a:t>Since (n-1)S</a:t>
                </a:r>
                <a:r>
                  <a:rPr lang="en-US" sz="1600" baseline="30000" dirty="0">
                    <a:latin typeface="Arial" charset="0"/>
                    <a:cs typeface="Arial" charset="0"/>
                  </a:rPr>
                  <a:t>2</a:t>
                </a:r>
                <a:r>
                  <a:rPr lang="en-US" sz="1600" dirty="0">
                    <a:latin typeface="Arial" charset="0"/>
                    <a:cs typeface="Arial" charset="0"/>
                  </a:rPr>
                  <a:t>/</a:t>
                </a:r>
                <a:r>
                  <a:rPr lang="el-GR" sz="1600" dirty="0">
                    <a:latin typeface="Arial" charset="0"/>
                    <a:cs typeface="Arial" charset="0"/>
                  </a:rPr>
                  <a:t>σ</a:t>
                </a:r>
                <a:r>
                  <a:rPr lang="en-US" sz="1600" baseline="30000" dirty="0">
                    <a:latin typeface="Arial" charset="0"/>
                    <a:cs typeface="Arial" charset="0"/>
                  </a:rPr>
                  <a:t>2</a:t>
                </a:r>
                <a:r>
                  <a:rPr lang="en-US" sz="1600" dirty="0">
                    <a:latin typeface="Arial" charset="0"/>
                    <a:cs typeface="Arial" charset="0"/>
                  </a:rPr>
                  <a:t> ~ </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n-US" sz="1600" dirty="0">
                    <a:latin typeface="Arial" charset="0"/>
                    <a:cs typeface="Arial" charset="0"/>
                  </a:rPr>
                  <a:t> when </a:t>
                </a:r>
                <a:r>
                  <a:rPr lang="el-GR" sz="1600" dirty="0">
                    <a:latin typeface="Arial" charset="0"/>
                    <a:cs typeface="Arial" charset="0"/>
                  </a:rPr>
                  <a:t>σ</a:t>
                </a:r>
                <a:r>
                  <a:rPr lang="en-US" sz="1600" baseline="30000" dirty="0">
                    <a:latin typeface="Arial" charset="0"/>
                    <a:cs typeface="Arial" charset="0"/>
                  </a:rPr>
                  <a:t>2</a:t>
                </a:r>
                <a:r>
                  <a:rPr lang="en-US" sz="1600" dirty="0">
                    <a:latin typeface="Arial" charset="0"/>
                    <a:cs typeface="Arial" charset="0"/>
                  </a:rPr>
                  <a:t> is the respective population variance:</a:t>
                </a:r>
              </a:p>
              <a:p>
                <a:pPr>
                  <a:defRPr/>
                </a:pPr>
                <a:endParaRPr lang="en-US" sz="800" dirty="0">
                  <a:latin typeface="Arial" charset="0"/>
                  <a:cs typeface="Arial" charset="0"/>
                </a:endParaRPr>
              </a:p>
              <a:p>
                <a:pPr>
                  <a:lnSpc>
                    <a:spcPct val="150000"/>
                  </a:lnSpc>
                  <a:defRPr/>
                </a:pPr>
                <a:r>
                  <a:rPr lang="en-US" sz="1600" dirty="0">
                    <a:latin typeface="Arial" charset="0"/>
                    <a:cs typeface="Arial" charset="0"/>
                  </a:rPr>
                  <a:t>	P[</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l-GR" sz="1600" baseline="-25000" dirty="0">
                    <a:latin typeface="Arial" charset="0"/>
                    <a:cs typeface="Arial" charset="0"/>
                  </a:rPr>
                  <a:t>α</a:t>
                </a:r>
                <a:r>
                  <a:rPr lang="en-US" sz="1600" baseline="-25000" dirty="0">
                    <a:latin typeface="Arial" charset="0"/>
                    <a:cs typeface="Arial" charset="0"/>
                  </a:rPr>
                  <a:t>/2) </a:t>
                </a:r>
                <a:r>
                  <a:rPr lang="en-US" sz="1600" dirty="0">
                    <a:latin typeface="Arial" charset="0"/>
                    <a:cs typeface="Arial" charset="0"/>
                  </a:rPr>
                  <a:t>&lt; (n-1)S</a:t>
                </a:r>
                <a:r>
                  <a:rPr lang="en-US" sz="1600" baseline="30000" dirty="0">
                    <a:latin typeface="Arial" charset="0"/>
                    <a:cs typeface="Arial" charset="0"/>
                  </a:rPr>
                  <a:t>2</a:t>
                </a:r>
                <a:r>
                  <a:rPr lang="en-US" sz="1600" dirty="0">
                    <a:latin typeface="Arial" charset="0"/>
                    <a:cs typeface="Arial" charset="0"/>
                  </a:rPr>
                  <a:t>/</a:t>
                </a:r>
                <a:r>
                  <a:rPr lang="el-GR" sz="1600" dirty="0">
                    <a:latin typeface="Arial" charset="0"/>
                    <a:cs typeface="Arial" charset="0"/>
                  </a:rPr>
                  <a:t>σ</a:t>
                </a:r>
                <a:r>
                  <a:rPr lang="en-US" sz="1600" baseline="30000" dirty="0">
                    <a:latin typeface="Arial" charset="0"/>
                    <a:cs typeface="Arial" charset="0"/>
                  </a:rPr>
                  <a:t>2</a:t>
                </a:r>
                <a:r>
                  <a:rPr lang="en-US" sz="1600" dirty="0">
                    <a:latin typeface="Arial" charset="0"/>
                    <a:cs typeface="Arial" charset="0"/>
                  </a:rPr>
                  <a:t> &lt; </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(n-1,1-</a:t>
                </a:r>
                <a:r>
                  <a:rPr lang="el-GR" sz="1600" baseline="-25000" dirty="0">
                    <a:latin typeface="Arial" charset="0"/>
                    <a:cs typeface="Arial" charset="0"/>
                  </a:rPr>
                  <a:t>α</a:t>
                </a:r>
                <a:r>
                  <a:rPr lang="en-US" sz="1600" baseline="-25000" dirty="0">
                    <a:latin typeface="Arial" charset="0"/>
                    <a:cs typeface="Arial" charset="0"/>
                  </a:rPr>
                  <a:t>/2)</a:t>
                </a:r>
                <a:r>
                  <a:rPr lang="en-US" sz="1600" dirty="0">
                    <a:latin typeface="Arial" charset="0"/>
                    <a:cs typeface="Arial" charset="0"/>
                  </a:rPr>
                  <a:t>] = 1 – </a:t>
                </a:r>
                <a:r>
                  <a:rPr lang="el-GR" sz="1600" dirty="0">
                    <a:latin typeface="Arial" charset="0"/>
                    <a:cs typeface="Arial" charset="0"/>
                  </a:rPr>
                  <a:t>α</a:t>
                </a:r>
                <a:endParaRPr lang="en-US" sz="1600" dirty="0">
                  <a:latin typeface="Arial" charset="0"/>
                  <a:cs typeface="Arial" charset="0"/>
                </a:endParaRPr>
              </a:p>
              <a:p>
                <a:pPr>
                  <a:lnSpc>
                    <a:spcPct val="150000"/>
                  </a:lnSpc>
                  <a:defRPr/>
                </a:pPr>
                <a:r>
                  <a:rPr lang="en-US" sz="1600" dirty="0">
                    <a:latin typeface="Arial" charset="0"/>
                    <a:cs typeface="Arial" charset="0"/>
                  </a:rPr>
                  <a:t>	P[1/</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(n-1,1-</a:t>
                </a:r>
                <a:r>
                  <a:rPr lang="el-GR" sz="1600" baseline="-25000" dirty="0">
                    <a:latin typeface="Arial" charset="0"/>
                    <a:cs typeface="Arial" charset="0"/>
                  </a:rPr>
                  <a:t>α</a:t>
                </a:r>
                <a:r>
                  <a:rPr lang="en-US" sz="1600" baseline="-25000" dirty="0">
                    <a:latin typeface="Arial" charset="0"/>
                    <a:cs typeface="Arial" charset="0"/>
                  </a:rPr>
                  <a:t>/2) </a:t>
                </a:r>
                <a:r>
                  <a:rPr lang="en-US" sz="1600" dirty="0">
                    <a:latin typeface="Arial" charset="0"/>
                    <a:cs typeface="Arial" charset="0"/>
                  </a:rPr>
                  <a:t>&lt; </a:t>
                </a:r>
                <a:r>
                  <a:rPr lang="el-GR" sz="1600" dirty="0">
                    <a:latin typeface="Arial" charset="0"/>
                    <a:cs typeface="Arial" charset="0"/>
                  </a:rPr>
                  <a:t>σ</a:t>
                </a:r>
                <a:r>
                  <a:rPr lang="en-US" sz="1600" baseline="30000" dirty="0">
                    <a:latin typeface="Arial" charset="0"/>
                    <a:cs typeface="Arial" charset="0"/>
                  </a:rPr>
                  <a:t>2</a:t>
                </a:r>
                <a:r>
                  <a:rPr lang="en-US" sz="1600" dirty="0">
                    <a:latin typeface="Arial" charset="0"/>
                    <a:cs typeface="Arial" charset="0"/>
                  </a:rPr>
                  <a:t>/[(n-1)S</a:t>
                </a:r>
                <a:r>
                  <a:rPr lang="en-US" sz="1600" baseline="30000" dirty="0">
                    <a:latin typeface="Arial" charset="0"/>
                    <a:cs typeface="Arial" charset="0"/>
                  </a:rPr>
                  <a:t>2</a:t>
                </a:r>
                <a:r>
                  <a:rPr lang="en-US" sz="1600" dirty="0">
                    <a:latin typeface="Arial" charset="0"/>
                    <a:cs typeface="Arial" charset="0"/>
                  </a:rPr>
                  <a:t>] &lt; 1/</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l-GR" sz="1600" baseline="-25000" dirty="0">
                    <a:latin typeface="Arial" charset="0"/>
                    <a:cs typeface="Arial" charset="0"/>
                  </a:rPr>
                  <a:t>α</a:t>
                </a:r>
                <a:r>
                  <a:rPr lang="en-US" sz="1600" baseline="-25000" dirty="0">
                    <a:latin typeface="Arial" charset="0"/>
                    <a:cs typeface="Arial" charset="0"/>
                  </a:rPr>
                  <a:t>/2)</a:t>
                </a:r>
                <a:r>
                  <a:rPr lang="en-US" sz="1600" dirty="0">
                    <a:latin typeface="Arial" charset="0"/>
                    <a:cs typeface="Arial" charset="0"/>
                  </a:rPr>
                  <a:t>] = 1 – </a:t>
                </a:r>
                <a:r>
                  <a:rPr lang="el-GR" sz="1600" dirty="0">
                    <a:latin typeface="Arial" charset="0"/>
                    <a:cs typeface="Arial" charset="0"/>
                  </a:rPr>
                  <a:t>α</a:t>
                </a:r>
                <a:endParaRPr lang="en-US" sz="1600" dirty="0">
                  <a:latin typeface="Arial" charset="0"/>
                  <a:cs typeface="Arial" charset="0"/>
                </a:endParaRPr>
              </a:p>
              <a:p>
                <a:pPr>
                  <a:lnSpc>
                    <a:spcPct val="150000"/>
                  </a:lnSpc>
                  <a:defRPr/>
                </a:pPr>
                <a:r>
                  <a:rPr lang="en-US" sz="1600" dirty="0">
                    <a:latin typeface="Arial" charset="0"/>
                    <a:cs typeface="Arial" charset="0"/>
                  </a:rPr>
                  <a:t>	P[(n-1)S</a:t>
                </a:r>
                <a:r>
                  <a:rPr lang="en-US" sz="1600" baseline="30000" dirty="0">
                    <a:latin typeface="Arial" charset="0"/>
                    <a:cs typeface="Arial" charset="0"/>
                  </a:rPr>
                  <a:t>2</a:t>
                </a:r>
                <a:r>
                  <a:rPr lang="en-US" sz="1600" dirty="0">
                    <a:latin typeface="Arial" charset="0"/>
                    <a:cs typeface="Arial" charset="0"/>
                  </a:rPr>
                  <a:t>/</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(n-1,1-</a:t>
                </a:r>
                <a:r>
                  <a:rPr lang="el-GR" sz="1600" baseline="-25000" dirty="0">
                    <a:latin typeface="Arial" charset="0"/>
                    <a:cs typeface="Arial" charset="0"/>
                  </a:rPr>
                  <a:t>α</a:t>
                </a:r>
                <a:r>
                  <a:rPr lang="en-US" sz="1600" baseline="-25000" dirty="0">
                    <a:latin typeface="Arial" charset="0"/>
                    <a:cs typeface="Arial" charset="0"/>
                  </a:rPr>
                  <a:t>/2)  </a:t>
                </a:r>
                <a:r>
                  <a:rPr lang="en-US" sz="1600" dirty="0">
                    <a:latin typeface="Arial" charset="0"/>
                    <a:cs typeface="Arial" charset="0"/>
                  </a:rPr>
                  <a:t>&lt; </a:t>
                </a:r>
                <a:r>
                  <a:rPr lang="el-GR" sz="1600" dirty="0">
                    <a:latin typeface="Arial" charset="0"/>
                    <a:cs typeface="Arial" charset="0"/>
                  </a:rPr>
                  <a:t>σ</a:t>
                </a:r>
                <a:r>
                  <a:rPr lang="en-US" sz="1600" baseline="30000" dirty="0">
                    <a:latin typeface="Arial" charset="0"/>
                    <a:cs typeface="Arial" charset="0"/>
                  </a:rPr>
                  <a:t>2 </a:t>
                </a:r>
                <a:r>
                  <a:rPr lang="en-US" sz="1600" dirty="0">
                    <a:latin typeface="Arial" charset="0"/>
                    <a:cs typeface="Arial" charset="0"/>
                  </a:rPr>
                  <a:t>&lt; (n-1)S</a:t>
                </a:r>
                <a:r>
                  <a:rPr lang="en-US" sz="1600" baseline="30000" dirty="0">
                    <a:latin typeface="Arial" charset="0"/>
                    <a:cs typeface="Arial" charset="0"/>
                  </a:rPr>
                  <a:t>2</a:t>
                </a:r>
                <a:r>
                  <a:rPr lang="en-US" sz="1600" dirty="0">
                    <a:latin typeface="Arial" charset="0"/>
                    <a:cs typeface="Arial" charset="0"/>
                  </a:rPr>
                  <a:t>/</a:t>
                </a:r>
                <a:r>
                  <a:rPr lang="el-GR" sz="1600" dirty="0">
                    <a:latin typeface="+mn-lt"/>
                    <a:cs typeface="Arial" charset="0"/>
                  </a:rPr>
                  <a:t>χ</a:t>
                </a:r>
                <a:r>
                  <a:rPr lang="en-US" sz="1600" baseline="30000" dirty="0">
                    <a:latin typeface="Arial" charset="0"/>
                    <a:cs typeface="Arial" charset="0"/>
                  </a:rPr>
                  <a:t>2</a:t>
                </a:r>
                <a:r>
                  <a:rPr lang="en-US" sz="1600" baseline="-25000" dirty="0">
                    <a:latin typeface="Arial" charset="0"/>
                    <a:cs typeface="Arial" charset="0"/>
                  </a:rPr>
                  <a:t>(n-1,</a:t>
                </a:r>
                <a:r>
                  <a:rPr lang="el-GR" sz="1600" baseline="-25000" dirty="0">
                    <a:latin typeface="Arial" charset="0"/>
                    <a:cs typeface="Arial" charset="0"/>
                  </a:rPr>
                  <a:t>α</a:t>
                </a:r>
                <a:r>
                  <a:rPr lang="en-US" sz="1600" baseline="-25000" dirty="0">
                    <a:latin typeface="Arial" charset="0"/>
                    <a:cs typeface="Arial" charset="0"/>
                  </a:rPr>
                  <a:t>/2)</a:t>
                </a:r>
                <a:r>
                  <a:rPr lang="en-US" sz="1600" dirty="0">
                    <a:latin typeface="Arial" charset="0"/>
                    <a:cs typeface="Arial" charset="0"/>
                  </a:rPr>
                  <a:t>] = 1 – </a:t>
                </a:r>
                <a:r>
                  <a:rPr lang="el-GR" sz="1600" dirty="0">
                    <a:latin typeface="Arial" charset="0"/>
                    <a:cs typeface="Arial" charset="0"/>
                  </a:rPr>
                  <a:t>α</a:t>
                </a:r>
                <a:endParaRPr lang="en-US" sz="1600" dirty="0">
                  <a:latin typeface="Arial" charset="0"/>
                  <a:cs typeface="Arial" charset="0"/>
                </a:endParaRPr>
              </a:p>
              <a:p>
                <a:pPr>
                  <a:lnSpc>
                    <a:spcPct val="150000"/>
                  </a:lnSpc>
                  <a:defRPr/>
                </a:pPr>
                <a:r>
                  <a:rPr lang="en-US" sz="1600" dirty="0">
                    <a:latin typeface="Arial" charset="0"/>
                    <a:cs typeface="Arial" charset="0"/>
                  </a:rPr>
                  <a:t>	P[S*</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m:t>
                        </m:r>
                        <m:r>
                          <m:rPr>
                            <m:sty m:val="p"/>
                          </m:rPr>
                          <a:rPr lang="el-GR" sz="1600" i="1" dirty="0" smtClean="0">
                            <a:latin typeface="Cambria Math" panose="02040503050406030204" pitchFamily="18" charset="0"/>
                            <a:ea typeface="Cambria Math" panose="02040503050406030204" pitchFamily="18" charset="0"/>
                            <a:cs typeface="Arial" charset="0"/>
                          </a:rPr>
                          <m:t>χ</m:t>
                        </m:r>
                        <m:r>
                          <m:rPr>
                            <m:nor/>
                          </m:rPr>
                          <a:rPr lang="en-US" sz="1600" baseline="30000" dirty="0">
                            <a:latin typeface="Arial" charset="0"/>
                            <a:cs typeface="Arial" charset="0"/>
                          </a:rPr>
                          <m:t>2</m:t>
                        </m:r>
                        <m:r>
                          <m:rPr>
                            <m:nor/>
                          </m:rPr>
                          <a:rPr lang="en-US" sz="1600" baseline="-25000" dirty="0">
                            <a:latin typeface="Arial" charset="0"/>
                            <a:cs typeface="Arial" charset="0"/>
                          </a:rPr>
                          <m:t>(</m:t>
                        </m:r>
                        <m:r>
                          <m:rPr>
                            <m:nor/>
                          </m:rPr>
                          <a:rPr lang="en-US" sz="1600" baseline="-25000" dirty="0">
                            <a:latin typeface="Arial" charset="0"/>
                            <a:cs typeface="Arial" charset="0"/>
                          </a:rPr>
                          <m:t>n</m:t>
                        </m:r>
                        <m:r>
                          <m:rPr>
                            <m:nor/>
                          </m:rPr>
                          <a:rPr lang="en-US" sz="1600" baseline="-25000" dirty="0">
                            <a:latin typeface="Arial" charset="0"/>
                            <a:cs typeface="Arial" charset="0"/>
                          </a:rPr>
                          <m:t>-1,1-</m:t>
                        </m:r>
                        <m:r>
                          <m:rPr>
                            <m:nor/>
                          </m:rPr>
                          <a:rPr lang="el-GR" sz="1600" baseline="-25000" dirty="0">
                            <a:latin typeface="Arial" charset="0"/>
                            <a:cs typeface="Arial" charset="0"/>
                          </a:rPr>
                          <m:t>α</m:t>
                        </m:r>
                        <m:r>
                          <m:rPr>
                            <m:nor/>
                          </m:rPr>
                          <a:rPr lang="en-US" sz="1600" baseline="-25000" dirty="0">
                            <a:latin typeface="Arial" charset="0"/>
                            <a:cs typeface="Arial" charset="0"/>
                          </a:rPr>
                          <m:t>/2)</m:t>
                        </m:r>
                      </m:e>
                    </m:rad>
                  </m:oMath>
                </a14:m>
                <a:r>
                  <a:rPr lang="en-US" sz="1600" dirty="0">
                    <a:latin typeface="Arial" charset="0"/>
                    <a:cs typeface="Arial" charset="0"/>
                  </a:rPr>
                  <a:t> &lt; </a:t>
                </a:r>
                <a:r>
                  <a:rPr lang="el-GR" sz="1600" dirty="0">
                    <a:latin typeface="Arial" charset="0"/>
                    <a:cs typeface="Arial" charset="0"/>
                  </a:rPr>
                  <a:t>σ</a:t>
                </a:r>
                <a:r>
                  <a:rPr lang="en-US" sz="1600" baseline="30000" dirty="0">
                    <a:latin typeface="Arial" charset="0"/>
                    <a:cs typeface="Arial" charset="0"/>
                  </a:rPr>
                  <a:t>  </a:t>
                </a:r>
                <a:r>
                  <a:rPr lang="en-US" sz="1600" dirty="0">
                    <a:latin typeface="Arial" charset="0"/>
                    <a:cs typeface="Arial" charset="0"/>
                  </a:rPr>
                  <a:t>&lt; S*</a:t>
                </a:r>
                <a14:m>
                  <m:oMath xmlns:m="http://schemas.openxmlformats.org/officeDocument/2006/math">
                    <m:rad>
                      <m:radPr>
                        <m:degHide m:val="on"/>
                        <m:ctrlPr>
                          <a:rPr lang="en-US" sz="1600" i="1">
                            <a:latin typeface="Cambria Math" panose="02040503050406030204" pitchFamily="18" charset="0"/>
                            <a:cs typeface="Arial" charset="0"/>
                          </a:rPr>
                        </m:ctrlPr>
                      </m:radPr>
                      <m:deg/>
                      <m:e>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m:t>
                        </m:r>
                        <m:r>
                          <m:rPr>
                            <m:sty m:val="p"/>
                          </m:rPr>
                          <a:rPr lang="el-GR" sz="1600" i="1" dirty="0">
                            <a:latin typeface="Cambria Math" panose="02040503050406030204" pitchFamily="18" charset="0"/>
                            <a:ea typeface="Cambria Math" panose="02040503050406030204" pitchFamily="18" charset="0"/>
                            <a:cs typeface="Arial" charset="0"/>
                          </a:rPr>
                          <m:t>χ</m:t>
                        </m:r>
                        <m:r>
                          <m:rPr>
                            <m:nor/>
                          </m:rPr>
                          <a:rPr lang="en-US" sz="1600" baseline="30000" dirty="0">
                            <a:latin typeface="Arial" charset="0"/>
                            <a:cs typeface="Arial" charset="0"/>
                          </a:rPr>
                          <m:t>2</m:t>
                        </m:r>
                        <m:r>
                          <m:rPr>
                            <m:nor/>
                          </m:rPr>
                          <a:rPr lang="en-US" sz="1600" baseline="-25000" dirty="0">
                            <a:latin typeface="Arial" charset="0"/>
                            <a:cs typeface="Arial" charset="0"/>
                          </a:rPr>
                          <m:t>(</m:t>
                        </m:r>
                        <m:r>
                          <m:rPr>
                            <m:nor/>
                          </m:rPr>
                          <a:rPr lang="en-US" sz="1600" baseline="-25000" dirty="0">
                            <a:latin typeface="Arial" charset="0"/>
                            <a:cs typeface="Arial" charset="0"/>
                          </a:rPr>
                          <m:t>n</m:t>
                        </m:r>
                        <m:r>
                          <m:rPr>
                            <m:nor/>
                          </m:rPr>
                          <a:rPr lang="en-US" sz="1600" baseline="-25000" dirty="0">
                            <a:latin typeface="Arial" charset="0"/>
                            <a:cs typeface="Arial" charset="0"/>
                          </a:rPr>
                          <m:t>−1,</m:t>
                        </m:r>
                        <m:r>
                          <m:rPr>
                            <m:nor/>
                          </m:rPr>
                          <a:rPr lang="el-GR" sz="1600" baseline="-25000" dirty="0">
                            <a:latin typeface="Arial" charset="0"/>
                            <a:cs typeface="Arial" charset="0"/>
                          </a:rPr>
                          <m:t>α</m:t>
                        </m:r>
                        <m:r>
                          <m:rPr>
                            <m:nor/>
                          </m:rPr>
                          <a:rPr lang="en-US" sz="1600" baseline="-25000" dirty="0">
                            <a:latin typeface="Arial" charset="0"/>
                            <a:cs typeface="Arial" charset="0"/>
                          </a:rPr>
                          <m:t>/2)</m:t>
                        </m:r>
                      </m:e>
                    </m:rad>
                  </m:oMath>
                </a14:m>
                <a:r>
                  <a:rPr lang="en-US" sz="1600" dirty="0">
                    <a:latin typeface="Arial" charset="0"/>
                    <a:cs typeface="Arial" charset="0"/>
                  </a:rPr>
                  <a:t>] = 1 – </a:t>
                </a:r>
                <a:r>
                  <a:rPr lang="el-GR" sz="1600" dirty="0">
                    <a:latin typeface="Arial" charset="0"/>
                    <a:cs typeface="Arial" charset="0"/>
                  </a:rPr>
                  <a:t>α</a:t>
                </a:r>
                <a:endParaRPr lang="en-US" sz="1600" dirty="0">
                  <a:latin typeface="Arial" charset="0"/>
                  <a:cs typeface="Arial" charset="0"/>
                </a:endParaRPr>
              </a:p>
              <a:p>
                <a:pPr>
                  <a:defRPr/>
                </a:pPr>
                <a:endParaRPr lang="en-US" sz="800" dirty="0">
                  <a:latin typeface="Arial" charset="0"/>
                  <a:cs typeface="Arial" charset="0"/>
                </a:endParaRPr>
              </a:p>
              <a:p>
                <a:pPr>
                  <a:defRPr/>
                </a:pPr>
                <a:r>
                  <a:rPr lang="en-US" sz="1600" dirty="0">
                    <a:latin typeface="Arial" charset="0"/>
                    <a:cs typeface="Arial" charset="0"/>
                  </a:rPr>
                  <a:t>Hence, a (1-</a:t>
                </a:r>
                <a:r>
                  <a:rPr lang="el-GR" sz="1600" dirty="0">
                    <a:latin typeface="Arial" charset="0"/>
                    <a:cs typeface="Arial" charset="0"/>
                  </a:rPr>
                  <a:t>α</a:t>
                </a:r>
                <a:r>
                  <a:rPr lang="en-US" sz="1600" dirty="0">
                    <a:latin typeface="Arial" charset="0"/>
                    <a:cs typeface="Arial" charset="0"/>
                  </a:rPr>
                  <a:t>)% confidence interval for a population standard deviation is of the form:</a:t>
                </a:r>
              </a:p>
              <a:p>
                <a:pPr>
                  <a:defRPr/>
                </a:pPr>
                <a:endParaRPr lang="en-US" sz="800" dirty="0">
                  <a:latin typeface="Arial" charset="0"/>
                  <a:cs typeface="Arial" charset="0"/>
                </a:endParaRPr>
              </a:p>
              <a:p>
                <a:pPr>
                  <a:defRPr/>
                </a:pPr>
                <a:r>
                  <a:rPr lang="en-US" sz="1600" dirty="0">
                    <a:latin typeface="Arial" charset="0"/>
                    <a:cs typeface="Arial" charset="0"/>
                  </a:rPr>
                  <a:t>	[Best Point Estimate * m(</a:t>
                </a:r>
                <a:r>
                  <a:rPr lang="el-GR" sz="1600" dirty="0">
                    <a:latin typeface="Arial" charset="0"/>
                    <a:cs typeface="Arial" charset="0"/>
                  </a:rPr>
                  <a:t>α</a:t>
                </a:r>
                <a:r>
                  <a:rPr lang="en-US" sz="1600" dirty="0">
                    <a:latin typeface="Arial" charset="0"/>
                    <a:cs typeface="Arial" charset="0"/>
                  </a:rPr>
                  <a:t>/2)] to [Best Point Estimate * M(</a:t>
                </a:r>
                <a:r>
                  <a:rPr lang="el-GR" sz="1600" dirty="0">
                    <a:latin typeface="Arial" charset="0"/>
                    <a:cs typeface="Arial" charset="0"/>
                  </a:rPr>
                  <a:t>α</a:t>
                </a:r>
                <a:r>
                  <a:rPr lang="en-US" sz="1600" dirty="0">
                    <a:latin typeface="Arial" charset="0"/>
                    <a:cs typeface="Arial" charset="0"/>
                  </a:rPr>
                  <a:t>/2)],</a:t>
                </a:r>
              </a:p>
              <a:p>
                <a:pPr>
                  <a:defRPr/>
                </a:pPr>
                <a:endParaRPr lang="en-US" sz="800" dirty="0">
                  <a:latin typeface="Arial" charset="0"/>
                  <a:cs typeface="Arial" charset="0"/>
                </a:endParaRPr>
              </a:p>
              <a:p>
                <a:pPr>
                  <a:defRPr/>
                </a:pPr>
                <a:r>
                  <a:rPr lang="en-US" sz="1600" dirty="0">
                    <a:latin typeface="Arial" charset="0"/>
                    <a:cs typeface="Arial" charset="0"/>
                  </a:rPr>
                  <a:t> where m(</a:t>
                </a:r>
                <a:r>
                  <a:rPr lang="el-GR" sz="1600" dirty="0">
                    <a:latin typeface="Arial" charset="0"/>
                    <a:cs typeface="Arial" charset="0"/>
                  </a:rPr>
                  <a:t>α</a:t>
                </a:r>
                <a:r>
                  <a:rPr lang="en-US" sz="1600" dirty="0">
                    <a:latin typeface="Arial" charset="0"/>
                    <a:cs typeface="Arial" charset="0"/>
                  </a:rPr>
                  <a:t>/2) &lt; 1 and M(</a:t>
                </a:r>
                <a:r>
                  <a:rPr lang="el-GR" sz="1600" dirty="0">
                    <a:latin typeface="Arial" charset="0"/>
                    <a:cs typeface="Arial" charset="0"/>
                  </a:rPr>
                  <a:t>α</a:t>
                </a:r>
                <a:r>
                  <a:rPr lang="en-US" sz="1600" dirty="0">
                    <a:latin typeface="Arial" charset="0"/>
                    <a:cs typeface="Arial" charset="0"/>
                  </a:rPr>
                  <a:t>/2) &gt; 1.</a:t>
                </a:r>
              </a:p>
            </p:txBody>
          </p:sp>
        </mc:Choice>
        <mc:Fallback>
          <p:sp>
            <p:nvSpPr>
              <p:cNvPr id="3" name="TextBox 2">
                <a:extLst>
                  <a:ext uri="{FF2B5EF4-FFF2-40B4-BE49-F238E27FC236}">
                    <a16:creationId xmlns:a16="http://schemas.microsoft.com/office/drawing/2014/main" id="{6E00B4DF-2819-4E84-B973-204333C950E1}"/>
                  </a:ext>
                </a:extLst>
              </p:cNvPr>
              <p:cNvSpPr txBox="1">
                <a:spLocks noRot="1" noChangeAspect="1" noMove="1" noResize="1" noEditPoints="1" noAdjustHandles="1" noChangeArrowheads="1" noChangeShapeType="1" noTextEdit="1"/>
              </p:cNvSpPr>
              <p:nvPr/>
            </p:nvSpPr>
            <p:spPr>
              <a:xfrm>
                <a:off x="304800" y="685800"/>
                <a:ext cx="8534400" cy="3540125"/>
              </a:xfrm>
              <a:prstGeom prst="rect">
                <a:avLst/>
              </a:prstGeom>
              <a:blipFill>
                <a:blip r:embed="rId3"/>
                <a:stretch>
                  <a:fillRect l="-357" t="-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5D1392F-AB1F-44E1-96B7-846B6FF97973}"/>
                  </a:ext>
                </a:extLst>
              </p:cNvPr>
              <p:cNvSpPr txBox="1">
                <a:spLocks noChangeArrowheads="1"/>
              </p:cNvSpPr>
              <p:nvPr/>
            </p:nvSpPr>
            <p:spPr bwMode="auto">
              <a:xfrm>
                <a:off x="228600" y="4267200"/>
                <a:ext cx="8763000" cy="2378664"/>
              </a:xfrm>
              <a:prstGeom prst="rect">
                <a:avLst/>
              </a:prstGeom>
              <a:noFill/>
              <a:ln w="9525">
                <a:noFill/>
                <a:miter lim="800000"/>
                <a:headEnd/>
                <a:tailEnd/>
              </a:ln>
            </p:spPr>
            <p:txBody>
              <a:bodyPr>
                <a:spAutoFit/>
              </a:bodyPr>
              <a:lstStyle/>
              <a:p>
                <a:pPr>
                  <a:defRPr/>
                </a:pPr>
                <a:r>
                  <a:rPr lang="en-US" sz="1600" dirty="0">
                    <a:latin typeface="Arial" charset="0"/>
                    <a:cs typeface="Arial" charset="0"/>
                  </a:rPr>
                  <a:t>For the C Shift data, to generate a 90% confidence interval for </a:t>
                </a:r>
                <a:r>
                  <a:rPr lang="el-GR" sz="1600" dirty="0">
                    <a:latin typeface="Arial" charset="0"/>
                    <a:cs typeface="Arial" charset="0"/>
                  </a:rPr>
                  <a:t>σ</a:t>
                </a:r>
                <a:r>
                  <a:rPr lang="en-US" sz="1600" baseline="-25000" dirty="0">
                    <a:latin typeface="Arial" charset="0"/>
                    <a:cs typeface="Arial" charset="0"/>
                  </a:rPr>
                  <a:t>C Shift</a:t>
                </a:r>
                <a:r>
                  <a:rPr lang="en-US" sz="1600" dirty="0">
                    <a:latin typeface="Arial" charset="0"/>
                    <a:cs typeface="Arial" charset="0"/>
                  </a:rPr>
                  <a:t>, the limits would be:</a:t>
                </a:r>
              </a:p>
              <a:p>
                <a:pPr>
                  <a:defRPr/>
                </a:pPr>
                <a:endParaRPr lang="en-US" sz="1600" dirty="0">
                  <a:latin typeface="Arial" charset="0"/>
                  <a:cs typeface="Arial" charset="0"/>
                </a:endParaRPr>
              </a:p>
              <a:p>
                <a:pPr>
                  <a:defRPr/>
                </a:pPr>
                <a:r>
                  <a:rPr lang="en-US" sz="1600" dirty="0">
                    <a:latin typeface="Arial" charset="0"/>
                    <a:cs typeface="Arial" charset="0"/>
                  </a:rPr>
                  <a:t>	S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m:t>
                        </m:r>
                        <m:r>
                          <m:rPr>
                            <m:sty m:val="p"/>
                          </m:rPr>
                          <a:rPr lang="el-GR" sz="1600" i="1" dirty="0" smtClean="0">
                            <a:latin typeface="Cambria Math" panose="02040503050406030204" pitchFamily="18" charset="0"/>
                            <a:ea typeface="Cambria Math" panose="02040503050406030204" pitchFamily="18" charset="0"/>
                            <a:cs typeface="Arial" charset="0"/>
                          </a:rPr>
                          <m:t>χ</m:t>
                        </m:r>
                        <m:r>
                          <m:rPr>
                            <m:nor/>
                          </m:rPr>
                          <a:rPr lang="en-US" sz="1600" baseline="30000" dirty="0">
                            <a:latin typeface="Arial" charset="0"/>
                            <a:cs typeface="Arial" charset="0"/>
                          </a:rPr>
                          <m:t>2</m:t>
                        </m:r>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-1,0.95)</m:t>
                        </m:r>
                      </m:e>
                    </m:rad>
                  </m:oMath>
                </a14:m>
                <a:r>
                  <a:rPr lang="en-US" sz="1600" dirty="0">
                    <a:latin typeface="Arial" charset="0"/>
                    <a:cs typeface="Arial" charset="0"/>
                  </a:rPr>
                  <a:t>    to     S *</a:t>
                </a:r>
                <a:r>
                  <a:rPr lang="en-US" sz="1600" dirty="0">
                    <a:cs typeface="Arial" charset="0"/>
                  </a:rPr>
                  <a:t> </a:t>
                </a:r>
                <a14:m>
                  <m:oMath xmlns:m="http://schemas.openxmlformats.org/officeDocument/2006/math">
                    <m:rad>
                      <m:radPr>
                        <m:degHide m:val="on"/>
                        <m:ctrlPr>
                          <a:rPr lang="en-US" sz="1600" i="1">
                            <a:latin typeface="Cambria Math" panose="02040503050406030204" pitchFamily="18" charset="0"/>
                            <a:cs typeface="Arial" charset="0"/>
                          </a:rPr>
                        </m:ctrlPr>
                      </m:radPr>
                      <m:deg/>
                      <m:e>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m:t>
                        </m:r>
                        <m:r>
                          <m:rPr>
                            <m:sty m:val="p"/>
                          </m:rPr>
                          <a:rPr lang="el-GR" sz="1600" i="1" dirty="0">
                            <a:latin typeface="Cambria Math" panose="02040503050406030204" pitchFamily="18" charset="0"/>
                            <a:ea typeface="Cambria Math" panose="02040503050406030204" pitchFamily="18" charset="0"/>
                            <a:cs typeface="Arial" charset="0"/>
                          </a:rPr>
                          <m:t>χ</m:t>
                        </m:r>
                        <m:r>
                          <m:rPr>
                            <m:nor/>
                          </m:rPr>
                          <a:rPr lang="en-US" sz="1600" baseline="30000" dirty="0">
                            <a:latin typeface="Arial" charset="0"/>
                            <a:cs typeface="Arial" charset="0"/>
                          </a:rPr>
                          <m:t>2</m:t>
                        </m:r>
                        <m:r>
                          <m:rPr>
                            <m:nor/>
                          </m:rPr>
                          <a:rPr lang="en-US" sz="1600" dirty="0">
                            <a:latin typeface="Arial" charset="0"/>
                            <a:cs typeface="Arial" charset="0"/>
                          </a:rPr>
                          <m:t>(</m:t>
                        </m:r>
                        <m:r>
                          <m:rPr>
                            <m:nor/>
                          </m:rPr>
                          <a:rPr lang="en-US" sz="1600" dirty="0">
                            <a:latin typeface="Arial" charset="0"/>
                            <a:cs typeface="Arial" charset="0"/>
                          </a:rPr>
                          <m:t>n</m:t>
                        </m:r>
                        <m:r>
                          <m:rPr>
                            <m:nor/>
                          </m:rPr>
                          <a:rPr lang="en-US" sz="1600" dirty="0">
                            <a:latin typeface="Arial" charset="0"/>
                            <a:cs typeface="Arial" charset="0"/>
                          </a:rPr>
                          <m:t>−1,0.05)</m:t>
                        </m:r>
                      </m:e>
                    </m:rad>
                  </m:oMath>
                </a14:m>
                <a:r>
                  <a:rPr lang="en-US" sz="1600" dirty="0">
                    <a:latin typeface="Arial" charset="0"/>
                    <a:cs typeface="Arial" charset="0"/>
                  </a:rPr>
                  <a:t> </a:t>
                </a:r>
              </a:p>
              <a:p>
                <a:pPr>
                  <a:defRPr/>
                </a:pPr>
                <a:r>
                  <a:rPr lang="en-US" sz="1600" dirty="0">
                    <a:latin typeface="Arial" charset="0"/>
                    <a:cs typeface="Arial" charset="0"/>
                  </a:rPr>
                  <a:t>                    4.14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Arial" charset="0"/>
                            <a:cs typeface="Arial" charset="0"/>
                          </a:rPr>
                          <m:t>10/18.31</m:t>
                        </m:r>
                      </m:e>
                    </m:rad>
                  </m:oMath>
                </a14:m>
                <a:r>
                  <a:rPr lang="en-US" sz="1600" dirty="0">
                    <a:latin typeface="Arial" charset="0"/>
                    <a:cs typeface="Arial" charset="0"/>
                  </a:rPr>
                  <a:t>         to          4.14 * </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Arial" charset="0"/>
                            <a:cs typeface="Arial" charset="0"/>
                          </a:rPr>
                          <m:t>10/3.94</m:t>
                        </m:r>
                      </m:e>
                    </m:rad>
                  </m:oMath>
                </a14:m>
                <a:endParaRPr lang="en-US" sz="1600" dirty="0">
                  <a:latin typeface="Arial" charset="0"/>
                  <a:cs typeface="Arial" charset="0"/>
                </a:endParaRPr>
              </a:p>
              <a:p>
                <a:pPr>
                  <a:defRPr/>
                </a:pPr>
                <a:r>
                  <a:rPr lang="en-US" sz="1600" dirty="0">
                    <a:latin typeface="Arial" charset="0"/>
                    <a:cs typeface="Arial" charset="0"/>
                  </a:rPr>
                  <a:t>                               3.26                  to                  7.03</a:t>
                </a:r>
              </a:p>
              <a:p>
                <a:pPr>
                  <a:defRPr/>
                </a:pPr>
                <a:endParaRPr lang="en-US" sz="1600" dirty="0">
                  <a:latin typeface="Arial" charset="0"/>
                  <a:cs typeface="Arial" charset="0"/>
                </a:endParaRPr>
              </a:p>
              <a:p>
                <a:pPr>
                  <a:defRPr/>
                </a:pPr>
                <a:r>
                  <a:rPr lang="en-US" sz="1600" dirty="0">
                    <a:latin typeface="Arial" charset="0"/>
                    <a:cs typeface="Arial" charset="0"/>
                  </a:rPr>
                  <a:t>Note that this interval does not include the expected result of 1.5, and the range it covers is from just over 2X to just less than 5X this value.  C Shift has much more variable results than would usually be expected, again consistent with the test of hypothesis, but more informative.</a:t>
                </a:r>
              </a:p>
            </p:txBody>
          </p:sp>
        </mc:Choice>
        <mc:Fallback>
          <p:sp>
            <p:nvSpPr>
              <p:cNvPr id="4" name="TextBox 3">
                <a:extLst>
                  <a:ext uri="{FF2B5EF4-FFF2-40B4-BE49-F238E27FC236}">
                    <a16:creationId xmlns:a16="http://schemas.microsoft.com/office/drawing/2014/main" id="{95D1392F-AB1F-44E1-96B7-846B6FF97973}"/>
                  </a:ext>
                </a:extLst>
              </p:cNvPr>
              <p:cNvSpPr txBox="1">
                <a:spLocks noRot="1" noChangeAspect="1" noMove="1" noResize="1" noEditPoints="1" noAdjustHandles="1" noChangeArrowheads="1" noChangeShapeType="1" noTextEdit="1"/>
              </p:cNvSpPr>
              <p:nvPr/>
            </p:nvSpPr>
            <p:spPr bwMode="auto">
              <a:xfrm>
                <a:off x="228600" y="4267200"/>
                <a:ext cx="8763000" cy="2378664"/>
              </a:xfrm>
              <a:prstGeom prst="rect">
                <a:avLst/>
              </a:prstGeom>
              <a:blipFill>
                <a:blip r:embed="rId4"/>
                <a:stretch>
                  <a:fillRect l="-418" t="-769" b="-2821"/>
                </a:stretch>
              </a:blipFill>
              <a:ln w="9525">
                <a:noFill/>
                <a:miter lim="800000"/>
                <a:headEnd/>
                <a:tailEnd/>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 calcmode="lin" valueType="num">
                                      <p:cBhvr additive="base">
                                        <p:cTn id="5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 calcmode="lin" valueType="num">
                                      <p:cBhvr additive="base">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additive="base">
                                        <p:cTn id="6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anim calcmode="lin" valueType="num">
                                      <p:cBhvr additive="base">
                                        <p:cTn id="6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anim calcmode="lin" valueType="num">
                                      <p:cBhvr additive="base">
                                        <p:cTn id="7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8C9D0A0-73FA-4EE2-B3FD-B7C77ECF36B4}"/>
              </a:ext>
            </a:extLst>
          </p:cNvPr>
          <p:cNvSpPr>
            <a:spLocks noGrp="1"/>
          </p:cNvSpPr>
          <p:nvPr>
            <p:ph type="title"/>
          </p:nvPr>
        </p:nvSpPr>
        <p:spPr>
          <a:xfrm>
            <a:off x="457200" y="152400"/>
            <a:ext cx="8229600" cy="685800"/>
          </a:xfrm>
        </p:spPr>
        <p:txBody>
          <a:bodyPr/>
          <a:lstStyle/>
          <a:p>
            <a:pPr eaLnBrk="1" hangingPunct="1"/>
            <a:r>
              <a:rPr lang="en-US" altLang="en-US" sz="3200"/>
              <a:t>Normal Distributions</a:t>
            </a:r>
          </a:p>
        </p:txBody>
      </p:sp>
      <p:sp>
        <p:nvSpPr>
          <p:cNvPr id="9219" name="TextBox 2">
            <a:extLst>
              <a:ext uri="{FF2B5EF4-FFF2-40B4-BE49-F238E27FC236}">
                <a16:creationId xmlns:a16="http://schemas.microsoft.com/office/drawing/2014/main" id="{533084DA-2AF2-4611-B21D-2C8FA0A53481}"/>
              </a:ext>
            </a:extLst>
          </p:cNvPr>
          <p:cNvSpPr txBox="1">
            <a:spLocks noChangeArrowheads="1"/>
          </p:cNvSpPr>
          <p:nvPr/>
        </p:nvSpPr>
        <p:spPr bwMode="auto">
          <a:xfrm>
            <a:off x="838200" y="762000"/>
            <a:ext cx="7653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Any Normal Distribution can be Converted to a Standard Normal Distribution by</a:t>
            </a:r>
          </a:p>
          <a:p>
            <a:pPr eaLnBrk="1" hangingPunct="1">
              <a:spcBef>
                <a:spcPct val="0"/>
              </a:spcBef>
              <a:buFontTx/>
              <a:buNone/>
            </a:pPr>
            <a:r>
              <a:rPr lang="en-US" altLang="en-US" sz="1800"/>
              <a:t> - Subtracting its Mean from the Value(s) of Interest, and then</a:t>
            </a:r>
          </a:p>
          <a:p>
            <a:pPr eaLnBrk="1" hangingPunct="1">
              <a:spcBef>
                <a:spcPct val="0"/>
              </a:spcBef>
              <a:buFontTx/>
              <a:buNone/>
            </a:pPr>
            <a:r>
              <a:rPr lang="en-US" altLang="en-US" sz="1800"/>
              <a:t> - Dividing this by its Standard Deviation</a:t>
            </a:r>
          </a:p>
          <a:p>
            <a:pPr eaLnBrk="1" hangingPunct="1">
              <a:spcBef>
                <a:spcPct val="0"/>
              </a:spcBef>
              <a:buFontTx/>
              <a:buNone/>
            </a:pPr>
            <a:r>
              <a:rPr lang="en-US" altLang="en-US" sz="1800"/>
              <a:t> - This is commonly referred to as generating a “Z-score”</a:t>
            </a:r>
          </a:p>
        </p:txBody>
      </p:sp>
      <p:sp>
        <p:nvSpPr>
          <p:cNvPr id="9220" name="TextBox 3">
            <a:extLst>
              <a:ext uri="{FF2B5EF4-FFF2-40B4-BE49-F238E27FC236}">
                <a16:creationId xmlns:a16="http://schemas.microsoft.com/office/drawing/2014/main" id="{C16B70CC-38B4-4E70-B94B-5BBB24993894}"/>
              </a:ext>
            </a:extLst>
          </p:cNvPr>
          <p:cNvSpPr txBox="1">
            <a:spLocks noChangeArrowheads="1"/>
          </p:cNvSpPr>
          <p:nvPr/>
        </p:nvSpPr>
        <p:spPr bwMode="auto">
          <a:xfrm>
            <a:off x="533400" y="1981200"/>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Consider the information that the Heights of Kindergarten children (ie, X) is</a:t>
            </a:r>
          </a:p>
          <a:p>
            <a:pPr eaLnBrk="1" hangingPunct="1">
              <a:spcBef>
                <a:spcPct val="0"/>
              </a:spcBef>
              <a:buFontTx/>
              <a:buNone/>
            </a:pPr>
            <a:r>
              <a:rPr lang="en-US" altLang="en-US" sz="1800"/>
              <a:t>Normally distributed with a Mean = 39 inches, and a Standard Deviation = 2 inches</a:t>
            </a:r>
          </a:p>
        </p:txBody>
      </p:sp>
      <p:sp>
        <p:nvSpPr>
          <p:cNvPr id="9221" name="TextBox 4">
            <a:extLst>
              <a:ext uri="{FF2B5EF4-FFF2-40B4-BE49-F238E27FC236}">
                <a16:creationId xmlns:a16="http://schemas.microsoft.com/office/drawing/2014/main" id="{63E86BF3-9F3C-4FD9-A3C5-927086CEB744}"/>
              </a:ext>
            </a:extLst>
          </p:cNvPr>
          <p:cNvSpPr txBox="1">
            <a:spLocks noChangeArrowheads="1"/>
          </p:cNvSpPr>
          <p:nvPr/>
        </p:nvSpPr>
        <p:spPr bwMode="auto">
          <a:xfrm>
            <a:off x="685800" y="2667000"/>
            <a:ext cx="75422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In order to find the Probability an Individual Kindergartener will be between</a:t>
            </a:r>
          </a:p>
          <a:p>
            <a:pPr eaLnBrk="1" hangingPunct="1">
              <a:spcBef>
                <a:spcPct val="0"/>
              </a:spcBef>
              <a:buFontTx/>
              <a:buNone/>
            </a:pPr>
            <a:r>
              <a:rPr lang="en-US" altLang="en-US" sz="1800"/>
              <a:t>38 and 40 inches tall, we would convert these values to their Z-scores:</a:t>
            </a:r>
          </a:p>
          <a:p>
            <a:pPr eaLnBrk="1" hangingPunct="1">
              <a:spcBef>
                <a:spcPct val="0"/>
              </a:spcBef>
              <a:buFontTx/>
              <a:buNone/>
            </a:pPr>
            <a:endParaRPr lang="en-US" altLang="en-US" sz="1800"/>
          </a:p>
          <a:p>
            <a:pPr eaLnBrk="1" hangingPunct="1">
              <a:spcBef>
                <a:spcPct val="0"/>
              </a:spcBef>
              <a:buFontTx/>
              <a:buNone/>
            </a:pPr>
            <a:r>
              <a:rPr lang="en-US" altLang="en-US" sz="1800"/>
              <a:t> X = 38 =&gt; Z = (38-39)/2 = -1/2 and X = 40 =&gt;  Z = (40-39)/2 = 1/2, and then</a:t>
            </a:r>
          </a:p>
          <a:p>
            <a:pPr eaLnBrk="1" hangingPunct="1">
              <a:spcBef>
                <a:spcPct val="0"/>
              </a:spcBef>
              <a:buFontTx/>
              <a:buNone/>
            </a:pPr>
            <a:endParaRPr lang="en-US" altLang="en-US" sz="1800"/>
          </a:p>
          <a:p>
            <a:pPr eaLnBrk="1" hangingPunct="1">
              <a:spcBef>
                <a:spcPct val="0"/>
              </a:spcBef>
              <a:buFontTx/>
              <a:buNone/>
            </a:pPr>
            <a:r>
              <a:rPr lang="en-US" altLang="en-US" sz="1800"/>
              <a:t>Compute the desired probability using the Standard Normal Distribution result</a:t>
            </a:r>
          </a:p>
          <a:p>
            <a:pPr eaLnBrk="1" hangingPunct="1">
              <a:spcBef>
                <a:spcPct val="0"/>
              </a:spcBef>
              <a:buFontTx/>
              <a:buNone/>
            </a:pPr>
            <a:r>
              <a:rPr lang="en-US" altLang="en-US" sz="1800"/>
              <a:t>For the P[38 &lt; X &lt; 40] = P[-1/2 &lt; Z &lt; 1/2] = 0.3829</a:t>
            </a:r>
          </a:p>
        </p:txBody>
      </p:sp>
      <p:sp>
        <p:nvSpPr>
          <p:cNvPr id="9222" name="TextBox 5">
            <a:extLst>
              <a:ext uri="{FF2B5EF4-FFF2-40B4-BE49-F238E27FC236}">
                <a16:creationId xmlns:a16="http://schemas.microsoft.com/office/drawing/2014/main" id="{81F741AB-0EDD-414C-BCE0-069C6B292D39}"/>
              </a:ext>
            </a:extLst>
          </p:cNvPr>
          <p:cNvSpPr txBox="1">
            <a:spLocks noChangeArrowheads="1"/>
          </p:cNvSpPr>
          <p:nvPr/>
        </p:nvSpPr>
        <p:spPr bwMode="auto">
          <a:xfrm>
            <a:off x="762000" y="5181600"/>
            <a:ext cx="3921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By using the following Excel commands:</a:t>
            </a:r>
          </a:p>
          <a:p>
            <a:pPr eaLnBrk="1" hangingPunct="1">
              <a:spcBef>
                <a:spcPct val="0"/>
              </a:spcBef>
              <a:buFontTx/>
              <a:buNone/>
            </a:pPr>
            <a:r>
              <a:rPr lang="en-US" altLang="en-US" sz="1800" dirty="0"/>
              <a:t> =NORMSDIST(0.5) – NORMSDIST(-0.5)</a:t>
            </a:r>
          </a:p>
        </p:txBody>
      </p:sp>
      <p:sp>
        <p:nvSpPr>
          <p:cNvPr id="9223" name="TextBox 6">
            <a:extLst>
              <a:ext uri="{FF2B5EF4-FFF2-40B4-BE49-F238E27FC236}">
                <a16:creationId xmlns:a16="http://schemas.microsoft.com/office/drawing/2014/main" id="{E329FE11-4058-4B63-9872-C16B41B1BB02}"/>
              </a:ext>
            </a:extLst>
          </p:cNvPr>
          <p:cNvSpPr txBox="1">
            <a:spLocks noChangeArrowheads="1"/>
          </p:cNvSpPr>
          <p:nvPr/>
        </p:nvSpPr>
        <p:spPr bwMode="auto">
          <a:xfrm>
            <a:off x="762000" y="5867400"/>
            <a:ext cx="6958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No need to convert to z-scores if you use the following Excel commands:</a:t>
            </a:r>
          </a:p>
          <a:p>
            <a:pPr eaLnBrk="1" hangingPunct="1">
              <a:spcBef>
                <a:spcPct val="0"/>
              </a:spcBef>
              <a:buFontTx/>
              <a:buNone/>
            </a:pPr>
            <a:r>
              <a:rPr lang="en-US" altLang="en-US" sz="1800"/>
              <a:t> =NORMDIST(40,39,2,TRUE) – NORMDIST(38,39,2,TRUE)</a:t>
            </a:r>
          </a:p>
        </p:txBody>
      </p:sp>
      <p:sp>
        <p:nvSpPr>
          <p:cNvPr id="9224" name="TextBox 7">
            <a:extLst>
              <a:ext uri="{FF2B5EF4-FFF2-40B4-BE49-F238E27FC236}">
                <a16:creationId xmlns:a16="http://schemas.microsoft.com/office/drawing/2014/main" id="{43192E7E-9CC1-46C6-90AD-D1FBA5F9FD6C}"/>
              </a:ext>
            </a:extLst>
          </p:cNvPr>
          <p:cNvSpPr txBox="1">
            <a:spLocks noChangeArrowheads="1"/>
          </p:cNvSpPr>
          <p:nvPr/>
        </p:nvSpPr>
        <p:spPr bwMode="auto">
          <a:xfrm>
            <a:off x="8001000" y="5334000"/>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OR</a:t>
            </a:r>
          </a:p>
        </p:txBody>
      </p:sp>
      <p:sp>
        <p:nvSpPr>
          <p:cNvPr id="9225" name="TextBox 8">
            <a:extLst>
              <a:ext uri="{FF2B5EF4-FFF2-40B4-BE49-F238E27FC236}">
                <a16:creationId xmlns:a16="http://schemas.microsoft.com/office/drawing/2014/main" id="{57FBF8D4-779F-4884-BD44-1774052BD333}"/>
              </a:ext>
            </a:extLst>
          </p:cNvPr>
          <p:cNvSpPr txBox="1">
            <a:spLocks noChangeArrowheads="1"/>
          </p:cNvSpPr>
          <p:nvPr/>
        </p:nvSpPr>
        <p:spPr bwMode="auto">
          <a:xfrm>
            <a:off x="8077200" y="6019800"/>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OR</a:t>
            </a:r>
          </a:p>
        </p:txBody>
      </p:sp>
      <p:sp>
        <p:nvSpPr>
          <p:cNvPr id="10" name="TextBox 5">
            <a:extLst>
              <a:ext uri="{FF2B5EF4-FFF2-40B4-BE49-F238E27FC236}">
                <a16:creationId xmlns:a16="http://schemas.microsoft.com/office/drawing/2014/main" id="{0B486BFF-004D-4B91-84F1-A3061A050854}"/>
              </a:ext>
            </a:extLst>
          </p:cNvPr>
          <p:cNvSpPr txBox="1">
            <a:spLocks noChangeArrowheads="1"/>
          </p:cNvSpPr>
          <p:nvPr/>
        </p:nvSpPr>
        <p:spPr bwMode="auto">
          <a:xfrm>
            <a:off x="762000" y="4800600"/>
            <a:ext cx="30060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This can be done using a table</a:t>
            </a:r>
          </a:p>
        </p:txBody>
      </p:sp>
      <p:sp>
        <p:nvSpPr>
          <p:cNvPr id="11" name="TextBox 7">
            <a:extLst>
              <a:ext uri="{FF2B5EF4-FFF2-40B4-BE49-F238E27FC236}">
                <a16:creationId xmlns:a16="http://schemas.microsoft.com/office/drawing/2014/main" id="{0DF8D4BD-5D0E-4F1E-8DC0-439DABE344CA}"/>
              </a:ext>
            </a:extLst>
          </p:cNvPr>
          <p:cNvSpPr txBox="1">
            <a:spLocks noChangeArrowheads="1"/>
          </p:cNvSpPr>
          <p:nvPr/>
        </p:nvSpPr>
        <p:spPr bwMode="auto">
          <a:xfrm>
            <a:off x="7924800" y="4724400"/>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OR</a:t>
            </a:r>
          </a:p>
        </p:txBody>
      </p:sp>
      <p:sp>
        <p:nvSpPr>
          <p:cNvPr id="2" name="TextBox 1">
            <a:extLst>
              <a:ext uri="{FF2B5EF4-FFF2-40B4-BE49-F238E27FC236}">
                <a16:creationId xmlns:a16="http://schemas.microsoft.com/office/drawing/2014/main" id="{1A61B519-FA61-4CE8-A310-DEE390016AEB}"/>
              </a:ext>
            </a:extLst>
          </p:cNvPr>
          <p:cNvSpPr txBox="1"/>
          <p:nvPr/>
        </p:nvSpPr>
        <p:spPr>
          <a:xfrm>
            <a:off x="4476750" y="5457409"/>
            <a:ext cx="3714478" cy="338554"/>
          </a:xfrm>
          <a:prstGeom prst="rect">
            <a:avLst/>
          </a:prstGeom>
          <a:noFill/>
        </p:spPr>
        <p:txBody>
          <a:bodyPr wrap="none" rtlCol="0">
            <a:spAutoFit/>
          </a:bodyPr>
          <a:lstStyle/>
          <a:p>
            <a:r>
              <a:rPr lang="en-US" sz="1600" b="1" dirty="0">
                <a:solidFill>
                  <a:schemeClr val="accent1"/>
                </a:solidFill>
              </a:rPr>
              <a:t>R</a:t>
            </a:r>
            <a:r>
              <a:rPr lang="en-US" sz="1600" dirty="0"/>
              <a:t> command: </a:t>
            </a:r>
            <a:r>
              <a:rPr lang="en-US" sz="1600" dirty="0" err="1">
                <a:solidFill>
                  <a:schemeClr val="accent1"/>
                </a:solidFill>
              </a:rPr>
              <a:t>pnorm</a:t>
            </a:r>
            <a:r>
              <a:rPr lang="en-US" sz="1600" dirty="0">
                <a:solidFill>
                  <a:schemeClr val="accent1"/>
                </a:solidFill>
              </a:rPr>
              <a:t>(0.5) – </a:t>
            </a:r>
            <a:r>
              <a:rPr lang="en-US" sz="1600" dirty="0" err="1">
                <a:solidFill>
                  <a:schemeClr val="accent1"/>
                </a:solidFill>
              </a:rPr>
              <a:t>pnorm</a:t>
            </a:r>
            <a:r>
              <a:rPr lang="en-US" sz="1600" dirty="0">
                <a:solidFill>
                  <a:schemeClr val="accent1"/>
                </a:solidFill>
              </a:rPr>
              <a:t>(-0.5)</a:t>
            </a:r>
          </a:p>
        </p:txBody>
      </p:sp>
      <p:sp>
        <p:nvSpPr>
          <p:cNvPr id="3" name="TextBox 2">
            <a:extLst>
              <a:ext uri="{FF2B5EF4-FFF2-40B4-BE49-F238E27FC236}">
                <a16:creationId xmlns:a16="http://schemas.microsoft.com/office/drawing/2014/main" id="{7F020E39-7DE3-47B0-9D67-B7FBF70CD211}"/>
              </a:ext>
            </a:extLst>
          </p:cNvPr>
          <p:cNvSpPr txBox="1"/>
          <p:nvPr/>
        </p:nvSpPr>
        <p:spPr>
          <a:xfrm>
            <a:off x="1676400" y="6465471"/>
            <a:ext cx="4443845" cy="338554"/>
          </a:xfrm>
          <a:prstGeom prst="rect">
            <a:avLst/>
          </a:prstGeom>
          <a:noFill/>
        </p:spPr>
        <p:txBody>
          <a:bodyPr wrap="none" rtlCol="0">
            <a:spAutoFit/>
          </a:bodyPr>
          <a:lstStyle/>
          <a:p>
            <a:r>
              <a:rPr lang="en-US" sz="1600" b="1" dirty="0">
                <a:solidFill>
                  <a:schemeClr val="accent1"/>
                </a:solidFill>
              </a:rPr>
              <a:t>R</a:t>
            </a:r>
            <a:r>
              <a:rPr lang="en-US" sz="1600" dirty="0"/>
              <a:t> command: </a:t>
            </a:r>
            <a:r>
              <a:rPr lang="en-US" sz="1600" dirty="0" err="1">
                <a:solidFill>
                  <a:schemeClr val="accent1"/>
                </a:solidFill>
              </a:rPr>
              <a:t>pnorm</a:t>
            </a:r>
            <a:r>
              <a:rPr lang="en-US" sz="1600" dirty="0">
                <a:solidFill>
                  <a:schemeClr val="accent1"/>
                </a:solidFill>
              </a:rPr>
              <a:t>(40,39,2) – </a:t>
            </a:r>
            <a:r>
              <a:rPr lang="en-US" sz="1600" dirty="0" err="1">
                <a:solidFill>
                  <a:schemeClr val="accent1"/>
                </a:solidFill>
              </a:rPr>
              <a:t>pnorm</a:t>
            </a:r>
            <a:r>
              <a:rPr lang="en-US" sz="1600" dirty="0">
                <a:solidFill>
                  <a:schemeClr val="accent1"/>
                </a:solidFill>
              </a:rPr>
              <a:t>(38,39,2)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20"/>
                                        </p:tgtEl>
                                        <p:attrNameLst>
                                          <p:attrName>style.visibility</p:attrName>
                                        </p:attrNameLst>
                                      </p:cBhvr>
                                      <p:to>
                                        <p:strVal val="visible"/>
                                      </p:to>
                                    </p:set>
                                    <p:anim calcmode="lin" valueType="num">
                                      <p:cBhvr additive="base">
                                        <p:cTn id="31" dur="500" fill="hold"/>
                                        <p:tgtEl>
                                          <p:spTgt spid="9220"/>
                                        </p:tgtEl>
                                        <p:attrNameLst>
                                          <p:attrName>ppt_x</p:attrName>
                                        </p:attrNameLst>
                                      </p:cBhvr>
                                      <p:tavLst>
                                        <p:tav tm="0">
                                          <p:val>
                                            <p:strVal val="#ppt_x"/>
                                          </p:val>
                                        </p:tav>
                                        <p:tav tm="100000">
                                          <p:val>
                                            <p:strVal val="#ppt_x"/>
                                          </p:val>
                                        </p:tav>
                                      </p:tavLst>
                                    </p:anim>
                                    <p:anim calcmode="lin" valueType="num">
                                      <p:cBhvr additive="base">
                                        <p:cTn id="32"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221">
                                            <p:txEl>
                                              <p:pRg st="0" end="0"/>
                                            </p:txEl>
                                          </p:spTgt>
                                        </p:tgtEl>
                                        <p:attrNameLst>
                                          <p:attrName>style.visibility</p:attrName>
                                        </p:attrNameLst>
                                      </p:cBhvr>
                                      <p:to>
                                        <p:strVal val="visible"/>
                                      </p:to>
                                    </p:set>
                                    <p:anim calcmode="lin" valueType="num">
                                      <p:cBhvr additive="base">
                                        <p:cTn id="37" dur="500" fill="hold"/>
                                        <p:tgtEl>
                                          <p:spTgt spid="922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21">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21">
                                            <p:txEl>
                                              <p:pRg st="1" end="1"/>
                                            </p:txEl>
                                          </p:spTgt>
                                        </p:tgtEl>
                                        <p:attrNameLst>
                                          <p:attrName>style.visibility</p:attrName>
                                        </p:attrNameLst>
                                      </p:cBhvr>
                                      <p:to>
                                        <p:strVal val="visible"/>
                                      </p:to>
                                    </p:set>
                                    <p:anim calcmode="lin" valueType="num">
                                      <p:cBhvr additive="base">
                                        <p:cTn id="41"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9221">
                                            <p:txEl>
                                              <p:pRg st="3" end="3"/>
                                            </p:txEl>
                                          </p:spTgt>
                                        </p:tgtEl>
                                        <p:attrNameLst>
                                          <p:attrName>style.visibility</p:attrName>
                                        </p:attrNameLst>
                                      </p:cBhvr>
                                      <p:to>
                                        <p:strVal val="visible"/>
                                      </p:to>
                                    </p:set>
                                    <p:anim calcmode="lin" valueType="num">
                                      <p:cBhvr additive="base">
                                        <p:cTn id="47" dur="500" fill="hold"/>
                                        <p:tgtEl>
                                          <p:spTgt spid="9221">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9221">
                                            <p:txEl>
                                              <p:pRg st="5" end="5"/>
                                            </p:txEl>
                                          </p:spTgt>
                                        </p:tgtEl>
                                        <p:attrNameLst>
                                          <p:attrName>style.visibility</p:attrName>
                                        </p:attrNameLst>
                                      </p:cBhvr>
                                      <p:to>
                                        <p:strVal val="visible"/>
                                      </p:to>
                                    </p:set>
                                    <p:anim calcmode="lin" valueType="num">
                                      <p:cBhvr additive="base">
                                        <p:cTn id="53" dur="500" fill="hold"/>
                                        <p:tgtEl>
                                          <p:spTgt spid="9221">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2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9221">
                                            <p:txEl>
                                              <p:pRg st="6" end="6"/>
                                            </p:txEl>
                                          </p:spTgt>
                                        </p:tgtEl>
                                        <p:attrNameLst>
                                          <p:attrName>style.visibility</p:attrName>
                                        </p:attrNameLst>
                                      </p:cBhvr>
                                      <p:to>
                                        <p:strVal val="visible"/>
                                      </p:to>
                                    </p:set>
                                    <p:anim calcmode="lin" valueType="num">
                                      <p:cBhvr additive="base">
                                        <p:cTn id="59" dur="500" fill="hold"/>
                                        <p:tgtEl>
                                          <p:spTgt spid="9221">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2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222"/>
                                        </p:tgtEl>
                                        <p:attrNameLst>
                                          <p:attrName>style.visibility</p:attrName>
                                        </p:attrNameLst>
                                      </p:cBhvr>
                                      <p:to>
                                        <p:strVal val="visible"/>
                                      </p:to>
                                    </p:set>
                                    <p:anim calcmode="lin" valueType="num">
                                      <p:cBhvr additive="base">
                                        <p:cTn id="77" dur="500" fill="hold"/>
                                        <p:tgtEl>
                                          <p:spTgt spid="9222"/>
                                        </p:tgtEl>
                                        <p:attrNameLst>
                                          <p:attrName>ppt_x</p:attrName>
                                        </p:attrNameLst>
                                      </p:cBhvr>
                                      <p:tavLst>
                                        <p:tav tm="0">
                                          <p:val>
                                            <p:strVal val="#ppt_x"/>
                                          </p:val>
                                        </p:tav>
                                        <p:tav tm="100000">
                                          <p:val>
                                            <p:strVal val="#ppt_x"/>
                                          </p:val>
                                        </p:tav>
                                      </p:tavLst>
                                    </p:anim>
                                    <p:anim calcmode="lin" valueType="num">
                                      <p:cBhvr additive="base">
                                        <p:cTn id="7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224"/>
                                        </p:tgtEl>
                                        <p:attrNameLst>
                                          <p:attrName>style.visibility</p:attrName>
                                        </p:attrNameLst>
                                      </p:cBhvr>
                                      <p:to>
                                        <p:strVal val="visible"/>
                                      </p:to>
                                    </p:set>
                                    <p:anim calcmode="lin" valueType="num">
                                      <p:cBhvr additive="base">
                                        <p:cTn id="89" dur="500" fill="hold"/>
                                        <p:tgtEl>
                                          <p:spTgt spid="9224"/>
                                        </p:tgtEl>
                                        <p:attrNameLst>
                                          <p:attrName>ppt_x</p:attrName>
                                        </p:attrNameLst>
                                      </p:cBhvr>
                                      <p:tavLst>
                                        <p:tav tm="0">
                                          <p:val>
                                            <p:strVal val="#ppt_x"/>
                                          </p:val>
                                        </p:tav>
                                        <p:tav tm="100000">
                                          <p:val>
                                            <p:strVal val="#ppt_x"/>
                                          </p:val>
                                        </p:tav>
                                      </p:tavLst>
                                    </p:anim>
                                    <p:anim calcmode="lin" valueType="num">
                                      <p:cBhvr additive="base">
                                        <p:cTn id="90"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223"/>
                                        </p:tgtEl>
                                        <p:attrNameLst>
                                          <p:attrName>style.visibility</p:attrName>
                                        </p:attrNameLst>
                                      </p:cBhvr>
                                      <p:to>
                                        <p:strVal val="visible"/>
                                      </p:to>
                                    </p:set>
                                    <p:anim calcmode="lin" valueType="num">
                                      <p:cBhvr additive="base">
                                        <p:cTn id="95" dur="500" fill="hold"/>
                                        <p:tgtEl>
                                          <p:spTgt spid="9223"/>
                                        </p:tgtEl>
                                        <p:attrNameLst>
                                          <p:attrName>ppt_x</p:attrName>
                                        </p:attrNameLst>
                                      </p:cBhvr>
                                      <p:tavLst>
                                        <p:tav tm="0">
                                          <p:val>
                                            <p:strVal val="#ppt_x"/>
                                          </p:val>
                                        </p:tav>
                                        <p:tav tm="100000">
                                          <p:val>
                                            <p:strVal val="#ppt_x"/>
                                          </p:val>
                                        </p:tav>
                                      </p:tavLst>
                                    </p:anim>
                                    <p:anim calcmode="lin" valueType="num">
                                      <p:cBhvr additive="base">
                                        <p:cTn id="96"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additive="base">
                                        <p:cTn id="101" dur="500" fill="hold"/>
                                        <p:tgtEl>
                                          <p:spTgt spid="3"/>
                                        </p:tgtEl>
                                        <p:attrNameLst>
                                          <p:attrName>ppt_x</p:attrName>
                                        </p:attrNameLst>
                                      </p:cBhvr>
                                      <p:tavLst>
                                        <p:tav tm="0">
                                          <p:val>
                                            <p:strVal val="#ppt_x"/>
                                          </p:val>
                                        </p:tav>
                                        <p:tav tm="100000">
                                          <p:val>
                                            <p:strVal val="#ppt_x"/>
                                          </p:val>
                                        </p:tav>
                                      </p:tavLst>
                                    </p:anim>
                                    <p:anim calcmode="lin" valueType="num">
                                      <p:cBhvr additive="base">
                                        <p:cTn id="10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225"/>
                                        </p:tgtEl>
                                        <p:attrNameLst>
                                          <p:attrName>style.visibility</p:attrName>
                                        </p:attrNameLst>
                                      </p:cBhvr>
                                      <p:to>
                                        <p:strVal val="visible"/>
                                      </p:to>
                                    </p:set>
                                    <p:anim calcmode="lin" valueType="num">
                                      <p:cBhvr additive="base">
                                        <p:cTn id="107" dur="500" fill="hold"/>
                                        <p:tgtEl>
                                          <p:spTgt spid="9225"/>
                                        </p:tgtEl>
                                        <p:attrNameLst>
                                          <p:attrName>ppt_x</p:attrName>
                                        </p:attrNameLst>
                                      </p:cBhvr>
                                      <p:tavLst>
                                        <p:tav tm="0">
                                          <p:val>
                                            <p:strVal val="#ppt_x"/>
                                          </p:val>
                                        </p:tav>
                                        <p:tav tm="100000">
                                          <p:val>
                                            <p:strVal val="#ppt_x"/>
                                          </p:val>
                                        </p:tav>
                                      </p:tavLst>
                                    </p:anim>
                                    <p:anim calcmode="lin" valueType="num">
                                      <p:cBhvr additive="base">
                                        <p:cTn id="108"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P spid="9223" grpId="0"/>
      <p:bldP spid="9224" grpId="0"/>
      <p:bldP spid="9225" grpId="0"/>
      <p:bldP spid="10" grpId="0"/>
      <p:bldP spid="11"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C30C9B-CD9F-4276-8DB4-BB1EC4A7B036}"/>
              </a:ext>
            </a:extLst>
          </p:cNvPr>
          <p:cNvSpPr txBox="1">
            <a:spLocks/>
          </p:cNvSpPr>
          <p:nvPr/>
        </p:nvSpPr>
        <p:spPr>
          <a:xfrm>
            <a:off x="457200" y="152400"/>
            <a:ext cx="8229600" cy="762000"/>
          </a:xfrm>
          <a:prstGeom prst="rect">
            <a:avLst/>
          </a:prstGeom>
        </p:spPr>
        <p:txBody>
          <a:bodyPr>
            <a:normAutofit/>
          </a:bodyPr>
          <a:lstStyle/>
          <a:p>
            <a:pPr algn="ctr" fontAlgn="auto">
              <a:spcBef>
                <a:spcPts val="0"/>
              </a:spcBef>
              <a:spcAft>
                <a:spcPts val="0"/>
              </a:spcAft>
              <a:defRPr/>
            </a:pPr>
            <a:r>
              <a:rPr lang="en-US" sz="3200" dirty="0">
                <a:latin typeface="+mj-lt"/>
                <a:ea typeface="+mj-ea"/>
                <a:cs typeface="+mj-cs"/>
              </a:rPr>
              <a:t>Normal Distributions</a:t>
            </a:r>
          </a:p>
        </p:txBody>
      </p:sp>
      <p:sp>
        <p:nvSpPr>
          <p:cNvPr id="7171" name="TextBox 3">
            <a:extLst>
              <a:ext uri="{FF2B5EF4-FFF2-40B4-BE49-F238E27FC236}">
                <a16:creationId xmlns:a16="http://schemas.microsoft.com/office/drawing/2014/main" id="{FB3F5FB8-A591-46C4-9A41-414E4CF5F4E5}"/>
              </a:ext>
            </a:extLst>
          </p:cNvPr>
          <p:cNvSpPr txBox="1">
            <a:spLocks noChangeArrowheads="1"/>
          </p:cNvSpPr>
          <p:nvPr/>
        </p:nvSpPr>
        <p:spPr bwMode="auto">
          <a:xfrm>
            <a:off x="609600" y="1066800"/>
            <a:ext cx="357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Or we could just use an Excel Utility:</a:t>
            </a:r>
          </a:p>
        </p:txBody>
      </p:sp>
      <p:pic>
        <p:nvPicPr>
          <p:cNvPr id="5" name="Picture 4">
            <a:extLst>
              <a:ext uri="{FF2B5EF4-FFF2-40B4-BE49-F238E27FC236}">
                <a16:creationId xmlns:a16="http://schemas.microsoft.com/office/drawing/2014/main" id="{78845ADA-42E7-41BC-8826-0F8BAFDDD29A}"/>
              </a:ext>
            </a:extLst>
          </p:cNvPr>
          <p:cNvPicPr>
            <a:picLocks noChangeAspect="1"/>
          </p:cNvPicPr>
          <p:nvPr/>
        </p:nvPicPr>
        <p:blipFill>
          <a:blip r:embed="rId3"/>
          <a:stretch>
            <a:fillRect/>
          </a:stretch>
        </p:blipFill>
        <p:spPr>
          <a:xfrm>
            <a:off x="609600" y="1436688"/>
            <a:ext cx="7696200" cy="52143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4E71-F706-4ADC-BBC9-4B363B84C2B9}"/>
              </a:ext>
            </a:extLst>
          </p:cNvPr>
          <p:cNvSpPr txBox="1">
            <a:spLocks/>
          </p:cNvSpPr>
          <p:nvPr/>
        </p:nvSpPr>
        <p:spPr>
          <a:xfrm>
            <a:off x="457200" y="152400"/>
            <a:ext cx="8229600" cy="762000"/>
          </a:xfrm>
          <a:prstGeom prst="rect">
            <a:avLst/>
          </a:prstGeom>
        </p:spPr>
        <p:txBody>
          <a:bodyPr>
            <a:normAutofit/>
          </a:bodyPr>
          <a:lstStyle/>
          <a:p>
            <a:pPr algn="ctr" fontAlgn="auto">
              <a:spcBef>
                <a:spcPts val="0"/>
              </a:spcBef>
              <a:spcAft>
                <a:spcPts val="0"/>
              </a:spcAft>
              <a:defRPr/>
            </a:pPr>
            <a:r>
              <a:rPr lang="en-US" sz="3200" dirty="0">
                <a:latin typeface="+mj-lt"/>
                <a:ea typeface="+mj-ea"/>
                <a:cs typeface="+mj-cs"/>
              </a:rPr>
              <a:t>Normal Distributions</a:t>
            </a:r>
          </a:p>
        </p:txBody>
      </p:sp>
      <p:sp>
        <p:nvSpPr>
          <p:cNvPr id="8195" name="TextBox 2">
            <a:extLst>
              <a:ext uri="{FF2B5EF4-FFF2-40B4-BE49-F238E27FC236}">
                <a16:creationId xmlns:a16="http://schemas.microsoft.com/office/drawing/2014/main" id="{CDDF07E8-53BE-46FD-A6FD-B93C84FC458B}"/>
              </a:ext>
            </a:extLst>
          </p:cNvPr>
          <p:cNvSpPr txBox="1">
            <a:spLocks noChangeArrowheads="1"/>
          </p:cNvSpPr>
          <p:nvPr/>
        </p:nvSpPr>
        <p:spPr bwMode="auto">
          <a:xfrm>
            <a:off x="685800" y="685800"/>
            <a:ext cx="6548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This Utility can also be used to answer such questions as:</a:t>
            </a:r>
          </a:p>
          <a:p>
            <a:pPr eaLnBrk="1" hangingPunct="1">
              <a:spcBef>
                <a:spcPct val="0"/>
              </a:spcBef>
              <a:buFontTx/>
              <a:buNone/>
            </a:pPr>
            <a:r>
              <a:rPr lang="en-US" altLang="en-US" sz="1800"/>
              <a:t>What Height would we only expect 5% of Kindergartners to exceed?</a:t>
            </a:r>
          </a:p>
        </p:txBody>
      </p:sp>
      <p:sp>
        <p:nvSpPr>
          <p:cNvPr id="6" name="TextBox 5">
            <a:extLst>
              <a:ext uri="{FF2B5EF4-FFF2-40B4-BE49-F238E27FC236}">
                <a16:creationId xmlns:a16="http://schemas.microsoft.com/office/drawing/2014/main" id="{59178661-4747-47FA-844E-AB7F19F17D0C}"/>
              </a:ext>
            </a:extLst>
          </p:cNvPr>
          <p:cNvSpPr txBox="1">
            <a:spLocks noChangeArrowheads="1"/>
          </p:cNvSpPr>
          <p:nvPr/>
        </p:nvSpPr>
        <p:spPr bwMode="auto">
          <a:xfrm>
            <a:off x="1371600" y="1371600"/>
            <a:ext cx="651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In other words, to find x</a:t>
            </a:r>
            <a:r>
              <a:rPr lang="en-US" altLang="en-US" sz="1800" baseline="-25000"/>
              <a:t>0</a:t>
            </a:r>
            <a:r>
              <a:rPr lang="en-US" altLang="en-US" sz="1800"/>
              <a:t> where P[ X &lt; x</a:t>
            </a:r>
            <a:r>
              <a:rPr lang="en-US" altLang="en-US" sz="1800" baseline="-25000"/>
              <a:t>0</a:t>
            </a:r>
            <a:r>
              <a:rPr lang="en-US" altLang="en-US" sz="1800"/>
              <a:t>] = P[ Z &lt; (x</a:t>
            </a:r>
            <a:r>
              <a:rPr lang="en-US" altLang="en-US" sz="1800" baseline="-25000"/>
              <a:t>0</a:t>
            </a:r>
            <a:r>
              <a:rPr lang="en-US" altLang="en-US" sz="1800"/>
              <a:t> – </a:t>
            </a:r>
            <a:r>
              <a:rPr lang="el-GR" altLang="en-US" sz="1800"/>
              <a:t>μ</a:t>
            </a:r>
            <a:r>
              <a:rPr lang="en-US" altLang="en-US" sz="1800"/>
              <a:t>)/</a:t>
            </a:r>
            <a:r>
              <a:rPr lang="el-GR" altLang="en-US" sz="1800"/>
              <a:t>σ</a:t>
            </a:r>
            <a:r>
              <a:rPr lang="en-US" altLang="en-US" sz="1800"/>
              <a:t>] = 0.95.</a:t>
            </a:r>
          </a:p>
        </p:txBody>
      </p:sp>
      <p:pic>
        <p:nvPicPr>
          <p:cNvPr id="3" name="Picture 2">
            <a:extLst>
              <a:ext uri="{FF2B5EF4-FFF2-40B4-BE49-F238E27FC236}">
                <a16:creationId xmlns:a16="http://schemas.microsoft.com/office/drawing/2014/main" id="{403010D6-9C29-4CD6-9DC1-C63D2E8B7194}"/>
              </a:ext>
            </a:extLst>
          </p:cNvPr>
          <p:cNvPicPr>
            <a:picLocks noChangeAspect="1"/>
          </p:cNvPicPr>
          <p:nvPr/>
        </p:nvPicPr>
        <p:blipFill>
          <a:blip r:embed="rId3"/>
          <a:stretch>
            <a:fillRect/>
          </a:stretch>
        </p:blipFill>
        <p:spPr>
          <a:xfrm>
            <a:off x="1371600" y="1789113"/>
            <a:ext cx="7391400" cy="5007805"/>
          </a:xfrm>
          <a:prstGeom prst="rect">
            <a:avLst/>
          </a:prstGeom>
        </p:spPr>
      </p:pic>
      <p:sp>
        <p:nvSpPr>
          <p:cNvPr id="4" name="TextBox 3">
            <a:extLst>
              <a:ext uri="{FF2B5EF4-FFF2-40B4-BE49-F238E27FC236}">
                <a16:creationId xmlns:a16="http://schemas.microsoft.com/office/drawing/2014/main" id="{25486C9F-055E-40B4-8BC6-720BAFCCCF07}"/>
              </a:ext>
            </a:extLst>
          </p:cNvPr>
          <p:cNvSpPr txBox="1"/>
          <p:nvPr/>
        </p:nvSpPr>
        <p:spPr>
          <a:xfrm>
            <a:off x="381000" y="5029200"/>
            <a:ext cx="3539752" cy="584775"/>
          </a:xfrm>
          <a:prstGeom prst="rect">
            <a:avLst/>
          </a:prstGeom>
          <a:solidFill>
            <a:schemeClr val="bg1"/>
          </a:solidFill>
        </p:spPr>
        <p:txBody>
          <a:bodyPr wrap="none" rtlCol="0">
            <a:spAutoFit/>
          </a:bodyPr>
          <a:lstStyle/>
          <a:p>
            <a:r>
              <a:rPr lang="en-US" sz="1600" dirty="0"/>
              <a:t>Excel command: </a:t>
            </a:r>
            <a:r>
              <a:rPr lang="en-US" sz="1600" dirty="0" err="1"/>
              <a:t>norm.inv</a:t>
            </a:r>
            <a:r>
              <a:rPr lang="en-US" sz="1600" dirty="0"/>
              <a:t>(0.95,39,2)</a:t>
            </a:r>
          </a:p>
          <a:p>
            <a:r>
              <a:rPr lang="en-US" sz="1600" b="1" dirty="0">
                <a:solidFill>
                  <a:schemeClr val="accent1"/>
                </a:solidFill>
              </a:rPr>
              <a:t>R</a:t>
            </a:r>
            <a:r>
              <a:rPr lang="en-US" sz="1600" dirty="0"/>
              <a:t> Command: </a:t>
            </a:r>
            <a:r>
              <a:rPr lang="en-US" sz="1600" dirty="0" err="1">
                <a:solidFill>
                  <a:schemeClr val="accent1"/>
                </a:solidFill>
              </a:rPr>
              <a:t>qnorm</a:t>
            </a:r>
            <a:r>
              <a:rPr lang="en-US" sz="1600" dirty="0">
                <a:solidFill>
                  <a:schemeClr val="accent1"/>
                </a:solidFill>
              </a:rPr>
              <a:t>(0.95,39,2)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FE508BC-9FDC-4373-9F82-DDA15CB2ACB9}"/>
              </a:ext>
            </a:extLst>
          </p:cNvPr>
          <p:cNvSpPr>
            <a:spLocks noGrp="1"/>
          </p:cNvSpPr>
          <p:nvPr>
            <p:ph type="title"/>
          </p:nvPr>
        </p:nvSpPr>
        <p:spPr>
          <a:xfrm>
            <a:off x="457200" y="0"/>
            <a:ext cx="8229600" cy="762000"/>
          </a:xfrm>
        </p:spPr>
        <p:txBody>
          <a:bodyPr/>
          <a:lstStyle/>
          <a:p>
            <a:pPr eaLnBrk="1" hangingPunct="1"/>
            <a:r>
              <a:rPr lang="en-US" altLang="en-US" sz="3200"/>
              <a:t>Point Estimates</a:t>
            </a:r>
          </a:p>
        </p:txBody>
      </p:sp>
      <p:grpSp>
        <p:nvGrpSpPr>
          <p:cNvPr id="2" name="Group 15">
            <a:extLst>
              <a:ext uri="{FF2B5EF4-FFF2-40B4-BE49-F238E27FC236}">
                <a16:creationId xmlns:a16="http://schemas.microsoft.com/office/drawing/2014/main" id="{57946A97-7F57-4823-B07D-9B3353943DBC}"/>
              </a:ext>
            </a:extLst>
          </p:cNvPr>
          <p:cNvGrpSpPr>
            <a:grpSpLocks/>
          </p:cNvGrpSpPr>
          <p:nvPr/>
        </p:nvGrpSpPr>
        <p:grpSpPr bwMode="auto">
          <a:xfrm>
            <a:off x="304800" y="1905000"/>
            <a:ext cx="4114800" cy="3810000"/>
            <a:chOff x="304800" y="1905000"/>
            <a:chExt cx="4114800" cy="3810000"/>
          </a:xfrm>
        </p:grpSpPr>
        <p:sp>
          <p:nvSpPr>
            <p:cNvPr id="11" name="Oval 10">
              <a:extLst>
                <a:ext uri="{FF2B5EF4-FFF2-40B4-BE49-F238E27FC236}">
                  <a16:creationId xmlns:a16="http://schemas.microsoft.com/office/drawing/2014/main" id="{733923C8-4685-4929-AF2F-1278C496C993}"/>
                </a:ext>
              </a:extLst>
            </p:cNvPr>
            <p:cNvSpPr/>
            <p:nvPr/>
          </p:nvSpPr>
          <p:spPr>
            <a:xfrm>
              <a:off x="304800" y="1905000"/>
              <a:ext cx="4114800" cy="381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33" name="TextBox 2">
              <a:extLst>
                <a:ext uri="{FF2B5EF4-FFF2-40B4-BE49-F238E27FC236}">
                  <a16:creationId xmlns:a16="http://schemas.microsoft.com/office/drawing/2014/main" id="{E0F42BCA-D09A-4B64-B792-FFBF4E78421E}"/>
                </a:ext>
              </a:extLst>
            </p:cNvPr>
            <p:cNvSpPr txBox="1">
              <a:spLocks noChangeArrowheads="1"/>
            </p:cNvSpPr>
            <p:nvPr/>
          </p:nvSpPr>
          <p:spPr bwMode="auto">
            <a:xfrm>
              <a:off x="1219200" y="29718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a:t>
              </a:r>
            </a:p>
          </p:txBody>
        </p:sp>
      </p:grpSp>
      <p:grpSp>
        <p:nvGrpSpPr>
          <p:cNvPr id="3" name="Group 16">
            <a:extLst>
              <a:ext uri="{FF2B5EF4-FFF2-40B4-BE49-F238E27FC236}">
                <a16:creationId xmlns:a16="http://schemas.microsoft.com/office/drawing/2014/main" id="{D9BD4B9A-A61B-44D1-83F2-04EF7445A286}"/>
              </a:ext>
            </a:extLst>
          </p:cNvPr>
          <p:cNvGrpSpPr>
            <a:grpSpLocks/>
          </p:cNvGrpSpPr>
          <p:nvPr/>
        </p:nvGrpSpPr>
        <p:grpSpPr bwMode="auto">
          <a:xfrm>
            <a:off x="2286000" y="3276600"/>
            <a:ext cx="1752600" cy="1752600"/>
            <a:chOff x="2286000" y="3276600"/>
            <a:chExt cx="1752600" cy="1752600"/>
          </a:xfrm>
        </p:grpSpPr>
        <p:sp>
          <p:nvSpPr>
            <p:cNvPr id="13" name="Oval 12">
              <a:extLst>
                <a:ext uri="{FF2B5EF4-FFF2-40B4-BE49-F238E27FC236}">
                  <a16:creationId xmlns:a16="http://schemas.microsoft.com/office/drawing/2014/main" id="{AAB9237B-3607-482E-A6C3-9E3A7840DD14}"/>
                </a:ext>
              </a:extLst>
            </p:cNvPr>
            <p:cNvSpPr/>
            <p:nvPr/>
          </p:nvSpPr>
          <p:spPr>
            <a:xfrm>
              <a:off x="2286000" y="3276600"/>
              <a:ext cx="1752600" cy="1752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31" name="TextBox 4">
              <a:extLst>
                <a:ext uri="{FF2B5EF4-FFF2-40B4-BE49-F238E27FC236}">
                  <a16:creationId xmlns:a16="http://schemas.microsoft.com/office/drawing/2014/main" id="{53A771CF-6AA3-4B28-8DE1-85AD6662DDE2}"/>
                </a:ext>
              </a:extLst>
            </p:cNvPr>
            <p:cNvSpPr txBox="1">
              <a:spLocks noChangeArrowheads="1"/>
            </p:cNvSpPr>
            <p:nvPr/>
          </p:nvSpPr>
          <p:spPr bwMode="auto">
            <a:xfrm>
              <a:off x="2667000" y="36576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a:t>
              </a:r>
            </a:p>
          </p:txBody>
        </p:sp>
      </p:grpSp>
      <p:sp>
        <p:nvSpPr>
          <p:cNvPr id="3080" name="TextBox 14">
            <a:extLst>
              <a:ext uri="{FF2B5EF4-FFF2-40B4-BE49-F238E27FC236}">
                <a16:creationId xmlns:a16="http://schemas.microsoft.com/office/drawing/2014/main" id="{F18EA539-2656-4D07-BB9E-18627F72898F}"/>
              </a:ext>
            </a:extLst>
          </p:cNvPr>
          <p:cNvSpPr txBox="1">
            <a:spLocks noChangeArrowheads="1"/>
          </p:cNvSpPr>
          <p:nvPr/>
        </p:nvSpPr>
        <p:spPr bwMode="auto">
          <a:xfrm>
            <a:off x="4648200" y="1752600"/>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t>Suppose we are interested in Knowing the Mean of a Specific Quality Characteristic Being Produced by a Manufacturing Process</a:t>
            </a:r>
          </a:p>
        </p:txBody>
      </p:sp>
      <p:sp>
        <p:nvSpPr>
          <p:cNvPr id="3081" name="TextBox 15">
            <a:extLst>
              <a:ext uri="{FF2B5EF4-FFF2-40B4-BE49-F238E27FC236}">
                <a16:creationId xmlns:a16="http://schemas.microsoft.com/office/drawing/2014/main" id="{AD1F700B-366F-40BA-A94D-AF240269BE59}"/>
              </a:ext>
            </a:extLst>
          </p:cNvPr>
          <p:cNvSpPr txBox="1">
            <a:spLocks noChangeArrowheads="1"/>
          </p:cNvSpPr>
          <p:nvPr/>
        </p:nvSpPr>
        <p:spPr bwMode="auto">
          <a:xfrm>
            <a:off x="4495800" y="2667000"/>
            <a:ext cx="394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Population:  All parts being produced</a:t>
            </a:r>
          </a:p>
        </p:txBody>
      </p:sp>
      <p:sp>
        <p:nvSpPr>
          <p:cNvPr id="3082" name="TextBox 16">
            <a:extLst>
              <a:ext uri="{FF2B5EF4-FFF2-40B4-BE49-F238E27FC236}">
                <a16:creationId xmlns:a16="http://schemas.microsoft.com/office/drawing/2014/main" id="{408B720F-3CBA-49DA-B7AB-54E9F0A24C0A}"/>
              </a:ext>
            </a:extLst>
          </p:cNvPr>
          <p:cNvSpPr txBox="1">
            <a:spLocks noChangeArrowheads="1"/>
          </p:cNvSpPr>
          <p:nvPr/>
        </p:nvSpPr>
        <p:spPr bwMode="auto">
          <a:xfrm>
            <a:off x="4572000" y="3048000"/>
            <a:ext cx="3544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70C0"/>
                </a:solidFill>
              </a:rPr>
              <a:t>Sample:  A few parts selected for</a:t>
            </a:r>
          </a:p>
          <a:p>
            <a:pPr eaLnBrk="1" hangingPunct="1">
              <a:spcBef>
                <a:spcPct val="0"/>
              </a:spcBef>
              <a:buFontTx/>
              <a:buNone/>
            </a:pPr>
            <a:r>
              <a:rPr lang="en-US" altLang="en-US" sz="1800">
                <a:solidFill>
                  <a:srgbClr val="0070C0"/>
                </a:solidFill>
              </a:rPr>
              <a:t>Measurement of the Specific</a:t>
            </a:r>
          </a:p>
          <a:p>
            <a:pPr eaLnBrk="1" hangingPunct="1">
              <a:spcBef>
                <a:spcPct val="0"/>
              </a:spcBef>
              <a:buFontTx/>
              <a:buNone/>
            </a:pPr>
            <a:r>
              <a:rPr lang="en-US" altLang="en-US" sz="1800">
                <a:solidFill>
                  <a:srgbClr val="0070C0"/>
                </a:solidFill>
              </a:rPr>
              <a:t>Quality Characteristic (eg, Size)</a:t>
            </a:r>
          </a:p>
        </p:txBody>
      </p:sp>
      <p:sp>
        <p:nvSpPr>
          <p:cNvPr id="3083" name="TextBox 17">
            <a:extLst>
              <a:ext uri="{FF2B5EF4-FFF2-40B4-BE49-F238E27FC236}">
                <a16:creationId xmlns:a16="http://schemas.microsoft.com/office/drawing/2014/main" id="{A0517EDB-430B-4FFF-AACC-42EF5869AC94}"/>
              </a:ext>
            </a:extLst>
          </p:cNvPr>
          <p:cNvSpPr txBox="1">
            <a:spLocks noChangeArrowheads="1"/>
          </p:cNvSpPr>
          <p:nvPr/>
        </p:nvSpPr>
        <p:spPr bwMode="auto">
          <a:xfrm>
            <a:off x="4800600" y="4191000"/>
            <a:ext cx="34464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Parameter:  Population Mean, µ</a:t>
            </a:r>
          </a:p>
          <a:p>
            <a:pPr eaLnBrk="1" hangingPunct="1">
              <a:spcBef>
                <a:spcPct val="0"/>
              </a:spcBef>
              <a:buFontTx/>
              <a:buNone/>
            </a:pPr>
            <a:r>
              <a:rPr lang="en-US" altLang="en-US" sz="1800">
                <a:solidFill>
                  <a:srgbClr val="FF0000"/>
                </a:solidFill>
              </a:rPr>
              <a:t>Mean Size being produced by</a:t>
            </a:r>
          </a:p>
          <a:p>
            <a:pPr eaLnBrk="1" hangingPunct="1">
              <a:spcBef>
                <a:spcPct val="0"/>
              </a:spcBef>
              <a:buFontTx/>
              <a:buNone/>
            </a:pPr>
            <a:r>
              <a:rPr lang="en-US" altLang="en-US" sz="1800">
                <a:solidFill>
                  <a:srgbClr val="FF0000"/>
                </a:solidFill>
              </a:rPr>
              <a:t>entire process</a:t>
            </a:r>
          </a:p>
        </p:txBody>
      </p:sp>
      <p:sp>
        <p:nvSpPr>
          <p:cNvPr id="9225" name="TextBox 18">
            <a:extLst>
              <a:ext uri="{FF2B5EF4-FFF2-40B4-BE49-F238E27FC236}">
                <a16:creationId xmlns:a16="http://schemas.microsoft.com/office/drawing/2014/main" id="{22D314C7-03E8-4744-9F91-55C78D9085C1}"/>
              </a:ext>
            </a:extLst>
          </p:cNvPr>
          <p:cNvSpPr txBox="1">
            <a:spLocks noChangeArrowheads="1"/>
          </p:cNvSpPr>
          <p:nvPr/>
        </p:nvSpPr>
        <p:spPr bwMode="auto">
          <a:xfrm>
            <a:off x="4953000" y="5257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mc:AlternateContent xmlns:mc="http://schemas.openxmlformats.org/markup-compatibility/2006">
        <mc:Choice xmlns:a14="http://schemas.microsoft.com/office/drawing/2010/main" Requires="a14">
          <p:sp>
            <p:nvSpPr>
              <p:cNvPr id="14" name="TextBox 16">
                <a:extLst>
                  <a:ext uri="{FF2B5EF4-FFF2-40B4-BE49-F238E27FC236}">
                    <a16:creationId xmlns:a16="http://schemas.microsoft.com/office/drawing/2014/main" id="{0DC3D0F4-AD5C-48F7-B0BF-0D18F55E7E08}"/>
                  </a:ext>
                </a:extLst>
              </p:cNvPr>
              <p:cNvSpPr txBox="1">
                <a:spLocks noChangeArrowheads="1"/>
              </p:cNvSpPr>
              <p:nvPr/>
            </p:nvSpPr>
            <p:spPr bwMode="auto">
              <a:xfrm>
                <a:off x="4724400" y="5257800"/>
                <a:ext cx="2704587" cy="670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rgbClr val="0070C0"/>
                    </a:solidFill>
                  </a:rPr>
                  <a:t>Statistic:  Sample Mean,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endParaRPr lang="en-US" altLang="en-US" sz="1800" dirty="0">
                  <a:solidFill>
                    <a:srgbClr val="0070C0"/>
                  </a:solidFill>
                </a:endParaRPr>
              </a:p>
              <a:p>
                <a:pPr eaLnBrk="1" hangingPunct="1">
                  <a:spcBef>
                    <a:spcPct val="0"/>
                  </a:spcBef>
                  <a:buFontTx/>
                  <a:buNone/>
                </a:pPr>
                <a:r>
                  <a:rPr lang="en-US" altLang="en-US" sz="1800" dirty="0">
                    <a:solidFill>
                      <a:srgbClr val="0070C0"/>
                    </a:solidFill>
                  </a:rPr>
                  <a:t>Sample Average Size</a:t>
                </a:r>
              </a:p>
            </p:txBody>
          </p:sp>
        </mc:Choice>
        <mc:Fallback>
          <p:sp>
            <p:nvSpPr>
              <p:cNvPr id="14" name="TextBox 16">
                <a:extLst>
                  <a:ext uri="{FF2B5EF4-FFF2-40B4-BE49-F238E27FC236}">
                    <a16:creationId xmlns:a16="http://schemas.microsoft.com/office/drawing/2014/main" id="{0DC3D0F4-AD5C-48F7-B0BF-0D18F55E7E08}"/>
                  </a:ext>
                </a:extLst>
              </p:cNvPr>
              <p:cNvSpPr txBox="1">
                <a:spLocks noRot="1" noChangeAspect="1" noMove="1" noResize="1" noEditPoints="1" noAdjustHandles="1" noChangeArrowheads="1" noChangeShapeType="1" noTextEdit="1"/>
              </p:cNvSpPr>
              <p:nvPr/>
            </p:nvSpPr>
            <p:spPr bwMode="auto">
              <a:xfrm>
                <a:off x="4724400" y="5257800"/>
                <a:ext cx="2704587" cy="670761"/>
              </a:xfrm>
              <a:prstGeom prst="rect">
                <a:avLst/>
              </a:prstGeom>
              <a:blipFill>
                <a:blip r:embed="rId3"/>
                <a:stretch>
                  <a:fillRect l="-1802" t="-5455" r="-5631" b="-90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C4C555F-8AEE-4E19-B0D0-1D69698A101C}"/>
                  </a:ext>
                </a:extLst>
              </p:cNvPr>
              <p:cNvSpPr txBox="1">
                <a:spLocks noChangeArrowheads="1"/>
              </p:cNvSpPr>
              <p:nvPr/>
            </p:nvSpPr>
            <p:spPr bwMode="auto">
              <a:xfrm>
                <a:off x="990600" y="6019800"/>
                <a:ext cx="4437433" cy="670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rgbClr val="0070C0"/>
                    </a:solidFill>
                  </a:rPr>
                  <a:t>Sample Average Size,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t>, is </a:t>
                </a:r>
                <a:r>
                  <a:rPr lang="en-US" altLang="en-US" sz="1800" b="1" dirty="0"/>
                  <a:t>Point Estimate </a:t>
                </a:r>
                <a:r>
                  <a:rPr lang="en-US" altLang="en-US" sz="1800" dirty="0"/>
                  <a:t>of </a:t>
                </a:r>
              </a:p>
              <a:p>
                <a:pPr eaLnBrk="1" hangingPunct="1">
                  <a:spcBef>
                    <a:spcPct val="0"/>
                  </a:spcBef>
                  <a:buFontTx/>
                  <a:buNone/>
                </a:pPr>
                <a:r>
                  <a:rPr lang="en-US" altLang="en-US" sz="1800" dirty="0">
                    <a:solidFill>
                      <a:srgbClr val="FF0000"/>
                    </a:solidFill>
                  </a:rPr>
                  <a:t>Production Process Mean Size, µ.</a:t>
                </a:r>
              </a:p>
            </p:txBody>
          </p:sp>
        </mc:Choice>
        <mc:Fallback>
          <p:sp>
            <p:nvSpPr>
              <p:cNvPr id="15" name="TextBox 14">
                <a:extLst>
                  <a:ext uri="{FF2B5EF4-FFF2-40B4-BE49-F238E27FC236}">
                    <a16:creationId xmlns:a16="http://schemas.microsoft.com/office/drawing/2014/main" id="{BC4C555F-8AEE-4E19-B0D0-1D69698A101C}"/>
                  </a:ext>
                </a:extLst>
              </p:cNvPr>
              <p:cNvSpPr txBox="1">
                <a:spLocks noRot="1" noChangeAspect="1" noMove="1" noResize="1" noEditPoints="1" noAdjustHandles="1" noChangeArrowheads="1" noChangeShapeType="1" noTextEdit="1"/>
              </p:cNvSpPr>
              <p:nvPr/>
            </p:nvSpPr>
            <p:spPr bwMode="auto">
              <a:xfrm>
                <a:off x="990600" y="6019800"/>
                <a:ext cx="4437433" cy="670761"/>
              </a:xfrm>
              <a:prstGeom prst="rect">
                <a:avLst/>
              </a:prstGeom>
              <a:blipFill>
                <a:blip r:embed="rId4"/>
                <a:stretch>
                  <a:fillRect l="-1238" t="-5455" b="-90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7" name="TextBox 16">
            <a:extLst>
              <a:ext uri="{FF2B5EF4-FFF2-40B4-BE49-F238E27FC236}">
                <a16:creationId xmlns:a16="http://schemas.microsoft.com/office/drawing/2014/main" id="{C39AEBED-FE40-4940-877E-5359D2FBFD1F}"/>
              </a:ext>
            </a:extLst>
          </p:cNvPr>
          <p:cNvSpPr txBox="1">
            <a:spLocks noChangeArrowheads="1"/>
          </p:cNvSpPr>
          <p:nvPr/>
        </p:nvSpPr>
        <p:spPr bwMode="auto">
          <a:xfrm>
            <a:off x="685800" y="609600"/>
            <a:ext cx="7727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 </a:t>
            </a:r>
            <a:r>
              <a:rPr lang="en-US" altLang="en-US" sz="1800" b="1">
                <a:solidFill>
                  <a:srgbClr val="0070C0"/>
                </a:solidFill>
              </a:rPr>
              <a:t>sample statistic </a:t>
            </a:r>
            <a:r>
              <a:rPr lang="en-US" altLang="en-US" sz="1800"/>
              <a:t>is used to estimate a </a:t>
            </a:r>
            <a:r>
              <a:rPr lang="en-US" altLang="en-US" sz="1800" b="1">
                <a:solidFill>
                  <a:srgbClr val="FF0000"/>
                </a:solidFill>
              </a:rPr>
              <a:t>population parameter</a:t>
            </a:r>
            <a:r>
              <a:rPr lang="en-US" altLang="en-US" sz="1800"/>
              <a:t>.  Recall, what we</a:t>
            </a:r>
          </a:p>
          <a:p>
            <a:pPr eaLnBrk="1" hangingPunct="1">
              <a:spcBef>
                <a:spcPct val="0"/>
              </a:spcBef>
              <a:buFontTx/>
              <a:buNone/>
            </a:pPr>
            <a:r>
              <a:rPr lang="en-US" altLang="en-US" sz="1800"/>
              <a:t>generally want to </a:t>
            </a:r>
            <a:r>
              <a:rPr lang="en-US" altLang="en-US" sz="1800" i="1"/>
              <a:t>know</a:t>
            </a:r>
            <a:r>
              <a:rPr lang="en-US" altLang="en-US" sz="1800"/>
              <a:t> is a </a:t>
            </a:r>
            <a:r>
              <a:rPr lang="en-US" altLang="en-US" sz="1800" b="1">
                <a:solidFill>
                  <a:srgbClr val="FF0000"/>
                </a:solidFill>
              </a:rPr>
              <a:t>population parameter</a:t>
            </a:r>
            <a:r>
              <a:rPr lang="en-US" altLang="en-US" sz="1800"/>
              <a:t>, but all we have available</a:t>
            </a:r>
          </a:p>
          <a:p>
            <a:pPr eaLnBrk="1" hangingPunct="1">
              <a:spcBef>
                <a:spcPct val="0"/>
              </a:spcBef>
              <a:buFontTx/>
              <a:buNone/>
            </a:pPr>
            <a:r>
              <a:rPr lang="en-US" altLang="en-US" sz="1800"/>
              <a:t>is a subset of the </a:t>
            </a:r>
            <a:r>
              <a:rPr lang="en-US" altLang="en-US" sz="1800" b="1">
                <a:solidFill>
                  <a:srgbClr val="FF0000"/>
                </a:solidFill>
              </a:rPr>
              <a:t>population </a:t>
            </a:r>
            <a:r>
              <a:rPr lang="en-US" altLang="en-US" sz="1800"/>
              <a:t>– a </a:t>
            </a:r>
            <a:r>
              <a:rPr lang="en-US" altLang="en-US" sz="1800" b="1">
                <a:solidFill>
                  <a:srgbClr val="0070C0"/>
                </a:solidFill>
              </a:rPr>
              <a:t>sample</a:t>
            </a:r>
            <a:r>
              <a:rPr lang="en-US" altLang="en-US" sz="1800"/>
              <a:t>, from which we can generate </a:t>
            </a:r>
            <a:r>
              <a:rPr lang="en-US" altLang="en-US" sz="1800" b="1">
                <a:solidFill>
                  <a:srgbClr val="0070C0"/>
                </a:solidFill>
              </a:rPr>
              <a:t>sample</a:t>
            </a:r>
          </a:p>
          <a:p>
            <a:pPr eaLnBrk="1" hangingPunct="1">
              <a:spcBef>
                <a:spcPct val="0"/>
              </a:spcBef>
              <a:buFontTx/>
              <a:buNone/>
            </a:pPr>
            <a:r>
              <a:rPr lang="en-US" altLang="en-US" sz="1800" b="1">
                <a:solidFill>
                  <a:srgbClr val="0070C0"/>
                </a:solidFill>
              </a:rPr>
              <a:t>statistics</a:t>
            </a:r>
            <a:r>
              <a:rPr lang="en-US" altLang="en-US" sz="1800"/>
              <a:t>.</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DB26D01-D5F6-4AFC-BDA0-79A1D58ABBB1}"/>
                  </a:ext>
                </a:extLst>
              </p:cNvPr>
              <p:cNvSpPr txBox="1">
                <a:spLocks noChangeArrowheads="1"/>
              </p:cNvSpPr>
              <p:nvPr/>
            </p:nvSpPr>
            <p:spPr bwMode="auto">
              <a:xfrm>
                <a:off x="5715000" y="5867400"/>
                <a:ext cx="3252814" cy="947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t> is also a random variable,</a:t>
                </a:r>
              </a:p>
              <a:p>
                <a:pPr eaLnBrk="1" hangingPunct="1">
                  <a:spcBef>
                    <a:spcPct val="0"/>
                  </a:spcBef>
                  <a:buFontTx/>
                  <a:buNone/>
                </a:pPr>
                <a:r>
                  <a:rPr lang="en-US" altLang="en-US" sz="1800" dirty="0"/>
                  <a:t> and the model for each </a:t>
                </a:r>
                <a:r>
                  <a:rPr lang="en-US" altLang="en-US" sz="1800" dirty="0">
                    <a:solidFill>
                      <a:srgbClr val="0070C0"/>
                    </a:solidFill>
                  </a:rPr>
                  <a:t>X</a:t>
                </a:r>
                <a:r>
                  <a:rPr lang="en-US" altLang="en-US" sz="1800" baseline="-25000" dirty="0">
                    <a:solidFill>
                      <a:srgbClr val="0070C0"/>
                    </a:solidFill>
                  </a:rPr>
                  <a:t>i</a:t>
                </a:r>
                <a:r>
                  <a:rPr lang="en-US" altLang="en-US" sz="1800" dirty="0"/>
                  <a:t> of the</a:t>
                </a:r>
              </a:p>
              <a:p>
                <a:pPr eaLnBrk="1" hangingPunct="1">
                  <a:spcBef>
                    <a:spcPct val="0"/>
                  </a:spcBef>
                  <a:buFontTx/>
                  <a:buNone/>
                </a:pPr>
                <a:r>
                  <a:rPr lang="en-US" altLang="en-US" sz="1800" dirty="0"/>
                  <a:t> </a:t>
                </a:r>
                <a:r>
                  <a:rPr lang="en-US" altLang="en-US" sz="1800" dirty="0">
                    <a:solidFill>
                      <a:srgbClr val="0070C0"/>
                    </a:solidFill>
                  </a:rPr>
                  <a:t>Sample</a:t>
                </a:r>
                <a:r>
                  <a:rPr lang="en-US" altLang="en-US" sz="1800" dirty="0"/>
                  <a:t> will extend to </a:t>
                </a:r>
                <a14:m>
                  <m:oMath xmlns:m="http://schemas.openxmlformats.org/officeDocument/2006/math">
                    <m:acc>
                      <m:accPr>
                        <m:chr m:val="̅"/>
                        <m:ctrlPr>
                          <a:rPr lang="en-US" altLang="en-US" sz="1800" i="1" smtClean="0">
                            <a:solidFill>
                              <a:srgbClr val="0070C0"/>
                            </a:solidFill>
                            <a:latin typeface="Cambria Math" panose="02040503050406030204" pitchFamily="18" charset="0"/>
                          </a:rPr>
                        </m:ctrlPr>
                      </m:accPr>
                      <m:e>
                        <m:r>
                          <a:rPr lang="en-US" altLang="en-US" sz="1800" b="0" i="1" smtClean="0">
                            <a:solidFill>
                              <a:srgbClr val="0070C0"/>
                            </a:solidFill>
                            <a:latin typeface="Cambria Math" panose="02040503050406030204" pitchFamily="18" charset="0"/>
                          </a:rPr>
                          <m:t>𝑋</m:t>
                        </m:r>
                      </m:e>
                    </m:acc>
                  </m:oMath>
                </a14:m>
                <a:r>
                  <a:rPr lang="en-US" altLang="en-US" sz="1800" dirty="0"/>
                  <a:t>.</a:t>
                </a:r>
              </a:p>
            </p:txBody>
          </p:sp>
        </mc:Choice>
        <mc:Fallback>
          <p:sp>
            <p:nvSpPr>
              <p:cNvPr id="18" name="TextBox 17">
                <a:extLst>
                  <a:ext uri="{FF2B5EF4-FFF2-40B4-BE49-F238E27FC236}">
                    <a16:creationId xmlns:a16="http://schemas.microsoft.com/office/drawing/2014/main" id="{0DB26D01-D5F6-4AFC-BDA0-79A1D58ABBB1}"/>
                  </a:ext>
                </a:extLst>
              </p:cNvPr>
              <p:cNvSpPr txBox="1">
                <a:spLocks noRot="1" noChangeAspect="1" noMove="1" noResize="1" noEditPoints="1" noAdjustHandles="1" noChangeArrowheads="1" noChangeShapeType="1" noTextEdit="1"/>
              </p:cNvSpPr>
              <p:nvPr/>
            </p:nvSpPr>
            <p:spPr bwMode="auto">
              <a:xfrm>
                <a:off x="5715000" y="5867400"/>
                <a:ext cx="3252814" cy="947760"/>
              </a:xfrm>
              <a:prstGeom prst="rect">
                <a:avLst/>
              </a:prstGeom>
              <a:blipFill>
                <a:blip r:embed="rId5"/>
                <a:stretch>
                  <a:fillRect t="-3871" r="-750" b="-64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0"/>
                                        </p:tgtEl>
                                        <p:attrNameLst>
                                          <p:attrName>style.visibility</p:attrName>
                                        </p:attrNameLst>
                                      </p:cBhvr>
                                      <p:to>
                                        <p:strVal val="visible"/>
                                      </p:to>
                                    </p:set>
                                    <p:anim calcmode="lin" valueType="num">
                                      <p:cBhvr additive="base">
                                        <p:cTn id="13" dur="500" fill="hold"/>
                                        <p:tgtEl>
                                          <p:spTgt spid="3080"/>
                                        </p:tgtEl>
                                        <p:attrNameLst>
                                          <p:attrName>ppt_x</p:attrName>
                                        </p:attrNameLst>
                                      </p:cBhvr>
                                      <p:tavLst>
                                        <p:tav tm="0">
                                          <p:val>
                                            <p:strVal val="#ppt_x"/>
                                          </p:val>
                                        </p:tav>
                                        <p:tav tm="100000">
                                          <p:val>
                                            <p:strVal val="#ppt_x"/>
                                          </p:val>
                                        </p:tav>
                                      </p:tavLst>
                                    </p:anim>
                                    <p:anim calcmode="lin" valueType="num">
                                      <p:cBhvr additive="base">
                                        <p:cTn id="1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1"/>
                                        </p:tgtEl>
                                        <p:attrNameLst>
                                          <p:attrName>style.visibility</p:attrName>
                                        </p:attrNameLst>
                                      </p:cBhvr>
                                      <p:to>
                                        <p:strVal val="visible"/>
                                      </p:to>
                                    </p:set>
                                    <p:anim calcmode="lin" valueType="num">
                                      <p:cBhvr additive="base">
                                        <p:cTn id="19" dur="500" fill="hold"/>
                                        <p:tgtEl>
                                          <p:spTgt spid="3081"/>
                                        </p:tgtEl>
                                        <p:attrNameLst>
                                          <p:attrName>ppt_x</p:attrName>
                                        </p:attrNameLst>
                                      </p:cBhvr>
                                      <p:tavLst>
                                        <p:tav tm="0">
                                          <p:val>
                                            <p:strVal val="#ppt_x"/>
                                          </p:val>
                                        </p:tav>
                                        <p:tav tm="100000">
                                          <p:val>
                                            <p:strVal val="#ppt_x"/>
                                          </p:val>
                                        </p:tav>
                                      </p:tavLst>
                                    </p:anim>
                                    <p:anim calcmode="lin" valueType="num">
                                      <p:cBhvr additive="base">
                                        <p:cTn id="20"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82"/>
                                        </p:tgtEl>
                                        <p:attrNameLst>
                                          <p:attrName>style.visibility</p:attrName>
                                        </p:attrNameLst>
                                      </p:cBhvr>
                                      <p:to>
                                        <p:strVal val="visible"/>
                                      </p:to>
                                    </p:set>
                                    <p:anim calcmode="lin" valueType="num">
                                      <p:cBhvr additive="base">
                                        <p:cTn id="31" dur="500" fill="hold"/>
                                        <p:tgtEl>
                                          <p:spTgt spid="3082"/>
                                        </p:tgtEl>
                                        <p:attrNameLst>
                                          <p:attrName>ppt_x</p:attrName>
                                        </p:attrNameLst>
                                      </p:cBhvr>
                                      <p:tavLst>
                                        <p:tav tm="0">
                                          <p:val>
                                            <p:strVal val="#ppt_x"/>
                                          </p:val>
                                        </p:tav>
                                        <p:tav tm="100000">
                                          <p:val>
                                            <p:strVal val="#ppt_x"/>
                                          </p:val>
                                        </p:tav>
                                      </p:tavLst>
                                    </p:anim>
                                    <p:anim calcmode="lin" valueType="num">
                                      <p:cBhvr additive="base">
                                        <p:cTn id="32"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83"/>
                                        </p:tgtEl>
                                        <p:attrNameLst>
                                          <p:attrName>style.visibility</p:attrName>
                                        </p:attrNameLst>
                                      </p:cBhvr>
                                      <p:to>
                                        <p:strVal val="visible"/>
                                      </p:to>
                                    </p:set>
                                    <p:anim calcmode="lin" valueType="num">
                                      <p:cBhvr additive="base">
                                        <p:cTn id="43" dur="500" fill="hold"/>
                                        <p:tgtEl>
                                          <p:spTgt spid="3083"/>
                                        </p:tgtEl>
                                        <p:attrNameLst>
                                          <p:attrName>ppt_x</p:attrName>
                                        </p:attrNameLst>
                                      </p:cBhvr>
                                      <p:tavLst>
                                        <p:tav tm="0">
                                          <p:val>
                                            <p:strVal val="#ppt_x"/>
                                          </p:val>
                                        </p:tav>
                                        <p:tav tm="100000">
                                          <p:val>
                                            <p:strVal val="#ppt_x"/>
                                          </p:val>
                                        </p:tav>
                                      </p:tavLst>
                                    </p:anim>
                                    <p:anim calcmode="lin" valueType="num">
                                      <p:cBhvr additive="base">
                                        <p:cTn id="44"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3081" grpId="0"/>
      <p:bldP spid="3082" grpId="0"/>
      <p:bldP spid="3083" grpId="0"/>
      <p:bldP spid="14" grpId="0"/>
      <p:bldP spid="15"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4A85FAD-9C48-4F54-835A-5D2B776A9E82}"/>
              </a:ext>
            </a:extLst>
          </p:cNvPr>
          <p:cNvSpPr>
            <a:spLocks noGrp="1"/>
          </p:cNvSpPr>
          <p:nvPr>
            <p:ph type="title"/>
          </p:nvPr>
        </p:nvSpPr>
        <p:spPr/>
        <p:txBody>
          <a:bodyPr/>
          <a:lstStyle/>
          <a:p>
            <a:pPr eaLnBrk="1" hangingPunct="1"/>
            <a:r>
              <a:rPr lang="en-US" altLang="en-US" sz="3200"/>
              <a:t>Central Limit Theorem</a:t>
            </a:r>
          </a:p>
        </p:txBody>
      </p:sp>
      <p:sp>
        <p:nvSpPr>
          <p:cNvPr id="4099" name="TextBox 2">
            <a:extLst>
              <a:ext uri="{FF2B5EF4-FFF2-40B4-BE49-F238E27FC236}">
                <a16:creationId xmlns:a16="http://schemas.microsoft.com/office/drawing/2014/main" id="{14516E6D-183C-41E8-872C-667CBE1CF3C5}"/>
              </a:ext>
            </a:extLst>
          </p:cNvPr>
          <p:cNvSpPr txBox="1">
            <a:spLocks noChangeArrowheads="1"/>
          </p:cNvSpPr>
          <p:nvPr/>
        </p:nvSpPr>
        <p:spPr bwMode="auto">
          <a:xfrm>
            <a:off x="2743200" y="1143000"/>
            <a:ext cx="3563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Most Powerful Theorem in Statistics</a:t>
            </a:r>
          </a:p>
        </p:txBody>
      </p:sp>
      <mc:AlternateContent xmlns:mc="http://schemas.openxmlformats.org/markup-compatibility/2006">
        <mc:Choice xmlns:a14="http://schemas.microsoft.com/office/drawing/2010/main" Requires="a14">
          <p:sp>
            <p:nvSpPr>
              <p:cNvPr id="4100" name="TextBox 3">
                <a:extLst>
                  <a:ext uri="{FF2B5EF4-FFF2-40B4-BE49-F238E27FC236}">
                    <a16:creationId xmlns:a16="http://schemas.microsoft.com/office/drawing/2014/main" id="{748356BC-F03C-41B1-9EF9-129DE22905C5}"/>
                  </a:ext>
                </a:extLst>
              </p:cNvPr>
              <p:cNvSpPr txBox="1">
                <a:spLocks noChangeArrowheads="1"/>
              </p:cNvSpPr>
              <p:nvPr/>
            </p:nvSpPr>
            <p:spPr bwMode="auto">
              <a:xfrm>
                <a:off x="457200" y="1600200"/>
                <a:ext cx="7709996" cy="16658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If repeated samples of size n are obtained from any population,</a:t>
                </a:r>
              </a:p>
              <a:p>
                <a:pPr eaLnBrk="1" hangingPunct="1">
                  <a:spcBef>
                    <a:spcPct val="0"/>
                  </a:spcBef>
                  <a:buFontTx/>
                  <a:buNone/>
                </a:pPr>
                <a:r>
                  <a:rPr lang="en-US" altLang="en-US" sz="1800" dirty="0"/>
                  <a:t>The sampling distribution of the sample means will</a:t>
                </a:r>
                <a:endParaRPr lang="en-US" altLang="en-US" sz="1600" dirty="0"/>
              </a:p>
              <a:p>
                <a:pPr eaLnBrk="1" hangingPunct="1">
                  <a:spcBef>
                    <a:spcPct val="0"/>
                  </a:spcBef>
                  <a:buFontTx/>
                  <a:buNone/>
                </a:pPr>
                <a:endParaRPr lang="en-US" altLang="en-US" sz="1600" dirty="0"/>
              </a:p>
              <a:p>
                <a:pPr lvl="1" eaLnBrk="1" hangingPunct="1">
                  <a:spcBef>
                    <a:spcPct val="0"/>
                  </a:spcBef>
                  <a:buFont typeface="Calibri" panose="020F0502020204030204" pitchFamily="34" charset="0"/>
                  <a:buAutoNum type="arabicPeriod"/>
                </a:pPr>
                <a:r>
                  <a:rPr lang="en-US" altLang="en-US" sz="1600" dirty="0"/>
                  <a:t>Have the same mean value as the original population</a:t>
                </a:r>
              </a:p>
              <a:p>
                <a:pPr lvl="1" eaLnBrk="1" hangingPunct="1">
                  <a:spcBef>
                    <a:spcPct val="0"/>
                  </a:spcBef>
                  <a:buFont typeface="Calibri" panose="020F0502020204030204" pitchFamily="34" charset="0"/>
                  <a:buAutoNum type="arabicPeriod"/>
                </a:pPr>
                <a:r>
                  <a:rPr lang="en-US" altLang="en-US" sz="1600" dirty="0"/>
                  <a:t>Have a smaller standard deviation than the original population by a factor  1/</a:t>
                </a:r>
                <a14:m>
                  <m:oMath xmlns:m="http://schemas.openxmlformats.org/officeDocument/2006/math">
                    <m:rad>
                      <m:radPr>
                        <m:degHide m:val="on"/>
                        <m:ctrlPr>
                          <a:rPr lang="en-US" altLang="en-US" sz="1600" i="1" smtClean="0">
                            <a:latin typeface="Cambria Math" panose="02040503050406030204" pitchFamily="18" charset="0"/>
                          </a:rPr>
                        </m:ctrlPr>
                      </m:radPr>
                      <m:deg/>
                      <m:e>
                        <m:r>
                          <a:rPr lang="en-US" altLang="en-US" sz="1600" b="0" i="1" smtClean="0">
                            <a:latin typeface="Cambria Math" panose="02040503050406030204" pitchFamily="18" charset="0"/>
                          </a:rPr>
                          <m:t>𝑛</m:t>
                        </m:r>
                      </m:e>
                    </m:rad>
                  </m:oMath>
                </a14:m>
                <a:endParaRPr lang="en-US" altLang="en-US" sz="1600" dirty="0"/>
              </a:p>
              <a:p>
                <a:pPr lvl="1" eaLnBrk="1" hangingPunct="1">
                  <a:spcBef>
                    <a:spcPct val="0"/>
                  </a:spcBef>
                  <a:buFont typeface="Calibri" panose="020F0502020204030204" pitchFamily="34" charset="0"/>
                  <a:buAutoNum type="arabicPeriod"/>
                </a:pPr>
                <a:r>
                  <a:rPr lang="en-US" altLang="en-US" sz="1600" dirty="0"/>
                  <a:t>Have a distribution that tends to be normal, more so as n increases in size</a:t>
                </a:r>
              </a:p>
            </p:txBody>
          </p:sp>
        </mc:Choice>
        <mc:Fallback>
          <p:sp>
            <p:nvSpPr>
              <p:cNvPr id="4100" name="TextBox 3">
                <a:extLst>
                  <a:ext uri="{FF2B5EF4-FFF2-40B4-BE49-F238E27FC236}">
                    <a16:creationId xmlns:a16="http://schemas.microsoft.com/office/drawing/2014/main" id="{748356BC-F03C-41B1-9EF9-129DE22905C5}"/>
                  </a:ext>
                </a:extLst>
              </p:cNvPr>
              <p:cNvSpPr txBox="1">
                <a:spLocks noRot="1" noChangeAspect="1" noMove="1" noResize="1" noEditPoints="1" noAdjustHandles="1" noChangeArrowheads="1" noChangeShapeType="1" noTextEdit="1"/>
              </p:cNvSpPr>
              <p:nvPr/>
            </p:nvSpPr>
            <p:spPr bwMode="auto">
              <a:xfrm>
                <a:off x="457200" y="1600200"/>
                <a:ext cx="7709996" cy="1665841"/>
              </a:xfrm>
              <a:prstGeom prst="rect">
                <a:avLst/>
              </a:prstGeom>
              <a:blipFill>
                <a:blip r:embed="rId3"/>
                <a:stretch>
                  <a:fillRect l="-632" t="-2198" b="-18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01" name="TextBox 4">
                <a:extLst>
                  <a:ext uri="{FF2B5EF4-FFF2-40B4-BE49-F238E27FC236}">
                    <a16:creationId xmlns:a16="http://schemas.microsoft.com/office/drawing/2014/main" id="{5B82E6D5-6A27-4D96-8632-70C9E7C8A2F2}"/>
                  </a:ext>
                </a:extLst>
              </p:cNvPr>
              <p:cNvSpPr txBox="1">
                <a:spLocks noChangeArrowheads="1"/>
              </p:cNvSpPr>
              <p:nvPr/>
            </p:nvSpPr>
            <p:spPr bwMode="auto">
              <a:xfrm>
                <a:off x="685800" y="3657600"/>
                <a:ext cx="7201010" cy="23358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Sampling Distribution of Sample Averages (</a:t>
                </a:r>
                <a14:m>
                  <m:oMath xmlns:m="http://schemas.openxmlformats.org/officeDocument/2006/math">
                    <m:acc>
                      <m:accPr>
                        <m:chr m:val="̅"/>
                        <m:ctrlPr>
                          <a:rPr lang="en-US" altLang="en-US" sz="1800" i="1" smtClean="0">
                            <a:latin typeface="Cambria Math" panose="02040503050406030204" pitchFamily="18" charset="0"/>
                          </a:rPr>
                        </m:ctrlPr>
                      </m:accPr>
                      <m:e>
                        <m:r>
                          <a:rPr lang="en-US" altLang="en-US" sz="1800" b="0" i="1" smtClean="0">
                            <a:latin typeface="Cambria Math" panose="02040503050406030204" pitchFamily="18" charset="0"/>
                          </a:rPr>
                          <m:t>𝑋</m:t>
                        </m:r>
                      </m:e>
                    </m:acc>
                  </m:oMath>
                </a14:m>
                <a:r>
                  <a:rPr lang="en-US" altLang="en-US" sz="1800" dirty="0"/>
                  <a:t>) can be described as follows:</a:t>
                </a:r>
              </a:p>
              <a:p>
                <a:pPr eaLnBrk="1" hangingPunct="1">
                  <a:spcBef>
                    <a:spcPct val="0"/>
                  </a:spcBef>
                  <a:buFontTx/>
                  <a:buNone/>
                </a:pPr>
                <a:endParaRPr lang="en-US" altLang="en-US" sz="1800" dirty="0"/>
              </a:p>
              <a:p>
                <a:pPr lvl="1" eaLnBrk="1" hangingPunct="1">
                  <a:spcBef>
                    <a:spcPct val="0"/>
                  </a:spcBef>
                  <a:buFont typeface="Calibri" panose="020F0502020204030204" pitchFamily="34" charset="0"/>
                  <a:buAutoNum type="arabicPeriod"/>
                </a:pPr>
                <a:r>
                  <a:rPr lang="en-US" altLang="en-US" sz="1800" dirty="0"/>
                  <a:t>µ</a:t>
                </a:r>
                <a:r>
                  <a:rPr lang="en-US" altLang="en-US" sz="1800" baseline="-25000" dirty="0"/>
                  <a:t>Avg</a:t>
                </a:r>
                <a:r>
                  <a:rPr lang="en-US" altLang="en-US" sz="1800" dirty="0"/>
                  <a:t> = µ</a:t>
                </a:r>
              </a:p>
              <a:p>
                <a:pPr lvl="1" eaLnBrk="1" hangingPunct="1">
                  <a:spcBef>
                    <a:spcPct val="0"/>
                  </a:spcBef>
                  <a:buFont typeface="Calibri" panose="020F0502020204030204" pitchFamily="34" charset="0"/>
                  <a:buAutoNum type="arabicPeriod"/>
                </a:pPr>
                <a:r>
                  <a:rPr lang="en-US" altLang="en-US" sz="1800" dirty="0" err="1"/>
                  <a:t>σ</a:t>
                </a:r>
                <a:r>
                  <a:rPr lang="en-US" altLang="en-US" sz="1800" baseline="-25000" dirty="0" err="1"/>
                  <a:t>Avg</a:t>
                </a:r>
                <a:r>
                  <a:rPr lang="en-US" altLang="en-US" sz="1800" dirty="0"/>
                  <a:t> = </a:t>
                </a:r>
                <a:r>
                  <a:rPr lang="el-GR" altLang="en-US" sz="1800" dirty="0"/>
                  <a:t>σ</a:t>
                </a:r>
                <a:r>
                  <a:rPr lang="en-US" altLang="en-US" sz="1800" dirty="0"/>
                  <a:t>/</a:t>
                </a:r>
                <a14:m>
                  <m:oMath xmlns:m="http://schemas.openxmlformats.org/officeDocument/2006/math">
                    <m:rad>
                      <m:radPr>
                        <m:degHide m:val="on"/>
                        <m:ctrlPr>
                          <a:rPr lang="en-US" altLang="en-US" sz="1800" i="1" smtClean="0">
                            <a:latin typeface="Cambria Math" panose="02040503050406030204" pitchFamily="18" charset="0"/>
                          </a:rPr>
                        </m:ctrlPr>
                      </m:radPr>
                      <m:deg/>
                      <m:e>
                        <m:r>
                          <a:rPr lang="en-US" altLang="en-US" sz="1800" b="0" i="1" smtClean="0">
                            <a:latin typeface="Cambria Math" panose="02040503050406030204" pitchFamily="18" charset="0"/>
                          </a:rPr>
                          <m:t>𝑛</m:t>
                        </m:r>
                      </m:e>
                    </m:rad>
                  </m:oMath>
                </a14:m>
                <a:endParaRPr lang="en-US" altLang="en-US" sz="1800" dirty="0"/>
              </a:p>
              <a:p>
                <a:pPr lvl="1" eaLnBrk="1" hangingPunct="1">
                  <a:spcBef>
                    <a:spcPct val="0"/>
                  </a:spcBef>
                  <a:buFont typeface="Calibri" panose="020F0502020204030204" pitchFamily="34" charset="0"/>
                  <a:buAutoNum type="arabicPeriod"/>
                </a:pPr>
                <a:endParaRPr lang="en-US" altLang="en-US" sz="1800" dirty="0"/>
              </a:p>
              <a:p>
                <a:pPr lvl="1" eaLnBrk="1" hangingPunct="1">
                  <a:spcBef>
                    <a:spcPct val="0"/>
                  </a:spcBef>
                  <a:buFont typeface="Calibri" panose="020F0502020204030204" pitchFamily="34" charset="0"/>
                  <a:buAutoNum type="arabicPeriod"/>
                </a:pPr>
                <a:endParaRPr lang="en-US" altLang="en-US" sz="1800" dirty="0"/>
              </a:p>
              <a:p>
                <a:pPr lvl="1" eaLnBrk="1" hangingPunct="1">
                  <a:spcBef>
                    <a:spcPct val="0"/>
                  </a:spcBef>
                  <a:buFont typeface="Calibri" panose="020F0502020204030204" pitchFamily="34" charset="0"/>
                  <a:buAutoNum type="arabicPeriod"/>
                </a:pPr>
                <a:endParaRPr lang="en-US" altLang="en-US" sz="1800" dirty="0"/>
              </a:p>
              <a:p>
                <a:pPr lvl="1" eaLnBrk="1" hangingPunct="1">
                  <a:spcBef>
                    <a:spcPct val="0"/>
                  </a:spcBef>
                  <a:buFont typeface="Calibri" panose="020F0502020204030204" pitchFamily="34" charset="0"/>
                  <a:buAutoNum type="arabicPeriod"/>
                </a:pPr>
                <a:r>
                  <a:rPr lang="en-US" altLang="en-US" sz="1800" dirty="0"/>
                  <a:t>Tends towards a Normal Distribution in behavior</a:t>
                </a:r>
              </a:p>
            </p:txBody>
          </p:sp>
        </mc:Choice>
        <mc:Fallback>
          <p:sp>
            <p:nvSpPr>
              <p:cNvPr id="4101" name="TextBox 4">
                <a:extLst>
                  <a:ext uri="{FF2B5EF4-FFF2-40B4-BE49-F238E27FC236}">
                    <a16:creationId xmlns:a16="http://schemas.microsoft.com/office/drawing/2014/main" id="{5B82E6D5-6A27-4D96-8632-70C9E7C8A2F2}"/>
                  </a:ext>
                </a:extLst>
              </p:cNvPr>
              <p:cNvSpPr txBox="1">
                <a:spLocks noRot="1" noChangeAspect="1" noMove="1" noResize="1" noEditPoints="1" noAdjustHandles="1" noChangeArrowheads="1" noChangeShapeType="1" noTextEdit="1"/>
              </p:cNvSpPr>
              <p:nvPr/>
            </p:nvSpPr>
            <p:spPr bwMode="auto">
              <a:xfrm>
                <a:off x="685800" y="3657600"/>
                <a:ext cx="7201010" cy="2335832"/>
              </a:xfrm>
              <a:prstGeom prst="rect">
                <a:avLst/>
              </a:prstGeom>
              <a:blipFill>
                <a:blip r:embed="rId4"/>
                <a:stretch>
                  <a:fillRect l="-762" t="-1305" b="-23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A721491-0F90-44F6-909C-7D4C5448F965}"/>
                  </a:ext>
                </a:extLst>
              </p:cNvPr>
              <p:cNvSpPr txBox="1">
                <a:spLocks noChangeArrowheads="1"/>
              </p:cNvSpPr>
              <p:nvPr/>
            </p:nvSpPr>
            <p:spPr bwMode="auto">
              <a:xfrm>
                <a:off x="3200400" y="4267200"/>
                <a:ext cx="3926781" cy="307777"/>
              </a:xfrm>
              <a:prstGeom prst="rect">
                <a:avLst/>
              </a:prstGeom>
              <a:solidFill>
                <a:srgbClr val="FFFF00"/>
              </a:solidFill>
              <a:ln w="9525">
                <a:solidFill>
                  <a:schemeClr val="tx1"/>
                </a:solidFill>
                <a:miter lim="800000"/>
                <a:headEnd/>
                <a:tailEnd/>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t>NOTE: E[</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dirty="0"/>
                  <a:t>] = µ</a:t>
                </a:r>
                <a:r>
                  <a:rPr lang="en-US" altLang="en-US" sz="1400" baseline="-25000" dirty="0"/>
                  <a:t>Avg</a:t>
                </a:r>
                <a:r>
                  <a:rPr lang="en-US" altLang="en-US" sz="1400" dirty="0"/>
                  <a:t> = µ, so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dirty="0"/>
                  <a:t> </a:t>
                </a:r>
                <a:r>
                  <a:rPr lang="en-US" altLang="en-US" sz="1400" b="1" dirty="0"/>
                  <a:t>unbiased </a:t>
                </a:r>
                <a:r>
                  <a:rPr lang="en-US" altLang="en-US" sz="1400" dirty="0"/>
                  <a:t>estimator of µ</a:t>
                </a:r>
              </a:p>
            </p:txBody>
          </p:sp>
        </mc:Choice>
        <mc:Fallback>
          <p:sp>
            <p:nvSpPr>
              <p:cNvPr id="6" name="TextBox 5">
                <a:extLst>
                  <a:ext uri="{FF2B5EF4-FFF2-40B4-BE49-F238E27FC236}">
                    <a16:creationId xmlns:a16="http://schemas.microsoft.com/office/drawing/2014/main" id="{6A721491-0F90-44F6-909C-7D4C5448F965}"/>
                  </a:ext>
                </a:extLst>
              </p:cNvPr>
              <p:cNvSpPr txBox="1">
                <a:spLocks noRot="1" noChangeAspect="1" noMove="1" noResize="1" noEditPoints="1" noAdjustHandles="1" noChangeArrowheads="1" noChangeShapeType="1" noTextEdit="1"/>
              </p:cNvSpPr>
              <p:nvPr/>
            </p:nvSpPr>
            <p:spPr bwMode="auto">
              <a:xfrm>
                <a:off x="3200400" y="4267200"/>
                <a:ext cx="3926781" cy="307777"/>
              </a:xfrm>
              <a:prstGeom prst="rect">
                <a:avLst/>
              </a:prstGeom>
              <a:blipFill>
                <a:blip r:embed="rId5"/>
                <a:stretch>
                  <a:fillRect l="-310" b="-19231"/>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5107F3F-2D34-4888-A878-59ABCFF59809}"/>
                  </a:ext>
                </a:extLst>
              </p:cNvPr>
              <p:cNvSpPr txBox="1">
                <a:spLocks noChangeArrowheads="1"/>
              </p:cNvSpPr>
              <p:nvPr/>
            </p:nvSpPr>
            <p:spPr bwMode="auto">
              <a:xfrm>
                <a:off x="3200400" y="4648200"/>
                <a:ext cx="5105400" cy="760080"/>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t>NOTE: Standard Deviation of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dirty="0"/>
                  <a:t> = </a:t>
                </a:r>
                <a:r>
                  <a:rPr lang="el-GR" altLang="en-US" sz="1400" dirty="0"/>
                  <a:t>σ</a:t>
                </a:r>
                <a:r>
                  <a:rPr lang="en-US" altLang="en-US" sz="1400" baseline="-25000" dirty="0"/>
                  <a:t>Avg</a:t>
                </a:r>
                <a:r>
                  <a:rPr lang="en-US" altLang="en-US" sz="1400" dirty="0"/>
                  <a:t> is </a:t>
                </a:r>
                <a:r>
                  <a:rPr lang="en-US" altLang="en-US" sz="1400" b="1" dirty="0"/>
                  <a:t>SMALLER </a:t>
                </a:r>
                <a:r>
                  <a:rPr lang="en-US" altLang="en-US" sz="1400" dirty="0"/>
                  <a:t>than</a:t>
                </a:r>
              </a:p>
              <a:p>
                <a:pPr eaLnBrk="1" hangingPunct="1">
                  <a:spcBef>
                    <a:spcPct val="0"/>
                  </a:spcBef>
                  <a:buFontTx/>
                  <a:buNone/>
                </a:pPr>
                <a:r>
                  <a:rPr lang="en-US" altLang="en-US" sz="1400" dirty="0"/>
                  <a:t>            the Standard Deviation of Individual Results = </a:t>
                </a:r>
                <a:r>
                  <a:rPr lang="el-GR" altLang="en-US" sz="1400" dirty="0"/>
                  <a:t>σ</a:t>
                </a:r>
                <a:r>
                  <a:rPr lang="en-US" altLang="en-US" sz="1400" dirty="0"/>
                  <a:t> by a</a:t>
                </a:r>
              </a:p>
              <a:p>
                <a:pPr eaLnBrk="1" hangingPunct="1">
                  <a:spcBef>
                    <a:spcPct val="0"/>
                  </a:spcBef>
                  <a:buFontTx/>
                  <a:buNone/>
                </a:pPr>
                <a:r>
                  <a:rPr lang="en-US" altLang="en-US" sz="1400" dirty="0"/>
                  <a:t>            factor of 1/</a:t>
                </a:r>
                <a14:m>
                  <m:oMath xmlns:m="http://schemas.openxmlformats.org/officeDocument/2006/math">
                    <m:rad>
                      <m:radPr>
                        <m:degHide m:val="on"/>
                        <m:ctrlPr>
                          <a:rPr lang="en-US" altLang="en-US" sz="1400" i="1" smtClean="0">
                            <a:latin typeface="Cambria Math" panose="02040503050406030204" pitchFamily="18" charset="0"/>
                          </a:rPr>
                        </m:ctrlPr>
                      </m:radPr>
                      <m:deg/>
                      <m:e>
                        <m:r>
                          <a:rPr lang="en-US" altLang="en-US" sz="1400" b="0" i="1" smtClean="0">
                            <a:latin typeface="Cambria Math" panose="02040503050406030204" pitchFamily="18" charset="0"/>
                          </a:rPr>
                          <m:t>𝑛</m:t>
                        </m:r>
                      </m:e>
                    </m:rad>
                  </m:oMath>
                </a14:m>
                <a:endParaRPr lang="en-US" altLang="en-US" sz="1400" dirty="0"/>
              </a:p>
            </p:txBody>
          </p:sp>
        </mc:Choice>
        <mc:Fallback>
          <p:sp>
            <p:nvSpPr>
              <p:cNvPr id="7" name="TextBox 6">
                <a:extLst>
                  <a:ext uri="{FF2B5EF4-FFF2-40B4-BE49-F238E27FC236}">
                    <a16:creationId xmlns:a16="http://schemas.microsoft.com/office/drawing/2014/main" id="{C5107F3F-2D34-4888-A878-59ABCFF59809}"/>
                  </a:ext>
                </a:extLst>
              </p:cNvPr>
              <p:cNvSpPr txBox="1">
                <a:spLocks noRot="1" noChangeAspect="1" noMove="1" noResize="1" noEditPoints="1" noAdjustHandles="1" noChangeArrowheads="1" noChangeShapeType="1" noTextEdit="1"/>
              </p:cNvSpPr>
              <p:nvPr/>
            </p:nvSpPr>
            <p:spPr bwMode="auto">
              <a:xfrm>
                <a:off x="3200400" y="4648200"/>
                <a:ext cx="5105400" cy="760080"/>
              </a:xfrm>
              <a:prstGeom prst="rect">
                <a:avLst/>
              </a:prstGeom>
              <a:blipFill>
                <a:blip r:embed="rId6"/>
                <a:stretch>
                  <a:fillRect l="-238" b="-4762"/>
                </a:stretch>
              </a:blipFill>
              <a:ln w="9525">
                <a:solidFill>
                  <a:schemeClr val="tx1"/>
                </a:solidFill>
                <a:miter lim="800000"/>
                <a:headEnd/>
                <a:tailEnd/>
              </a:ln>
            </p:spPr>
            <p:txBody>
              <a:bodyPr/>
              <a:lstStyle/>
              <a:p>
                <a:r>
                  <a:rPr lang="en-US">
                    <a:noFill/>
                  </a:rPr>
                  <a:t> </a:t>
                </a:r>
              </a:p>
            </p:txBody>
          </p:sp>
        </mc:Fallback>
      </mc:AlternateContent>
      <p:sp>
        <p:nvSpPr>
          <p:cNvPr id="8" name="TextBox 7">
            <a:extLst>
              <a:ext uri="{FF2B5EF4-FFF2-40B4-BE49-F238E27FC236}">
                <a16:creationId xmlns:a16="http://schemas.microsoft.com/office/drawing/2014/main" id="{63B897C7-6522-4348-B7B5-8AA1E79C3C50}"/>
              </a:ext>
            </a:extLst>
          </p:cNvPr>
          <p:cNvSpPr txBox="1">
            <a:spLocks noChangeArrowheads="1"/>
          </p:cNvSpPr>
          <p:nvPr/>
        </p:nvSpPr>
        <p:spPr bwMode="auto">
          <a:xfrm>
            <a:off x="3200400" y="5943600"/>
            <a:ext cx="5334000" cy="738188"/>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t>NOTE: Distribution is </a:t>
            </a:r>
            <a:r>
              <a:rPr lang="en-US" altLang="en-US" sz="1400" b="1"/>
              <a:t>EXACTLY</a:t>
            </a:r>
            <a:r>
              <a:rPr lang="en-US" altLang="en-US" sz="1400"/>
              <a:t> Normal if distribution of Individual Results is Normal.  Only need n ~10 for a “mounded” distribution, n &gt; 30 usually sufficient for most other distributions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0" end="0"/>
                                            </p:txEl>
                                          </p:spTgt>
                                        </p:tgtEl>
                                        <p:attrNameLst>
                                          <p:attrName>style.visibility</p:attrName>
                                        </p:attrNameLst>
                                      </p:cBhvr>
                                      <p:to>
                                        <p:strVal val="visible"/>
                                      </p:to>
                                    </p:set>
                                    <p:anim calcmode="lin" valueType="num">
                                      <p:cBhvr additive="base">
                                        <p:cTn id="13"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1" end="1"/>
                                            </p:txEl>
                                          </p:spTgt>
                                        </p:tgtEl>
                                        <p:attrNameLst>
                                          <p:attrName>style.visibility</p:attrName>
                                        </p:attrNameLst>
                                      </p:cBhvr>
                                      <p:to>
                                        <p:strVal val="visible"/>
                                      </p:to>
                                    </p:set>
                                    <p:anim calcmode="lin" valueType="num">
                                      <p:cBhvr additive="base">
                                        <p:cTn id="19"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xEl>
                                              <p:pRg st="3" end="3"/>
                                            </p:txEl>
                                          </p:spTgt>
                                        </p:tgtEl>
                                        <p:attrNameLst>
                                          <p:attrName>style.visibility</p:attrName>
                                        </p:attrNameLst>
                                      </p:cBhvr>
                                      <p:to>
                                        <p:strVal val="visible"/>
                                      </p:to>
                                    </p:set>
                                    <p:anim calcmode="lin" valueType="num">
                                      <p:cBhvr additive="base">
                                        <p:cTn id="25"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xEl>
                                              <p:pRg st="4" end="4"/>
                                            </p:txEl>
                                          </p:spTgt>
                                        </p:tgtEl>
                                        <p:attrNameLst>
                                          <p:attrName>style.visibility</p:attrName>
                                        </p:attrNameLst>
                                      </p:cBhvr>
                                      <p:to>
                                        <p:strVal val="visible"/>
                                      </p:to>
                                    </p:set>
                                    <p:anim calcmode="lin" valueType="num">
                                      <p:cBhvr additive="base">
                                        <p:cTn id="31"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0">
                                            <p:txEl>
                                              <p:pRg st="5" end="5"/>
                                            </p:txEl>
                                          </p:spTgt>
                                        </p:tgtEl>
                                        <p:attrNameLst>
                                          <p:attrName>style.visibility</p:attrName>
                                        </p:attrNameLst>
                                      </p:cBhvr>
                                      <p:to>
                                        <p:strVal val="visible"/>
                                      </p:to>
                                    </p:set>
                                    <p:anim calcmode="lin" valueType="num">
                                      <p:cBhvr additive="base">
                                        <p:cTn id="37"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101">
                                            <p:txEl>
                                              <p:pRg st="0" end="0"/>
                                            </p:txEl>
                                          </p:spTgt>
                                        </p:tgtEl>
                                        <p:attrNameLst>
                                          <p:attrName>style.visibility</p:attrName>
                                        </p:attrNameLst>
                                      </p:cBhvr>
                                      <p:to>
                                        <p:strVal val="visible"/>
                                      </p:to>
                                    </p:set>
                                    <p:anim calcmode="lin" valueType="num">
                                      <p:cBhvr additive="base">
                                        <p:cTn id="43"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01">
                                            <p:txEl>
                                              <p:pRg st="2" end="2"/>
                                            </p:txEl>
                                          </p:spTgt>
                                        </p:tgtEl>
                                        <p:attrNameLst>
                                          <p:attrName>style.visibility</p:attrName>
                                        </p:attrNameLst>
                                      </p:cBhvr>
                                      <p:to>
                                        <p:strVal val="visible"/>
                                      </p:to>
                                    </p:set>
                                    <p:anim calcmode="lin" valueType="num">
                                      <p:cBhvr additive="base">
                                        <p:cTn id="49"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01">
                                            <p:txEl>
                                              <p:pRg st="3" end="3"/>
                                            </p:txEl>
                                          </p:spTgt>
                                        </p:tgtEl>
                                        <p:attrNameLst>
                                          <p:attrName>style.visibility</p:attrName>
                                        </p:attrNameLst>
                                      </p:cBhvr>
                                      <p:to>
                                        <p:strVal val="visible"/>
                                      </p:to>
                                    </p:set>
                                    <p:anim calcmode="lin" valueType="num">
                                      <p:cBhvr additive="base">
                                        <p:cTn id="55"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101">
                                            <p:txEl>
                                              <p:pRg st="7" end="7"/>
                                            </p:txEl>
                                          </p:spTgt>
                                        </p:tgtEl>
                                        <p:attrNameLst>
                                          <p:attrName>style.visibility</p:attrName>
                                        </p:attrNameLst>
                                      </p:cBhvr>
                                      <p:to>
                                        <p:strVal val="visible"/>
                                      </p:to>
                                    </p:set>
                                    <p:anim calcmode="lin" valueType="num">
                                      <p:cBhvr additive="base">
                                        <p:cTn id="61"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ppt_x"/>
                                          </p:val>
                                        </p:tav>
                                        <p:tav tm="100000">
                                          <p:val>
                                            <p:strVal val="#ppt_x"/>
                                          </p:val>
                                        </p:tav>
                                      </p:tavLst>
                                    </p:anim>
                                    <p:anim calcmode="lin" valueType="num">
                                      <p:cBhvr additive="base">
                                        <p:cTn id="8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7116</Words>
  <Application>Microsoft Office PowerPoint</Application>
  <PresentationFormat>On-screen Show (4:3)</PresentationFormat>
  <Paragraphs>835</Paragraphs>
  <Slides>43</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Statistical Analysis I</vt:lpstr>
      <vt:lpstr>Statistical Models</vt:lpstr>
      <vt:lpstr>Normal Probability Density Function</vt:lpstr>
      <vt:lpstr>Standard Normal Distribution</vt:lpstr>
      <vt:lpstr>Normal Distributions</vt:lpstr>
      <vt:lpstr>PowerPoint Presentation</vt:lpstr>
      <vt:lpstr>PowerPoint Presentation</vt:lpstr>
      <vt:lpstr>Point Estimates</vt:lpstr>
      <vt:lpstr>Central Limit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Interval Estimates</vt:lpstr>
      <vt:lpstr>Confidence Intervals</vt:lpstr>
      <vt:lpstr>Confidence Intervals</vt:lpstr>
      <vt:lpstr>Confidence Intervals = Hypothesis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I</dc:title>
  <dc:creator>rkhenderson</dc:creator>
  <cp:lastModifiedBy>Robert Henderson</cp:lastModifiedBy>
  <cp:revision>62</cp:revision>
  <dcterms:created xsi:type="dcterms:W3CDTF">2010-10-10T14:46:45Z</dcterms:created>
  <dcterms:modified xsi:type="dcterms:W3CDTF">2023-10-04T21:41:53Z</dcterms:modified>
</cp:coreProperties>
</file>