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6"/>
  </p:notesMasterIdLst>
  <p:sldIdLst>
    <p:sldId id="256" r:id="rId2"/>
    <p:sldId id="278" r:id="rId3"/>
    <p:sldId id="257" r:id="rId4"/>
    <p:sldId id="279" r:id="rId5"/>
    <p:sldId id="259" r:id="rId6"/>
    <p:sldId id="280" r:id="rId7"/>
    <p:sldId id="260" r:id="rId8"/>
    <p:sldId id="269" r:id="rId9"/>
    <p:sldId id="261" r:id="rId10"/>
    <p:sldId id="267" r:id="rId11"/>
    <p:sldId id="281" r:id="rId12"/>
    <p:sldId id="271" r:id="rId13"/>
    <p:sldId id="262" r:id="rId14"/>
    <p:sldId id="263" r:id="rId15"/>
    <p:sldId id="268" r:id="rId16"/>
    <p:sldId id="265" r:id="rId17"/>
    <p:sldId id="264" r:id="rId18"/>
    <p:sldId id="282" r:id="rId19"/>
    <p:sldId id="283" r:id="rId20"/>
    <p:sldId id="284" r:id="rId21"/>
    <p:sldId id="266" r:id="rId22"/>
    <p:sldId id="276" r:id="rId23"/>
    <p:sldId id="270" r:id="rId24"/>
    <p:sldId id="275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uffi\Documents\caso_rumo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Reale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Foglio4!$G$11:$G$13</c:f>
              <c:strCache>
                <c:ptCount val="3"/>
                <c:pt idx="0">
                  <c:v>Iris-setosa</c:v>
                </c:pt>
                <c:pt idx="1">
                  <c:v>Iris-versicolor</c:v>
                </c:pt>
                <c:pt idx="2">
                  <c:v>Iris-virginica</c:v>
                </c:pt>
              </c:strCache>
            </c:strRef>
          </c:cat>
          <c:val>
            <c:numRef>
              <c:f>Foglio4!$I$11:$I$13</c:f>
              <c:numCache>
                <c:formatCode>General</c:formatCode>
                <c:ptCount val="3"/>
                <c:pt idx="0">
                  <c:v>361</c:v>
                </c:pt>
                <c:pt idx="1">
                  <c:v>777</c:v>
                </c:pt>
                <c:pt idx="2">
                  <c:v>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C1-4290-BDE1-A24D385F90E4}"/>
            </c:ext>
          </c:extLst>
        </c:ser>
        <c:ser>
          <c:idx val="1"/>
          <c:order val="1"/>
          <c:tx>
            <c:v>Simulato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Foglio4!$G$11:$G$13</c:f>
              <c:strCache>
                <c:ptCount val="3"/>
                <c:pt idx="0">
                  <c:v>Iris-setosa</c:v>
                </c:pt>
                <c:pt idx="1">
                  <c:v>Iris-versicolor</c:v>
                </c:pt>
                <c:pt idx="2">
                  <c:v>Iris-virginica</c:v>
                </c:pt>
              </c:strCache>
            </c:strRef>
          </c:cat>
          <c:val>
            <c:numRef>
              <c:f>Foglio4!$C$11:$C$13</c:f>
              <c:numCache>
                <c:formatCode>General</c:formatCode>
                <c:ptCount val="3"/>
                <c:pt idx="0">
                  <c:v>244</c:v>
                </c:pt>
                <c:pt idx="1">
                  <c:v>1000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C1-4290-BDE1-A24D385F9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854496"/>
        <c:axId val="344817088"/>
      </c:barChart>
      <c:catAx>
        <c:axId val="798544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4817088"/>
        <c:crosses val="autoZero"/>
        <c:auto val="1"/>
        <c:lblAlgn val="ctr"/>
        <c:lblOffset val="100"/>
        <c:noMultiLvlLbl val="0"/>
      </c:catAx>
      <c:valAx>
        <c:axId val="34481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985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Reale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Foglio4!$G$2:$G$4</c:f>
              <c:strCache>
                <c:ptCount val="3"/>
                <c:pt idx="0">
                  <c:v>Iris-setosa</c:v>
                </c:pt>
                <c:pt idx="1">
                  <c:v>Iris-versicolor</c:v>
                </c:pt>
                <c:pt idx="2">
                  <c:v>Iris-virginica</c:v>
                </c:pt>
              </c:strCache>
            </c:strRef>
          </c:cat>
          <c:val>
            <c:numRef>
              <c:f>Foglio4!$I$2:$I$4</c:f>
              <c:numCache>
                <c:formatCode>General</c:formatCode>
                <c:ptCount val="3"/>
                <c:pt idx="0">
                  <c:v>699</c:v>
                </c:pt>
                <c:pt idx="1">
                  <c:v>322</c:v>
                </c:pt>
                <c:pt idx="2">
                  <c:v>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54-4B0E-9ED8-8F8613F9A7B9}"/>
            </c:ext>
          </c:extLst>
        </c:ser>
        <c:ser>
          <c:idx val="1"/>
          <c:order val="1"/>
          <c:tx>
            <c:v>Simulato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Foglio4!$G$2:$G$4</c:f>
              <c:strCache>
                <c:ptCount val="3"/>
                <c:pt idx="0">
                  <c:v>Iris-setosa</c:v>
                </c:pt>
                <c:pt idx="1">
                  <c:v>Iris-versicolor</c:v>
                </c:pt>
                <c:pt idx="2">
                  <c:v>Iris-virginica</c:v>
                </c:pt>
              </c:strCache>
            </c:strRef>
          </c:cat>
          <c:val>
            <c:numRef>
              <c:f>Foglio4!$C$2:$C$4</c:f>
              <c:numCache>
                <c:formatCode>General</c:formatCode>
                <c:ptCount val="3"/>
                <c:pt idx="0">
                  <c:v>1000</c:v>
                </c:pt>
                <c:pt idx="1">
                  <c:v>254</c:v>
                </c:pt>
                <c:pt idx="2">
                  <c:v>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54-4B0E-9ED8-8F8613F9A7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854496"/>
        <c:axId val="344817088"/>
      </c:barChart>
      <c:catAx>
        <c:axId val="798544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4817088"/>
        <c:crosses val="autoZero"/>
        <c:auto val="1"/>
        <c:lblAlgn val="ctr"/>
        <c:lblOffset val="100"/>
        <c:noMultiLvlLbl val="0"/>
      </c:catAx>
      <c:valAx>
        <c:axId val="34481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985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Reale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Foglio4!$G$7:$G$9</c:f>
              <c:strCache>
                <c:ptCount val="3"/>
                <c:pt idx="0">
                  <c:v>Iris-setosa</c:v>
                </c:pt>
                <c:pt idx="1">
                  <c:v>Iris-versicolor</c:v>
                </c:pt>
                <c:pt idx="2">
                  <c:v>Iris-virginica</c:v>
                </c:pt>
              </c:strCache>
            </c:strRef>
          </c:cat>
          <c:val>
            <c:numRef>
              <c:f>Foglio4!$I$7:$I$9</c:f>
              <c:numCache>
                <c:formatCode>General</c:formatCode>
                <c:ptCount val="3"/>
                <c:pt idx="0">
                  <c:v>333</c:v>
                </c:pt>
                <c:pt idx="1">
                  <c:v>393</c:v>
                </c:pt>
                <c:pt idx="2">
                  <c:v>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36-47F3-BB2A-8A6224EFE65B}"/>
            </c:ext>
          </c:extLst>
        </c:ser>
        <c:ser>
          <c:idx val="1"/>
          <c:order val="1"/>
          <c:tx>
            <c:v>Simulato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Foglio4!$G$7:$G$9</c:f>
              <c:strCache>
                <c:ptCount val="3"/>
                <c:pt idx="0">
                  <c:v>Iris-setosa</c:v>
                </c:pt>
                <c:pt idx="1">
                  <c:v>Iris-versicolor</c:v>
                </c:pt>
                <c:pt idx="2">
                  <c:v>Iris-virginica</c:v>
                </c:pt>
              </c:strCache>
            </c:strRef>
          </c:cat>
          <c:val>
            <c:numRef>
              <c:f>Foglio4!$C$7:$C$9</c:f>
              <c:numCache>
                <c:formatCode>General</c:formatCode>
                <c:ptCount val="3"/>
                <c:pt idx="0">
                  <c:v>267</c:v>
                </c:pt>
                <c:pt idx="1">
                  <c:v>0</c:v>
                </c:pt>
                <c:pt idx="2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36-47F3-BB2A-8A6224EFE6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854496"/>
        <c:axId val="344817088"/>
      </c:barChart>
      <c:catAx>
        <c:axId val="798544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4817088"/>
        <c:crosses val="autoZero"/>
        <c:auto val="1"/>
        <c:lblAlgn val="ctr"/>
        <c:lblOffset val="100"/>
        <c:noMultiLvlLbl val="0"/>
      </c:catAx>
      <c:valAx>
        <c:axId val="34481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985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00C88C0B-9271-42EB-865A-7E75026843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4DE6C5-8DDE-4F4A-A86C-1080FD3FD60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4461B-9F4A-4EE3-8383-16D83CCF90E1}" type="datetimeFigureOut">
              <a:rPr lang="it-IT" smtClean="0"/>
              <a:t>17/07/2019</a:t>
            </a:fld>
            <a:endParaRPr lang="it-IT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BBA84CE5-4F2B-4D4E-ACB9-EDE135BB3E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1E389647-8342-4F82-87F8-770C7D5FC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9EF54A-85C8-4B03-9722-F5C22A6B03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2FE726-3536-4DB3-8718-620A374973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8B46C-5D39-4859-94D9-9C4680AD863E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0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26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dirty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00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dirty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2822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2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60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23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38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87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19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0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96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4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39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5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30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32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9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42484-019-00006-5#CR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381804" y="2252581"/>
            <a:ext cx="7729683" cy="16831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de-DE" sz="3400" dirty="0" err="1">
                <a:solidFill>
                  <a:srgbClr val="EBEBEB"/>
                </a:solidFill>
                <a:cs typeface="Calibri Light"/>
              </a:rPr>
              <a:t>Generalizzazione</a:t>
            </a:r>
            <a:r>
              <a:rPr lang="de-DE" sz="3400" dirty="0">
                <a:solidFill>
                  <a:srgbClr val="EBEBEB"/>
                </a:solidFill>
                <a:cs typeface="Calibri Light"/>
              </a:rPr>
              <a:t> di </a:t>
            </a:r>
            <a:r>
              <a:rPr lang="de-DE" sz="3400" dirty="0" err="1">
                <a:solidFill>
                  <a:srgbClr val="EBEBEB"/>
                </a:solidFill>
                <a:cs typeface="Calibri Light"/>
              </a:rPr>
              <a:t>un</a:t>
            </a:r>
            <a:r>
              <a:rPr lang="de-DE" sz="3400" dirty="0">
                <a:solidFill>
                  <a:srgbClr val="EBEBEB"/>
                </a:solidFill>
                <a:cs typeface="Calibri Light"/>
              </a:rPr>
              <a:t> </a:t>
            </a:r>
            <a:br>
              <a:rPr lang="de-DE" sz="3400" dirty="0">
                <a:solidFill>
                  <a:srgbClr val="EBEBEB"/>
                </a:solidFill>
                <a:cs typeface="Calibri Light"/>
              </a:rPr>
            </a:br>
            <a:r>
              <a:rPr lang="de-DE" sz="3400" dirty="0">
                <a:solidFill>
                  <a:srgbClr val="EBEBEB"/>
                </a:solidFill>
                <a:cs typeface="Calibri Light"/>
              </a:rPr>
              <a:t>Neurone </a:t>
            </a:r>
            <a:r>
              <a:rPr lang="de-DE" sz="3400" dirty="0" err="1">
                <a:solidFill>
                  <a:srgbClr val="EBEBEB"/>
                </a:solidFill>
                <a:cs typeface="Calibri Light"/>
              </a:rPr>
              <a:t>Quantistico</a:t>
            </a:r>
            <a:r>
              <a:rPr lang="de-DE" sz="3400" dirty="0">
                <a:solidFill>
                  <a:srgbClr val="EBEBEB"/>
                </a:solidFill>
                <a:cs typeface="Calibri Light"/>
              </a:rPr>
              <a:t> al </a:t>
            </a:r>
            <a:r>
              <a:rPr lang="de-DE" sz="3400" dirty="0" err="1">
                <a:solidFill>
                  <a:srgbClr val="EBEBEB"/>
                </a:solidFill>
                <a:cs typeface="Calibri Light"/>
              </a:rPr>
              <a:t>Caso</a:t>
            </a:r>
            <a:r>
              <a:rPr lang="de-DE" sz="3400" dirty="0">
                <a:solidFill>
                  <a:srgbClr val="EBEBEB"/>
                </a:solidFill>
                <a:cs typeface="Calibri Light"/>
              </a:rPr>
              <a:t> </a:t>
            </a:r>
            <a:r>
              <a:rPr lang="de-DE" sz="3400" dirty="0" err="1">
                <a:solidFill>
                  <a:srgbClr val="EBEBEB"/>
                </a:solidFill>
                <a:cs typeface="Calibri Light"/>
              </a:rPr>
              <a:t>Multiclasse</a:t>
            </a:r>
            <a:r>
              <a:rPr lang="de-DE" sz="3400" dirty="0">
                <a:solidFill>
                  <a:srgbClr val="EBEBEB"/>
                </a:solidFill>
                <a:cs typeface="Calibri Light"/>
              </a:rPr>
              <a:t> </a:t>
            </a:r>
            <a:r>
              <a:rPr lang="de-DE" sz="3400" dirty="0" err="1">
                <a:solidFill>
                  <a:srgbClr val="EBEBEB"/>
                </a:solidFill>
                <a:cs typeface="Calibri Light"/>
              </a:rPr>
              <a:t>Implementato</a:t>
            </a:r>
            <a:r>
              <a:rPr lang="de-DE" sz="3400" dirty="0">
                <a:solidFill>
                  <a:srgbClr val="EBEBEB"/>
                </a:solidFill>
                <a:cs typeface="Calibri Light"/>
              </a:rPr>
              <a:t> </a:t>
            </a:r>
            <a:br>
              <a:rPr lang="de-DE" sz="3400" dirty="0">
                <a:solidFill>
                  <a:srgbClr val="EBEBEB"/>
                </a:solidFill>
                <a:cs typeface="Calibri Light"/>
              </a:rPr>
            </a:br>
            <a:r>
              <a:rPr lang="de-DE" sz="3400" dirty="0" err="1">
                <a:solidFill>
                  <a:srgbClr val="EBEBEB"/>
                </a:solidFill>
                <a:cs typeface="Calibri Light"/>
              </a:rPr>
              <a:t>sull‘IBMQ</a:t>
            </a:r>
            <a:r>
              <a:rPr lang="de-DE" sz="3400" dirty="0">
                <a:solidFill>
                  <a:srgbClr val="EBEBEB"/>
                </a:solidFill>
                <a:cs typeface="Calibri Light"/>
              </a:rPr>
              <a:t>-Tenerife </a:t>
            </a:r>
            <a:endParaRPr lang="de-DE" sz="3400" dirty="0">
              <a:solidFill>
                <a:srgbClr val="EBEBEB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endParaRPr lang="de-DE">
              <a:solidFill>
                <a:schemeClr val="tx2">
                  <a:lumMod val="40000"/>
                  <a:lumOff val="60000"/>
                </a:schemeClr>
              </a:solidFill>
              <a:cs typeface="Calibri"/>
            </a:endParaRPr>
          </a:p>
          <a:p>
            <a:pPr>
              <a:spcAft>
                <a:spcPts val="600"/>
              </a:spcAft>
            </a:pPr>
            <a:endParaRPr lang="de-DE">
              <a:solidFill>
                <a:schemeClr val="tx2">
                  <a:lumMod val="40000"/>
                  <a:lumOff val="60000"/>
                </a:schemeClr>
              </a:solidFill>
              <a:cs typeface="Calibri"/>
            </a:endParaRP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7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36450EBC-E41C-414E-B62F-C922896A0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3" y="1884876"/>
            <a:ext cx="4065916" cy="3138581"/>
          </a:xfrm>
          <a:prstGeom prst="rect">
            <a:avLst/>
          </a:prstGeom>
        </p:spPr>
      </p:pic>
      <p:pic>
        <p:nvPicPr>
          <p:cNvPr id="8" name="Immagine 7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FC96A773-5829-4571-8907-8C58CD010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203" y="378021"/>
            <a:ext cx="1682357" cy="168235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90EA73B-C4AA-497A-B65D-45FCCC747641}"/>
              </a:ext>
            </a:extLst>
          </p:cNvPr>
          <p:cNvSpPr txBox="1"/>
          <p:nvPr/>
        </p:nvSpPr>
        <p:spPr>
          <a:xfrm>
            <a:off x="4791278" y="5208088"/>
            <a:ext cx="260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Relatore: </a:t>
            </a:r>
          </a:p>
          <a:p>
            <a:r>
              <a:rPr lang="it-IT" dirty="0">
                <a:solidFill>
                  <a:schemeClr val="bg1"/>
                </a:solidFill>
              </a:rPr>
              <a:t>Giovanni Acampora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C8DABF9-49D0-43C8-882A-F4EB788333D2}"/>
              </a:ext>
            </a:extLst>
          </p:cNvPr>
          <p:cNvSpPr txBox="1"/>
          <p:nvPr/>
        </p:nvSpPr>
        <p:spPr>
          <a:xfrm>
            <a:off x="8341234" y="5208089"/>
            <a:ext cx="350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Studente:</a:t>
            </a:r>
          </a:p>
          <a:p>
            <a:r>
              <a:rPr lang="it-IT" dirty="0">
                <a:solidFill>
                  <a:schemeClr val="bg1"/>
                </a:solidFill>
              </a:rPr>
              <a:t>N85/921 Ferdinando D’Apice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2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3D663-193F-4BDF-BAAA-77697A05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IBM-Q Tenerife</a:t>
            </a:r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32" name="Freeform: Shape 36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45C87DF-431D-4480-88E4-5374DE65D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96" b="1"/>
          <a:stretch/>
        </p:blipFill>
        <p:spPr>
          <a:xfrm>
            <a:off x="7606874" y="1693546"/>
            <a:ext cx="3980139" cy="4362300"/>
          </a:xfrm>
          <a:prstGeom prst="rect">
            <a:avLst/>
          </a:prstGeom>
          <a:effectLst/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E0F6-4430-4FE0-8363-01CF6ED0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dirty="0">
                <a:solidFill>
                  <a:srgbClr val="FFFFFF"/>
                </a:solidFill>
              </a:rPr>
              <a:t>Al fine di implementare un </a:t>
            </a:r>
            <a:r>
              <a:rPr lang="it-IT" sz="1700" dirty="0" err="1">
                <a:solidFill>
                  <a:srgbClr val="FFFFFF"/>
                </a:solidFill>
              </a:rPr>
              <a:t>percetrone</a:t>
            </a:r>
            <a:r>
              <a:rPr lang="it-IT" sz="1700" dirty="0">
                <a:solidFill>
                  <a:srgbClr val="FFFFFF"/>
                </a:solidFill>
              </a:rPr>
              <a:t> quantistico ci avvaliamo dell'IBMQ-TENERIFE, computer quantistico dotato delle seguenti caratteristiche</a:t>
            </a:r>
          </a:p>
          <a:p>
            <a:pPr>
              <a:lnSpc>
                <a:spcPct val="90000"/>
              </a:lnSpc>
            </a:pPr>
            <a:r>
              <a:rPr lang="it-IT" sz="1700" dirty="0">
                <a:solidFill>
                  <a:srgbClr val="FFFFFF"/>
                </a:solidFill>
              </a:rPr>
              <a:t>Dotato di un processore a 5 </a:t>
            </a:r>
            <a:r>
              <a:rPr lang="it-IT" sz="1700" dirty="0" err="1">
                <a:solidFill>
                  <a:srgbClr val="FFFFFF"/>
                </a:solidFill>
              </a:rPr>
              <a:t>qubit</a:t>
            </a:r>
            <a:r>
              <a:rPr lang="it-IT" sz="1700" dirty="0">
                <a:solidFill>
                  <a:srgbClr val="FFFFFF"/>
                </a:solidFill>
              </a:rPr>
              <a:t>, che operano ad una frequenza di 5 </a:t>
            </a:r>
            <a:r>
              <a:rPr lang="it-IT" sz="1700" dirty="0" err="1">
                <a:solidFill>
                  <a:srgbClr val="FFFFFF"/>
                </a:solidFill>
              </a:rPr>
              <a:t>Ghz</a:t>
            </a:r>
            <a:r>
              <a:rPr lang="it-IT" sz="1700" dirty="0">
                <a:solidFill>
                  <a:srgbClr val="FFFFFF"/>
                </a:solidFill>
              </a:rPr>
              <a:t>. </a:t>
            </a:r>
          </a:p>
          <a:p>
            <a:pPr>
              <a:lnSpc>
                <a:spcPct val="90000"/>
              </a:lnSpc>
            </a:pPr>
            <a:r>
              <a:rPr lang="it-IT" sz="1700" dirty="0">
                <a:solidFill>
                  <a:srgbClr val="FFFFFF"/>
                </a:solidFill>
              </a:rPr>
              <a:t>Con un tempo di </a:t>
            </a:r>
            <a:r>
              <a:rPr lang="it-IT" sz="1700" dirty="0" err="1">
                <a:solidFill>
                  <a:srgbClr val="FFFFFF"/>
                </a:solidFill>
              </a:rPr>
              <a:t>decoerenza</a:t>
            </a:r>
            <a:r>
              <a:rPr lang="it-IT" sz="1700" dirty="0">
                <a:solidFill>
                  <a:srgbClr val="FFFFFF"/>
                </a:solidFill>
              </a:rPr>
              <a:t> dell'ordine della decina di nanosecondi 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sz="1700" dirty="0">
                <a:solidFill>
                  <a:srgbClr val="FFFFFF"/>
                </a:solidFill>
              </a:rPr>
              <a:t>Si può notare, che a causa dei fenomeni di </a:t>
            </a:r>
            <a:r>
              <a:rPr lang="it-IT" sz="1700" dirty="0" err="1">
                <a:solidFill>
                  <a:srgbClr val="FFFFFF"/>
                </a:solidFill>
              </a:rPr>
              <a:t>decoerenza</a:t>
            </a:r>
            <a:r>
              <a:rPr lang="it-IT" sz="1700" dirty="0">
                <a:solidFill>
                  <a:srgbClr val="FFFFFF"/>
                </a:solidFill>
              </a:rPr>
              <a:t> la misura può divergere dal valore previsto.</a:t>
            </a:r>
          </a:p>
        </p:txBody>
      </p:sp>
    </p:spTree>
    <p:extLst>
      <p:ext uri="{BB962C8B-B14F-4D97-AF65-F5344CB8AC3E}">
        <p14:creationId xmlns:p14="http://schemas.microsoft.com/office/powerpoint/2010/main" val="1555624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7D1F30-050F-4B94-9655-6A221A2B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Neurone quantistico</a:t>
            </a:r>
          </a:p>
        </p:txBody>
      </p:sp>
      <p:pic>
        <p:nvPicPr>
          <p:cNvPr id="9" name="Segnaposto contenuto 8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0647BC95-B62D-4B94-B9F7-A7448FC81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54" y="3543301"/>
            <a:ext cx="7382934" cy="3097292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ECDF193-EA79-48D2-BD82-6A933721A11E}"/>
              </a:ext>
            </a:extLst>
          </p:cNvPr>
          <p:cNvSpPr txBox="1"/>
          <p:nvPr/>
        </p:nvSpPr>
        <p:spPr>
          <a:xfrm>
            <a:off x="393700" y="1752600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implementare un neurone, è necessario creare due particolari vettori, uno rappresentante le informazioni in input e un secondo vettore che rappresenterà i pesi. Mediante la combinazione degli input e dei pesi è possibile determinare l’attivazione del neurone artificiale. </a:t>
            </a:r>
          </a:p>
          <a:p>
            <a:r>
              <a:rPr lang="it-IT" dirty="0"/>
              <a:t>I vettori sono rappresentati da particolari funzioni d’onda creati mediante i </a:t>
            </a:r>
            <a:r>
              <a:rPr lang="it-IT" dirty="0" err="1"/>
              <a:t>sign</a:t>
            </a:r>
            <a:r>
              <a:rPr lang="it-IT" dirty="0"/>
              <a:t>-flip e i </a:t>
            </a:r>
            <a:r>
              <a:rPr lang="it-IT" dirty="0" err="1"/>
              <a:t>phase</a:t>
            </a:r>
            <a:r>
              <a:rPr lang="it-IT" dirty="0"/>
              <a:t>-flip.</a:t>
            </a:r>
          </a:p>
        </p:txBody>
      </p:sp>
    </p:spTree>
    <p:extLst>
      <p:ext uri="{BB962C8B-B14F-4D97-AF65-F5344CB8AC3E}">
        <p14:creationId xmlns:p14="http://schemas.microsoft.com/office/powerpoint/2010/main" val="3603227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D2497-180F-4E85-A62D-C829F722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76" y="634181"/>
            <a:ext cx="4557868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Quantum code </a:t>
            </a: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6FA9950-DD45-48DC-B5E3-69A3B66C4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3992" y="1073240"/>
            <a:ext cx="5449889" cy="4711516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B1D09-E763-4E90-86B4-96F0030056EB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Mediante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l’utilizzo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di due qubit è possible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rappresentare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16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vettori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di 4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dimensioni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Ogni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vettore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può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essere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rappresentato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mediante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una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griglia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di 4 pixel. </a:t>
            </a:r>
          </a:p>
        </p:txBody>
      </p:sp>
    </p:spTree>
    <p:extLst>
      <p:ext uri="{BB962C8B-B14F-4D97-AF65-F5344CB8AC3E}">
        <p14:creationId xmlns:p14="http://schemas.microsoft.com/office/powerpoint/2010/main" val="932560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3556-ADD6-4F57-9E20-ABA2D148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Neurone di Tacchino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CD6C7-B789-412A-8293-C6B523C57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799" y="2103120"/>
            <a:ext cx="5486401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Si andrà ad effettuare un prodotto scalare tra i vettori I e W.</a:t>
            </a:r>
          </a:p>
          <a:p>
            <a:r>
              <a:rPr lang="it-IT" dirty="0"/>
              <a:t>I vettori i e w, ottenuti mediante una codifica, sono limitati a valori binari.</a:t>
            </a:r>
          </a:p>
          <a:p>
            <a:r>
              <a:rPr lang="it-IT" dirty="0"/>
              <a:t>Ogni vettore è codificato utilizzando 2 </a:t>
            </a:r>
            <a:r>
              <a:rPr lang="it-IT" dirty="0" err="1"/>
              <a:t>qubit</a:t>
            </a:r>
            <a:r>
              <a:rPr lang="it-IT" dirty="0"/>
              <a:t>.</a:t>
            </a:r>
          </a:p>
          <a:p>
            <a:r>
              <a:rPr lang="it-IT" dirty="0"/>
              <a:t>Un terzo </a:t>
            </a:r>
            <a:r>
              <a:rPr lang="it-IT" dirty="0" err="1"/>
              <a:t>qubit</a:t>
            </a:r>
            <a:r>
              <a:rPr lang="it-IT" dirty="0"/>
              <a:t> ausiliario collasserà nello stato 1 nel caso i due vettori siano paralleli, in caso contrario la misura restituirà uno 0. </a:t>
            </a:r>
          </a:p>
          <a:p>
            <a:endParaRPr lang="it-IT" dirty="0"/>
          </a:p>
        </p:txBody>
      </p:sp>
      <p:pic>
        <p:nvPicPr>
          <p:cNvPr id="4" name="Picture 4" descr="Immagine che contiene testo&#10;&#10;Descrizione generata con affidabilità elevata">
            <a:extLst>
              <a:ext uri="{FF2B5EF4-FFF2-40B4-BE49-F238E27FC236}">
                <a16:creationId xmlns:a16="http://schemas.microsoft.com/office/drawing/2014/main" id="{173D0204-36EB-44A2-BA86-E253B3FE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8" y="1970125"/>
            <a:ext cx="5129841" cy="366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86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BDBA6-FD81-43FF-B364-E4593257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Esecuzione su Hardware Quantistico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182915-752A-48F3-A394-6D62E0F60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3992" y="1121990"/>
            <a:ext cx="5449889" cy="4614017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32AB65-D541-4A3D-A8F4-583416903156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Nonostante si abbia a disposizione soli due quibit è possibile rappresentare 16 stati. 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Questo algoritmo testato sull'IBMQ-Tenerife per tutte le possibili combinazioni di I e W.</a:t>
            </a:r>
          </a:p>
        </p:txBody>
      </p:sp>
    </p:spTree>
    <p:extLst>
      <p:ext uri="{BB962C8B-B14F-4D97-AF65-F5344CB8AC3E}">
        <p14:creationId xmlns:p14="http://schemas.microsoft.com/office/powerpoint/2010/main" val="4288537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4A823-70DE-47C4-9496-B0B75BC7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991494" cy="4470821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Limitazioni del Neurone di Tacchino: classificazione binaria</a:t>
            </a:r>
            <a:br>
              <a:rPr lang="it-IT" dirty="0">
                <a:solidFill>
                  <a:srgbClr val="FFFFFF"/>
                </a:solidFill>
              </a:rPr>
            </a:b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A0961-0280-416D-B0D7-FDE8B1FB6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Nel caso di analisi di dataset con molteplici output, come nel caso di riconoscimento di vari pattern, è possibile adattare il neurone in esame con un approccio </a:t>
            </a:r>
            <a:r>
              <a:rPr lang="it-IT" err="1"/>
              <a:t>AllvsOne</a:t>
            </a:r>
            <a:r>
              <a:rPr lang="it-IT"/>
              <a:t>.</a:t>
            </a:r>
          </a:p>
          <a:p>
            <a:r>
              <a:rPr lang="it-IT"/>
              <a:t>Mediante questo approccio è possibile estendere un classificatore binario al caso </a:t>
            </a:r>
            <a:r>
              <a:rPr lang="it-IT" err="1"/>
              <a:t>multiclasse</a:t>
            </a:r>
            <a:r>
              <a:rPr lang="it-IT"/>
              <a:t>, dove una particolare classe è considerata come esito positivo mentre tutte le altre come casi negativi. </a:t>
            </a:r>
          </a:p>
          <a:p>
            <a:r>
              <a:rPr lang="it-IT"/>
              <a:t>Al fine di analizzare più pattern in contemporanea è possibile creare una rete formata da più neuroni. 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FF4EA4-4629-42FB-AB27-6E42476DED82}"/>
              </a:ext>
            </a:extLst>
          </p:cNvPr>
          <p:cNvSpPr txBox="1"/>
          <p:nvPr/>
        </p:nvSpPr>
        <p:spPr>
          <a:xfrm>
            <a:off x="5530076" y="741259"/>
            <a:ext cx="498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 err="1"/>
              <a:t>All</a:t>
            </a:r>
            <a:r>
              <a:rPr lang="it-IT" sz="3600" dirty="0"/>
              <a:t> vs One</a:t>
            </a:r>
          </a:p>
        </p:txBody>
      </p:sp>
    </p:spTree>
    <p:extLst>
      <p:ext uri="{BB962C8B-B14F-4D97-AF65-F5344CB8AC3E}">
        <p14:creationId xmlns:p14="http://schemas.microsoft.com/office/powerpoint/2010/main" val="3994964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101B-A078-4F32-99D6-D06341DA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1" y="218631"/>
            <a:ext cx="9252154" cy="1223983"/>
          </a:xfrm>
        </p:spPr>
        <p:txBody>
          <a:bodyPr>
            <a:normAutofit/>
          </a:bodyPr>
          <a:lstStyle/>
          <a:p>
            <a:r>
              <a:rPr lang="it-IT" dirty="0"/>
              <a:t>Iris dataset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F1206A-56B2-4041-AAE6-A186E05FE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11" y="1442614"/>
            <a:ext cx="4941889" cy="50089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/>
              <a:t>Al fine di implementare il </a:t>
            </a:r>
            <a:r>
              <a:rPr lang="it-IT" dirty="0" err="1"/>
              <a:t>percettrone</a:t>
            </a:r>
            <a:r>
              <a:rPr lang="it-IT" dirty="0"/>
              <a:t> quantistico su un dataset è stato utilizzato l'iris dataset.</a:t>
            </a:r>
          </a:p>
          <a:p>
            <a:pPr>
              <a:lnSpc>
                <a:spcPct val="90000"/>
              </a:lnSpc>
            </a:pPr>
            <a:r>
              <a:rPr lang="it-IT" dirty="0"/>
              <a:t>Il dataset in questione è dotato di 3 particolari tipi di pattern da riconoscere.</a:t>
            </a:r>
          </a:p>
          <a:p>
            <a:pPr>
              <a:lnSpc>
                <a:spcPct val="90000"/>
              </a:lnSpc>
            </a:pPr>
            <a:r>
              <a:rPr lang="it-IT" dirty="0"/>
              <a:t>Ogni pattern da riconoscere è stato codificato mediante una codifica e tradotto come un circuito su hardware quantistico.</a:t>
            </a:r>
          </a:p>
          <a:p>
            <a:pPr>
              <a:lnSpc>
                <a:spcPct val="90000"/>
              </a:lnSpc>
            </a:pPr>
            <a:r>
              <a:rPr lang="it-IT" dirty="0"/>
              <a:t>A questo proposito è stato creata una rete formata da tre neuroni, ognuno dei quali atto a riconoscere un determinato tipo di fiore.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34B90EF-F32B-4394-943A-082CAA6E0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35" y="218631"/>
            <a:ext cx="6345454" cy="63454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6161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7A1A-B0A1-42EE-9C15-77B036DA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Implementazione del training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5581480-D7C5-4E2F-99F0-09C32F35B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445" y="1853248"/>
            <a:ext cx="5953555" cy="39999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19EEB-12CB-4C76-8C12-A7A6775A42C3}"/>
                  </a:ext>
                </a:extLst>
              </p:cNvPr>
              <p:cNvSpPr txBox="1"/>
              <p:nvPr/>
            </p:nvSpPr>
            <p:spPr>
              <a:xfrm>
                <a:off x="6718300" y="1689101"/>
                <a:ext cx="4611297" cy="378565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it-IT" sz="1600" dirty="0"/>
                  <a:t>Il training è stato effettuato  attraverso un approccio classico. Il vettore dei pesi è generato casualmente e poi inserito nel circuito per una fase di test.</a:t>
                </a:r>
              </a:p>
              <a:p>
                <a:pPr algn="ctr"/>
                <a:r>
                  <a:rPr lang="it-IT" sz="1600" dirty="0"/>
                  <a:t>Al terminare di ogni epoca, i risultati ottenuti quantisticamente sono analizzati da computer classico.</a:t>
                </a:r>
              </a:p>
              <a:p>
                <a:pPr algn="ctr"/>
                <a:r>
                  <a:rPr lang="it-IT" sz="1600" dirty="0"/>
                  <a:t>Nel caso in cui il vettore risulti non adatto al riconoscimento di un dato pattern viene modificato fino al raggiungimento del risultato desiderato. Essendo ∆w la discrepanza tra il risultato ottenuto e il risultato desiderato è possibile ridefinire il vettore dei pesi w come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it-IT" sz="1600" dirty="0" smtClean="0"/>
                        <m:t>∆</m:t>
                      </m:r>
                      <m:r>
                        <m:rPr>
                          <m:nor/>
                        </m:rPr>
                        <a:rPr lang="it-IT" sz="1600" b="0" i="0" dirty="0" smtClean="0"/>
                        <m:t>w</m:t>
                      </m:r>
                      <m:r>
                        <m:rPr>
                          <m:nor/>
                        </m:rPr>
                        <a:rPr lang="it-IT" sz="1600" b="0" i="0" dirty="0" smtClean="0"/>
                        <m:t> 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19EEB-12CB-4C76-8C12-A7A6775A4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300" y="1689101"/>
                <a:ext cx="4611297" cy="3785652"/>
              </a:xfrm>
              <a:prstGeom prst="rect">
                <a:avLst/>
              </a:prstGeom>
              <a:blipFill>
                <a:blip r:embed="rId3"/>
                <a:stretch>
                  <a:fillRect t="-483" r="-11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302CB1-67FC-4404-9ECD-88AC8785DBA1}"/>
              </a:ext>
            </a:extLst>
          </p:cNvPr>
          <p:cNvSpPr txBox="1"/>
          <p:nvPr/>
        </p:nvSpPr>
        <p:spPr>
          <a:xfrm>
            <a:off x="6834909" y="4489868"/>
            <a:ext cx="449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6058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A8D5FC-B075-416A-9506-8B38CAFA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Risultati: riconoscimento </a:t>
            </a:r>
            <a:r>
              <a:rPr lang="it-IT" dirty="0" err="1"/>
              <a:t>Versicolor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5165EC2-7035-4439-A0E9-BF42BA05C5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92709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7624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4DFCDF-E77B-4348-BA02-1CF8F9E0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Risultati: riconoscimento Setosa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7A3E89A-A806-4196-9001-D52501ACD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7278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7838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A4DC1-3B1F-4091-AEA1-80950099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C78FF1-8D55-44FC-BBFE-AEA5647E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474795"/>
            <a:ext cx="7576098" cy="2935532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Implementazione di un neurone artificiale quantistico per la classificazione </a:t>
            </a:r>
            <a:r>
              <a:rPr lang="it-IT" b="1" dirty="0"/>
              <a:t>multi-classe</a:t>
            </a:r>
            <a:endParaRPr lang="it-IT" dirty="0"/>
          </a:p>
          <a:p>
            <a:r>
              <a:rPr lang="it-IT" dirty="0"/>
              <a:t>Aumentare l’usabilità delle tecniche di quantum machine learning in contesti reali</a:t>
            </a:r>
          </a:p>
          <a:p>
            <a:r>
              <a:rPr lang="it-IT" dirty="0"/>
              <a:t>Estensione del neurone di Tacchino:</a:t>
            </a:r>
          </a:p>
          <a:p>
            <a:pPr lvl="1"/>
            <a:r>
              <a:rPr lang="it-IT" dirty="0"/>
              <a:t>Prima implementazione di un neurone artificiale su hardware quantistico</a:t>
            </a:r>
          </a:p>
          <a:p>
            <a:pPr lvl="1"/>
            <a:r>
              <a:rPr lang="it-IT" dirty="0"/>
              <a:t>Usato per la classificazione </a:t>
            </a:r>
            <a:r>
              <a:rPr lang="it-IT" b="1" dirty="0"/>
              <a:t>binaria</a:t>
            </a:r>
            <a:r>
              <a:rPr lang="it-IT" dirty="0"/>
              <a:t> di immagini a 4 pixel;</a:t>
            </a:r>
          </a:p>
          <a:p>
            <a:r>
              <a:rPr lang="it-IT" dirty="0"/>
              <a:t>Applicazione al dataset Iris (3 classi relative a 3 diverse tipologie di fiori) </a:t>
            </a:r>
          </a:p>
        </p:txBody>
      </p:sp>
      <p:pic>
        <p:nvPicPr>
          <p:cNvPr id="9" name="Immagine 8" descr="Immagine che contiene viola, fiore, pianta&#10;&#10;Descrizione generata automaticamente">
            <a:extLst>
              <a:ext uri="{FF2B5EF4-FFF2-40B4-BE49-F238E27FC236}">
                <a16:creationId xmlns:a16="http://schemas.microsoft.com/office/drawing/2014/main" id="{08EE1D97-3344-45FD-AAF5-0974AA40A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4410327"/>
            <a:ext cx="2482441" cy="244767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AA13D7A-6F4A-436F-8133-F465CE6D8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11" y="1728662"/>
            <a:ext cx="2866478" cy="482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4113C-F129-4A4D-9D67-C0670B2F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5940"/>
            <a:ext cx="9404723" cy="1400530"/>
          </a:xfrm>
        </p:spPr>
        <p:txBody>
          <a:bodyPr/>
          <a:lstStyle/>
          <a:p>
            <a:r>
              <a:rPr lang="it-IT" dirty="0"/>
              <a:t>Risultati : riconoscimento </a:t>
            </a:r>
            <a:r>
              <a:rPr lang="it-IT" dirty="0" err="1"/>
              <a:t>Virginica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A87FF68-5C1A-4649-866A-D306F73233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1331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4071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3E4E-CF40-4F9D-AEBE-C3F90C07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Conclusioni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EE31-0655-4BF3-802D-1743FA61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In conclusione è stato mostrato l'implementazione di un neurone per la classificazione </a:t>
            </a:r>
            <a:r>
              <a:rPr lang="it-IT" dirty="0" err="1"/>
              <a:t>multiclasse</a:t>
            </a:r>
            <a:r>
              <a:rPr lang="it-IT" dirty="0"/>
              <a:t> su hardware quantistico, sfruttando due </a:t>
            </a:r>
            <a:r>
              <a:rPr lang="it-IT" dirty="0" err="1"/>
              <a:t>qubit</a:t>
            </a:r>
            <a:r>
              <a:rPr lang="it-IT" dirty="0"/>
              <a:t> per la codifica di pesi ed input ed un ulteriore </a:t>
            </a:r>
            <a:r>
              <a:rPr lang="it-IT" dirty="0" err="1"/>
              <a:t>qubit</a:t>
            </a:r>
            <a:r>
              <a:rPr lang="it-IT" dirty="0"/>
              <a:t> per rappresentare  l'attivazione del neurone.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>
                <a:ea typeface="+mj-lt"/>
                <a:cs typeface="+mj-lt"/>
              </a:rPr>
              <a:t>Sviluppi futuri:</a:t>
            </a:r>
          </a:p>
          <a:p>
            <a:pPr lvl="1"/>
            <a:r>
              <a:rPr lang="it-IT" dirty="0">
                <a:ea typeface="+mj-lt"/>
                <a:cs typeface="+mj-lt"/>
              </a:rPr>
              <a:t>Effettuare ulteriori test utilizzando dataset diversificati appartenenti a diversi domini applicativi.</a:t>
            </a:r>
          </a:p>
          <a:p>
            <a:pPr lvl="1"/>
            <a:r>
              <a:rPr lang="it-IT" dirty="0">
                <a:ea typeface="+mj-lt"/>
                <a:cs typeface="+mj-lt"/>
              </a:rPr>
              <a:t>Implementare un training quantistico sul processore IBM</a:t>
            </a:r>
          </a:p>
          <a:p>
            <a:pPr lvl="1"/>
            <a:r>
              <a:rPr lang="it-IT" dirty="0">
                <a:ea typeface="+mj-lt"/>
                <a:cs typeface="+mj-lt"/>
              </a:rPr>
              <a:t>Miglioramento della rappresentazione dell’informazione utilizzando una codifica differente per i dati in modo da aumentare il livello di parallelismo implicito indotto dalla computazione quantistica.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1136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47448" y="2882409"/>
            <a:ext cx="9404723" cy="1400530"/>
          </a:xfrm>
        </p:spPr>
        <p:txBody>
          <a:bodyPr/>
          <a:lstStyle/>
          <a:p>
            <a:r>
              <a:rPr lang="it-IT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502011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F481-62FB-4647-8E1A-7627E7E6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Quantum Code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599FF37-8B1D-4535-9CDC-F2EFC6EAE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542" y="2004319"/>
            <a:ext cx="3159783" cy="4133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5F1AA-78F5-4C89-82E0-EFB651089080}"/>
              </a:ext>
            </a:extLst>
          </p:cNvPr>
          <p:cNvSpPr txBox="1"/>
          <p:nvPr/>
        </p:nvSpPr>
        <p:spPr>
          <a:xfrm>
            <a:off x="4451230" y="2007079"/>
            <a:ext cx="610750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Attraverso l'utilizzo dei sign-flip e phase-flip, con quantum register formato da soli due </a:t>
            </a:r>
            <a:r>
              <a:rPr lang="it-IT" dirty="0" err="1"/>
              <a:t>qubit</a:t>
            </a:r>
            <a:r>
              <a:rPr lang="it-IT" dirty="0"/>
              <a:t> è possibile creare 16 stati. </a:t>
            </a:r>
          </a:p>
          <a:p>
            <a:r>
              <a:rPr lang="it-IT" dirty="0"/>
              <a:t>Attraverso l'implementazione degli operatori unitari, e quindi definiti quindi I e W, potremo utilizzare una porta Toffoli, analogo quantistico di una porta AND, per immagazzinare il risultato del prodotto scalare. </a:t>
            </a:r>
          </a:p>
        </p:txBody>
      </p:sp>
    </p:spTree>
    <p:extLst>
      <p:ext uri="{BB962C8B-B14F-4D97-AF65-F5344CB8AC3E}">
        <p14:creationId xmlns:p14="http://schemas.microsoft.com/office/powerpoint/2010/main" val="3653783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Implementazioni simulate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Mediante una simulazione è stato possibile creare un circuito quantistico che permettesse l’identificazione di più pattern in contemporanea. Mediante un circuito formato da 2 </a:t>
            </a:r>
            <a:r>
              <a:rPr lang="it-IT" dirty="0" err="1"/>
              <a:t>qubit</a:t>
            </a:r>
            <a:r>
              <a:rPr lang="it-IT" dirty="0"/>
              <a:t> utilizzati per l’</a:t>
            </a:r>
            <a:r>
              <a:rPr lang="it-IT" dirty="0" err="1"/>
              <a:t>encoding</a:t>
            </a:r>
            <a:r>
              <a:rPr lang="it-IT" dirty="0"/>
              <a:t> e 3 </a:t>
            </a:r>
            <a:r>
              <a:rPr lang="it-IT" dirty="0" err="1"/>
              <a:t>qubit</a:t>
            </a:r>
            <a:r>
              <a:rPr lang="it-IT" dirty="0"/>
              <a:t> ausiliari. Attraverso questa simulazione è stato possibile provarne la reale funzionalità. </a:t>
            </a:r>
          </a:p>
          <a:p>
            <a:r>
              <a:rPr lang="it-IT" dirty="0"/>
              <a:t>Purtroppo a causa delle limitazioni odierne non è stato possibile implementarne una versione su hardware quantistico.</a:t>
            </a:r>
          </a:p>
        </p:txBody>
      </p:sp>
    </p:spTree>
    <p:extLst>
      <p:ext uri="{BB962C8B-B14F-4D97-AF65-F5344CB8AC3E}">
        <p14:creationId xmlns:p14="http://schemas.microsoft.com/office/powerpoint/2010/main" val="2325774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4729-5255-403E-8E91-35962910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it-IT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B3A39-15EA-4BD7-8683-9BB794B3C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charset="2"/>
              <a:buChar char="v"/>
            </a:pPr>
            <a:r>
              <a:rPr lang="it-IT" dirty="0"/>
              <a:t>Il machine learning (ML) è un ramo dell’AI che consente ai calcolatori di implementare funzionalità di apprendimento.</a:t>
            </a:r>
          </a:p>
          <a:p>
            <a:pPr>
              <a:buFont typeface="Wingdings" charset="2"/>
              <a:buChar char="v"/>
            </a:pPr>
            <a:r>
              <a:rPr lang="it-IT" dirty="0"/>
              <a:t>Grazie a tali tecniche, gli elaboratori apprendono modelli matematici a partire da insieme di dati e li utilizzano per effettuare previsioni o per identificare delle regolarità nei processi che si stanno analizzando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8781098-60C2-4FA3-93E0-FC4A66B2AA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2201349"/>
            <a:ext cx="5451627" cy="38979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9135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4729-5255-403E-8E91-35962910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it-IT" dirty="0"/>
              <a:t>Machine Learning</a:t>
            </a:r>
            <a:br>
              <a:rPr lang="it-IT" dirty="0"/>
            </a:br>
            <a:r>
              <a:rPr lang="it-IT" sz="2400" dirty="0"/>
              <a:t>Neurone Artificiale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B3A39-15EA-4BD7-8683-9BB794B3C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charset="2"/>
              <a:buChar char="v"/>
            </a:pPr>
            <a:r>
              <a:rPr lang="it-IT" dirty="0"/>
              <a:t>Il modello più semplice di ML è il neurone artificiale implementato da </a:t>
            </a:r>
            <a:r>
              <a:rPr lang="it-IT" dirty="0" err="1"/>
              <a:t>McCullock</a:t>
            </a:r>
            <a:r>
              <a:rPr lang="it-IT" dirty="0"/>
              <a:t> e </a:t>
            </a:r>
            <a:r>
              <a:rPr lang="it-IT" dirty="0" err="1"/>
              <a:t>Pitts</a:t>
            </a:r>
            <a:endParaRPr lang="it-IT" dirty="0"/>
          </a:p>
          <a:p>
            <a:pPr>
              <a:buFont typeface="Wingdings" charset="2"/>
              <a:buChar char="v"/>
            </a:pPr>
            <a:r>
              <a:rPr lang="it-IT" dirty="0"/>
              <a:t>Simula il comportamento di una cellula nervosa </a:t>
            </a:r>
          </a:p>
          <a:p>
            <a:pPr>
              <a:buFont typeface="Wingdings" charset="2"/>
              <a:buChar char="v"/>
            </a:pPr>
            <a:r>
              <a:rPr lang="it-IT" dirty="0"/>
              <a:t>Nasce per la classificazione binaria</a:t>
            </a:r>
          </a:p>
          <a:p>
            <a:pPr>
              <a:buFont typeface="Wingdings" charset="2"/>
              <a:buChar char="v"/>
            </a:pPr>
            <a:r>
              <a:rPr lang="it-IT" dirty="0"/>
              <a:t>Necessità di un dataset per implementare la fase di apprendimento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85B8740-2753-4F34-BA3E-C6943EEB0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20" y="3192668"/>
            <a:ext cx="6623667" cy="2472836"/>
          </a:xfrm>
          <a:prstGeom prst="rect">
            <a:avLst/>
          </a:prstGeom>
          <a:gradFill>
            <a:gsLst>
              <a:gs pos="37000">
                <a:schemeClr val="bg2">
                  <a:lumMod val="60000"/>
                  <a:lumOff val="4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60000"/>
                  <a:lumOff val="4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117886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7D286-4B80-40E0-87D3-DD79EA59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Neurone di Rosenblatt</a:t>
            </a: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3EF6E2-648D-4296-91B6-9BDC8EE9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521" y="1551913"/>
            <a:ext cx="6556945" cy="3739793"/>
          </a:xfrm>
          <a:prstGeom prst="rect">
            <a:avLst/>
          </a:prstGeom>
          <a:effectLst/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E8DD-DF6F-4186-A092-E03978322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251494"/>
            <a:ext cx="4166509" cy="378541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it-IT" sz="1800" dirty="0" err="1">
                <a:solidFill>
                  <a:srgbClr val="EBEBEB"/>
                </a:solidFill>
              </a:rPr>
              <a:t>Rosenblatt</a:t>
            </a:r>
            <a:r>
              <a:rPr lang="it-IT" sz="1800" dirty="0">
                <a:solidFill>
                  <a:srgbClr val="EBEBEB"/>
                </a:solidFill>
              </a:rPr>
              <a:t> pubblicò il primo concetto di apprendimento da parte di un neurone per la classificazione binaria</a:t>
            </a:r>
          </a:p>
          <a:p>
            <a:pPr>
              <a:lnSpc>
                <a:spcPct val="90000"/>
              </a:lnSpc>
            </a:pPr>
            <a:r>
              <a:rPr lang="it-IT" sz="1800" dirty="0">
                <a:solidFill>
                  <a:srgbClr val="EBEBEB"/>
                </a:solidFill>
              </a:rPr>
              <a:t>Il valore dei pesi può essere ottimizzato per definire un iperpiano in grado di separare due semispazi corrispondenti alle due classi di oggetti da identificare</a:t>
            </a:r>
          </a:p>
          <a:p>
            <a:pPr marL="0" indent="0">
              <a:lnSpc>
                <a:spcPct val="90000"/>
              </a:lnSpc>
              <a:buNone/>
            </a:pPr>
            <a:endParaRPr lang="it-IT" sz="1800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3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BB1333-EAFB-440B-9955-37B38617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Research</a:t>
            </a:r>
            <a:r>
              <a:rPr lang="it-IT" dirty="0"/>
              <a:t> </a:t>
            </a:r>
            <a:r>
              <a:rPr lang="it-IT" dirty="0" err="1"/>
              <a:t>Question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70B49A-3721-4CFE-9780-53B45E64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Può essere utile implementare un neurone su un dispositivo quantistico per sfruttare il parallelismo intrinseco derivante dai fenomeni come </a:t>
            </a:r>
            <a:r>
              <a:rPr lang="it-IT" b="1" dirty="0" err="1"/>
              <a:t>superposition</a:t>
            </a:r>
            <a:r>
              <a:rPr lang="it-IT" dirty="0"/>
              <a:t> e </a:t>
            </a:r>
            <a:r>
              <a:rPr lang="it-IT" b="1" dirty="0"/>
              <a:t>entanglement</a:t>
            </a:r>
            <a:r>
              <a:rPr lang="it-IT" dirty="0"/>
              <a:t>? </a:t>
            </a:r>
          </a:p>
          <a:p>
            <a:endParaRPr lang="it-IT" dirty="0"/>
          </a:p>
          <a:p>
            <a:r>
              <a:rPr lang="en-US" dirty="0"/>
              <a:t>Un </a:t>
            </a:r>
            <a:r>
              <a:rPr lang="en-US" dirty="0" err="1"/>
              <a:t>neurone</a:t>
            </a:r>
            <a:r>
              <a:rPr lang="en-US" dirty="0"/>
              <a:t> classic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elaborare</a:t>
            </a:r>
            <a:r>
              <a:rPr lang="en-US" dirty="0"/>
              <a:t> un </a:t>
            </a:r>
            <a:r>
              <a:rPr lang="en-US" dirty="0" err="1"/>
              <a:t>vettore</a:t>
            </a:r>
            <a:r>
              <a:rPr lang="en-US" dirty="0"/>
              <a:t> di input di </a:t>
            </a:r>
            <a:r>
              <a:rPr lang="en-US" dirty="0" err="1"/>
              <a:t>dimensione</a:t>
            </a:r>
            <a:r>
              <a:rPr lang="en-US" dirty="0"/>
              <a:t> N, </a:t>
            </a:r>
            <a:r>
              <a:rPr lang="en-US" dirty="0" err="1"/>
              <a:t>mentre</a:t>
            </a:r>
            <a:r>
              <a:rPr lang="en-US" dirty="0"/>
              <a:t> un </a:t>
            </a:r>
            <a:r>
              <a:rPr lang="en-US" dirty="0" err="1"/>
              <a:t>neurone</a:t>
            </a:r>
            <a:r>
              <a:rPr lang="en-US" dirty="0"/>
              <a:t> </a:t>
            </a:r>
            <a:r>
              <a:rPr lang="en-US" dirty="0" err="1"/>
              <a:t>quantistico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elaborare</a:t>
            </a:r>
            <a:r>
              <a:rPr lang="en-US" dirty="0"/>
              <a:t> </a:t>
            </a:r>
            <a:r>
              <a:rPr lang="en-US" dirty="0" err="1"/>
              <a:t>vettori</a:t>
            </a:r>
            <a:r>
              <a:rPr lang="en-US" dirty="0"/>
              <a:t> di input di </a:t>
            </a:r>
            <a:r>
              <a:rPr lang="en-US" dirty="0" err="1"/>
              <a:t>dimensione</a:t>
            </a:r>
            <a:r>
              <a:rPr lang="en-US" dirty="0"/>
              <a:t> </a:t>
            </a:r>
            <a:r>
              <a:rPr lang="en-US" i="1" dirty="0"/>
              <a:t>2</a:t>
            </a:r>
            <a:r>
              <a:rPr lang="en-US" i="1" baseline="30000" dirty="0"/>
              <a:t>N</a:t>
            </a:r>
            <a:r>
              <a:rPr lang="en-US" dirty="0"/>
              <a:t> e, di </a:t>
            </a:r>
            <a:r>
              <a:rPr lang="en-US" dirty="0" err="1"/>
              <a:t>conseguenza</a:t>
            </a:r>
            <a:r>
              <a:rPr lang="en-US" dirty="0"/>
              <a:t>, </a:t>
            </a:r>
            <a:r>
              <a:rPr lang="en-US" dirty="0" err="1"/>
              <a:t>esso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accelerare</a:t>
            </a:r>
            <a:r>
              <a:rPr lang="en-US" dirty="0"/>
              <a:t> </a:t>
            </a:r>
            <a:r>
              <a:rPr lang="en-US" dirty="0" err="1"/>
              <a:t>esponenzialmente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tempi di </a:t>
            </a:r>
            <a:r>
              <a:rPr lang="en-US" dirty="0" err="1"/>
              <a:t>esecuzione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di </a:t>
            </a:r>
            <a:r>
              <a:rPr lang="en-US" dirty="0" err="1"/>
              <a:t>apprendimento</a:t>
            </a:r>
            <a:r>
              <a:rPr lang="en-US" dirty="0"/>
              <a:t> e di </a:t>
            </a:r>
            <a:r>
              <a:rPr lang="en-US" dirty="0" err="1"/>
              <a:t>classificazione</a:t>
            </a:r>
            <a:r>
              <a:rPr lang="en-US" dirty="0"/>
              <a:t> (</a:t>
            </a:r>
            <a:r>
              <a:rPr lang="en-US" dirty="0" err="1"/>
              <a:t>Tacchino</a:t>
            </a:r>
            <a:r>
              <a:rPr lang="en-US" dirty="0"/>
              <a:t> et al. </a:t>
            </a:r>
            <a:r>
              <a:rPr lang="en-US" dirty="0">
                <a:hlinkClick r:id="rId2" tooltip="View reference"/>
              </a:rPr>
              <a:t>2019</a:t>
            </a:r>
            <a:r>
              <a:rPr lang="en-US" dirty="0"/>
              <a:t>).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9667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EC03-3C7D-44D3-BA09-A9C6C8F5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Quantum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812D1-47BD-46B9-91E9-7763C0B6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53" y="1283611"/>
            <a:ext cx="10058400" cy="200932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it-IT" dirty="0"/>
              <a:t>Un </a:t>
            </a:r>
            <a:r>
              <a:rPr lang="it-IT" dirty="0" err="1"/>
              <a:t>qubit</a:t>
            </a:r>
            <a:r>
              <a:rPr lang="it-IT" dirty="0"/>
              <a:t> è l'equivalente quantistico di un bit. Mentre un bit può assumere come valore 1 o 0 mentre lo stato di un </a:t>
            </a:r>
            <a:r>
              <a:rPr lang="it-IT" dirty="0" err="1"/>
              <a:t>qubit</a:t>
            </a:r>
            <a:r>
              <a:rPr lang="it-IT" dirty="0"/>
              <a:t> può essere rappresentato come combinazione lineare degli stati di base |0&gt; e |1&gt;.</a:t>
            </a:r>
          </a:p>
          <a:p>
            <a:r>
              <a:rPr lang="it-IT" dirty="0">
                <a:ea typeface="+mn-lt"/>
                <a:cs typeface="+mn-lt"/>
              </a:rPr>
              <a:t>Per analogia mentre un bit può essere solo bianco o nero, un </a:t>
            </a:r>
            <a:r>
              <a:rPr lang="it-IT" dirty="0" err="1">
                <a:ea typeface="+mn-lt"/>
                <a:cs typeface="+mn-lt"/>
              </a:rPr>
              <a:t>qubit</a:t>
            </a:r>
            <a:r>
              <a:rPr lang="it-IT" dirty="0">
                <a:ea typeface="+mn-lt"/>
                <a:cs typeface="+mn-lt"/>
              </a:rPr>
              <a:t> potrà assumere qualsiasi sfumatura di </a:t>
            </a:r>
            <a:r>
              <a:rPr lang="it-IT" dirty="0" err="1">
                <a:ea typeface="+mn-lt"/>
                <a:cs typeface="+mn-lt"/>
              </a:rPr>
              <a:t>grigo</a:t>
            </a:r>
            <a:r>
              <a:rPr lang="it-IT" dirty="0">
                <a:ea typeface="+mn-lt"/>
                <a:cs typeface="+mn-lt"/>
              </a:rPr>
              <a:t> che intercorre tra i due estremi.</a:t>
            </a:r>
          </a:p>
          <a:p>
            <a:r>
              <a:rPr lang="it-IT" dirty="0">
                <a:ea typeface="+mn-lt"/>
                <a:cs typeface="+mn-lt"/>
              </a:rPr>
              <a:t>Un </a:t>
            </a:r>
            <a:r>
              <a:rPr lang="it-IT" dirty="0" err="1">
                <a:ea typeface="+mn-lt"/>
                <a:cs typeface="+mn-lt"/>
              </a:rPr>
              <a:t>qubit</a:t>
            </a:r>
            <a:r>
              <a:rPr lang="it-IT" dirty="0">
                <a:ea typeface="+mn-lt"/>
                <a:cs typeface="+mn-lt"/>
              </a:rPr>
              <a:t> è la base dell'informazione quantistica, è un vettore dello spazio di </a:t>
            </a:r>
            <a:r>
              <a:rPr lang="it-IT" dirty="0" err="1">
                <a:ea typeface="+mn-lt"/>
                <a:cs typeface="+mn-lt"/>
              </a:rPr>
              <a:t>Hilbert</a:t>
            </a:r>
            <a:r>
              <a:rPr lang="it-IT" dirty="0">
                <a:ea typeface="+mn-lt"/>
                <a:cs typeface="+mn-lt"/>
              </a:rPr>
              <a:t> di dimensione 2.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E138A48-D093-4397-8AC8-9126F0EC9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545" y="4120821"/>
            <a:ext cx="3172003" cy="206692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49EC17C-8BD9-4439-96FD-FBF914B5C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248" y="4120282"/>
            <a:ext cx="3147204" cy="206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65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4AFAD-6D27-4B76-B838-4AC19E0B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Quantum State e Register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A124028-8CC4-4548-8E25-BF1D74D73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71" y="1982312"/>
            <a:ext cx="3414010" cy="2893373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5FF75-5B04-47BA-BAAC-A770E13D8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rgbClr val="FFFFFF"/>
                </a:solidFill>
                <a:ea typeface="+mn-lt"/>
                <a:cs typeface="+mn-lt"/>
              </a:rPr>
              <a:t>Un quantum state è un gruppo di uno o più </a:t>
            </a:r>
            <a:r>
              <a:rPr lang="it-IT" dirty="0" err="1">
                <a:solidFill>
                  <a:srgbClr val="FFFFFF"/>
                </a:solidFill>
                <a:ea typeface="+mn-lt"/>
                <a:cs typeface="+mn-lt"/>
              </a:rPr>
              <a:t>qubit</a:t>
            </a:r>
            <a:r>
              <a:rPr lang="it-IT" dirty="0">
                <a:solidFill>
                  <a:srgbClr val="FFFFFF"/>
                </a:solidFill>
                <a:ea typeface="+mn-lt"/>
                <a:cs typeface="+mn-lt"/>
              </a:rPr>
              <a:t> che sono fisicamente "collegati".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it-IT" dirty="0">
                <a:solidFill>
                  <a:srgbClr val="FFFFFF"/>
                </a:solidFill>
                <a:ea typeface="+mn-lt"/>
                <a:cs typeface="+mn-lt"/>
              </a:rPr>
              <a:t>In un quantum state ogni singolo </a:t>
            </a:r>
            <a:r>
              <a:rPr lang="it-IT" dirty="0" err="1">
                <a:solidFill>
                  <a:srgbClr val="FFFFFF"/>
                </a:solidFill>
                <a:ea typeface="+mn-lt"/>
                <a:cs typeface="+mn-lt"/>
              </a:rPr>
              <a:t>qubit</a:t>
            </a:r>
            <a:r>
              <a:rPr lang="it-IT" dirty="0">
                <a:solidFill>
                  <a:srgbClr val="FFFFFF"/>
                </a:solidFill>
                <a:ea typeface="+mn-lt"/>
                <a:cs typeface="+mn-lt"/>
              </a:rPr>
              <a:t> può </a:t>
            </a:r>
            <a:r>
              <a:rPr lang="it-IT" dirty="0" err="1">
                <a:solidFill>
                  <a:srgbClr val="FFFFFF"/>
                </a:solidFill>
                <a:ea typeface="+mn-lt"/>
                <a:cs typeface="+mn-lt"/>
              </a:rPr>
              <a:t>interargire</a:t>
            </a:r>
            <a:r>
              <a:rPr lang="it-IT" dirty="0">
                <a:solidFill>
                  <a:srgbClr val="FFFFFF"/>
                </a:solidFill>
                <a:ea typeface="+mn-lt"/>
                <a:cs typeface="+mn-lt"/>
              </a:rPr>
              <a:t> con altri </a:t>
            </a:r>
            <a:r>
              <a:rPr lang="it-IT" dirty="0" err="1">
                <a:solidFill>
                  <a:srgbClr val="FFFFFF"/>
                </a:solidFill>
                <a:ea typeface="+mn-lt"/>
                <a:cs typeface="+mn-lt"/>
              </a:rPr>
              <a:t>qubit</a:t>
            </a:r>
            <a:r>
              <a:rPr lang="it-IT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it-IT" dirty="0">
              <a:solidFill>
                <a:srgbClr val="FFFFFF"/>
              </a:solidFill>
            </a:endParaRPr>
          </a:p>
          <a:p>
            <a:r>
              <a:rPr lang="it-IT" dirty="0">
                <a:solidFill>
                  <a:srgbClr val="FFFFFF"/>
                </a:solidFill>
                <a:latin typeface="Century Gothic"/>
                <a:ea typeface="+mn-lt"/>
                <a:cs typeface="Calibri"/>
              </a:rPr>
              <a:t>Un registro quantistico formato da n-</a:t>
            </a:r>
            <a:r>
              <a:rPr lang="it-IT" dirty="0" err="1">
                <a:solidFill>
                  <a:srgbClr val="FFFFFF"/>
                </a:solidFill>
                <a:latin typeface="Century Gothic"/>
                <a:ea typeface="+mn-lt"/>
                <a:cs typeface="Calibri"/>
              </a:rPr>
              <a:t>qubit</a:t>
            </a:r>
            <a:r>
              <a:rPr lang="it-IT" dirty="0">
                <a:solidFill>
                  <a:srgbClr val="FFFFFF"/>
                </a:solidFill>
                <a:latin typeface="Century Gothic"/>
                <a:ea typeface="+mn-lt"/>
                <a:cs typeface="Calibri"/>
              </a:rPr>
              <a:t> può memorizzare ogni combinazione di  2</a:t>
            </a:r>
            <a:r>
              <a:rPr lang="it-IT" baseline="30000" dirty="0">
                <a:solidFill>
                  <a:srgbClr val="FFFFFF"/>
                </a:solidFill>
                <a:latin typeface="Century Gothic"/>
                <a:ea typeface="+mn-lt"/>
                <a:cs typeface="Calibri"/>
              </a:rPr>
              <a:t>n   </a:t>
            </a:r>
            <a:r>
              <a:rPr lang="it" dirty="0">
                <a:solidFill>
                  <a:srgbClr val="FFFFFF"/>
                </a:solidFill>
                <a:latin typeface="Century Gothic"/>
                <a:ea typeface="+mn-lt"/>
                <a:cs typeface="Calibri"/>
              </a:rPr>
              <a:t>stati.</a:t>
            </a:r>
            <a:endParaRPr lang="it-IT" dirty="0">
              <a:solidFill>
                <a:srgbClr val="FFFFFF"/>
              </a:solidFill>
              <a:latin typeface="Century Gothic"/>
              <a:ea typeface="+mn-lt"/>
              <a:cs typeface="Calibri"/>
            </a:endParaRPr>
          </a:p>
          <a:p>
            <a:r>
              <a:rPr lang="it" dirty="0">
                <a:solidFill>
                  <a:srgbClr val="FFFFFF"/>
                </a:solidFill>
                <a:latin typeface="Century Gothic"/>
                <a:ea typeface="+mn-lt"/>
                <a:cs typeface="Calibri"/>
              </a:rPr>
              <a:t>Un sistema ad n qubit possiede quindi una potenza di calcolo che cresce come esponenziale in base 2. </a:t>
            </a:r>
            <a:endParaRPr lang="en-US" dirty="0">
              <a:solidFill>
                <a:srgbClr val="FFFFFF"/>
              </a:solidFill>
              <a:latin typeface="Century Gothic"/>
            </a:endParaRPr>
          </a:p>
          <a:p>
            <a:pPr>
              <a:spcBef>
                <a:spcPts val="1000"/>
              </a:spcBef>
            </a:pPr>
            <a:endParaRPr lang="it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7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C276-075C-4D4F-A755-E97689F0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it-IT"/>
              <a:t>Quantum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8EA4-9FEE-4769-B723-EF7420418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557" y="1606516"/>
            <a:ext cx="5129163" cy="464188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it-IT" sz="1800"/>
              <a:t>Analogamente alle porte logiche classiche, è possibile manipolare l'informazione quantistica mediante particolari gate che permettono di operare su un quantum </a:t>
            </a:r>
            <a:r>
              <a:rPr lang="it-IT" sz="1800" err="1"/>
              <a:t>register</a:t>
            </a:r>
            <a:r>
              <a:rPr lang="it-IT" sz="1800"/>
              <a:t> al fine di evolvere i propri stati.</a:t>
            </a:r>
          </a:p>
          <a:p>
            <a:pPr>
              <a:lnSpc>
                <a:spcPct val="90000"/>
              </a:lnSpc>
            </a:pPr>
            <a:r>
              <a:rPr lang="it-IT" sz="1800"/>
              <a:t>Qualsiasi stato ottenuto mediante quantum gates deve conservare la norma e non può produrre una sovrapposizione di stati con una probabilità maggiore di 1. </a:t>
            </a:r>
          </a:p>
          <a:p>
            <a:pPr>
              <a:lnSpc>
                <a:spcPct val="90000"/>
              </a:lnSpc>
            </a:pPr>
            <a:r>
              <a:rPr lang="it-IT" sz="1800"/>
              <a:t>Gli operatori , che rappresentano i gate, dovranno essere unitari e invertibili. </a:t>
            </a:r>
          </a:p>
          <a:p>
            <a:pPr>
              <a:lnSpc>
                <a:spcPct val="90000"/>
              </a:lnSpc>
            </a:pPr>
            <a:r>
              <a:rPr lang="it-IT" sz="1800"/>
              <a:t>Un quantum </a:t>
            </a:r>
            <a:r>
              <a:rPr lang="it-IT" sz="1800" err="1"/>
              <a:t>circuit</a:t>
            </a:r>
            <a:r>
              <a:rPr lang="it-IT" sz="1800"/>
              <a:t> non è </a:t>
            </a:r>
            <a:r>
              <a:rPr lang="it-IT" sz="1800" err="1"/>
              <a:t>nient</a:t>
            </a:r>
            <a:r>
              <a:rPr lang="it-IT" sz="1800" dirty="0"/>
              <a:t> </a:t>
            </a:r>
            <a:r>
              <a:rPr lang="it-IT" sz="1800"/>
              <a:t>altro che è una sequenza di quantum gate applicati ad un quantum </a:t>
            </a:r>
            <a:r>
              <a:rPr lang="it-IT" sz="1800" err="1"/>
              <a:t>register</a:t>
            </a:r>
            <a:r>
              <a:rPr lang="it-IT" sz="1800"/>
              <a:t>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93CF0E-DCE8-4B0A-862F-1D668E0B3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558" y="2382668"/>
            <a:ext cx="6112985" cy="26582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0293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1021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Wingdings</vt:lpstr>
      <vt:lpstr>Wingdings 3</vt:lpstr>
      <vt:lpstr>Ion</vt:lpstr>
      <vt:lpstr>Generalizzazione di un  Neurone Quantistico al Caso Multiclasse Implementato  sull‘IBMQ-Tenerife </vt:lpstr>
      <vt:lpstr>Obiettivo</vt:lpstr>
      <vt:lpstr>Machine Learning</vt:lpstr>
      <vt:lpstr>Machine Learning Neurone Artificiale</vt:lpstr>
      <vt:lpstr>Neurone di Rosenblatt</vt:lpstr>
      <vt:lpstr>Research Question</vt:lpstr>
      <vt:lpstr>Quantum Computing</vt:lpstr>
      <vt:lpstr>Quantum State e Register</vt:lpstr>
      <vt:lpstr>Quantum Circuit</vt:lpstr>
      <vt:lpstr>IBM-Q Tenerife</vt:lpstr>
      <vt:lpstr>Neurone quantistico</vt:lpstr>
      <vt:lpstr>Quantum code </vt:lpstr>
      <vt:lpstr>Neurone di Tacchino</vt:lpstr>
      <vt:lpstr>Esecuzione su Hardware Quantistico</vt:lpstr>
      <vt:lpstr>Limitazioni del Neurone di Tacchino: classificazione binaria </vt:lpstr>
      <vt:lpstr>Iris dataset </vt:lpstr>
      <vt:lpstr>Implementazione del training</vt:lpstr>
      <vt:lpstr>Risultati: riconoscimento Versicolor</vt:lpstr>
      <vt:lpstr>Risultati: riconoscimento Setosa</vt:lpstr>
      <vt:lpstr>Risultati : riconoscimento Virginica</vt:lpstr>
      <vt:lpstr>Conclusioni</vt:lpstr>
      <vt:lpstr>Grazie per l’attenzione</vt:lpstr>
      <vt:lpstr>Quantum Code</vt:lpstr>
      <vt:lpstr>Implementazioni simulate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Generalizzazione di un  Neurone Quantistico al Caso Multiclasse Implementato  sull‘IBMQ-Tenerife </dc:title>
  <dc:creator>FERDINANDO D'APICE</dc:creator>
  <cp:lastModifiedBy>FERDINANDO D'APICE</cp:lastModifiedBy>
  <cp:revision>18</cp:revision>
  <dcterms:created xsi:type="dcterms:W3CDTF">2019-07-16T14:44:11Z</dcterms:created>
  <dcterms:modified xsi:type="dcterms:W3CDTF">2019-07-18T14:11:50Z</dcterms:modified>
</cp:coreProperties>
</file>