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59" r:id="rId5"/>
    <p:sldId id="261" r:id="rId6"/>
    <p:sldId id="262" r:id="rId7"/>
    <p:sldId id="264" r:id="rId8"/>
    <p:sldId id="265" r:id="rId9"/>
    <p:sldId id="257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1CEBE-F4BB-544C-AE97-75EE53848CF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BDE9A-CDF9-8745-9053-6FF6554CE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4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BDE9A-CDF9-8745-9053-6FF6554CE4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AAC9-6B76-2B63-4D58-2551F36A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06450-553B-6C5B-A30C-9802218B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0290-C8DE-73A3-8DA9-66DAFBA5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3240-0DFE-882A-86DF-02AEADDC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623C-4463-859B-1B9C-5968B7F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F97E-8D69-B7C2-9AFD-252472FD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F293-D8F9-0071-61C9-16FA0771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AF31-671B-E364-7157-7867283E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4F3-D762-5CDB-B6DE-553D9347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A5BC4-FD1C-794B-663E-F567295A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1F391-13E6-A12B-DC5B-65DC4F922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4022E-B288-EFC9-1CDA-ED65FB86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5C498-4A3C-AC1F-A121-0B8C087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632F-E051-0593-1DD9-D1DF30FD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90-3946-2913-5EC1-640BE46A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BE7D-87F9-B478-7361-13EFED07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A68E-8A45-7C6B-A040-5FF092B9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B4F2-25C7-03A4-E351-B22C8B9A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F814-52F0-920B-9E96-FBDF17ED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4B23-9AB3-E673-E38F-23CDBF4A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3F5C-7EB2-44CF-462F-36619B48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E7CE-9458-EE70-BC30-C7097A35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6F9F-09D2-53ED-6764-BDCEF928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7C9-CD80-68D7-DA72-274E7CA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91F6-9139-31AB-F4DE-D6D272A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ACAF-7F67-5919-7724-3A565704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DC5D-6E4F-BD04-B003-AB00C5C3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580EF-5826-FCCB-884F-FB130F9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4F3FD-BEFC-2B8F-6E2A-6F86D6E4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8127-3C5F-1230-4E94-EF43E5BC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F1ED-E1B8-5D3B-56ED-6E81F6B6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4B66-042A-0626-2FA2-07424533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AACF-61E9-2640-D9C4-9D28A7B3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C9CBE-B3D1-0822-B006-2CA8B102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C6F27-EF63-8804-F7CC-ED4A9C410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1D328-EF34-A4D5-067C-171AD86FC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5B05F-22EC-C8D5-7865-6A9F0DC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6D0E5-A8E5-BDE3-3E50-C8BBA3B5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9D191-4313-4B19-FF13-87129807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7C5E-3780-255A-F2EF-06CEC926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49329-3223-FC5B-5A74-E55F62A6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67042-FEC7-408F-DBF4-E5F3206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3392-C8B8-99F9-CA05-32C77D44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9B754-1174-2254-A4A7-3F87BBEF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CA6F8-8087-5C51-B328-D96057FE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C5703-7D5B-D149-76EC-B4984CED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0E7A-665A-21E7-86DD-BC2BAFC7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2BEE-FCD6-A18C-4A6B-F1CE31E7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691C-BDF1-BABF-6DDA-4BD58E60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D740-B39E-39F9-E31E-B175834F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1C8BE-7EAF-E675-7B71-86CF258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DED7-1A3A-EC66-342C-38BA53DA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F0BD-8B7C-4D15-0A1E-C9B80A1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AE032-3B09-F6B7-384A-9CD3A3C9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BEA8-44EB-C1CF-A482-A41A59C2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DFAB3-BA3C-805E-DF2A-0413C5D6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88B1-638A-A30B-D4BB-63828040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573E-99A5-4128-9FA1-6BE4D9F1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71F4A-37C6-757E-A6DE-5E7B9F4B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5611-8305-4B89-F52F-3AB69D1D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24C9-4116-FF57-64C1-29955714B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E9E4-5310-3F47-A5F1-152FDDB6139C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B040-C221-83F1-0EA6-5E9C510B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48E9-8EAC-27C6-5E1E-89DA04CB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F4DA-F069-154C-8C5C-70D651FF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1045-8CEB-D68E-3325-7A909D36A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MMA - </a:t>
            </a:r>
            <a:r>
              <a:rPr lang="en-US" dirty="0" err="1"/>
              <a:t>Datathon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1D49-3E05-EB2F-7289-52C8B021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Solve the Model</a:t>
            </a:r>
          </a:p>
        </p:txBody>
      </p:sp>
    </p:spTree>
    <p:extLst>
      <p:ext uri="{BB962C8B-B14F-4D97-AF65-F5344CB8AC3E}">
        <p14:creationId xmlns:p14="http://schemas.microsoft.com/office/powerpoint/2010/main" val="406105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B5EC-00FF-9169-235F-E7057483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4B0F-2F4B-E645-52EF-B7703D84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program with the Simplex method for calculation.</a:t>
            </a:r>
          </a:p>
          <a:p>
            <a:r>
              <a:rPr lang="en-US" dirty="0"/>
              <a:t>Program: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3240-3D29-C36F-8CFA-00D7DAC2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24F1-B72D-DB1A-D892-BD6747D3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0803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A3B8-5029-514E-8E03-57B1B6DB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Describe the Problem</a:t>
            </a:r>
          </a:p>
        </p:txBody>
      </p:sp>
    </p:spTree>
    <p:extLst>
      <p:ext uri="{BB962C8B-B14F-4D97-AF65-F5344CB8AC3E}">
        <p14:creationId xmlns:p14="http://schemas.microsoft.com/office/powerpoint/2010/main" val="31394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7EF6-C47E-970F-5D21-4B5F6863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8B29-9C36-000E-F7D0-83959AC8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MMA Management</a:t>
            </a:r>
          </a:p>
          <a:p>
            <a:pPr marL="457200" lvl="1" indent="0">
              <a:buNone/>
            </a:pPr>
            <a:r>
              <a:rPr lang="en-US" dirty="0"/>
              <a:t>Think: </a:t>
            </a:r>
          </a:p>
          <a:p>
            <a:pPr lvl="2"/>
            <a:r>
              <a:rPr lang="en-US" dirty="0"/>
              <a:t>Stores are not optimized for the high-demand of </a:t>
            </a:r>
            <a:r>
              <a:rPr lang="en-US" dirty="0" err="1"/>
              <a:t>Instabasket</a:t>
            </a:r>
            <a:r>
              <a:rPr lang="en-US" dirty="0"/>
              <a:t> PS (Personal Shopper)</a:t>
            </a:r>
          </a:p>
          <a:p>
            <a:pPr marL="457200" lvl="1" indent="0">
              <a:buNone/>
            </a:pPr>
            <a:r>
              <a:rPr lang="en-US" dirty="0"/>
              <a:t>Want:</a:t>
            </a:r>
          </a:p>
          <a:p>
            <a:pPr lvl="2"/>
            <a:r>
              <a:rPr lang="en-US" dirty="0"/>
              <a:t>Test store format with </a:t>
            </a:r>
            <a:r>
              <a:rPr lang="en-US" dirty="0">
                <a:solidFill>
                  <a:srgbClr val="FF0000"/>
                </a:solidFill>
              </a:rPr>
              <a:t>special </a:t>
            </a:r>
            <a:r>
              <a:rPr lang="en-US" dirty="0" err="1">
                <a:solidFill>
                  <a:srgbClr val="FF0000"/>
                </a:solidFill>
              </a:rPr>
              <a:t>Instabasket</a:t>
            </a:r>
            <a:r>
              <a:rPr lang="en-US" dirty="0">
                <a:solidFill>
                  <a:srgbClr val="FF0000"/>
                </a:solidFill>
              </a:rPr>
              <a:t> aisle</a:t>
            </a:r>
          </a:p>
          <a:p>
            <a:pPr marL="457200" lvl="1" indent="0">
              <a:buNone/>
            </a:pPr>
            <a:r>
              <a:rPr lang="en-US" dirty="0"/>
              <a:t>Wonders:</a:t>
            </a:r>
          </a:p>
          <a:p>
            <a:pPr lvl="2"/>
            <a:r>
              <a:rPr lang="en-US" dirty="0"/>
              <a:t>Can some </a:t>
            </a:r>
            <a:r>
              <a:rPr lang="en-US" dirty="0">
                <a:solidFill>
                  <a:srgbClr val="FF0000"/>
                </a:solidFill>
              </a:rPr>
              <a:t>suggested set of substitutable products </a:t>
            </a:r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identified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used</a:t>
            </a:r>
            <a:r>
              <a:rPr lang="en-US" dirty="0"/>
              <a:t> by PS?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Expected Outcome:</a:t>
            </a:r>
          </a:p>
          <a:p>
            <a:pPr lvl="2"/>
            <a:r>
              <a:rPr lang="en-US" dirty="0"/>
              <a:t>Most </a:t>
            </a:r>
            <a:r>
              <a:rPr lang="en-US" dirty="0" err="1"/>
              <a:t>Instabasket</a:t>
            </a:r>
            <a:r>
              <a:rPr lang="en-US" dirty="0"/>
              <a:t> orders become fulfilled by top 1000 items in </a:t>
            </a:r>
            <a:r>
              <a:rPr lang="en-US" dirty="0" err="1"/>
              <a:t>Instabasket</a:t>
            </a:r>
            <a:r>
              <a:rPr lang="en-US" dirty="0"/>
              <a:t> aisle.</a:t>
            </a:r>
          </a:p>
        </p:txBody>
      </p:sp>
    </p:spTree>
    <p:extLst>
      <p:ext uri="{BB962C8B-B14F-4D97-AF65-F5344CB8AC3E}">
        <p14:creationId xmlns:p14="http://schemas.microsoft.com/office/powerpoint/2010/main" val="344448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B74B-A272-78FE-5D1E-CDC925D1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4123-8636-BF3B-6B5B-79910F2C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Analyze the given data (Order - Product – Department – Aisle)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 top 1000 products to place on </a:t>
            </a:r>
            <a:r>
              <a:rPr lang="en-US" dirty="0" err="1"/>
              <a:t>Instabasked</a:t>
            </a:r>
            <a:r>
              <a:rPr lang="en-US" dirty="0"/>
              <a:t> aisle</a:t>
            </a:r>
          </a:p>
          <a:p>
            <a:pPr lvl="1"/>
            <a:r>
              <a:rPr lang="en-US" dirty="0"/>
              <a:t>Given Freezer and Refrigerator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Metrics to Optimize: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Number of orders that use in-aisle items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Average % of items in each order that use in-aisle items</a:t>
            </a:r>
          </a:p>
          <a:p>
            <a:pPr lvl="2"/>
            <a:r>
              <a:rPr lang="en-US" dirty="0"/>
              <a:t>Account for identified substitutes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1D49-3E05-EB2F-7289-52C8B021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 a Model</a:t>
            </a:r>
          </a:p>
        </p:txBody>
      </p:sp>
    </p:spTree>
    <p:extLst>
      <p:ext uri="{BB962C8B-B14F-4D97-AF65-F5344CB8AC3E}">
        <p14:creationId xmlns:p14="http://schemas.microsoft.com/office/powerpoint/2010/main" val="319584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A43F-E5A4-D8E3-0AF2-1FC34731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/>
          <a:lstStyle/>
          <a:p>
            <a:r>
              <a:rPr lang="en-US" dirty="0"/>
              <a:t>Number of Orders that use in-aisle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6B10E5-16DA-853A-FD51-CEDFC9B55556}"/>
                  </a:ext>
                </a:extLst>
              </p:cNvPr>
              <p:cNvSpPr txBox="1"/>
              <p:nvPr/>
            </p:nvSpPr>
            <p:spPr>
              <a:xfrm>
                <a:off x="4779583" y="1247798"/>
                <a:ext cx="2113721" cy="1173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6B10E5-16DA-853A-FD51-CEDFC9B5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3" y="1247798"/>
                <a:ext cx="2113721" cy="1173911"/>
              </a:xfrm>
              <a:prstGeom prst="rect">
                <a:avLst/>
              </a:prstGeom>
              <a:blipFill>
                <a:blip r:embed="rId3"/>
                <a:stretch>
                  <a:fillRect l="-35329" t="-119355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0E4A03-82AA-D6BE-DE08-67C70EDFE511}"/>
              </a:ext>
            </a:extLst>
          </p:cNvPr>
          <p:cNvSpPr txBox="1"/>
          <p:nvPr/>
        </p:nvSpPr>
        <p:spPr>
          <a:xfrm>
            <a:off x="838200" y="2859156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	z = Order number</a:t>
            </a:r>
          </a:p>
          <a:p>
            <a:pPr lvl="2"/>
            <a:r>
              <a:rPr lang="en-US" dirty="0"/>
              <a:t>n = Total number of Orders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38658-5DA7-834F-3BA1-FEE84252FEDF}"/>
                  </a:ext>
                </a:extLst>
              </p:cNvPr>
              <p:cNvSpPr txBox="1"/>
              <p:nvPr/>
            </p:nvSpPr>
            <p:spPr>
              <a:xfrm>
                <a:off x="1845365" y="3767328"/>
                <a:ext cx="1851212" cy="164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38658-5DA7-834F-3BA1-FEE84252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65" y="3767328"/>
                <a:ext cx="1851212" cy="1647952"/>
              </a:xfrm>
              <a:prstGeom prst="rect">
                <a:avLst/>
              </a:prstGeom>
              <a:blipFill>
                <a:blip r:embed="rId4"/>
                <a:stretch>
                  <a:fillRect l="-2740" t="-51145" r="-15068" b="-78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FC58E64-FD2C-17FB-27EF-40889832C92F}"/>
              </a:ext>
            </a:extLst>
          </p:cNvPr>
          <p:cNvSpPr txBox="1"/>
          <p:nvPr/>
        </p:nvSpPr>
        <p:spPr>
          <a:xfrm>
            <a:off x="2192095" y="5415280"/>
            <a:ext cx="492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	m = total number of products in order</a:t>
            </a:r>
          </a:p>
          <a:p>
            <a:r>
              <a:rPr lang="en-US" dirty="0"/>
              <a:t>	x = variable iterating until 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A5833-C017-B57E-CABD-C45AE1A44B9F}"/>
                  </a:ext>
                </a:extLst>
              </p:cNvPr>
              <p:cNvSpPr txBox="1"/>
              <p:nvPr/>
            </p:nvSpPr>
            <p:spPr>
              <a:xfrm>
                <a:off x="2735197" y="6240139"/>
                <a:ext cx="4184951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𝑎𝑖𝑠𝑙𝑒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𝒊𝒔</m:t>
                              </m:r>
                              <m:sSup>
                                <m:sSupPr>
                                  <m:ctrlPr>
                                    <a:rPr lang="en-CA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CA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CA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𝑎𝑖𝑠𝑙𝑒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A5833-C017-B57E-CABD-C45AE1A4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97" y="6240139"/>
                <a:ext cx="4184951" cy="617861"/>
              </a:xfrm>
              <a:prstGeom prst="rect">
                <a:avLst/>
              </a:prstGeom>
              <a:blipFill>
                <a:blip r:embed="rId5"/>
                <a:stretch>
                  <a:fillRect l="-8788" t="-228571" b="-3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5C0F38-1D6A-73D0-6908-89A693D41EFA}"/>
              </a:ext>
            </a:extLst>
          </p:cNvPr>
          <p:cNvSpPr txBox="1"/>
          <p:nvPr/>
        </p:nvSpPr>
        <p:spPr>
          <a:xfrm>
            <a:off x="3922643" y="4465983"/>
            <a:ext cx="688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my order Z contain a product in </a:t>
            </a:r>
            <a:r>
              <a:rPr lang="en-US" dirty="0" err="1"/>
              <a:t>Instabasket</a:t>
            </a:r>
            <a:r>
              <a:rPr lang="en-US" dirty="0"/>
              <a:t> aisle? (1 = yes, 0 = no)</a:t>
            </a:r>
          </a:p>
        </p:txBody>
      </p:sp>
    </p:spTree>
    <p:extLst>
      <p:ext uri="{BB962C8B-B14F-4D97-AF65-F5344CB8AC3E}">
        <p14:creationId xmlns:p14="http://schemas.microsoft.com/office/powerpoint/2010/main" val="152725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3CBC-9102-1DAD-9F35-8C463B2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% of items in each order that use in-aisle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0ECEF-6228-C5A7-B306-827B4C8699D4}"/>
                  </a:ext>
                </a:extLst>
              </p:cNvPr>
              <p:cNvSpPr txBox="1"/>
              <p:nvPr/>
            </p:nvSpPr>
            <p:spPr>
              <a:xfrm>
                <a:off x="4944776" y="1690688"/>
                <a:ext cx="1560492" cy="1159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0ECEF-6228-C5A7-B306-827B4C86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76" y="1690688"/>
                <a:ext cx="1560492" cy="1159420"/>
              </a:xfrm>
              <a:prstGeom prst="rect">
                <a:avLst/>
              </a:prstGeom>
              <a:blipFill>
                <a:blip r:embed="rId2"/>
                <a:stretch>
                  <a:fillRect l="-37903" t="-47312" b="-4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4CDFE8-4998-09AE-DBBF-47B0435FB18B}"/>
              </a:ext>
            </a:extLst>
          </p:cNvPr>
          <p:cNvSpPr txBox="1"/>
          <p:nvPr/>
        </p:nvSpPr>
        <p:spPr>
          <a:xfrm>
            <a:off x="1404730" y="3246783"/>
            <a:ext cx="5750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	</a:t>
            </a:r>
          </a:p>
          <a:p>
            <a:r>
              <a:rPr lang="en-US" dirty="0"/>
              <a:t>	z = Order number</a:t>
            </a:r>
          </a:p>
          <a:p>
            <a:r>
              <a:rPr lang="en-US" dirty="0"/>
              <a:t>	n = Total number of orders</a:t>
            </a:r>
          </a:p>
          <a:p>
            <a:r>
              <a:rPr lang="en-US" dirty="0"/>
              <a:t>	   = Total number of products In-aisle from order z</a:t>
            </a:r>
          </a:p>
          <a:p>
            <a:r>
              <a:rPr lang="en-US" dirty="0"/>
              <a:t>	   = Total number of products in order z</a:t>
            </a:r>
          </a:p>
          <a:p>
            <a:r>
              <a:rPr lang="en-US" dirty="0"/>
              <a:t>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259E16-CDEB-A816-6EA4-C2BA38FDC469}"/>
                  </a:ext>
                </a:extLst>
              </p:cNvPr>
              <p:cNvSpPr txBox="1"/>
              <p:nvPr/>
            </p:nvSpPr>
            <p:spPr>
              <a:xfrm>
                <a:off x="2365513" y="4123946"/>
                <a:ext cx="230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259E16-CDEB-A816-6EA4-C2BA38FD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13" y="4123946"/>
                <a:ext cx="230576" cy="276999"/>
              </a:xfrm>
              <a:prstGeom prst="rect">
                <a:avLst/>
              </a:prstGeom>
              <a:blipFill>
                <a:blip r:embed="rId3"/>
                <a:stretch>
                  <a:fillRect l="-263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1BBE52-B4F2-0624-F3E3-777218C04704}"/>
                  </a:ext>
                </a:extLst>
              </p:cNvPr>
              <p:cNvSpPr txBox="1"/>
              <p:nvPr/>
            </p:nvSpPr>
            <p:spPr>
              <a:xfrm>
                <a:off x="2365513" y="4400945"/>
                <a:ext cx="262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1BBE52-B4F2-0624-F3E3-777218C04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13" y="4400945"/>
                <a:ext cx="262251" cy="276999"/>
              </a:xfrm>
              <a:prstGeom prst="rect">
                <a:avLst/>
              </a:prstGeom>
              <a:blipFill>
                <a:blip r:embed="rId4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E8AF9D-AEEF-0EED-EC72-1ACA9810E22F}"/>
              </a:ext>
            </a:extLst>
          </p:cNvPr>
          <p:cNvSpPr txBox="1"/>
          <p:nvPr/>
        </p:nvSpPr>
        <p:spPr>
          <a:xfrm>
            <a:off x="6740956" y="0"/>
            <a:ext cx="54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PS: Not accounting for substitute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EBD651-6821-5633-4071-C0E18EF5A56D}"/>
                  </a:ext>
                </a:extLst>
              </p:cNvPr>
              <p:cNvSpPr txBox="1"/>
              <p:nvPr/>
            </p:nvSpPr>
            <p:spPr>
              <a:xfrm>
                <a:off x="7218405" y="3926359"/>
                <a:ext cx="219986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𝑎𝑖𝑠𝑙𝑒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EBD651-6821-5633-4071-C0E18EF5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05" y="3926359"/>
                <a:ext cx="2199861" cy="672172"/>
              </a:xfrm>
              <a:prstGeom prst="rect">
                <a:avLst/>
              </a:prstGeom>
              <a:blipFill>
                <a:blip r:embed="rId5"/>
                <a:stretch>
                  <a:fillRect l="-4598" t="-124528" b="-18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6C19E-138B-79C8-87F0-2769F2FF5717}"/>
                  </a:ext>
                </a:extLst>
              </p:cNvPr>
              <p:cNvSpPr txBox="1"/>
              <p:nvPr/>
            </p:nvSpPr>
            <p:spPr>
              <a:xfrm>
                <a:off x="6860596" y="4677944"/>
                <a:ext cx="219986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6C19E-138B-79C8-87F0-2769F2FF5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96" y="4677944"/>
                <a:ext cx="2199861" cy="672172"/>
              </a:xfrm>
              <a:prstGeom prst="rect">
                <a:avLst/>
              </a:prstGeom>
              <a:blipFill>
                <a:blip r:embed="rId6"/>
                <a:stretch>
                  <a:fillRect t="-122222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25F38DE-49CD-6A51-C98F-DEBBD67118E1}"/>
              </a:ext>
            </a:extLst>
          </p:cNvPr>
          <p:cNvSpPr txBox="1"/>
          <p:nvPr/>
        </p:nvSpPr>
        <p:spPr>
          <a:xfrm>
            <a:off x="7154766" y="5429529"/>
            <a:ext cx="487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	m = total number of products in order z</a:t>
            </a:r>
          </a:p>
          <a:p>
            <a:r>
              <a:rPr lang="en-US" dirty="0"/>
              <a:t>	x   = </a:t>
            </a:r>
            <a:r>
              <a:rPr lang="en-US" dirty="0" err="1"/>
              <a:t>iterable</a:t>
            </a:r>
            <a:r>
              <a:rPr lang="en-US" dirty="0"/>
              <a:t> through products in order z</a:t>
            </a:r>
          </a:p>
          <a:p>
            <a:r>
              <a:rPr lang="en-US" dirty="0"/>
              <a:t>	z   = </a:t>
            </a:r>
            <a:r>
              <a:rPr lang="en-US" dirty="0" err="1"/>
              <a:t>iterable</a:t>
            </a:r>
            <a:r>
              <a:rPr lang="en-US" dirty="0"/>
              <a:t> through orders</a:t>
            </a:r>
          </a:p>
        </p:txBody>
      </p:sp>
    </p:spTree>
    <p:extLst>
      <p:ext uri="{BB962C8B-B14F-4D97-AF65-F5344CB8AC3E}">
        <p14:creationId xmlns:p14="http://schemas.microsoft.com/office/powerpoint/2010/main" val="272505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FE1-2BC7-6D36-E4B4-E5EC9EE0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11FE-08EB-671A-3B12-1406BC3F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 Function: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FB4B87-5085-8C6C-FA10-76A24229E2D7}"/>
              </a:ext>
            </a:extLst>
          </p:cNvPr>
          <p:cNvSpPr txBox="1">
            <a:spLocks/>
          </p:cNvSpPr>
          <p:nvPr/>
        </p:nvSpPr>
        <p:spPr>
          <a:xfrm>
            <a:off x="838200" y="4460489"/>
            <a:ext cx="10515600" cy="179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Constraints:</a:t>
            </a:r>
          </a:p>
          <a:p>
            <a:pPr lvl="1"/>
            <a:r>
              <a:rPr lang="en-US" dirty="0"/>
              <a:t>The number of refrigerated products in-aisle is limited to 100</a:t>
            </a:r>
          </a:p>
          <a:p>
            <a:pPr lvl="1"/>
            <a:r>
              <a:rPr lang="en-US" dirty="0"/>
              <a:t>The number of frozen products in-aisle is limited to 100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24A95-F6F6-1615-B196-F195DCA29E77}"/>
                  </a:ext>
                </a:extLst>
              </p:cNvPr>
              <p:cNvSpPr txBox="1"/>
              <p:nvPr/>
            </p:nvSpPr>
            <p:spPr>
              <a:xfrm>
                <a:off x="3784037" y="2383020"/>
                <a:ext cx="1793496" cy="1173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24A95-F6F6-1615-B196-F195DCA2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037" y="2383020"/>
                <a:ext cx="1793496" cy="1173911"/>
              </a:xfrm>
              <a:prstGeom prst="rect">
                <a:avLst/>
              </a:prstGeom>
              <a:blipFill>
                <a:blip r:embed="rId2"/>
                <a:stretch>
                  <a:fillRect l="-50000" t="-119355" r="-704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E531D-A9C1-D242-6A1D-B224D107652E}"/>
                  </a:ext>
                </a:extLst>
              </p:cNvPr>
              <p:cNvSpPr txBox="1"/>
              <p:nvPr/>
            </p:nvSpPr>
            <p:spPr>
              <a:xfrm>
                <a:off x="6096000" y="2397511"/>
                <a:ext cx="1560492" cy="1159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E531D-A9C1-D242-6A1D-B224D1076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97511"/>
                <a:ext cx="1560492" cy="1159420"/>
              </a:xfrm>
              <a:prstGeom prst="rect">
                <a:avLst/>
              </a:prstGeom>
              <a:blipFill>
                <a:blip r:embed="rId3"/>
                <a:stretch>
                  <a:fillRect l="-38211" t="-47826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D0CFF7-7D83-E907-1120-D94B5729070E}"/>
                  </a:ext>
                </a:extLst>
              </p:cNvPr>
              <p:cNvSpPr txBox="1"/>
              <p:nvPr/>
            </p:nvSpPr>
            <p:spPr>
              <a:xfrm>
                <a:off x="5393049" y="2777067"/>
                <a:ext cx="5014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D0CFF7-7D83-E907-1120-D94B57290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49" y="2777067"/>
                <a:ext cx="501487" cy="430887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75577DD-460D-60BA-83C5-5BBC29C56829}"/>
              </a:ext>
            </a:extLst>
          </p:cNvPr>
          <p:cNvSpPr txBox="1"/>
          <p:nvPr/>
        </p:nvSpPr>
        <p:spPr>
          <a:xfrm>
            <a:off x="3020686" y="2748866"/>
            <a:ext cx="816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AA55F-634C-0546-0212-93467E5224FC}"/>
              </a:ext>
            </a:extLst>
          </p:cNvPr>
          <p:cNvSpPr txBox="1"/>
          <p:nvPr/>
        </p:nvSpPr>
        <p:spPr>
          <a:xfrm>
            <a:off x="6740956" y="146337"/>
            <a:ext cx="54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PS: Not accounting for substitute products</a:t>
            </a:r>
          </a:p>
        </p:txBody>
      </p:sp>
    </p:spTree>
    <p:extLst>
      <p:ext uri="{BB962C8B-B14F-4D97-AF65-F5344CB8AC3E}">
        <p14:creationId xmlns:p14="http://schemas.microsoft.com/office/powerpoint/2010/main" val="94848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352</Words>
  <Application>Microsoft Macintosh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MMA - Datathon</vt:lpstr>
      <vt:lpstr>Operational Research </vt:lpstr>
      <vt:lpstr>Describe the Problem</vt:lpstr>
      <vt:lpstr>Problem</vt:lpstr>
      <vt:lpstr>Task</vt:lpstr>
      <vt:lpstr>Design a Model</vt:lpstr>
      <vt:lpstr>Number of Orders that use in-aisle items</vt:lpstr>
      <vt:lpstr>Average % of items in each order that use in-aisle items</vt:lpstr>
      <vt:lpstr>Model</vt:lpstr>
      <vt:lpstr>Solve the Model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 - Datathon</dc:title>
  <dc:creator>Vinicius Lourenço</dc:creator>
  <cp:lastModifiedBy>Vinicius Lourenço</cp:lastModifiedBy>
  <cp:revision>9</cp:revision>
  <dcterms:created xsi:type="dcterms:W3CDTF">2023-09-27T07:50:34Z</dcterms:created>
  <dcterms:modified xsi:type="dcterms:W3CDTF">2023-09-27T08:41:10Z</dcterms:modified>
</cp:coreProperties>
</file>