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0.svg" ContentType="image/svg+xml"/>
  <Override PartName="/ppt/media/image12.svg" ContentType="image/svg+xml"/>
  <Override PartName="/ppt/media/image15.svg" ContentType="image/svg+xml"/>
  <Override PartName="/ppt/media/image18.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1" r:id="rId8"/>
    <p:sldId id="262" r:id="rId9"/>
    <p:sldId id="265" r:id="rId10"/>
    <p:sldId id="266" r:id="rId11"/>
  </p:sldIdLst>
  <p:sldSz cx="18288000" cy="10287000"/>
  <p:notesSz cx="6858000" cy="9144000"/>
  <p:embeddedFontLst>
    <p:embeddedFont>
      <p:font typeface="Clear Sans Regular Bold" panose="020B0603030202020304"/>
      <p:regular r:id="rId15"/>
    </p:embeddedFont>
    <p:embeddedFont>
      <p:font typeface="Calibri" panose="020F050202020403020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79" autoAdjust="0"/>
    <p:restoredTop sz="73146" autoAdjust="0"/>
  </p:normalViewPr>
  <p:slideViewPr>
    <p:cSldViewPr showGuides="1">
      <p:cViewPr varScale="1">
        <p:scale>
          <a:sx n="57" d="100"/>
          <a:sy n="57" d="100"/>
        </p:scale>
        <p:origin x="624" y="192"/>
      </p:cViewPr>
      <p:guideLst>
        <p:guide orient="horz" pos="2179"/>
        <p:guide pos="28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3.jpe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5.sv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6.jpeg"/><Relationship Id="rId2" Type="http://schemas.openxmlformats.org/officeDocument/2006/relationships/image" Target="../media/image15.sv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8.sv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990600" y="49535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56765" y="2389505"/>
            <a:ext cx="5739130" cy="5170805"/>
          </a:xfrm>
          <a:prstGeom prst="rect">
            <a:avLst/>
          </a:prstGeom>
        </p:spPr>
        <p:txBody>
          <a:bodyPr lIns="0" tIns="0" rIns="0" bIns="0" rtlCol="0" anchor="t">
            <a:noAutofit/>
          </a:bodyPr>
          <a:lstStyle/>
          <a:p>
            <a:pPr algn="ctr">
              <a:lnSpc>
                <a:spcPts val="11060"/>
              </a:lnSpc>
            </a:pPr>
            <a:r>
              <a:rPr lang="en-IN" altLang="en-US" sz="9600" spc="-105" dirty="0">
                <a:solidFill>
                  <a:srgbClr val="FFFFFF"/>
                </a:solidFill>
                <a:latin typeface="Graphik Regular" panose="020B0503030202060203" pitchFamily="34" charset="0"/>
              </a:rPr>
              <a:t>Market Price</a:t>
            </a:r>
            <a:endParaRPr lang="en-IN" altLang="en-US" sz="9600" spc="-105" dirty="0">
              <a:solidFill>
                <a:srgbClr val="FFFFFF"/>
              </a:solidFill>
              <a:latin typeface="Graphik Regular" panose="020B0503030202060203" pitchFamily="34" charset="0"/>
            </a:endParaRPr>
          </a:p>
          <a:p>
            <a:pPr algn="ctr">
              <a:lnSpc>
                <a:spcPts val="11060"/>
              </a:lnSpc>
            </a:pPr>
            <a:r>
              <a:rPr lang="en-IN" altLang="en-US" sz="9600" spc="-105" dirty="0">
                <a:solidFill>
                  <a:srgbClr val="FFFFFF"/>
                </a:solidFill>
                <a:latin typeface="Graphik Regular" panose="020B0503030202060203" pitchFamily="34" charset="0"/>
              </a:rPr>
              <a:t>Prediction</a:t>
            </a:r>
            <a:endParaRPr lang="en-IN" altLang="en-US" sz="9600" spc="-105" dirty="0">
              <a:solidFill>
                <a:srgbClr val="FFFFFF"/>
              </a:solidFill>
              <a:latin typeface="Graphik Regular" panose="020B050303020206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429235"/>
            <a:chOff x="0" y="0"/>
            <a:chExt cx="11564591" cy="457231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endParaRPr lang="en-US" sz="8000" spc="-80" dirty="0">
                <a:solidFill>
                  <a:srgbClr val="000000"/>
                </a:solidFill>
                <a:latin typeface="Graphik Regular" panose="020B0503030202060203" pitchFamily="34" charset="0"/>
              </a:endParaRPr>
            </a:p>
          </p:txBody>
        </p:sp>
        <p:sp>
          <p:nvSpPr>
            <p:cNvPr id="4" name="TextBox 4"/>
            <p:cNvSpPr txBox="1"/>
            <p:nvPr/>
          </p:nvSpPr>
          <p:spPr>
            <a:xfrm>
              <a:off x="0" y="2298167"/>
              <a:ext cx="11564591" cy="2274146"/>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Problem</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Process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Insights</a:t>
              </a:r>
              <a:endParaRPr lang="en-US" sz="1900" spc="-19" dirty="0">
                <a:solidFill>
                  <a:srgbClr val="000000"/>
                </a:solidFill>
                <a:latin typeface="Graphik Regular" panose="020B0503030202060203" pitchFamily="34" charset="0"/>
              </a:endParaRPr>
            </a:p>
            <a:p>
              <a:pPr>
                <a:lnSpc>
                  <a:spcPts val="2660"/>
                </a:lnSpc>
              </a:pPr>
              <a:r>
                <a:rPr lang="en-US" sz="1900" spc="-19" dirty="0">
                  <a:solidFill>
                    <a:srgbClr val="000000"/>
                  </a:solidFill>
                  <a:latin typeface="Graphik Regular" panose="020B0503030202060203" pitchFamily="34" charset="0"/>
                </a:rPr>
                <a:t>Summary</a:t>
              </a:r>
              <a:endParaRPr lang="en-US" sz="19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endParaRPr lang="en-US" sz="8000" spc="-80" dirty="0">
              <a:solidFill>
                <a:srgbClr val="FFFFFF"/>
              </a:solidFill>
              <a:latin typeface="Graphik Regular" panose="020B0503030202060203" pitchFamily="34" charset="0"/>
            </a:endParaRPr>
          </a:p>
        </p:txBody>
      </p:sp>
      <p:sp>
        <p:nvSpPr>
          <p:cNvPr id="34" name="Text Box 33"/>
          <p:cNvSpPr txBox="1"/>
          <p:nvPr/>
        </p:nvSpPr>
        <p:spPr>
          <a:xfrm>
            <a:off x="9375140" y="2871470"/>
            <a:ext cx="6035675" cy="5273675"/>
          </a:xfrm>
          <a:prstGeom prst="rect">
            <a:avLst/>
          </a:prstGeom>
          <a:noFill/>
        </p:spPr>
        <p:txBody>
          <a:bodyPr wrap="square" rtlCol="0">
            <a:noAutofit/>
          </a:bodyPr>
          <a:p>
            <a:endParaRPr lang="en-US"/>
          </a:p>
          <a:p>
            <a:pPr marL="342900" indent="-342900">
              <a:buFont typeface="Arial" panose="020B0604020202020204" pitchFamily="34" charset="0"/>
              <a:buChar char="•"/>
            </a:pPr>
            <a:r>
              <a:rPr lang="en-IN" altLang="en-US" sz="2800" b="1"/>
              <a:t>In the realm of market analysis and forecasting, understanding the intricate patterns within time series data is paramount for informed decision-making.</a:t>
            </a:r>
            <a:endParaRPr lang="en-IN" altLang="en-US" sz="2800" b="1"/>
          </a:p>
          <a:p>
            <a:pPr indent="0">
              <a:buFont typeface="Arial" panose="020B0604020202020204" pitchFamily="34" charset="0"/>
              <a:buNone/>
            </a:pPr>
            <a:endParaRPr lang="en-IN" altLang="en-US" sz="2800" b="1"/>
          </a:p>
          <a:p>
            <a:pPr marL="342900" indent="-342900">
              <a:buFont typeface="Arial" panose="020B0604020202020204" pitchFamily="34" charset="0"/>
              <a:buChar char="•"/>
            </a:pPr>
            <a:r>
              <a:rPr lang="en-IN" altLang="en-US" sz="2800" b="1"/>
              <a:t> The primary objective of this project is to develop a robust time series machine learning model capable of accurately forecasting market trends based on historical data.</a:t>
            </a:r>
            <a:endParaRPr lang="en-IN" altLang="en-US" sz="28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endParaRPr lang="en-US" sz="8000" spc="-80" dirty="0">
              <a:solidFill>
                <a:srgbClr val="FFFFFF"/>
              </a:solidFill>
              <a:latin typeface="Graphik Regular" panose="020B0503030202060203" pitchFamily="34" charset="0"/>
            </a:endParaRPr>
          </a:p>
        </p:txBody>
      </p:sp>
      <p:sp>
        <p:nvSpPr>
          <p:cNvPr id="23" name="Text Box 22"/>
          <p:cNvSpPr txBox="1"/>
          <p:nvPr/>
        </p:nvSpPr>
        <p:spPr>
          <a:xfrm>
            <a:off x="2662555" y="5216525"/>
            <a:ext cx="6678295" cy="4664075"/>
          </a:xfrm>
          <a:prstGeom prst="rect">
            <a:avLst/>
          </a:prstGeom>
          <a:noFill/>
        </p:spPr>
        <p:txBody>
          <a:bodyPr wrap="square" rtlCol="0">
            <a:noAutofit/>
          </a:bodyPr>
          <a:p>
            <a:pPr indent="0">
              <a:buFont typeface="Arial" panose="020B0604020202020204" pitchFamily="34" charset="0"/>
              <a:buNone/>
            </a:pPr>
            <a:r>
              <a:rPr lang="en-IN" sz="2400">
                <a:solidFill>
                  <a:schemeClr val="bg1"/>
                </a:solidFill>
              </a:rPr>
              <a:t>By leveraging advanced algorithms, we aim</a:t>
            </a:r>
            <a:endParaRPr lang="en-IN" sz="2400">
              <a:solidFill>
                <a:schemeClr val="bg1"/>
              </a:solidFill>
            </a:endParaRPr>
          </a:p>
          <a:p>
            <a:pPr indent="0">
              <a:buFont typeface="Arial" panose="020B0604020202020204" pitchFamily="34" charset="0"/>
              <a:buNone/>
            </a:pPr>
            <a:r>
              <a:rPr lang="en-IN" sz="2400">
                <a:solidFill>
                  <a:schemeClr val="bg1"/>
                </a:solidFill>
              </a:rPr>
              <a:t>to predict the quantity and prices of commodities for future months, empowering stakeholders to make proactive decisions regarding production, procurement, pricing strategies, and resource allocation.</a:t>
            </a:r>
            <a:endParaRPr lang="en-IN" sz="2400">
              <a:solidFill>
                <a:schemeClr val="bg1"/>
              </a:solidFill>
            </a:endParaRPr>
          </a:p>
          <a:p>
            <a:pPr indent="0">
              <a:buFont typeface="Arial" panose="020B0604020202020204" pitchFamily="34" charset="0"/>
              <a:buNone/>
            </a:pPr>
            <a:endParaRPr lang="en-IN" sz="2400">
              <a:solidFill>
                <a:schemeClr val="bg1"/>
              </a:solidFill>
            </a:endParaRPr>
          </a:p>
          <a:p>
            <a:pPr indent="0">
              <a:buFont typeface="Arial" panose="020B0604020202020204" pitchFamily="34" charset="0"/>
              <a:buNone/>
            </a:pPr>
            <a:endParaRPr lang="en-IN" sz="2400">
              <a:solidFill>
                <a:schemeClr val="bg1"/>
              </a:solidFill>
            </a:endParaRPr>
          </a:p>
          <a:p>
            <a:pPr indent="0">
              <a:buFont typeface="Arial" panose="020B0604020202020204" pitchFamily="34" charset="0"/>
              <a:buNone/>
            </a:pPr>
            <a:r>
              <a:rPr lang="en-IN" altLang="en-US" sz="2400" u="sng">
                <a:solidFill>
                  <a:schemeClr val="bg1"/>
                </a:solidFill>
              </a:rPr>
              <a:t>The ultimate goal is to deploy a production-ready machine learning model capable of generating accurate forecasts for market quantity and prices for future months.</a:t>
            </a:r>
            <a:endParaRPr lang="en-IN" altLang="en-US" sz="2400" u="sng">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endParaRPr lang="en-US" sz="8000" spc="-80" dirty="0">
              <a:solidFill>
                <a:srgbClr val="FFFFFF"/>
              </a:solidFill>
              <a:latin typeface="Graphik Regular" panose="020B0503030202060203"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1</a:t>
            </a:r>
            <a:endParaRPr lang="en-US" sz="7190" spc="-640" dirty="0">
              <a:solidFill>
                <a:srgbClr val="FFFFFF"/>
              </a:solidFill>
              <a:latin typeface="Clear Sans Regular Bold" panose="020B0603030202020304"/>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2</a:t>
            </a:r>
            <a:endParaRPr lang="en-US" sz="7190" spc="-640" dirty="0">
              <a:solidFill>
                <a:srgbClr val="FFFFFF"/>
              </a:solidFill>
              <a:latin typeface="Clear Sans Regular Bold" panose="020B0603030202020304"/>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spc="-640">
                <a:solidFill>
                  <a:srgbClr val="FFFFFF"/>
                </a:solidFill>
                <a:latin typeface="Clear Sans Regular Bold" panose="020B0603030202020304"/>
              </a:rPr>
              <a:t>5</a:t>
            </a:r>
            <a:endParaRPr lang="en-US" sz="7190" spc="-640">
              <a:solidFill>
                <a:srgbClr val="FFFFFF"/>
              </a:solidFill>
              <a:latin typeface="Clear Sans Regular Bold" panose="020B0603030202020304"/>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4</a:t>
            </a:r>
            <a:endParaRPr lang="en-US" sz="7190" spc="-640" dirty="0">
              <a:solidFill>
                <a:srgbClr val="FFFFFF"/>
              </a:solidFill>
              <a:latin typeface="Clear Sans Regular Bold" panose="020B0603030202020304"/>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spc="-640" dirty="0">
                <a:solidFill>
                  <a:srgbClr val="FFFFFF"/>
                </a:solidFill>
                <a:latin typeface="Clear Sans Regular Bold" panose="020B0603030202020304"/>
              </a:rPr>
              <a:t>3</a:t>
            </a:r>
            <a:endParaRPr lang="en-US" sz="7190" spc="-640" dirty="0">
              <a:solidFill>
                <a:srgbClr val="FFFFFF"/>
              </a:solidFill>
              <a:latin typeface="Clear Sans Regular Bold" panose="020B0603030202020304"/>
            </a:endParaRPr>
          </a:p>
        </p:txBody>
      </p:sp>
      <p:sp>
        <p:nvSpPr>
          <p:cNvPr id="39" name="Text Box 38"/>
          <p:cNvSpPr txBox="1"/>
          <p:nvPr/>
        </p:nvSpPr>
        <p:spPr>
          <a:xfrm>
            <a:off x="4038600" y="1352550"/>
            <a:ext cx="6096000" cy="640715"/>
          </a:xfrm>
          <a:prstGeom prst="rect">
            <a:avLst/>
          </a:prstGeom>
          <a:noFill/>
        </p:spPr>
        <p:txBody>
          <a:bodyPr wrap="square" rtlCol="0">
            <a:noAutofit/>
          </a:bodyPr>
          <a:p>
            <a:r>
              <a:rPr lang="en-IN" altLang="en-US" sz="3600">
                <a:solidFill>
                  <a:schemeClr val="bg1"/>
                </a:solidFill>
              </a:rPr>
              <a:t>Data Preprocessing</a:t>
            </a:r>
            <a:endParaRPr lang="en-IN" altLang="en-US" sz="3600">
              <a:solidFill>
                <a:schemeClr val="bg1"/>
              </a:solidFill>
            </a:endParaRPr>
          </a:p>
        </p:txBody>
      </p:sp>
      <p:sp>
        <p:nvSpPr>
          <p:cNvPr id="41" name="Text Box 40"/>
          <p:cNvSpPr txBox="1"/>
          <p:nvPr/>
        </p:nvSpPr>
        <p:spPr>
          <a:xfrm>
            <a:off x="5943600" y="2893695"/>
            <a:ext cx="6096000" cy="565785"/>
          </a:xfrm>
          <a:prstGeom prst="rect">
            <a:avLst/>
          </a:prstGeom>
          <a:noFill/>
        </p:spPr>
        <p:txBody>
          <a:bodyPr wrap="square" rtlCol="0">
            <a:noAutofit/>
          </a:bodyPr>
          <a:p>
            <a:r>
              <a:rPr lang="en-IN" altLang="en-US" sz="3600">
                <a:solidFill>
                  <a:schemeClr val="bg1"/>
                </a:solidFill>
              </a:rPr>
              <a:t>Exploratory Data Analysis (EDA)</a:t>
            </a:r>
            <a:endParaRPr lang="en-IN" altLang="en-US" sz="3600">
              <a:solidFill>
                <a:schemeClr val="bg1"/>
              </a:solidFill>
            </a:endParaRPr>
          </a:p>
        </p:txBody>
      </p:sp>
      <p:sp>
        <p:nvSpPr>
          <p:cNvPr id="42" name="Text Box 41"/>
          <p:cNvSpPr txBox="1"/>
          <p:nvPr/>
        </p:nvSpPr>
        <p:spPr>
          <a:xfrm>
            <a:off x="7907020" y="4457700"/>
            <a:ext cx="6096000" cy="665480"/>
          </a:xfrm>
          <a:prstGeom prst="rect">
            <a:avLst/>
          </a:prstGeom>
          <a:noFill/>
        </p:spPr>
        <p:txBody>
          <a:bodyPr wrap="square" rtlCol="0">
            <a:noAutofit/>
          </a:bodyPr>
          <a:p>
            <a:r>
              <a:rPr lang="en-IN" altLang="en-US" sz="3600">
                <a:solidFill>
                  <a:schemeClr val="bg1"/>
                </a:solidFill>
              </a:rPr>
              <a:t>Feature Engineering</a:t>
            </a:r>
            <a:endParaRPr lang="en-IN" altLang="en-US" sz="3600">
              <a:solidFill>
                <a:schemeClr val="bg1"/>
              </a:solidFill>
            </a:endParaRPr>
          </a:p>
        </p:txBody>
      </p:sp>
      <p:sp>
        <p:nvSpPr>
          <p:cNvPr id="43" name="Text Box 42"/>
          <p:cNvSpPr txBox="1"/>
          <p:nvPr/>
        </p:nvSpPr>
        <p:spPr>
          <a:xfrm>
            <a:off x="9753600" y="6057900"/>
            <a:ext cx="6096000" cy="598805"/>
          </a:xfrm>
          <a:prstGeom prst="rect">
            <a:avLst/>
          </a:prstGeom>
          <a:noFill/>
        </p:spPr>
        <p:txBody>
          <a:bodyPr wrap="square" rtlCol="0">
            <a:noAutofit/>
          </a:bodyPr>
          <a:p>
            <a:r>
              <a:rPr lang="en-IN" altLang="en-US" sz="3200">
                <a:solidFill>
                  <a:schemeClr val="bg1"/>
                </a:solidFill>
              </a:rPr>
              <a:t>Model Selection and Training</a:t>
            </a:r>
            <a:endParaRPr lang="en-IN" altLang="en-US" sz="3200">
              <a:solidFill>
                <a:schemeClr val="bg1"/>
              </a:solidFill>
            </a:endParaRPr>
          </a:p>
        </p:txBody>
      </p:sp>
      <p:sp>
        <p:nvSpPr>
          <p:cNvPr id="44" name="Text Box 43"/>
          <p:cNvSpPr txBox="1"/>
          <p:nvPr/>
        </p:nvSpPr>
        <p:spPr>
          <a:xfrm>
            <a:off x="11506200" y="7962900"/>
            <a:ext cx="6096000" cy="563245"/>
          </a:xfrm>
          <a:prstGeom prst="rect">
            <a:avLst/>
          </a:prstGeom>
          <a:noFill/>
        </p:spPr>
        <p:txBody>
          <a:bodyPr wrap="square" rtlCol="0">
            <a:noAutofit/>
          </a:bodyPr>
          <a:p>
            <a:r>
              <a:rPr lang="en-IN" altLang="en-US" sz="3600">
                <a:solidFill>
                  <a:schemeClr val="bg1"/>
                </a:solidFill>
              </a:rPr>
              <a:t>Model Evaluation</a:t>
            </a:r>
            <a:endParaRPr lang="en-IN" altLang="en-US" sz="3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endParaRPr lang="en-US" sz="8000" spc="-80" dirty="0">
              <a:solidFill>
                <a:srgbClr val="000000"/>
              </a:solidFill>
              <a:latin typeface="Graphik Regular" panose="020B0503030202060203"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670342" y="6480309"/>
            <a:ext cx="2972219" cy="881758"/>
          </a:xfrm>
          <a:prstGeom prst="rect">
            <a:avLst/>
          </a:prstGeom>
        </p:spPr>
      </p:pic>
      <p:sp>
        <p:nvSpPr>
          <p:cNvPr id="14" name="Text Box 13"/>
          <p:cNvSpPr txBox="1"/>
          <p:nvPr/>
        </p:nvSpPr>
        <p:spPr>
          <a:xfrm>
            <a:off x="1447800" y="2988945"/>
            <a:ext cx="4052570" cy="3267710"/>
          </a:xfrm>
          <a:prstGeom prst="rect">
            <a:avLst/>
          </a:prstGeom>
          <a:noFill/>
        </p:spPr>
        <p:txBody>
          <a:bodyPr wrap="square" rtlCol="0">
            <a:noAutofit/>
          </a:bodyPr>
          <a:p>
            <a:pPr algn="ctr"/>
            <a:r>
              <a:rPr lang="en-IN" altLang="en-US" sz="2800">
                <a:gradFill>
                  <a:gsLst>
                    <a:gs pos="0">
                      <a:srgbClr val="7B32B2"/>
                    </a:gs>
                    <a:gs pos="100000">
                      <a:srgbClr val="401A5D"/>
                    </a:gs>
                  </a:gsLst>
                  <a:lin scaled="0"/>
                </a:gradFill>
              </a:rPr>
              <a:t>MAE: 0.741</a:t>
            </a:r>
            <a:endParaRPr lang="en-IN" altLang="en-US" sz="2800">
              <a:gradFill>
                <a:gsLst>
                  <a:gs pos="0">
                    <a:srgbClr val="7B32B2"/>
                  </a:gs>
                  <a:gs pos="100000">
                    <a:srgbClr val="401A5D"/>
                  </a:gs>
                </a:gsLst>
                <a:lin scaled="0"/>
              </a:gradFill>
            </a:endParaRPr>
          </a:p>
          <a:p>
            <a:pPr algn="ctr"/>
            <a:r>
              <a:rPr lang="en-IN" altLang="en-US" sz="2800">
                <a:gradFill>
                  <a:gsLst>
                    <a:gs pos="0">
                      <a:srgbClr val="7B32B2"/>
                    </a:gs>
                    <a:gs pos="100000">
                      <a:srgbClr val="401A5D"/>
                    </a:gs>
                  </a:gsLst>
                  <a:lin scaled="0"/>
                </a:gradFill>
              </a:rPr>
              <a:t>MSE: 1.091</a:t>
            </a:r>
            <a:endParaRPr lang="en-IN" altLang="en-US" sz="2800">
              <a:gradFill>
                <a:gsLst>
                  <a:gs pos="0">
                    <a:srgbClr val="7B32B2"/>
                  </a:gs>
                  <a:gs pos="100000">
                    <a:srgbClr val="401A5D"/>
                  </a:gs>
                </a:gsLst>
                <a:lin scaled="0"/>
              </a:gradFill>
            </a:endParaRPr>
          </a:p>
          <a:p>
            <a:pPr algn="ctr"/>
            <a:r>
              <a:rPr lang="en-IN" altLang="en-US" sz="2800">
                <a:gradFill>
                  <a:gsLst>
                    <a:gs pos="0">
                      <a:srgbClr val="7B32B2"/>
                    </a:gs>
                    <a:gs pos="100000">
                      <a:srgbClr val="401A5D"/>
                    </a:gs>
                  </a:gsLst>
                  <a:lin scaled="0"/>
                </a:gradFill>
              </a:rPr>
              <a:t>RMSE: 1.044 </a:t>
            </a:r>
            <a:endParaRPr lang="en-IN" altLang="en-US">
              <a:gradFill>
                <a:gsLst>
                  <a:gs pos="0">
                    <a:srgbClr val="7B32B2"/>
                  </a:gs>
                  <a:gs pos="100000">
                    <a:srgbClr val="401A5D"/>
                  </a:gs>
                </a:gsLst>
                <a:lin scaled="0"/>
              </a:gradFill>
            </a:endParaRPr>
          </a:p>
          <a:p>
            <a:pPr algn="ctr"/>
            <a:endParaRPr lang="en-IN" altLang="en-US">
              <a:solidFill>
                <a:schemeClr val="tx1"/>
              </a:solidFill>
            </a:endParaRPr>
          </a:p>
          <a:p>
            <a:pPr algn="ctr"/>
            <a:endParaRPr lang="en-IN" altLang="en-US">
              <a:solidFill>
                <a:schemeClr val="tx1"/>
              </a:solidFill>
            </a:endParaRPr>
          </a:p>
          <a:p>
            <a:pPr algn="ctr"/>
            <a:endParaRPr lang="en-IN" altLang="en-US" sz="3600">
              <a:solidFill>
                <a:schemeClr val="tx1"/>
              </a:solidFill>
            </a:endParaRPr>
          </a:p>
          <a:p>
            <a:pPr algn="ctr"/>
            <a:r>
              <a:rPr lang="en-IN" altLang="en-US" sz="3600">
                <a:solidFill>
                  <a:schemeClr val="tx1"/>
                </a:solidFill>
              </a:rPr>
              <a:t>ARIMA</a:t>
            </a:r>
            <a:endParaRPr lang="en-IN" altLang="en-US" sz="3600">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a:p>
            <a:pPr algn="ctr"/>
            <a:endParaRPr lang="en-IN" altLang="en-US">
              <a:solidFill>
                <a:schemeClr val="tx1"/>
              </a:solidFill>
            </a:endParaRPr>
          </a:p>
        </p:txBody>
      </p:sp>
      <p:sp>
        <p:nvSpPr>
          <p:cNvPr id="16" name="Text Box 15"/>
          <p:cNvSpPr txBox="1"/>
          <p:nvPr/>
        </p:nvSpPr>
        <p:spPr>
          <a:xfrm>
            <a:off x="6858000" y="2628900"/>
            <a:ext cx="3782695" cy="3453130"/>
          </a:xfrm>
          <a:prstGeom prst="rect">
            <a:avLst/>
          </a:prstGeom>
          <a:noFill/>
        </p:spPr>
        <p:txBody>
          <a:bodyPr wrap="square" rtlCol="0">
            <a:noAutofit/>
          </a:bodyPr>
          <a:p>
            <a:pPr algn="ctr"/>
            <a:r>
              <a:rPr lang="en-IN" altLang="en-US" sz="2800">
                <a:gradFill>
                  <a:gsLst>
                    <a:gs pos="0">
                      <a:srgbClr val="7B32B2"/>
                    </a:gs>
                    <a:gs pos="100000">
                      <a:srgbClr val="401A5D"/>
                    </a:gs>
                  </a:gsLst>
                  <a:lin scaled="0"/>
                </a:gradFill>
                <a:sym typeface="+mn-ea"/>
              </a:rPr>
              <a:t>MAE: 0.724</a:t>
            </a:r>
            <a:endParaRPr lang="en-IN" altLang="en-US" sz="2800">
              <a:gradFill>
                <a:gsLst>
                  <a:gs pos="0">
                    <a:srgbClr val="7B32B2"/>
                  </a:gs>
                  <a:gs pos="100000">
                    <a:srgbClr val="401A5D"/>
                  </a:gs>
                </a:gsLst>
                <a:lin scaled="0"/>
              </a:gradFill>
            </a:endParaRPr>
          </a:p>
          <a:p>
            <a:pPr algn="ctr"/>
            <a:r>
              <a:rPr lang="en-IN" altLang="en-US" sz="2800">
                <a:gradFill>
                  <a:gsLst>
                    <a:gs pos="0">
                      <a:srgbClr val="7B32B2"/>
                    </a:gs>
                    <a:gs pos="100000">
                      <a:srgbClr val="401A5D"/>
                    </a:gs>
                  </a:gsLst>
                  <a:lin scaled="0"/>
                </a:gradFill>
                <a:sym typeface="+mn-ea"/>
              </a:rPr>
              <a:t>MSE: 1.086</a:t>
            </a:r>
            <a:endParaRPr lang="en-IN" altLang="en-US" sz="2800">
              <a:gradFill>
                <a:gsLst>
                  <a:gs pos="0">
                    <a:srgbClr val="7B32B2"/>
                  </a:gs>
                  <a:gs pos="100000">
                    <a:srgbClr val="401A5D"/>
                  </a:gs>
                </a:gsLst>
                <a:lin scaled="0"/>
              </a:gradFill>
            </a:endParaRPr>
          </a:p>
          <a:p>
            <a:pPr algn="ctr"/>
            <a:r>
              <a:rPr lang="en-IN" altLang="en-US" sz="2800">
                <a:gradFill>
                  <a:gsLst>
                    <a:gs pos="0">
                      <a:srgbClr val="7B32B2"/>
                    </a:gs>
                    <a:gs pos="100000">
                      <a:srgbClr val="401A5D"/>
                    </a:gs>
                  </a:gsLst>
                  <a:lin scaled="0"/>
                </a:gradFill>
                <a:sym typeface="+mn-ea"/>
              </a:rPr>
              <a:t>RMSE: 1.042</a:t>
            </a:r>
            <a:r>
              <a:rPr lang="en-IN" altLang="en-US" sz="2400">
                <a:gradFill>
                  <a:gsLst>
                    <a:gs pos="0">
                      <a:srgbClr val="7B32B2"/>
                    </a:gs>
                    <a:gs pos="100000">
                      <a:srgbClr val="401A5D"/>
                    </a:gs>
                  </a:gsLst>
                  <a:lin scaled="0"/>
                </a:gradFill>
                <a:sym typeface="+mn-ea"/>
              </a:rPr>
              <a:t> </a:t>
            </a:r>
            <a:endParaRPr lang="en-IN" altLang="en-US" sz="6000">
              <a:gradFill>
                <a:gsLst>
                  <a:gs pos="0">
                    <a:srgbClr val="7B32B2"/>
                  </a:gs>
                  <a:gs pos="100000">
                    <a:srgbClr val="401A5D"/>
                  </a:gs>
                </a:gsLst>
                <a:lin scaled="0"/>
              </a:gradFill>
            </a:endParaRPr>
          </a:p>
          <a:p>
            <a:pPr algn="ctr"/>
            <a:endParaRPr lang="en-IN" altLang="en-US" sz="6000">
              <a:gradFill>
                <a:gsLst>
                  <a:gs pos="0">
                    <a:srgbClr val="7B32B2"/>
                  </a:gs>
                  <a:gs pos="100000">
                    <a:srgbClr val="401A5D"/>
                  </a:gs>
                </a:gsLst>
                <a:lin scaled="0"/>
              </a:gradFill>
            </a:endParaRPr>
          </a:p>
          <a:p>
            <a:pPr algn="ctr"/>
            <a:endParaRPr lang="en-IN" altLang="en-US" sz="3200">
              <a:solidFill>
                <a:schemeClr val="tx1"/>
              </a:solidFill>
            </a:endParaRPr>
          </a:p>
          <a:p>
            <a:pPr algn="ctr"/>
            <a:r>
              <a:rPr lang="en-IN" altLang="en-US" sz="3200">
                <a:solidFill>
                  <a:schemeClr val="tx1"/>
                </a:solidFill>
              </a:rPr>
              <a:t>SARIMA</a:t>
            </a:r>
            <a:endParaRPr lang="en-IN" altLang="en-US" sz="3200">
              <a:solidFill>
                <a:schemeClr val="tx1"/>
              </a:solidFill>
            </a:endParaRPr>
          </a:p>
        </p:txBody>
      </p:sp>
      <p:sp>
        <p:nvSpPr>
          <p:cNvPr id="17" name="Text Box 16"/>
          <p:cNvSpPr txBox="1"/>
          <p:nvPr/>
        </p:nvSpPr>
        <p:spPr>
          <a:xfrm>
            <a:off x="12344400" y="2766060"/>
            <a:ext cx="3442335" cy="3629025"/>
          </a:xfrm>
          <a:prstGeom prst="rect">
            <a:avLst/>
          </a:prstGeom>
          <a:noFill/>
        </p:spPr>
        <p:txBody>
          <a:bodyPr wrap="square" rtlCol="0">
            <a:noAutofit/>
          </a:bodyPr>
          <a:p>
            <a:pPr algn="ctr"/>
            <a:r>
              <a:rPr lang="en-IN" altLang="en-US" sz="2800">
                <a:gradFill>
                  <a:gsLst>
                    <a:gs pos="0">
                      <a:srgbClr val="7B32B2"/>
                    </a:gs>
                    <a:gs pos="100000">
                      <a:srgbClr val="401A5D"/>
                    </a:gs>
                  </a:gsLst>
                  <a:lin scaled="0"/>
                </a:gradFill>
                <a:sym typeface="+mn-ea"/>
              </a:rPr>
              <a:t>MAE: 2.183</a:t>
            </a:r>
            <a:endParaRPr lang="en-IN" altLang="en-US" sz="2800">
              <a:gradFill>
                <a:gsLst>
                  <a:gs pos="0">
                    <a:srgbClr val="7B32B2"/>
                  </a:gs>
                  <a:gs pos="100000">
                    <a:srgbClr val="401A5D"/>
                  </a:gs>
                </a:gsLst>
                <a:lin scaled="0"/>
              </a:gradFill>
            </a:endParaRPr>
          </a:p>
          <a:p>
            <a:pPr algn="ctr"/>
            <a:r>
              <a:rPr lang="en-IN" altLang="en-US" sz="2800">
                <a:gradFill>
                  <a:gsLst>
                    <a:gs pos="0">
                      <a:srgbClr val="7B32B2"/>
                    </a:gs>
                    <a:gs pos="100000">
                      <a:srgbClr val="401A5D"/>
                    </a:gs>
                  </a:gsLst>
                  <a:lin scaled="0"/>
                </a:gradFill>
                <a:sym typeface="+mn-ea"/>
              </a:rPr>
              <a:t>MSE: 7.382</a:t>
            </a:r>
            <a:endParaRPr lang="en-IN" altLang="en-US" sz="2800">
              <a:gradFill>
                <a:gsLst>
                  <a:gs pos="0">
                    <a:srgbClr val="7B32B2"/>
                  </a:gs>
                  <a:gs pos="100000">
                    <a:srgbClr val="401A5D"/>
                  </a:gs>
                </a:gsLst>
                <a:lin scaled="0"/>
              </a:gradFill>
              <a:sym typeface="+mn-ea"/>
            </a:endParaRPr>
          </a:p>
          <a:p>
            <a:pPr algn="ctr"/>
            <a:r>
              <a:rPr lang="en-IN" altLang="en-US" sz="2800">
                <a:gradFill>
                  <a:gsLst>
                    <a:gs pos="0">
                      <a:srgbClr val="7B32B2"/>
                    </a:gs>
                    <a:gs pos="100000">
                      <a:srgbClr val="401A5D"/>
                    </a:gs>
                  </a:gsLst>
                  <a:lin scaled="0"/>
                </a:gradFill>
                <a:sym typeface="+mn-ea"/>
              </a:rPr>
              <a:t>RMSE: 2.717</a:t>
            </a:r>
            <a:r>
              <a:rPr lang="en-IN" altLang="en-US" sz="5400">
                <a:gradFill>
                  <a:gsLst>
                    <a:gs pos="0">
                      <a:srgbClr val="7B32B2"/>
                    </a:gs>
                    <a:gs pos="100000">
                      <a:srgbClr val="401A5D"/>
                    </a:gs>
                  </a:gsLst>
                  <a:lin scaled="0"/>
                </a:gradFill>
                <a:sym typeface="+mn-ea"/>
              </a:rPr>
              <a:t> </a:t>
            </a:r>
            <a:endParaRPr lang="en-IN" altLang="en-US" sz="5400">
              <a:gradFill>
                <a:gsLst>
                  <a:gs pos="0">
                    <a:srgbClr val="7B32B2"/>
                  </a:gs>
                  <a:gs pos="100000">
                    <a:srgbClr val="401A5D"/>
                  </a:gs>
                </a:gsLst>
                <a:lin scaled="0"/>
              </a:gradFill>
            </a:endParaRPr>
          </a:p>
          <a:p>
            <a:pPr algn="ctr"/>
            <a:endParaRPr lang="en-IN" altLang="en-US" sz="3200">
              <a:solidFill>
                <a:schemeClr val="tx1"/>
              </a:solidFill>
            </a:endParaRPr>
          </a:p>
          <a:p>
            <a:pPr algn="ctr"/>
            <a:endParaRPr lang="en-IN" altLang="en-US" sz="3200">
              <a:solidFill>
                <a:schemeClr val="tx1"/>
              </a:solidFill>
            </a:endParaRPr>
          </a:p>
          <a:p>
            <a:pPr algn="ctr"/>
            <a:r>
              <a:rPr lang="en-IN" altLang="en-US" sz="3200">
                <a:solidFill>
                  <a:schemeClr val="tx1"/>
                </a:solidFill>
              </a:rPr>
              <a:t>PROPHET</a:t>
            </a:r>
            <a:endParaRPr lang="en-IN" altLang="en-US" sz="32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endParaRPr lang="en-US" sz="8000" spc="-80" dirty="0">
              <a:solidFill>
                <a:srgbClr val="000000"/>
              </a:solidFill>
              <a:latin typeface="Graphik Regular" panose="020B0503030202060203"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0" name="Group 11"/>
          <p:cNvGrpSpPr/>
          <p:nvPr/>
        </p:nvGrpSpPr>
        <p:grpSpPr>
          <a:xfrm>
            <a:off x="11430068" y="1333415"/>
            <a:ext cx="5753667" cy="2668905"/>
            <a:chOff x="-101600" y="-149225"/>
            <a:chExt cx="7671556" cy="3558541"/>
          </a:xfrm>
        </p:grpSpPr>
        <p:sp>
          <p:nvSpPr>
            <p:cNvPr id="21" name="TextBox 12"/>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p:cNvSpPr txBox="1"/>
            <p:nvPr/>
          </p:nvSpPr>
          <p:spPr>
            <a:xfrm>
              <a:off x="-101600" y="-149225"/>
              <a:ext cx="7404947" cy="3558541"/>
            </a:xfrm>
            <a:prstGeom prst="rect">
              <a:avLst/>
            </a:prstGeom>
          </p:spPr>
          <p:txBody>
            <a:bodyPr lIns="0" tIns="0" rIns="0" bIns="0" rtlCol="0" anchor="t">
              <a:noAutofit/>
            </a:bodyPr>
            <a:lstStyle/>
            <a:p>
              <a:pPr>
                <a:lnSpc>
                  <a:spcPts val="2940"/>
                </a:lnSpc>
              </a:pPr>
              <a:r>
                <a:rPr lang="en-IN" altLang="en-US" sz="2800" b="1" spc="-21" dirty="0">
                  <a:solidFill>
                    <a:srgbClr val="000000"/>
                  </a:solidFill>
                  <a:latin typeface="Graphik Regular" panose="020B0503030202060203" pitchFamily="34" charset="0"/>
                </a:rPr>
                <a:t>ANALYSIS</a:t>
              </a:r>
              <a:endParaRPr lang="en-IN" altLang="en-US" sz="2800" b="1" spc="-21" dirty="0">
                <a:solidFill>
                  <a:srgbClr val="000000"/>
                </a:solidFill>
                <a:latin typeface="Graphik Regular" panose="020B0503030202060203" pitchFamily="34" charset="0"/>
              </a:endParaRPr>
            </a:p>
            <a:p>
              <a:pPr>
                <a:lnSpc>
                  <a:spcPts val="2940"/>
                </a:lnSpc>
              </a:pPr>
              <a:endParaRPr lang="en-IN" altLang="en-US" sz="2800" b="1" spc="-21" dirty="0">
                <a:solidFill>
                  <a:srgbClr val="000000"/>
                </a:solidFill>
                <a:latin typeface="Graphik Regular" panose="020B0503030202060203" pitchFamily="34" charset="0"/>
              </a:endParaRPr>
            </a:p>
            <a:p>
              <a:pPr algn="l">
                <a:lnSpc>
                  <a:spcPts val="2940"/>
                </a:lnSpc>
              </a:pPr>
              <a:r>
                <a:rPr lang="en-IN" altLang="en-US" sz="2400" b="1" spc="-21" dirty="0">
                  <a:solidFill>
                    <a:srgbClr val="000000"/>
                  </a:solidFill>
                  <a:latin typeface="Graphik Regular" panose="020B0503030202060203" pitchFamily="34" charset="0"/>
                </a:rPr>
                <a:t>Overall, based on these error metrics, the SARIMA model appears to be the best-performing model among the three for this particular forecasting task.</a:t>
              </a:r>
              <a:endParaRPr lang="en-IN" altLang="en-US" sz="2400" b="1" spc="-21" dirty="0">
                <a:solidFill>
                  <a:srgbClr val="000000"/>
                </a:solidFill>
                <a:latin typeface="Graphik Regular" panose="020B0503030202060203" pitchFamily="34" charset="0"/>
              </a:endParaRPr>
            </a:p>
          </p:txBody>
        </p:sp>
      </p:grpSp>
      <p:sp>
        <p:nvSpPr>
          <p:cNvPr id="24" name="TextBox 15"/>
          <p:cNvSpPr txBox="1"/>
          <p:nvPr/>
        </p:nvSpPr>
        <p:spPr>
          <a:xfrm>
            <a:off x="11560175" y="6972300"/>
            <a:ext cx="5677535" cy="1988185"/>
          </a:xfrm>
          <a:prstGeom prst="rect">
            <a:avLst/>
          </a:prstGeom>
        </p:spPr>
        <p:txBody>
          <a:bodyPr lIns="0" tIns="0" rIns="0" bIns="0" rtlCol="0" anchor="t">
            <a:noAutofit/>
          </a:bodyPr>
          <a:lstStyle/>
          <a:p>
            <a:pPr>
              <a:lnSpc>
                <a:spcPts val="2660"/>
              </a:lnSpc>
            </a:pPr>
            <a:endParaRPr lang="en-IN" altLang="en-US" sz="2000" b="1" spc="-19" dirty="0">
              <a:solidFill>
                <a:srgbClr val="000000"/>
              </a:solidFill>
              <a:latin typeface="Graphik Regular" panose="020B0503030202060203" pitchFamily="34" charset="0"/>
            </a:endParaRPr>
          </a:p>
          <a:p>
            <a:pPr>
              <a:lnSpc>
                <a:spcPts val="2660"/>
              </a:lnSpc>
            </a:pPr>
            <a:r>
              <a:rPr lang="en-IN" altLang="en-US" sz="2000" b="1" spc="-19" dirty="0">
                <a:solidFill>
                  <a:srgbClr val="000000"/>
                </a:solidFill>
                <a:latin typeface="Graphik Regular" panose="020B0503030202060203" pitchFamily="34" charset="0"/>
              </a:rPr>
              <a:t>Model demonstrates robust performance and holds promise for assisting stakeholders in making data-driven decisions, optimizing inventory management, pricing strategies, and</a:t>
            </a:r>
            <a:endParaRPr lang="en-IN" altLang="en-US" sz="2000" b="1" spc="-19" dirty="0">
              <a:solidFill>
                <a:srgbClr val="000000"/>
              </a:solidFill>
              <a:latin typeface="Graphik Regular" panose="020B0503030202060203" pitchFamily="34" charset="0"/>
            </a:endParaRPr>
          </a:p>
          <a:p>
            <a:pPr>
              <a:lnSpc>
                <a:spcPts val="2660"/>
              </a:lnSpc>
            </a:pPr>
            <a:r>
              <a:rPr lang="en-IN" altLang="en-US" sz="2000" b="1" spc="-19" dirty="0">
                <a:solidFill>
                  <a:srgbClr val="000000"/>
                </a:solidFill>
                <a:latin typeface="Graphik Regular" panose="020B0503030202060203" pitchFamily="34" charset="0"/>
              </a:rPr>
              <a:t>resource allocation, enhancing overall efficiency and profitability in the market ecosystem.</a:t>
            </a:r>
            <a:endParaRPr lang="en-IN" altLang="en-US" sz="2000" b="1" spc="-19" dirty="0">
              <a:solidFill>
                <a:srgbClr val="000000"/>
              </a:solidFill>
              <a:latin typeface="Graphik Regular" panose="020B0503030202060203" pitchFamily="34" charset="0"/>
            </a:endParaRPr>
          </a:p>
        </p:txBody>
      </p:sp>
      <p:sp>
        <p:nvSpPr>
          <p:cNvPr id="17" name="Text Box 16"/>
          <p:cNvSpPr txBox="1"/>
          <p:nvPr/>
        </p:nvSpPr>
        <p:spPr>
          <a:xfrm>
            <a:off x="11430000" y="3848100"/>
            <a:ext cx="5807710" cy="2910205"/>
          </a:xfrm>
          <a:prstGeom prst="rect">
            <a:avLst/>
          </a:prstGeom>
          <a:noFill/>
        </p:spPr>
        <p:txBody>
          <a:bodyPr wrap="square" rtlCol="0">
            <a:noAutofit/>
          </a:bodyPr>
          <a:p>
            <a:r>
              <a:rPr lang="en-IN" altLang="en-US" sz="2400" b="1"/>
              <a:t>INSIGHT</a:t>
            </a:r>
            <a:endParaRPr lang="en-IN" altLang="en-US" sz="2400" b="1"/>
          </a:p>
          <a:p>
            <a:r>
              <a:rPr lang="en-IN" altLang="en-US" sz="2400" b="1"/>
              <a:t>Lower values for MAE, MSE, and RMSE indicate better performance. Based on these metrics, the SARIMA model appears to perform slightly better than the ARIMA model, while the Prophet model has higher error metrics compared to the ARIMA and SARIMA models.</a:t>
            </a:r>
            <a:endParaRPr lang="en-IN" alt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endParaRPr lang="en-US" sz="2600" spc="-26" dirty="0">
              <a:solidFill>
                <a:srgbClr val="FFFFFF"/>
              </a:solidFill>
              <a:latin typeface="Graphik Regular" panose="020B0503030202060203" pitchFamily="34" charset="0"/>
            </a:endParaRP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endParaRPr lang="en-US" sz="8000" spc="-80" dirty="0">
              <a:solidFill>
                <a:srgbClr val="FFFFFF"/>
              </a:solidFill>
              <a:latin typeface="Graphik Regular" panose="020B0503030202060203"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1783</Words>
  <Application>WPS Presentation</Application>
  <PresentationFormat>Custom</PresentationFormat>
  <Paragraphs>95</Paragraphs>
  <Slides>8</Slides>
  <Notes>11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Graphik Regular</vt:lpstr>
      <vt:lpstr>Yu Gothic UI</vt:lpstr>
      <vt:lpstr>Clear Sans Regular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bless</cp:lastModifiedBy>
  <cp:revision>16</cp:revision>
  <dcterms:created xsi:type="dcterms:W3CDTF">2006-08-16T00:00:00Z</dcterms:created>
  <dcterms:modified xsi:type="dcterms:W3CDTF">2024-05-27T07:03:13Z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3CD3D90ABB7547EF9E48321D87D71FD4_12</vt:lpwstr>
  </property>
  <property fmtid="{D5CDD505-2E9C-101B-9397-08002B2CF9AE}" pid="3" name="KSOProductBuildVer">
    <vt:lpwstr>1033-12.2.0.16909</vt:lpwstr>
  </property>
</Properties>
</file>