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8" r:id="rId9"/>
    <p:sldId id="261" r:id="rId10"/>
    <p:sldId id="262" r:id="rId11"/>
    <p:sldId id="271" r:id="rId12"/>
    <p:sldId id="263" r:id="rId13"/>
    <p:sldId id="264" r:id="rId14"/>
    <p:sldId id="265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4660"/>
  </p:normalViewPr>
  <p:slideViewPr>
    <p:cSldViewPr snapToGrid="0">
      <p:cViewPr varScale="1">
        <p:scale>
          <a:sx n="69" d="100"/>
          <a:sy n="69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4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6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87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481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7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88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70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68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5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86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0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8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8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8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7DD23-FF50-4D8B-929B-BE82D943B8C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992B-4FA6-4877-B8BC-5F539DF03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92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235C-9044-F0A0-B79A-C3AEFF8D0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Predictive Model for Marketing Campaign Responses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30936-D5DB-A100-931E-5AF6810A3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Martize T. Smith</a:t>
            </a:r>
          </a:p>
          <a:p>
            <a:r>
              <a:rPr lang="en-US" dirty="0"/>
              <a:t>Data Science Project</a:t>
            </a:r>
          </a:p>
          <a:p>
            <a:r>
              <a:rPr lang="en-US" dirty="0"/>
              <a:t>Springboard</a:t>
            </a:r>
          </a:p>
          <a:p>
            <a:r>
              <a:rPr lang="en-US" dirty="0"/>
              <a:t>3/2/2024</a:t>
            </a:r>
          </a:p>
        </p:txBody>
      </p:sp>
    </p:spTree>
    <p:extLst>
      <p:ext uri="{BB962C8B-B14F-4D97-AF65-F5344CB8AC3E}">
        <p14:creationId xmlns:p14="http://schemas.microsoft.com/office/powerpoint/2010/main" val="336282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9D02-DEB0-C08F-013E-66B09F08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95F85-7438-D316-86FF-C9E260802F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Combo chart: average total amounts spent in total in the last 2 years from customers during campaign one last 2 years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3E90ED-0989-02BA-FD09-7C528186BF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49" y="3065389"/>
            <a:ext cx="5062654" cy="287972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EE7CD-287E-61B8-B0B7-4E8D5AB5B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Combo chart: average amounts spent on regular products from customers during campaign one last 2 years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CCE22CB-214F-A321-6B5B-594A5827D7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453" y="3065388"/>
            <a:ext cx="5062654" cy="2879725"/>
          </a:xfrm>
        </p:spPr>
      </p:pic>
    </p:spTree>
    <p:extLst>
      <p:ext uri="{BB962C8B-B14F-4D97-AF65-F5344CB8AC3E}">
        <p14:creationId xmlns:p14="http://schemas.microsoft.com/office/powerpoint/2010/main" val="600006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A79BC-DFA1-FF7F-CAD9-DF1C9549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0BD97-459B-3ED8-D13C-5064CDB9CC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Logistic Regression Model</a:t>
            </a:r>
          </a:p>
          <a:p>
            <a:r>
              <a:rPr lang="en-US" dirty="0"/>
              <a:t>Logistic regression approximates the chance of an event taking place using given independent and dependent variables</a:t>
            </a:r>
          </a:p>
          <a:p>
            <a:r>
              <a:rPr lang="en-US" dirty="0"/>
              <a:t>Uses variable relationships to predict the value of one of those factors based on the other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DF5FC7-134E-C23C-D660-9A6C28A06E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746" y="2088319"/>
            <a:ext cx="4793674" cy="3726542"/>
          </a:xfrm>
        </p:spPr>
      </p:pic>
    </p:spTree>
    <p:extLst>
      <p:ext uri="{BB962C8B-B14F-4D97-AF65-F5344CB8AC3E}">
        <p14:creationId xmlns:p14="http://schemas.microsoft.com/office/powerpoint/2010/main" val="172419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AF53-74C7-5C3A-25DD-E74AD548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&amp;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01A361-1B13-2C5F-2613-5723281A2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7" y="2095249"/>
            <a:ext cx="4670021" cy="36957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BA12A6-48C7-0DB0-DBF1-F2735756FDB1}"/>
              </a:ext>
            </a:extLst>
          </p:cNvPr>
          <p:cNvSpPr txBox="1"/>
          <p:nvPr/>
        </p:nvSpPr>
        <p:spPr>
          <a:xfrm>
            <a:off x="5280271" y="2095249"/>
            <a:ext cx="5987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dashed line expresses “no gain” so its what companies would expect to achieve by marketing to customers at random.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nearer the cumulative gains line is to the top-left corner of the chart the bigger the gain so the higher the amount of the customer’s responding that are reached for the lower amount of customers contacted. </a:t>
            </a:r>
          </a:p>
        </p:txBody>
      </p:sp>
    </p:spTree>
    <p:extLst>
      <p:ext uri="{BB962C8B-B14F-4D97-AF65-F5344CB8AC3E}">
        <p14:creationId xmlns:p14="http://schemas.microsoft.com/office/powerpoint/2010/main" val="387484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A7A3-C63F-F687-DC4A-2CB2CB70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730FF1-B3D8-53C7-6908-1DAB3A8D6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743" y="2391793"/>
            <a:ext cx="7490981" cy="2530287"/>
          </a:xfrm>
        </p:spPr>
      </p:pic>
    </p:spTree>
    <p:extLst>
      <p:ext uri="{BB962C8B-B14F-4D97-AF65-F5344CB8AC3E}">
        <p14:creationId xmlns:p14="http://schemas.microsoft.com/office/powerpoint/2010/main" val="252436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2B7F-ED5D-24D8-1321-66AEB902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B127-3D43-6407-BEFD-A75AF3A9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model accuracy score is 94% but doesn’t mean it’s a supreme model</a:t>
            </a:r>
          </a:p>
          <a:p>
            <a:r>
              <a:rPr lang="en-US" dirty="0"/>
              <a:t>Improvements will be as follow:</a:t>
            </a:r>
          </a:p>
          <a:p>
            <a:r>
              <a:rPr lang="en-US" dirty="0"/>
              <a:t>Add more data from current and new incoming customers to help give greater insights. </a:t>
            </a:r>
          </a:p>
          <a:p>
            <a:r>
              <a:rPr lang="en-US" dirty="0"/>
              <a:t>Use more advanced evaluation techniques to uncover more areas that could be targeted to enhance model.</a:t>
            </a:r>
          </a:p>
          <a:p>
            <a:r>
              <a:rPr lang="en-US" dirty="0"/>
              <a:t> Use different algorithms to broaden the scope of the predictive model’s performance then compare all to find the optimal model to act as the model of choice. </a:t>
            </a:r>
          </a:p>
        </p:txBody>
      </p:sp>
    </p:spTree>
    <p:extLst>
      <p:ext uri="{BB962C8B-B14F-4D97-AF65-F5344CB8AC3E}">
        <p14:creationId xmlns:p14="http://schemas.microsoft.com/office/powerpoint/2010/main" val="1794556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6F9C-3F40-5FCE-1B97-2F1EABF1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3BC1-CCFB-523A-1A96-401FFF5C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Blattberg</a:t>
            </a:r>
            <a:r>
              <a:rPr lang="en-US" dirty="0"/>
              <a:t>, R.C., Kim, BD., </a:t>
            </a:r>
            <a:r>
              <a:rPr lang="en-US" dirty="0" err="1"/>
              <a:t>Neslin</a:t>
            </a:r>
            <a:r>
              <a:rPr lang="en-US" dirty="0"/>
              <a:t>, S.A. (2008). The Predictive Modeling Process. In: Database Marketing. International Series in Quantitative Marketing, vol 18. Springer, New York, NY. https://doi.org/10.1007/978-0-387-72579-6_10</a:t>
            </a:r>
          </a:p>
          <a:p>
            <a:r>
              <a:rPr lang="en-US" dirty="0"/>
              <a:t>Gabriela Alves </a:t>
            </a:r>
            <a:r>
              <a:rPr lang="en-US" dirty="0" err="1"/>
              <a:t>Werb</a:t>
            </a:r>
            <a:r>
              <a:rPr lang="en-US" dirty="0"/>
              <a:t> and Martin </a:t>
            </a:r>
            <a:r>
              <a:rPr lang="en-US" dirty="0" err="1"/>
              <a:t>Schmidberger</a:t>
            </a:r>
            <a:r>
              <a:rPr lang="en-US" dirty="0"/>
              <a:t> (2021) Predictive Modeling in Marketing, 376 - 396 </a:t>
            </a:r>
          </a:p>
          <a:p>
            <a:r>
              <a:rPr lang="en-US" dirty="0"/>
              <a:t>Maciej </a:t>
            </a:r>
            <a:r>
              <a:rPr lang="en-US" dirty="0" err="1"/>
              <a:t>Łobiński</a:t>
            </a:r>
            <a:r>
              <a:rPr lang="en-US" dirty="0"/>
              <a:t>, Piotr Tarka (2014) Decision Making in Reference to Model of Marketing Predictive Analytics – Theory and Practice, 60 - 69 </a:t>
            </a:r>
          </a:p>
          <a:p>
            <a:r>
              <a:rPr lang="en-US" dirty="0" err="1"/>
              <a:t>Sadrnia</a:t>
            </a:r>
            <a:r>
              <a:rPr lang="en-US" dirty="0"/>
              <a:t>, L. (2023) The Future of Marketing: How Predictive Modeling Optimizes Campaign Strategies. </a:t>
            </a:r>
            <a:r>
              <a:rPr lang="en-US" dirty="0" err="1"/>
              <a:t>iBusiness</a:t>
            </a:r>
            <a:r>
              <a:rPr lang="en-US" dirty="0"/>
              <a:t>, 15, 249-262. </a:t>
            </a:r>
            <a:r>
              <a:rPr lang="en-US" dirty="0" err="1"/>
              <a:t>doi</a:t>
            </a:r>
            <a:r>
              <a:rPr lang="en-US" dirty="0"/>
              <a:t>: 10.4236/ib.2023.154018</a:t>
            </a:r>
          </a:p>
          <a:p>
            <a:r>
              <a:rPr lang="en-US" dirty="0"/>
              <a:t>https://github.com/visionary1001/all-projects-in-springboard-/blob/1262344c4de63b76b3bfd1bd0fdacd62560235ef/Capstone2_Presentation%202nd%20Submit.pptx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95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D265-6681-E478-DA4C-6F314C11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E7599-C2E1-24D6-6189-AE18496A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Significance:</a:t>
            </a:r>
          </a:p>
          <a:p>
            <a:r>
              <a:rPr lang="en-US" dirty="0"/>
              <a:t>Business drives economies and makes them stronger </a:t>
            </a:r>
          </a:p>
          <a:p>
            <a:r>
              <a:rPr lang="en-US" dirty="0"/>
              <a:t>Businesses create jobs for the mass populations</a:t>
            </a:r>
          </a:p>
          <a:p>
            <a:r>
              <a:rPr lang="en-US" dirty="0"/>
              <a:t>Data science and applications enhance the success of businesses</a:t>
            </a:r>
          </a:p>
          <a:p>
            <a:r>
              <a:rPr lang="en-US" dirty="0"/>
              <a:t>Predictive modeling that guides marketing is a major impact on business success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8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0E8F-B582-0F62-59BB-D89652A7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&amp;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AFF42-AF81-9609-8B36-F4D7AE83A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Agenda:</a:t>
            </a:r>
          </a:p>
          <a:p>
            <a:r>
              <a:rPr lang="en-US" dirty="0"/>
              <a:t>Intro, Overview of Data Science &amp; Project Work Flow</a:t>
            </a:r>
          </a:p>
          <a:p>
            <a:r>
              <a:rPr lang="en-US" dirty="0"/>
              <a:t> Expectations:</a:t>
            </a:r>
          </a:p>
          <a:p>
            <a:r>
              <a:rPr lang="en-US" dirty="0"/>
              <a:t>Real World Scenario </a:t>
            </a:r>
          </a:p>
          <a:p>
            <a:r>
              <a:rPr lang="en-US" dirty="0"/>
              <a:t>The problem being solved acts as a training resource for Data Scientists</a:t>
            </a:r>
          </a:p>
          <a:p>
            <a:r>
              <a:rPr lang="en-US" dirty="0"/>
              <a:t>Data results shown later can be improved due to </a:t>
            </a:r>
            <a:r>
              <a:rPr lang="en-US" dirty="0" err="1"/>
              <a:t>skeness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5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5333-DED5-8A57-DF4C-CF06EC0D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A9C79-4EBB-9783-09DC-5DDD3CA6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Purpose: to discover factors that contribute to customer’s response from business marketing campaigns then construct a logistic regression predictive model </a:t>
            </a:r>
          </a:p>
          <a:p>
            <a:r>
              <a:rPr lang="en-US" dirty="0"/>
              <a:t>Data Science is used to help build predictive models to direct business actions that give the highest yield on desired result </a:t>
            </a:r>
          </a:p>
          <a:p>
            <a:r>
              <a:rPr lang="en-US" dirty="0"/>
              <a:t>Data Science Framework: (1) Business Understanding (2) Data Understanding (3) Data Prep (4) Model (5) Evaluation</a:t>
            </a:r>
          </a:p>
          <a:p>
            <a:r>
              <a:rPr lang="en-US" dirty="0"/>
              <a:t>Bus. Und. = clarify business objectives; Data Und. = examine data source; Data prep = clean &amp; explore; Model = Logistic Regression; Eva. = Confusion matrix, gains chart &amp; accuracy </a:t>
            </a:r>
          </a:p>
        </p:txBody>
      </p:sp>
    </p:spTree>
    <p:extLst>
      <p:ext uri="{BB962C8B-B14F-4D97-AF65-F5344CB8AC3E}">
        <p14:creationId xmlns:p14="http://schemas.microsoft.com/office/powerpoint/2010/main" val="4066367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7EDE-5A49-87DC-3680-7F3FD69D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77A3-9D4C-FCBE-541A-228C8D10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Overview: Examine customer data to determine correlations to customer marketing response then create predictive model </a:t>
            </a:r>
          </a:p>
          <a:p>
            <a:r>
              <a:rPr lang="en-US" dirty="0"/>
              <a:t>Businesses are actively looking for more competitive advantages and even a supreme unfair advantage so they can accomplish market dominance.</a:t>
            </a:r>
          </a:p>
          <a:p>
            <a:r>
              <a:rPr lang="en-US" dirty="0"/>
              <a:t> Regardless of the desired end goal observing this project will help act as one of many resources that contributes to helping businesses find a way to get greater outcomes in their marketing goals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5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C34C-812B-86EF-3F60-225E2F54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777C-F0B2-0E25-CB2A-4F83E41B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Kaggle data set</a:t>
            </a:r>
          </a:p>
          <a:p>
            <a:r>
              <a:rPr lang="en-US" dirty="0"/>
              <a:t>Marketing data from one company</a:t>
            </a:r>
          </a:p>
          <a:p>
            <a:r>
              <a:rPr lang="en-US" dirty="0"/>
              <a:t>Data consists of 39 columns of 2205 customer’s information &amp; demographics along with other data like but not limited to the company’s marketing campaigns responses and marketing channels.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34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E71D-DA1C-C562-1A61-17FC794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010D-D59D-605D-B28D-5F2AF6044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the Cross Industry Standard Process for Data Mining (CRISP-DM) to express methods used </a:t>
            </a:r>
          </a:p>
          <a:p>
            <a:r>
              <a:rPr lang="en-US" dirty="0"/>
              <a:t>1) Select independent and dependent variables (2) Visualize  data &amp; analyze (3) Identify correlations (4) Build logistic regression model (5) Evaluate  Model</a:t>
            </a:r>
          </a:p>
          <a:p>
            <a:r>
              <a:rPr lang="en-US" dirty="0"/>
              <a:t>Data Cleaning: Checked for Duplicates, Checked for Wrong Data Types, Checked for Missing Values &amp; Checked for Irrelevant Data </a:t>
            </a:r>
          </a:p>
          <a:p>
            <a:r>
              <a:rPr lang="en-US" dirty="0"/>
              <a:t>Data Explore: Box-plots, Combination bar &amp; line plot &amp; heatmap correlation matrix </a:t>
            </a:r>
          </a:p>
        </p:txBody>
      </p:sp>
    </p:spTree>
    <p:extLst>
      <p:ext uri="{BB962C8B-B14F-4D97-AF65-F5344CB8AC3E}">
        <p14:creationId xmlns:p14="http://schemas.microsoft.com/office/powerpoint/2010/main" val="125243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8A467-2F5E-3915-2F0F-2D555A4D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correlations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ECA3A9-4D48-1E49-3CA3-874773B8C2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Highest Correlations to Marketing Campaign 1 (From </a:t>
            </a:r>
            <a:r>
              <a:rPr lang="en-US" dirty="0" err="1"/>
              <a:t>Highto</a:t>
            </a:r>
            <a:r>
              <a:rPr lang="en-US" dirty="0"/>
              <a:t> Low)</a:t>
            </a:r>
          </a:p>
          <a:p>
            <a:r>
              <a:rPr lang="en-US" dirty="0" err="1"/>
              <a:t>MntTotal</a:t>
            </a:r>
            <a:endParaRPr lang="en-US" dirty="0"/>
          </a:p>
          <a:p>
            <a:r>
              <a:rPr lang="en-US" dirty="0" err="1"/>
              <a:t>MntRegularProds</a:t>
            </a:r>
            <a:endParaRPr lang="en-US" dirty="0"/>
          </a:p>
          <a:p>
            <a:r>
              <a:rPr lang="en-US" dirty="0" err="1"/>
              <a:t>MntWines</a:t>
            </a:r>
            <a:endParaRPr lang="en-US" dirty="0"/>
          </a:p>
          <a:p>
            <a:r>
              <a:rPr lang="en-US" dirty="0"/>
              <a:t>Income</a:t>
            </a:r>
          </a:p>
          <a:p>
            <a:r>
              <a:rPr lang="en-US" dirty="0" err="1"/>
              <a:t>NumCatalogPurchases</a:t>
            </a:r>
            <a:r>
              <a:rPr lang="en-US" dirty="0"/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AFA6E3-9F2D-AEB0-9445-FDB4C41F8C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788" y="1935921"/>
            <a:ext cx="5921230" cy="4312479"/>
          </a:xfrm>
        </p:spPr>
      </p:pic>
    </p:spTree>
    <p:extLst>
      <p:ext uri="{BB962C8B-B14F-4D97-AF65-F5344CB8AC3E}">
        <p14:creationId xmlns:p14="http://schemas.microsoft.com/office/powerpoint/2010/main" val="4031628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F15D-57CD-6C54-CCC6-9DBC35F9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48CA8-1F9D-D00F-5BD4-00426F4A7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Box-Plot: average total amounts spent in total in the last 2 years from customers during campaign one last 2 years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DEC53E-3629-5DBB-7570-9865446CC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49" y="3065389"/>
            <a:ext cx="3841830" cy="28797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1B3EC1-A3F6-D134-4EAE-EF384F1AC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Box-Plot: average amounts spent on regular products from customers during campaign one last 2 years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EE4D293-55AE-6405-F38D-C56C5F9E62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223" y="3065388"/>
            <a:ext cx="3841830" cy="2879725"/>
          </a:xfrm>
        </p:spPr>
      </p:pic>
    </p:spTree>
    <p:extLst>
      <p:ext uri="{BB962C8B-B14F-4D97-AF65-F5344CB8AC3E}">
        <p14:creationId xmlns:p14="http://schemas.microsoft.com/office/powerpoint/2010/main" val="3234825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153</TotalTime>
  <Words>847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Bookman Old Style</vt:lpstr>
      <vt:lpstr>Rockwell</vt:lpstr>
      <vt:lpstr>Damask</vt:lpstr>
      <vt:lpstr>A Predictive Model for Marketing Campaign Responses </vt:lpstr>
      <vt:lpstr>why should we care? </vt:lpstr>
      <vt:lpstr>Agenda &amp; expectations</vt:lpstr>
      <vt:lpstr>Introduction</vt:lpstr>
      <vt:lpstr>Business Understanding</vt:lpstr>
      <vt:lpstr>Data understanding</vt:lpstr>
      <vt:lpstr>Data preparation </vt:lpstr>
      <vt:lpstr>Heatmap correlations</vt:lpstr>
      <vt:lpstr>data explore</vt:lpstr>
      <vt:lpstr>Data explore</vt:lpstr>
      <vt:lpstr>model</vt:lpstr>
      <vt:lpstr>Model &amp; evaluation</vt:lpstr>
      <vt:lpstr>Classification report</vt:lpstr>
      <vt:lpstr>Conclusion &amp; Future Improvements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Predictive Model for Marketing Campaign Responses </dc:title>
  <dc:creator>Martize Smith</dc:creator>
  <cp:lastModifiedBy>Martize Smith</cp:lastModifiedBy>
  <cp:revision>56</cp:revision>
  <dcterms:created xsi:type="dcterms:W3CDTF">2023-12-25T17:09:12Z</dcterms:created>
  <dcterms:modified xsi:type="dcterms:W3CDTF">2024-03-02T23:36:23Z</dcterms:modified>
</cp:coreProperties>
</file>