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0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0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73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60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72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74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075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7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1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9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5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38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0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7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ADDC-0EA0-43E5-83EB-6F989489059A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7E1D9-958F-4552-A263-C1C9B17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93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235C-9044-F0A0-B79A-C3AEFF8D07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Predictive Model for Bank Loans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30936-D5DB-A100-931E-5AF6810A3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Martize T. Smith</a:t>
            </a:r>
          </a:p>
          <a:p>
            <a:r>
              <a:rPr lang="en-US" dirty="0"/>
              <a:t>Data Science Project</a:t>
            </a:r>
          </a:p>
          <a:p>
            <a:r>
              <a:rPr lang="en-US" dirty="0"/>
              <a:t>Springboard</a:t>
            </a:r>
          </a:p>
          <a:p>
            <a:r>
              <a:rPr lang="en-US" dirty="0"/>
              <a:t>1/12/2024</a:t>
            </a:r>
          </a:p>
        </p:txBody>
      </p:sp>
    </p:spTree>
    <p:extLst>
      <p:ext uri="{BB962C8B-B14F-4D97-AF65-F5344CB8AC3E}">
        <p14:creationId xmlns:p14="http://schemas.microsoft.com/office/powerpoint/2010/main" val="336282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2B7F-ED5D-24D8-1321-66AEB902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DB127-3D43-6407-BEFD-A75AF3A9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model accuracy score is 97% but doesn’t mean it’s a perfect model</a:t>
            </a:r>
          </a:p>
          <a:p>
            <a:r>
              <a:rPr lang="en-US" dirty="0"/>
              <a:t>Improvements will be as follow:</a:t>
            </a:r>
          </a:p>
          <a:p>
            <a:r>
              <a:rPr lang="en-US" dirty="0"/>
              <a:t>Add more data from new incoming customers to help give deeper understandings to be applied to model for maximum optimum use. </a:t>
            </a:r>
          </a:p>
          <a:p>
            <a:r>
              <a:rPr lang="en-US" dirty="0"/>
              <a:t>Use multiple evaluation approaches to reveal more areas that could be targeted to boost model performance </a:t>
            </a:r>
          </a:p>
          <a:p>
            <a:r>
              <a:rPr lang="en-US" dirty="0"/>
              <a:t>Apply different algorithms to extend the scope of the predictive model’s performance then compare all to find the best model to act as the model of choice.</a:t>
            </a:r>
          </a:p>
        </p:txBody>
      </p:sp>
    </p:spTree>
    <p:extLst>
      <p:ext uri="{BB962C8B-B14F-4D97-AF65-F5344CB8AC3E}">
        <p14:creationId xmlns:p14="http://schemas.microsoft.com/office/powerpoint/2010/main" val="1794556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5333-DED5-8A57-DF4C-CF06EC0D6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A9C79-4EBB-9783-09DC-5DDD3CA6E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Purpose: to uncover what factors contribute the most to a bank’s customers deciding to buy a personal loan then create a random forest predictive model </a:t>
            </a:r>
          </a:p>
          <a:p>
            <a:r>
              <a:rPr lang="en-US" dirty="0"/>
              <a:t>Data Science is used to help build predictive models to direct business actions that give the highest yield on the desired result </a:t>
            </a:r>
          </a:p>
          <a:p>
            <a:r>
              <a:rPr lang="en-US" dirty="0"/>
              <a:t>Data Science Framework: (1) Business Understanding (2) Data Understanding (3) Data Prep (4) Model (5) Evaluation</a:t>
            </a:r>
          </a:p>
          <a:p>
            <a:r>
              <a:rPr lang="en-US" dirty="0"/>
              <a:t>Bus. Und. = clarify business objectives; Data Und. = examine data source; Data prep = clean &amp; explore; Model = Logistic Regression; Eva. = Confusion matrix, gains chart &amp; accuracy </a:t>
            </a:r>
          </a:p>
        </p:txBody>
      </p:sp>
    </p:spTree>
    <p:extLst>
      <p:ext uri="{BB962C8B-B14F-4D97-AF65-F5344CB8AC3E}">
        <p14:creationId xmlns:p14="http://schemas.microsoft.com/office/powerpoint/2010/main" val="4066367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7EDE-5A49-87DC-3680-7F3FD69D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777A3-9D4C-FCBE-541A-228C8D10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Overview: Analyze customer data to pinpoint correlations to a customer deciding to buy a personal loan then construct random forest</a:t>
            </a:r>
          </a:p>
          <a:p>
            <a:r>
              <a:rPr lang="en-US" dirty="0"/>
              <a:t> Businesses are aggressively searching for more competitive advantages and to build  a superior unique selling proposition</a:t>
            </a:r>
          </a:p>
          <a:p>
            <a:r>
              <a:rPr lang="en-US" dirty="0"/>
              <a:t>This project benefits technical and non-technical professionals and serves as one of many resources that contributes value added to help organizations find ways to get better results in their business goals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5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34C-812B-86EF-3F60-225E2F54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6777C-F0B2-0E25-CB2A-4F83E41B1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Source: Kaggle data set</a:t>
            </a:r>
          </a:p>
          <a:p>
            <a:r>
              <a:rPr lang="en-US" dirty="0"/>
              <a:t>Customer Segmentation/Marketing data from a Bank</a:t>
            </a:r>
          </a:p>
          <a:p>
            <a:r>
              <a:rPr lang="en-US" dirty="0"/>
              <a:t>Data consists of 14 columns &amp; 5000 observations</a:t>
            </a:r>
          </a:p>
        </p:txBody>
      </p:sp>
    </p:spTree>
    <p:extLst>
      <p:ext uri="{BB962C8B-B14F-4D97-AF65-F5344CB8AC3E}">
        <p14:creationId xmlns:p14="http://schemas.microsoft.com/office/powerpoint/2010/main" val="2753347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E71D-DA1C-C562-1A61-17FC794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3010D-D59D-605D-B28D-5F2AF6044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the Cross Industry Standard Process for Data Mining (CRISP-DM) to express methods used </a:t>
            </a:r>
          </a:p>
          <a:p>
            <a:r>
              <a:rPr lang="en-US" dirty="0"/>
              <a:t>1) Select independent and dependent variables (2) Visualize  data &amp; analyze (3) Identify correlations (4) Build logistic regression model (5) Evaluate  Model</a:t>
            </a:r>
          </a:p>
          <a:p>
            <a:r>
              <a:rPr lang="en-US" dirty="0"/>
              <a:t>Data Cleaning: Checked for Duplicates, Checked for Wrong Data Types, Checked for Missing Values &amp; Checked for Irrelevant Data </a:t>
            </a:r>
          </a:p>
          <a:p>
            <a:r>
              <a:rPr lang="en-US" dirty="0"/>
              <a:t>Data Explore: Box-plots, Bar plot, Combination bar &amp; line plots &amp; heatmap correlation matrix </a:t>
            </a:r>
          </a:p>
        </p:txBody>
      </p:sp>
    </p:spTree>
    <p:extLst>
      <p:ext uri="{BB962C8B-B14F-4D97-AF65-F5344CB8AC3E}">
        <p14:creationId xmlns:p14="http://schemas.microsoft.com/office/powerpoint/2010/main" val="125243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F15D-57CD-6C54-CCC6-9DBC35F9C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48CA8-1F9D-D00F-5BD4-00426F4A7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Box-Plot: Customer’s income compared to if customers accepted the loan product from the last campaign or not (0 = Did Not accept loan; 1 = Did accept loan)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1B3EC1-A3F6-D134-4EAE-EF384F1A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Box-Plot: Customer’s avg. spending on credit cards per month compared to if customers accepted the loan product from the last campaign or not (0 = Did Not accept loan; 1 = Did accept loan)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6BDF7-EAB3-427A-D01C-00E6B7A8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03" y="2906109"/>
            <a:ext cx="4865553" cy="344069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A3D5FE-6147-EAEF-F147-5B54BE2924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56" y="2906109"/>
            <a:ext cx="4865554" cy="3440694"/>
          </a:xfrm>
        </p:spPr>
      </p:pic>
    </p:spTree>
    <p:extLst>
      <p:ext uri="{BB962C8B-B14F-4D97-AF65-F5344CB8AC3E}">
        <p14:creationId xmlns:p14="http://schemas.microsoft.com/office/powerpoint/2010/main" val="323482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9D02-DEB0-C08F-013E-66B09F08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F85-7438-D316-86FF-C9E26080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935163"/>
            <a:ext cx="5096759" cy="977069"/>
          </a:xfrm>
        </p:spPr>
        <p:txBody>
          <a:bodyPr>
            <a:noAutofit/>
          </a:bodyPr>
          <a:lstStyle/>
          <a:p>
            <a:r>
              <a:rPr lang="en-US" sz="1600" dirty="0"/>
              <a:t>Combo chart: Customer’s income compared to if customers accepted the loan product from the last campaign or not (0 = Did Not accept loan; 1 = Did accept loan)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7EE7CD-287E-61B8-B0B7-4E8D5AB5B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Combo chart: customer’s average spending on credit cards per month compared to if customers accepted the loan product from the last campaign or not (0 = Did Not accept loan; 1 = Did accept loan)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3423A4-2426-C512-56D5-60F8995908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64" y="2911475"/>
            <a:ext cx="5013660" cy="362787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580D17A-0CD0-B3B8-CC28-A4090E49CFA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194" y="2911475"/>
            <a:ext cx="4991886" cy="3627870"/>
          </a:xfrm>
        </p:spPr>
      </p:pic>
    </p:spTree>
    <p:extLst>
      <p:ext uri="{BB962C8B-B14F-4D97-AF65-F5344CB8AC3E}">
        <p14:creationId xmlns:p14="http://schemas.microsoft.com/office/powerpoint/2010/main" val="600006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AF53-74C7-5C3A-25DD-E74AD548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&amp;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A12A6-48C7-0DB0-DBF1-F2735756FDB1}"/>
              </a:ext>
            </a:extLst>
          </p:cNvPr>
          <p:cNvSpPr txBox="1"/>
          <p:nvPr/>
        </p:nvSpPr>
        <p:spPr>
          <a:xfrm>
            <a:off x="5280271" y="2095249"/>
            <a:ext cx="59872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dashed line expresses “no gain”, meaning, what companies would expect to achieve by marketing to customers at random.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nearer the cumulative gains line is to the top-left corner of the chart, the bigger the gain; the higher the amount of the customer’s getting the personal loans that are reached for the lower amount of customers contacted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0BE8FCF-0D6D-C890-0B4B-AF5914229E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2095249"/>
            <a:ext cx="5003180" cy="4167422"/>
          </a:xfrm>
        </p:spPr>
      </p:pic>
    </p:spTree>
    <p:extLst>
      <p:ext uri="{BB962C8B-B14F-4D97-AF65-F5344CB8AC3E}">
        <p14:creationId xmlns:p14="http://schemas.microsoft.com/office/powerpoint/2010/main" val="387484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A7A3-C63F-F687-DC4A-2CB2CB70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B99C1A-4562-7AF2-15B6-7772B4D70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36" y="2375300"/>
            <a:ext cx="8196865" cy="2710575"/>
          </a:xfrm>
        </p:spPr>
      </p:pic>
    </p:spTree>
    <p:extLst>
      <p:ext uri="{BB962C8B-B14F-4D97-AF65-F5344CB8AC3E}">
        <p14:creationId xmlns:p14="http://schemas.microsoft.com/office/powerpoint/2010/main" val="25243626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59</TotalTime>
  <Words>621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A Predictive Model for Bank Loans</vt:lpstr>
      <vt:lpstr>Introduction</vt:lpstr>
      <vt:lpstr>Business Understanding</vt:lpstr>
      <vt:lpstr>Data understanding</vt:lpstr>
      <vt:lpstr>Data preparation </vt:lpstr>
      <vt:lpstr>data explore</vt:lpstr>
      <vt:lpstr>Data explore</vt:lpstr>
      <vt:lpstr>Model &amp; evaluation</vt:lpstr>
      <vt:lpstr>Classification report</vt:lpstr>
      <vt:lpstr>Conclusion &amp; 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Predictive Model for Bank Loans</dc:title>
  <dc:creator>Martize Smith</dc:creator>
  <cp:lastModifiedBy>Martize Smith</cp:lastModifiedBy>
  <cp:revision>26</cp:revision>
  <dcterms:created xsi:type="dcterms:W3CDTF">2024-01-12T22:07:30Z</dcterms:created>
  <dcterms:modified xsi:type="dcterms:W3CDTF">2024-01-12T23:07:07Z</dcterms:modified>
</cp:coreProperties>
</file>