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3" r:id="rId15"/>
    <p:sldId id="287" r:id="rId16"/>
    <p:sldId id="288" r:id="rId17"/>
    <p:sldId id="289" r:id="rId18"/>
    <p:sldId id="269" r:id="rId19"/>
    <p:sldId id="294" r:id="rId20"/>
    <p:sldId id="290" r:id="rId21"/>
    <p:sldId id="291" r:id="rId22"/>
    <p:sldId id="292" r:id="rId23"/>
    <p:sldId id="270" r:id="rId24"/>
    <p:sldId id="295" r:id="rId25"/>
    <p:sldId id="296" r:id="rId26"/>
    <p:sldId id="297" r:id="rId27"/>
    <p:sldId id="298" r:id="rId28"/>
    <p:sldId id="272" r:id="rId29"/>
    <p:sldId id="271" r:id="rId30"/>
    <p:sldId id="299" r:id="rId31"/>
    <p:sldId id="300" r:id="rId32"/>
    <p:sldId id="301" r:id="rId33"/>
    <p:sldId id="302" r:id="rId34"/>
    <p:sldId id="273" r:id="rId35"/>
    <p:sldId id="274" r:id="rId36"/>
    <p:sldId id="275" r:id="rId37"/>
    <p:sldId id="303" r:id="rId38"/>
    <p:sldId id="304" r:id="rId39"/>
    <p:sldId id="305" r:id="rId40"/>
    <p:sldId id="276" r:id="rId41"/>
    <p:sldId id="277" r:id="rId42"/>
    <p:sldId id="278" r:id="rId43"/>
    <p:sldId id="279" r:id="rId44"/>
    <p:sldId id="285" r:id="rId45"/>
    <p:sldId id="286" r:id="rId46"/>
    <p:sldId id="280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B39A5-BF82-08B7-774E-E56137433DCA}"/>
              </a:ext>
            </a:extLst>
          </p:cNvPr>
          <p:cNvSpPr txBox="1"/>
          <p:nvPr/>
        </p:nvSpPr>
        <p:spPr>
          <a:xfrm>
            <a:off x="1396180" y="2300748"/>
            <a:ext cx="9219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RTL generation for Digital IC design </a:t>
            </a:r>
          </a:p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FPGAs and ASICs</a:t>
            </a:r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E415F-7BCD-DA19-14A8-A628044C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5F969-5DC7-97CC-8E1A-16C4410DC6D7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FE4E-564C-824D-8728-89B95A0149D6}"/>
              </a:ext>
            </a:extLst>
          </p:cNvPr>
          <p:cNvSpPr txBox="1"/>
          <p:nvPr/>
        </p:nvSpPr>
        <p:spPr>
          <a:xfrm>
            <a:off x="533401" y="821267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mux2x1Scalared.v</a:t>
            </a:r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14:51:12 2023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endParaRPr lang="en-IN" dirty="0"/>
          </a:p>
          <a:p>
            <a:r>
              <a:rPr lang="en-IN" dirty="0"/>
              <a:t>module mux2x1Scalared ( y, </a:t>
            </a:r>
            <a:r>
              <a:rPr lang="en-IN" dirty="0" err="1"/>
              <a:t>a,b,sel</a:t>
            </a:r>
            <a:r>
              <a:rPr lang="en-IN" dirty="0"/>
              <a:t>);</a:t>
            </a:r>
          </a:p>
          <a:p>
            <a:r>
              <a:rPr lang="en-IN" dirty="0"/>
              <a:t>// Multiplexer</a:t>
            </a:r>
          </a:p>
          <a:p>
            <a:r>
              <a:rPr lang="en-IN" dirty="0"/>
              <a:t>// </a:t>
            </a:r>
          </a:p>
          <a:p>
            <a:r>
              <a:rPr lang="en-IN" dirty="0"/>
              <a:t>// y -- scalar data output</a:t>
            </a:r>
          </a:p>
          <a:p>
            <a:r>
              <a:rPr lang="en-IN" dirty="0"/>
              <a:t>// a, b -- scalar data inputs</a:t>
            </a:r>
          </a:p>
          <a:p>
            <a:r>
              <a:rPr lang="en-IN" dirty="0"/>
              <a:t>//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output y;</a:t>
            </a:r>
          </a:p>
          <a:p>
            <a:r>
              <a:rPr lang="en-IN" dirty="0"/>
              <a:t>reg y;</a:t>
            </a:r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input </a:t>
            </a:r>
            <a:r>
              <a:rPr lang="en-IN" dirty="0" err="1"/>
              <a:t>sel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F5E8B-9026-2685-CBAA-8A29375A0EAF}"/>
              </a:ext>
            </a:extLst>
          </p:cNvPr>
          <p:cNvSpPr txBox="1"/>
          <p:nvPr/>
        </p:nvSpPr>
        <p:spPr>
          <a:xfrm>
            <a:off x="6017342" y="82126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always @(sel, b, a) begin: MUX2X1SCALARED_COMB</a:t>
            </a:r>
          </a:p>
          <a:p>
            <a:r>
              <a:rPr lang="en-US" dirty="0"/>
              <a:t>    if ((</a:t>
            </a:r>
            <a:r>
              <a:rPr lang="en-US" dirty="0" err="1"/>
              <a:t>sel</a:t>
            </a:r>
            <a:r>
              <a:rPr lang="en-US" dirty="0"/>
              <a:t> == 1)) begin</a:t>
            </a:r>
          </a:p>
          <a:p>
            <a:r>
              <a:rPr lang="en-US" dirty="0"/>
              <a:t>        y = b;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y = a;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88BA3-B7B8-137D-8D88-B8007AC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B1E5-C0DD-F7FF-A48E-BCC0C6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430"/>
            <a:ext cx="12192000" cy="577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D9446-E9BA-04A5-E854-23F223E0CBA3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915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CDC2E-373C-7B95-07C7-7A3F729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F8025-5D40-FA8E-0FC6-8A06F3AE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CD7E0-138B-E72F-18A2-5A1C4C141E40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20401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96149-54AE-00C6-FE4E-FC3027CA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44CB3-AAA7-5DDA-52B8-47D3DAF9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09" y="879272"/>
            <a:ext cx="4770533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CECDF-8AAA-8275-E679-EAC0513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23" y="3385670"/>
            <a:ext cx="6134632" cy="2530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8D69C-A999-6FFD-0F1D-8237838918E9}"/>
              </a:ext>
            </a:extLst>
          </p:cNvPr>
          <p:cNvSpPr txBox="1"/>
          <p:nvPr/>
        </p:nvSpPr>
        <p:spPr>
          <a:xfrm>
            <a:off x="4454014" y="284704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36853-4821-AE86-9FFE-4972DA24677C}"/>
              </a:ext>
            </a:extLst>
          </p:cNvPr>
          <p:cNvSpPr txBox="1"/>
          <p:nvPr/>
        </p:nvSpPr>
        <p:spPr>
          <a:xfrm>
            <a:off x="4748660" y="6254319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64DF7-15D5-10A1-A670-FBF158C6DCF1}"/>
              </a:ext>
            </a:extLst>
          </p:cNvPr>
          <p:cNvSpPr txBox="1"/>
          <p:nvPr/>
        </p:nvSpPr>
        <p:spPr>
          <a:xfrm>
            <a:off x="196644" y="0"/>
            <a:ext cx="733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	-Cont’d.</a:t>
            </a:r>
          </a:p>
        </p:txBody>
      </p:sp>
    </p:spTree>
    <p:extLst>
      <p:ext uri="{BB962C8B-B14F-4D97-AF65-F5344CB8AC3E}">
        <p14:creationId xmlns:p14="http://schemas.microsoft.com/office/powerpoint/2010/main" val="197814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870034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8E19B-731B-1727-7803-BBF6230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68C8D-B01B-F565-7577-E567128AEBD7}"/>
              </a:ext>
            </a:extLst>
          </p:cNvPr>
          <p:cNvSpPr txBox="1"/>
          <p:nvPr/>
        </p:nvSpPr>
        <p:spPr>
          <a:xfrm>
            <a:off x="199105" y="81216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mux2x1Vectored.v</a:t>
            </a:r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14:52:13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mux2x1Vectored (</a:t>
            </a:r>
          </a:p>
          <a:p>
            <a:r>
              <a:rPr lang="en-IN" dirty="0"/>
              <a:t>    y,</a:t>
            </a:r>
          </a:p>
          <a:p>
            <a:r>
              <a:rPr lang="en-IN" dirty="0"/>
              <a:t>    a,</a:t>
            </a:r>
          </a:p>
          <a:p>
            <a:r>
              <a:rPr lang="en-IN" dirty="0"/>
              <a:t>    b,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endParaRPr lang="en-IN" dirty="0"/>
          </a:p>
          <a:p>
            <a:r>
              <a:rPr lang="en-IN" dirty="0"/>
              <a:t>);</a:t>
            </a:r>
          </a:p>
          <a:p>
            <a:r>
              <a:rPr lang="en-IN" dirty="0"/>
              <a:t>// Multiplexer 2x1</a:t>
            </a:r>
          </a:p>
          <a:p>
            <a:r>
              <a:rPr lang="en-IN" dirty="0"/>
              <a:t>// y -- mux output</a:t>
            </a:r>
          </a:p>
          <a:p>
            <a:r>
              <a:rPr lang="en-IN" dirty="0"/>
              <a:t>// a, b -- data inputs</a:t>
            </a:r>
          </a:p>
          <a:p>
            <a:r>
              <a:rPr lang="en-IN" dirty="0"/>
              <a:t>//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output [7:0] y;</a:t>
            </a:r>
          </a:p>
          <a:p>
            <a:r>
              <a:rPr lang="en-IN" dirty="0"/>
              <a:t>reg [7:0] y;</a:t>
            </a:r>
          </a:p>
          <a:p>
            <a:r>
              <a:rPr lang="en-IN" dirty="0"/>
              <a:t>input [7:0] a;</a:t>
            </a:r>
          </a:p>
          <a:p>
            <a:r>
              <a:rPr lang="en-IN" dirty="0"/>
              <a:t>input [7:0] b;</a:t>
            </a:r>
          </a:p>
          <a:p>
            <a:r>
              <a:rPr lang="en-IN" dirty="0"/>
              <a:t>input </a:t>
            </a:r>
            <a:r>
              <a:rPr lang="en-IN" dirty="0" err="1"/>
              <a:t>sel</a:t>
            </a:r>
            <a:r>
              <a:rPr lang="en-IN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5575-F730-7D42-209C-1F2486690524}"/>
              </a:ext>
            </a:extLst>
          </p:cNvPr>
          <p:cNvSpPr txBox="1"/>
          <p:nvPr/>
        </p:nvSpPr>
        <p:spPr>
          <a:xfrm>
            <a:off x="6558116" y="1720840"/>
            <a:ext cx="5456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always @(a, </a:t>
            </a:r>
            <a:r>
              <a:rPr lang="en-US" dirty="0" err="1"/>
              <a:t>sel</a:t>
            </a:r>
            <a:r>
              <a:rPr lang="en-US" dirty="0"/>
              <a:t>, b) begin: MUX2X1VECTORED_COMB</a:t>
            </a:r>
          </a:p>
          <a:p>
            <a:r>
              <a:rPr lang="en-US" dirty="0"/>
              <a:t>    if ((</a:t>
            </a:r>
            <a:r>
              <a:rPr lang="en-US" dirty="0" err="1"/>
              <a:t>sel</a:t>
            </a:r>
            <a:r>
              <a:rPr lang="en-US" dirty="0"/>
              <a:t> == 1)) begin</a:t>
            </a:r>
          </a:p>
          <a:p>
            <a:r>
              <a:rPr lang="en-US" dirty="0"/>
              <a:t>        y = b;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y = a;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5C35-37E6-6A73-C8CB-A4253CAD88AF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83610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9F683-76D1-4E66-C49B-E6F4BF44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C6411-D326-F41C-B2FA-A6BC474A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28"/>
            <a:ext cx="12192000" cy="5975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8EF73-980E-E746-B525-FC0B46DF77B6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4824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CB77C-F090-5531-CE24-EB8BD48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5B55F-53A3-A6B3-1FF1-8E11CE99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19"/>
            <a:ext cx="12192000" cy="5878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722DF-FF57-5C4B-76D8-A56D175187B7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279784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AF50F0-7CBD-7216-0E3B-47753D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C7DB-2646-58F9-1838-E80920B5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3" y="993217"/>
            <a:ext cx="4801016" cy="1851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0A5E-34DD-85A9-53D8-54410396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99" y="746472"/>
            <a:ext cx="6119390" cy="3566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3E4FE-5AD3-D7AE-0175-E3EDF5718DCC}"/>
              </a:ext>
            </a:extLst>
          </p:cNvPr>
          <p:cNvSpPr txBox="1"/>
          <p:nvPr/>
        </p:nvSpPr>
        <p:spPr>
          <a:xfrm>
            <a:off x="1676460" y="3059668"/>
            <a:ext cx="27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Device Utilization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6D1A5-288E-1BB2-B878-08DCDA34C076}"/>
              </a:ext>
            </a:extLst>
          </p:cNvPr>
          <p:cNvSpPr txBox="1"/>
          <p:nvPr/>
        </p:nvSpPr>
        <p:spPr>
          <a:xfrm>
            <a:off x="6469626" y="483747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BDC93-E5B0-5549-ED37-3236D5711C84}"/>
              </a:ext>
            </a:extLst>
          </p:cNvPr>
          <p:cNvSpPr txBox="1"/>
          <p:nvPr/>
        </p:nvSpPr>
        <p:spPr>
          <a:xfrm>
            <a:off x="-1" y="0"/>
            <a:ext cx="8062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		-Cont’d.         </a:t>
            </a:r>
          </a:p>
        </p:txBody>
      </p:sp>
    </p:spTree>
    <p:extLst>
      <p:ext uri="{BB962C8B-B14F-4D97-AF65-F5344CB8AC3E}">
        <p14:creationId xmlns:p14="http://schemas.microsoft.com/office/powerpoint/2010/main" val="68609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B110D-42D8-BF95-A8AE-B2C1A226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9B19B-3532-EBFF-F3C6-917C5FBA991F}"/>
              </a:ext>
            </a:extLst>
          </p:cNvPr>
          <p:cNvSpPr txBox="1"/>
          <p:nvPr/>
        </p:nvSpPr>
        <p:spPr>
          <a:xfrm>
            <a:off x="294968" y="807646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</a:t>
            </a:r>
            <a:r>
              <a:rPr lang="en-IN" dirty="0" err="1"/>
              <a:t>ha.v</a:t>
            </a:r>
            <a:endParaRPr lang="en-IN" dirty="0"/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0.11.42</a:t>
            </a:r>
          </a:p>
          <a:p>
            <a:r>
              <a:rPr lang="en-IN" dirty="0"/>
              <a:t>// Date: Sat Dec 16 04:29:10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ha (</a:t>
            </a:r>
          </a:p>
          <a:p>
            <a:r>
              <a:rPr lang="en-IN" dirty="0"/>
              <a:t>    a,</a:t>
            </a:r>
          </a:p>
          <a:p>
            <a:r>
              <a:rPr lang="en-IN" dirty="0"/>
              <a:t>    b,</a:t>
            </a:r>
          </a:p>
          <a:p>
            <a:r>
              <a:rPr lang="en-IN" dirty="0"/>
              <a:t>    sum,</a:t>
            </a:r>
          </a:p>
          <a:p>
            <a:r>
              <a:rPr lang="en-IN" dirty="0"/>
              <a:t>    co</a:t>
            </a:r>
          </a:p>
          <a:p>
            <a:r>
              <a:rPr lang="en-IN" dirty="0"/>
              <a:t>);</a:t>
            </a:r>
          </a:p>
          <a:p>
            <a:r>
              <a:rPr lang="en-IN" dirty="0"/>
              <a:t>// Half Adder</a:t>
            </a:r>
          </a:p>
          <a:p>
            <a:r>
              <a:rPr lang="en-IN" dirty="0"/>
              <a:t>//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//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output sum;</a:t>
            </a:r>
          </a:p>
          <a:p>
            <a:r>
              <a:rPr lang="en-IN" dirty="0"/>
              <a:t>reg sum;</a:t>
            </a:r>
          </a:p>
          <a:p>
            <a:r>
              <a:rPr lang="en-IN" dirty="0"/>
              <a:t>output co;</a:t>
            </a:r>
          </a:p>
          <a:p>
            <a:r>
              <a:rPr lang="en-IN" dirty="0"/>
              <a:t>reg co;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18809-3140-39F1-497F-728688F3BF4D}"/>
              </a:ext>
            </a:extLst>
          </p:cNvPr>
          <p:cNvSpPr txBox="1"/>
          <p:nvPr/>
        </p:nvSpPr>
        <p:spPr>
          <a:xfrm>
            <a:off x="6725266" y="1028343"/>
            <a:ext cx="51127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always @(b, a) begin: HA_COMB</a:t>
            </a:r>
          </a:p>
          <a:p>
            <a:r>
              <a:rPr lang="en-US" dirty="0"/>
              <a:t>    if (((a == 1) &amp;&amp; (b == 1)))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co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(((a == 0) &amp;&amp; (b == 0)))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sum = 1;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6CF1E-078F-266C-7C9E-96053076F791}"/>
              </a:ext>
            </a:extLst>
          </p:cNvPr>
          <p:cNvSpPr txBox="1"/>
          <p:nvPr/>
        </p:nvSpPr>
        <p:spPr>
          <a:xfrm>
            <a:off x="351691" y="232479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6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BD6B7A-F762-5BE7-985A-AFCD6936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F555A-4C2B-43FB-6324-16270648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054C3-13AC-03C3-1F6B-E964B5C8FDDA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5064F-0CFA-06A3-7DBA-917CE450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3376A-96C6-2530-B156-030A25A8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63"/>
            <a:ext cx="12192000" cy="5834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EF976-942C-945D-6973-CA18189E6B3D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D1DFD-A0AF-A713-9DE2-05E8DCF9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C28CE-7E50-215E-4D7C-42CA15503A88}"/>
              </a:ext>
            </a:extLst>
          </p:cNvPr>
          <p:cNvSpPr txBox="1"/>
          <p:nvPr/>
        </p:nvSpPr>
        <p:spPr>
          <a:xfrm>
            <a:off x="-2271" y="65331"/>
            <a:ext cx="777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2BEE-9FEA-C2EA-282E-22B67A0B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52" y="1220340"/>
            <a:ext cx="4922947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C4534-D239-5A0F-56E5-1C0E110A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93" y="1083115"/>
            <a:ext cx="6104149" cy="35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16163-5906-71A6-62ED-49FB9A4C320E}"/>
              </a:ext>
            </a:extLst>
          </p:cNvPr>
          <p:cNvSpPr txBox="1"/>
          <p:nvPr/>
        </p:nvSpPr>
        <p:spPr>
          <a:xfrm>
            <a:off x="1032387" y="395256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utilization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E6CFE-03A3-D03F-F2DF-30C7D4DE8959}"/>
              </a:ext>
            </a:extLst>
          </p:cNvPr>
          <p:cNvSpPr txBox="1"/>
          <p:nvPr/>
        </p:nvSpPr>
        <p:spPr>
          <a:xfrm>
            <a:off x="6567948" y="510294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</p:spTree>
    <p:extLst>
      <p:ext uri="{BB962C8B-B14F-4D97-AF65-F5344CB8AC3E}">
        <p14:creationId xmlns:p14="http://schemas.microsoft.com/office/powerpoint/2010/main" val="35847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28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DAF16-4ECD-A786-AAFB-4553FCF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BC2CC-FF55-363A-37D4-983A81845D53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3A46B-FEFD-4078-62DE-15A51CC4A7B9}"/>
              </a:ext>
            </a:extLst>
          </p:cNvPr>
          <p:cNvSpPr txBox="1"/>
          <p:nvPr/>
        </p:nvSpPr>
        <p:spPr>
          <a:xfrm>
            <a:off x="412955" y="889843"/>
            <a:ext cx="28710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File: </a:t>
            </a:r>
            <a:r>
              <a:rPr lang="en-IN" dirty="0" err="1"/>
              <a:t>fa.v</a:t>
            </a:r>
            <a:endParaRPr lang="en-IN" dirty="0"/>
          </a:p>
          <a:p>
            <a:r>
              <a:rPr lang="en-IN" dirty="0"/>
              <a:t>// Generated by </a:t>
            </a:r>
            <a:r>
              <a:rPr lang="en-IN" dirty="0" err="1"/>
              <a:t>MyHDL</a:t>
            </a:r>
            <a:r>
              <a:rPr lang="en-IN" dirty="0"/>
              <a:t> 0.11</a:t>
            </a:r>
          </a:p>
          <a:p>
            <a:r>
              <a:rPr lang="en-IN" dirty="0"/>
              <a:t>// Date: Fri Dec 15 14:48:52 2023</a:t>
            </a:r>
          </a:p>
          <a:p>
            <a:endParaRPr lang="en-IN" dirty="0"/>
          </a:p>
          <a:p>
            <a:r>
              <a:rPr lang="en-IN" dirty="0"/>
              <a:t>`timescale 1ns/10ps</a:t>
            </a:r>
          </a:p>
          <a:p>
            <a:r>
              <a:rPr lang="en-IN" dirty="0"/>
              <a:t>module fa ( </a:t>
            </a:r>
            <a:r>
              <a:rPr lang="en-IN" dirty="0" err="1"/>
              <a:t>a,b,c,sum,co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input a;</a:t>
            </a:r>
          </a:p>
          <a:p>
            <a:r>
              <a:rPr lang="en-IN" dirty="0"/>
              <a:t>input b;</a:t>
            </a:r>
          </a:p>
          <a:p>
            <a:r>
              <a:rPr lang="en-IN" dirty="0"/>
              <a:t>input c;</a:t>
            </a:r>
          </a:p>
          <a:p>
            <a:r>
              <a:rPr lang="en-IN" dirty="0"/>
              <a:t>output sum;</a:t>
            </a:r>
          </a:p>
          <a:p>
            <a:r>
              <a:rPr lang="en-IN" dirty="0"/>
              <a:t>reg sum;</a:t>
            </a:r>
          </a:p>
          <a:p>
            <a:r>
              <a:rPr lang="en-IN" dirty="0"/>
              <a:t>output co;</a:t>
            </a:r>
          </a:p>
          <a:p>
            <a:r>
              <a:rPr lang="en-IN" dirty="0"/>
              <a:t>reg co;</a:t>
            </a:r>
          </a:p>
          <a:p>
            <a:endParaRPr lang="en-IN" dirty="0"/>
          </a:p>
          <a:p>
            <a:r>
              <a:rPr lang="en-IN" dirty="0"/>
              <a:t>reg s1;</a:t>
            </a:r>
          </a:p>
          <a:p>
            <a:r>
              <a:rPr lang="en-IN" dirty="0"/>
              <a:t>reg c1;</a:t>
            </a:r>
          </a:p>
          <a:p>
            <a:r>
              <a:rPr lang="en-IN" dirty="0"/>
              <a:t>reg c2;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5B3AF-ED78-8810-3183-1BBA81665A47}"/>
              </a:ext>
            </a:extLst>
          </p:cNvPr>
          <p:cNvSpPr txBox="1"/>
          <p:nvPr/>
        </p:nvSpPr>
        <p:spPr>
          <a:xfrm>
            <a:off x="3333136" y="705115"/>
            <a:ext cx="40312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@(a, b) begin: FA_HA0_COMB</a:t>
            </a:r>
          </a:p>
          <a:p>
            <a:r>
              <a:rPr lang="en-US" dirty="0"/>
              <a:t>    if (((a == 0) &amp;&amp; (b == 0))) begin</a:t>
            </a:r>
          </a:p>
          <a:p>
            <a:r>
              <a:rPr lang="en-US" dirty="0"/>
              <a:t>        s1 = 0;</a:t>
            </a:r>
          </a:p>
          <a:p>
            <a:r>
              <a:rPr lang="en-US" dirty="0"/>
              <a:t>        c1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(((a == 1) &amp;&amp; (b == 1))) begin</a:t>
            </a:r>
          </a:p>
          <a:p>
            <a:r>
              <a:rPr lang="en-US" dirty="0"/>
              <a:t>        s1 = 0;</a:t>
            </a:r>
          </a:p>
          <a:p>
            <a:r>
              <a:rPr lang="en-US" dirty="0"/>
              <a:t>        c1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s1 = 1;</a:t>
            </a:r>
          </a:p>
          <a:p>
            <a:r>
              <a:rPr lang="en-US" dirty="0"/>
              <a:t>        c1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5D697-9C2D-DDF2-E95F-DC8D8FB36071}"/>
              </a:ext>
            </a:extLst>
          </p:cNvPr>
          <p:cNvSpPr txBox="1"/>
          <p:nvPr/>
        </p:nvSpPr>
        <p:spPr>
          <a:xfrm>
            <a:off x="7413522" y="663896"/>
            <a:ext cx="4286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@(s1, c) begin: FA_HA1_COMB</a:t>
            </a:r>
          </a:p>
          <a:p>
            <a:r>
              <a:rPr lang="en-US" dirty="0"/>
              <a:t>    if (((s1 == 0) &amp;&amp; (c == 0)))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c2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if (((s1 == 1) &amp;&amp; (c == 1))) begin</a:t>
            </a:r>
          </a:p>
          <a:p>
            <a:r>
              <a:rPr lang="en-US" dirty="0"/>
              <a:t>        sum = 0;</a:t>
            </a:r>
          </a:p>
          <a:p>
            <a:r>
              <a:rPr lang="en-US" dirty="0"/>
              <a:t>        c2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sum = 1;</a:t>
            </a:r>
          </a:p>
          <a:p>
            <a:r>
              <a:rPr lang="en-US" dirty="0"/>
              <a:t>        c2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26B6B-6F7B-EE09-7E9F-7E689A3FEB2C}"/>
              </a:ext>
            </a:extLst>
          </p:cNvPr>
          <p:cNvSpPr txBox="1"/>
          <p:nvPr/>
        </p:nvSpPr>
        <p:spPr>
          <a:xfrm>
            <a:off x="8908026" y="3567499"/>
            <a:ext cx="32938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always @(c1, c2) begin: FA_ORGATE0_COMB</a:t>
            </a:r>
          </a:p>
          <a:p>
            <a:r>
              <a:rPr lang="en-US" dirty="0"/>
              <a:t>    if (((c1 == 0) &amp;&amp; (c2 == 0))) begin</a:t>
            </a:r>
          </a:p>
          <a:p>
            <a:r>
              <a:rPr lang="en-US" dirty="0"/>
              <a:t>        co = 0;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else begin</a:t>
            </a:r>
          </a:p>
          <a:p>
            <a:r>
              <a:rPr lang="en-US" dirty="0"/>
              <a:t>        co = 1;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4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46612-4FB9-D60E-153C-0EFFDE56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1036D-9288-D90D-B5A1-C59DB304ED45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36966-BE01-6F71-52A0-C756A10C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122"/>
            <a:ext cx="12192000" cy="58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0FAC7-018F-0D46-6B20-B47A1372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17E59-0D49-3644-1315-775A60B19EE6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or-gate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4F136-39D7-59D9-8A96-20C60350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17"/>
            <a:ext cx="12192000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9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4AA12-979C-7B09-4E20-3EEA4A69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F7944-795E-1D5C-57DA-36423D4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" y="136525"/>
            <a:ext cx="9912955" cy="74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381A1-4E08-6D71-AB00-BA96463C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0" y="1667349"/>
            <a:ext cx="4938188" cy="1851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198A5-8478-1C2E-C44F-A7FBFD499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04" y="1259483"/>
            <a:ext cx="6081287" cy="351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DA658-2E92-2BD4-A588-C56FD35F7010}"/>
              </a:ext>
            </a:extLst>
          </p:cNvPr>
          <p:cNvSpPr txBox="1"/>
          <p:nvPr/>
        </p:nvSpPr>
        <p:spPr>
          <a:xfrm>
            <a:off x="1032387" y="395256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utilization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1B399-6F7D-BBDA-58CF-36062018128E}"/>
              </a:ext>
            </a:extLst>
          </p:cNvPr>
          <p:cNvSpPr txBox="1"/>
          <p:nvPr/>
        </p:nvSpPr>
        <p:spPr>
          <a:xfrm>
            <a:off x="6567948" y="510294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</p:spTree>
    <p:extLst>
      <p:ext uri="{BB962C8B-B14F-4D97-AF65-F5344CB8AC3E}">
        <p14:creationId xmlns:p14="http://schemas.microsoft.com/office/powerpoint/2010/main" val="91447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E7E3D-EB2D-60FE-56A8-FD7C61A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69D09-9A24-2551-2E6A-60EF7E99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11"/>
            <a:ext cx="12192000" cy="6047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FE6DEF-3BF7-AB24-95F7-EAE1D55DB6B2}"/>
              </a:ext>
            </a:extLst>
          </p:cNvPr>
          <p:cNvSpPr txBox="1"/>
          <p:nvPr/>
        </p:nvSpPr>
        <p:spPr>
          <a:xfrm>
            <a:off x="103162" y="65197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43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EDE49-3097-0C79-D5CF-EAA0C26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9855D-8DDC-B493-6F62-623384DA59E8}"/>
              </a:ext>
            </a:extLst>
          </p:cNvPr>
          <p:cNvSpPr txBox="1"/>
          <p:nvPr/>
        </p:nvSpPr>
        <p:spPr>
          <a:xfrm>
            <a:off x="112995" y="750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D669-3BEB-A959-450E-19A4740A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016"/>
            <a:ext cx="12192000" cy="58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6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96A05-037B-A9D4-AF4F-F252E3E8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EB32A-7334-5B05-ADF7-389DE8EC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6" y="1052338"/>
            <a:ext cx="5105842" cy="1882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8F44B-B092-8D6C-3E0F-7963AF8C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98" y="1052338"/>
            <a:ext cx="6073666" cy="3505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CB467-0AD5-BE0F-8272-4F0CCEA27E44}"/>
              </a:ext>
            </a:extLst>
          </p:cNvPr>
          <p:cNvSpPr txBox="1"/>
          <p:nvPr/>
        </p:nvSpPr>
        <p:spPr>
          <a:xfrm>
            <a:off x="1032387" y="395256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Resource utilization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BB41C-012D-5661-EB58-297F232AC80F}"/>
              </a:ext>
            </a:extLst>
          </p:cNvPr>
          <p:cNvSpPr txBox="1"/>
          <p:nvPr/>
        </p:nvSpPr>
        <p:spPr>
          <a:xfrm>
            <a:off x="6567948" y="5102942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 report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86A41-9402-8027-BAE1-770345DC571B}"/>
              </a:ext>
            </a:extLst>
          </p:cNvPr>
          <p:cNvSpPr txBox="1"/>
          <p:nvPr/>
        </p:nvSpPr>
        <p:spPr>
          <a:xfrm>
            <a:off x="112995" y="750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FF68E-91ED-CE4F-DE93-2308033C0354}"/>
              </a:ext>
            </a:extLst>
          </p:cNvPr>
          <p:cNvSpPr txBox="1"/>
          <p:nvPr/>
        </p:nvSpPr>
        <p:spPr>
          <a:xfrm>
            <a:off x="265470" y="364246"/>
            <a:ext cx="11316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02264-1EBC-5B77-5AD0-DDDCC1B753BD}"/>
              </a:ext>
            </a:extLst>
          </p:cNvPr>
          <p:cNvSpPr txBox="1"/>
          <p:nvPr/>
        </p:nvSpPr>
        <p:spPr>
          <a:xfrm>
            <a:off x="2113935" y="1082751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@always(clk.posedge)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) 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275948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10B1-745A-B5B6-EB0A-1DAE75087AD3}"/>
              </a:ext>
            </a:extLst>
          </p:cNvPr>
          <p:cNvSpPr txBox="1"/>
          <p:nvPr/>
        </p:nvSpPr>
        <p:spPr>
          <a:xfrm>
            <a:off x="609600" y="487825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D Flipflop with asynchronous reset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D396-81DD-17AF-0914-A447FD5A756E}"/>
              </a:ext>
            </a:extLst>
          </p:cNvPr>
          <p:cNvSpPr txBox="1"/>
          <p:nvPr/>
        </p:nvSpPr>
        <p:spPr>
          <a:xfrm>
            <a:off x="2772697" y="1460599"/>
            <a:ext cx="6096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@always_seq(clk.posedge, reset=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def logic():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d</a:t>
            </a:r>
          </a:p>
          <a:p>
            <a:endParaRPr lang="en-IN" dirty="0"/>
          </a:p>
          <a:p>
            <a:r>
              <a:rPr lang="en-IN" dirty="0"/>
              <a:t>    return logic</a:t>
            </a:r>
          </a:p>
          <a:p>
            <a:endParaRPr lang="en-IN" dirty="0"/>
          </a:p>
          <a:p>
            <a:r>
              <a:rPr lang="en-IN" dirty="0"/>
              <a:t>def convert():</a:t>
            </a:r>
          </a:p>
          <a:p>
            <a:r>
              <a:rPr lang="en-IN" dirty="0"/>
              <a:t>    q, d, </a:t>
            </a:r>
            <a:r>
              <a:rPr lang="en-IN" dirty="0" err="1"/>
              <a:t>clk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rst</a:t>
            </a:r>
            <a:r>
              <a:rPr lang="en-IN" dirty="0"/>
              <a:t> = </a:t>
            </a:r>
            <a:r>
              <a:rPr lang="en-IN" dirty="0" err="1"/>
              <a:t>ResetSignal</a:t>
            </a:r>
            <a:r>
              <a:rPr lang="en-IN" dirty="0"/>
              <a:t>(</a:t>
            </a:r>
            <a:r>
              <a:rPr lang="en-IN" dirty="0" err="1"/>
              <a:t>val</a:t>
            </a:r>
            <a:r>
              <a:rPr lang="en-IN" dirty="0"/>
              <a:t>=1,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dffa</a:t>
            </a:r>
            <a:r>
              <a:rPr lang="en-IN" dirty="0"/>
              <a:t>(q, d, </a:t>
            </a:r>
            <a:r>
              <a:rPr lang="en-IN" dirty="0" err="1"/>
              <a:t>clk</a:t>
            </a:r>
            <a:r>
              <a:rPr lang="en-IN" dirty="0"/>
              <a:t>, </a:t>
            </a:r>
            <a:r>
              <a:rPr lang="en-IN" dirty="0" err="1"/>
              <a:t>rst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</p:spTree>
    <p:extLst>
      <p:ext uri="{BB962C8B-B14F-4D97-AF65-F5344CB8AC3E}">
        <p14:creationId xmlns:p14="http://schemas.microsoft.com/office/powerpoint/2010/main" val="1926999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1" y="399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4CAC-E563-D7B1-AE64-0248B4D868C9}"/>
              </a:ext>
            </a:extLst>
          </p:cNvPr>
          <p:cNvSpPr txBox="1"/>
          <p:nvPr/>
        </p:nvSpPr>
        <p:spPr>
          <a:xfrm>
            <a:off x="1150375" y="10884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2534548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DFB4C-3152-3FF6-DB4B-41C8C1A2271C}"/>
              </a:ext>
            </a:extLst>
          </p:cNvPr>
          <p:cNvSpPr txBox="1"/>
          <p:nvPr/>
        </p:nvSpPr>
        <p:spPr>
          <a:xfrm>
            <a:off x="737419" y="1353441"/>
            <a:ext cx="4296697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@block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width=16):</a:t>
            </a:r>
          </a:p>
          <a:p>
            <a:r>
              <a:rPr lang="en-IN" sz="1400" dirty="0"/>
              <a:t>    """</a:t>
            </a:r>
          </a:p>
          <a:p>
            <a:r>
              <a:rPr lang="en-IN" sz="1400" dirty="0"/>
              <a:t>    Simple ALU.</a:t>
            </a:r>
          </a:p>
          <a:p>
            <a:r>
              <a:rPr lang="en-IN" sz="1400" dirty="0"/>
              <a:t>    See ARM System Architecture "Introduction To Processor Design"</a:t>
            </a:r>
          </a:p>
          <a:p>
            <a:r>
              <a:rPr lang="en-IN" sz="1400" dirty="0"/>
              <a:t>    """</a:t>
            </a:r>
          </a:p>
          <a:p>
            <a:endParaRPr lang="en-IN" sz="1400" dirty="0"/>
          </a:p>
          <a:p>
            <a:r>
              <a:rPr lang="en-IN" sz="1400" dirty="0"/>
              <a:t>    result = Signal(</a:t>
            </a:r>
            <a:r>
              <a:rPr lang="en-IN" sz="1400" dirty="0" err="1"/>
              <a:t>intbv</a:t>
            </a:r>
            <a:r>
              <a:rPr lang="en-IN" sz="1400" dirty="0"/>
              <a:t>(0)[width:])</a:t>
            </a:r>
          </a:p>
          <a:p>
            <a:endParaRPr lang="en-IN" sz="1400" dirty="0"/>
          </a:p>
          <a:p>
            <a:r>
              <a:rPr lang="en-IN" sz="1400" dirty="0"/>
              <a:t>    """@always(</a:t>
            </a:r>
            <a:r>
              <a:rPr lang="en-IN" sz="1400" dirty="0" err="1"/>
              <a:t>clk.posedge</a:t>
            </a:r>
            <a:r>
              <a:rPr lang="en-IN" sz="1400" dirty="0"/>
              <a:t>)"""</a:t>
            </a:r>
          </a:p>
          <a:p>
            <a:r>
              <a:rPr lang="en-IN" sz="1400" dirty="0"/>
              <a:t>    @always_seq(clk.posedge, reset=</a:t>
            </a:r>
            <a:r>
              <a:rPr lang="en-IN" sz="1400" dirty="0" err="1"/>
              <a:t>rst</a:t>
            </a:r>
            <a:r>
              <a:rPr lang="en-IN" sz="1400" dirty="0"/>
              <a:t>)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alu_func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if </a:t>
            </a:r>
            <a:r>
              <a:rPr lang="en-IN" sz="1400" dirty="0" err="1"/>
              <a:t>rst</a:t>
            </a:r>
            <a:r>
              <a:rPr lang="en-IN" sz="1400" dirty="0"/>
              <a:t>==0: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t_ALU_FUNCTION.ZERO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0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t_ALU_FUNCTION.ONES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2 ** width - 1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-a % 2 **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63D7-24F3-D5AE-B88B-9736897AEF0B}"/>
              </a:ext>
            </a:extLst>
          </p:cNvPr>
          <p:cNvSpPr txBox="1"/>
          <p:nvPr/>
        </p:nvSpPr>
        <p:spPr>
          <a:xfrm>
            <a:off x="5488858" y="1107915"/>
            <a:ext cx="6096000" cy="52629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t_ALU_FUNCTION.NEG_B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-b % 2 ** width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t_ALU_FUNCTION.NOT_B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~b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t_ALU_FUNCTION.A_PLUS_1: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t_ALU_FUNCTION.B_PLUS_1: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b + 1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t_ALU_FUNCTION.A_AND_B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&amp;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|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t_ALU_FUNCTION.A_XOR_B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^ b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elif</a:t>
            </a:r>
            <a:r>
              <a:rPr lang="en-IN" sz="1400" dirty="0"/>
              <a:t> f == </a:t>
            </a:r>
            <a:r>
              <a:rPr lang="en-IN" sz="1400" dirty="0" err="1"/>
              <a:t>t_ALU_FUNCTION.A_PLUS_B</a:t>
            </a:r>
            <a:r>
              <a:rPr lang="en-IN" sz="1400" dirty="0"/>
              <a:t>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 = a + b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result.next</a:t>
            </a:r>
            <a:r>
              <a:rPr lang="en-IN" sz="14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65449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167D1-7D27-13E6-D396-3F26BED820C8}"/>
              </a:ext>
            </a:extLst>
          </p:cNvPr>
          <p:cNvSpPr txBox="1"/>
          <p:nvPr/>
        </p:nvSpPr>
        <p:spPr>
          <a:xfrm>
            <a:off x="658760" y="399334"/>
            <a:ext cx="934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 		ALU		-Cont’d.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EC-394B-8912-D975-C9A6A1382D2F}"/>
              </a:ext>
            </a:extLst>
          </p:cNvPr>
          <p:cNvSpPr txBox="1"/>
          <p:nvPr/>
        </p:nvSpPr>
        <p:spPr>
          <a:xfrm>
            <a:off x="2644878" y="1027609"/>
            <a:ext cx="6096000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 @always_comb</a:t>
            </a:r>
          </a:p>
          <a:p>
            <a:r>
              <a:rPr lang="en-IN" sz="1400" dirty="0"/>
              <a:t>    def </a:t>
            </a:r>
            <a:r>
              <a:rPr lang="en-IN" sz="1400" dirty="0" err="1"/>
              <a:t>alu_status</a:t>
            </a:r>
            <a:r>
              <a:rPr lang="en-IN" sz="1400" dirty="0"/>
              <a:t>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q.next</a:t>
            </a:r>
            <a:r>
              <a:rPr lang="en-IN" sz="1400" dirty="0"/>
              <a:t> = result</a:t>
            </a:r>
          </a:p>
          <a:p>
            <a:endParaRPr lang="en-IN" sz="1400" dirty="0"/>
          </a:p>
          <a:p>
            <a:r>
              <a:rPr lang="en-IN" sz="1400" dirty="0"/>
              <a:t>        if result == 0: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1</a:t>
            </a:r>
          </a:p>
          <a:p>
            <a:r>
              <a:rPr lang="en-IN" sz="1400" dirty="0"/>
              <a:t>        else: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z.next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</a:t>
            </a:r>
            <a:r>
              <a:rPr lang="en-IN" sz="1400" dirty="0" err="1"/>
              <a:t>n.next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    # how to detect overflow?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o.next</a:t>
            </a:r>
            <a:r>
              <a:rPr lang="en-IN" sz="1400" dirty="0"/>
              <a:t> = 0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endParaRPr lang="en-IN" sz="1400" dirty="0"/>
          </a:p>
          <a:p>
            <a:r>
              <a:rPr lang="en-IN" sz="1400" dirty="0"/>
              <a:t>def convert(</a:t>
            </a:r>
            <a:r>
              <a:rPr lang="en-IN" sz="1400" dirty="0" err="1"/>
              <a:t>hdl</a:t>
            </a:r>
            <a:r>
              <a:rPr lang="en-IN" sz="1400" dirty="0"/>
              <a:t>):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clk,n,z,o</a:t>
            </a:r>
            <a:r>
              <a:rPr lang="en-IN" sz="1400" dirty="0"/>
              <a:t>= [Signal(bool(0)) for </a:t>
            </a:r>
            <a:r>
              <a:rPr lang="en-IN" sz="1400" dirty="0" err="1"/>
              <a:t>i</a:t>
            </a:r>
            <a:r>
              <a:rPr lang="en-IN" sz="1400" dirty="0"/>
              <a:t> in range(4)]</a:t>
            </a:r>
          </a:p>
          <a:p>
            <a:r>
              <a:rPr lang="en-IN" sz="1400" dirty="0"/>
              <a:t>    q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a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b = Signal(</a:t>
            </a:r>
            <a:r>
              <a:rPr lang="en-IN" sz="1400" dirty="0" err="1"/>
              <a:t>intbv</a:t>
            </a:r>
            <a:r>
              <a:rPr lang="en-IN" sz="1400" dirty="0"/>
              <a:t>(0)[16:])</a:t>
            </a:r>
          </a:p>
          <a:p>
            <a:r>
              <a:rPr lang="en-IN" sz="1400" dirty="0"/>
              <a:t>    f = Signal(</a:t>
            </a:r>
            <a:r>
              <a:rPr lang="en-IN" sz="1400" dirty="0" err="1"/>
              <a:t>t_ALU_FUNCTION.ZERO</a:t>
            </a:r>
            <a:r>
              <a:rPr lang="en-IN" sz="1400" dirty="0"/>
              <a:t>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rst</a:t>
            </a:r>
            <a:r>
              <a:rPr lang="en-IN" sz="1400" dirty="0"/>
              <a:t> = </a:t>
            </a:r>
            <a:r>
              <a:rPr lang="en-IN" sz="1400" dirty="0" err="1"/>
              <a:t>ResetSignal</a:t>
            </a:r>
            <a:r>
              <a:rPr lang="en-IN" sz="1400" dirty="0"/>
              <a:t>(0, active=0, </a:t>
            </a:r>
            <a:r>
              <a:rPr lang="en-IN" sz="1400" dirty="0" err="1"/>
              <a:t>isasync</a:t>
            </a:r>
            <a:r>
              <a:rPr lang="en-IN" sz="1400" dirty="0"/>
              <a:t>=True)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</a:t>
            </a:r>
            <a:r>
              <a:rPr lang="en-IN" sz="1400" dirty="0"/>
              <a:t> = </a:t>
            </a:r>
            <a:r>
              <a:rPr lang="en-IN" sz="1400" dirty="0" err="1"/>
              <a:t>aluSeq</a:t>
            </a:r>
            <a:r>
              <a:rPr lang="en-IN" sz="1400" dirty="0"/>
              <a:t>(q, o, z, n, a, b, f, 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rst</a:t>
            </a:r>
            <a:r>
              <a:rPr lang="en-IN" sz="1400" dirty="0"/>
              <a:t>, width=16)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convInst.convert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</a:t>
            </a:r>
            <a:r>
              <a:rPr lang="en-IN" sz="1400" dirty="0" err="1"/>
              <a:t>hdl</a:t>
            </a:r>
            <a:r>
              <a:rPr lang="en-IN" sz="1400" dirty="0"/>
              <a:t>)</a:t>
            </a:r>
          </a:p>
          <a:p>
            <a:r>
              <a:rPr lang="en-IN" sz="1400" dirty="0"/>
              <a:t>convert(</a:t>
            </a:r>
            <a:r>
              <a:rPr lang="en-IN" sz="1400" dirty="0" err="1"/>
              <a:t>hdl</a:t>
            </a:r>
            <a:r>
              <a:rPr lang="en-IN" sz="1400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199489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D871-B8B5-E10C-434E-9D7F2CA28D0F}"/>
              </a:ext>
            </a:extLst>
          </p:cNvPr>
          <p:cNvSpPr txBox="1"/>
          <p:nvPr/>
        </p:nvSpPr>
        <p:spPr>
          <a:xfrm>
            <a:off x="835742" y="556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Counter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D5D6-985C-8918-5BF5-435D3395F61C}"/>
              </a:ext>
            </a:extLst>
          </p:cNvPr>
          <p:cNvSpPr txBox="1"/>
          <p:nvPr/>
        </p:nvSpPr>
        <p:spPr>
          <a:xfrm>
            <a:off x="629264" y="1278037"/>
            <a:ext cx="46285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always_seq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counter(count, enable, clock, reset):</a:t>
            </a:r>
          </a:p>
          <a:p>
            <a:r>
              <a:rPr lang="en-IN" dirty="0"/>
              <a:t>    """ </a:t>
            </a:r>
            <a:r>
              <a:rPr lang="en-IN" dirty="0" err="1"/>
              <a:t>Incrementer</a:t>
            </a:r>
            <a:r>
              <a:rPr lang="en-IN" dirty="0"/>
              <a:t> with enable.</a:t>
            </a:r>
          </a:p>
          <a:p>
            <a:endParaRPr lang="en-IN" dirty="0"/>
          </a:p>
          <a:p>
            <a:r>
              <a:rPr lang="en-IN" dirty="0"/>
              <a:t>    count -- output</a:t>
            </a:r>
          </a:p>
          <a:p>
            <a:r>
              <a:rPr lang="en-IN" dirty="0"/>
              <a:t>    enable -- control input, increment when 1</a:t>
            </a:r>
          </a:p>
          <a:p>
            <a:r>
              <a:rPr lang="en-IN" dirty="0"/>
              <a:t>    clock -- clock input</a:t>
            </a:r>
          </a:p>
          <a:p>
            <a:r>
              <a:rPr lang="en-IN" dirty="0"/>
              <a:t>    reset -- asynchronous reset input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@always_seq(clock.posedge, reset=reset)</a:t>
            </a:r>
          </a:p>
          <a:p>
            <a:r>
              <a:rPr lang="en-IN" dirty="0"/>
              <a:t>    def </a:t>
            </a:r>
            <a:r>
              <a:rPr lang="en-IN" dirty="0" err="1"/>
              <a:t>seq</a:t>
            </a:r>
            <a:r>
              <a:rPr lang="en-IN" dirty="0"/>
              <a:t>():</a:t>
            </a:r>
          </a:p>
          <a:p>
            <a:r>
              <a:rPr lang="en-IN" dirty="0"/>
              <a:t>        if enable:</a:t>
            </a:r>
          </a:p>
          <a:p>
            <a:r>
              <a:rPr lang="en-IN" dirty="0"/>
              <a:t>            </a:t>
            </a:r>
            <a:r>
              <a:rPr lang="en-IN" dirty="0" err="1"/>
              <a:t>count.next</a:t>
            </a:r>
            <a:r>
              <a:rPr lang="en-IN" dirty="0"/>
              <a:t> = count + 1</a:t>
            </a:r>
          </a:p>
          <a:p>
            <a:endParaRPr lang="en-IN" dirty="0"/>
          </a:p>
          <a:p>
            <a:r>
              <a:rPr lang="en-IN" dirty="0"/>
              <a:t>    return </a:t>
            </a:r>
            <a:r>
              <a:rPr lang="en-IN" dirty="0" err="1"/>
              <a:t>seq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12E01-9F6F-6F81-8DA0-3793386B6F99}"/>
              </a:ext>
            </a:extLst>
          </p:cNvPr>
          <p:cNvSpPr txBox="1"/>
          <p:nvPr/>
        </p:nvSpPr>
        <p:spPr>
          <a:xfrm>
            <a:off x="5562600" y="1001037"/>
            <a:ext cx="6096000" cy="56323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Signal, </a:t>
            </a:r>
            <a:r>
              <a:rPr lang="en-IN" dirty="0" err="1"/>
              <a:t>ResetSignal</a:t>
            </a:r>
            <a:r>
              <a:rPr lang="en-IN" dirty="0"/>
              <a:t>, </a:t>
            </a:r>
            <a:r>
              <a:rPr lang="en-IN" dirty="0" err="1"/>
              <a:t>modbv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counter import counter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):</a:t>
            </a:r>
          </a:p>
          <a:p>
            <a:r>
              <a:rPr lang="en-IN" dirty="0"/>
              <a:t>    """Convert </a:t>
            </a:r>
            <a:r>
              <a:rPr lang="en-IN" dirty="0" err="1"/>
              <a:t>inc</a:t>
            </a:r>
            <a:r>
              <a:rPr lang="en-IN" dirty="0"/>
              <a:t> block to Verilog or VHDL."""</a:t>
            </a:r>
          </a:p>
          <a:p>
            <a:endParaRPr lang="en-IN" dirty="0"/>
          </a:p>
          <a:p>
            <a:r>
              <a:rPr lang="en-IN" dirty="0"/>
              <a:t>    m = 8</a:t>
            </a:r>
          </a:p>
          <a:p>
            <a:endParaRPr lang="en-IN" dirty="0"/>
          </a:p>
          <a:p>
            <a:r>
              <a:rPr lang="en-IN" dirty="0"/>
              <a:t>    count = Signal(</a:t>
            </a:r>
            <a:r>
              <a:rPr lang="en-IN" dirty="0" err="1"/>
              <a:t>modbv</a:t>
            </a:r>
            <a:r>
              <a:rPr lang="en-IN" dirty="0"/>
              <a:t>(0)[m:])</a:t>
            </a:r>
          </a:p>
          <a:p>
            <a:r>
              <a:rPr lang="en-IN" dirty="0"/>
              <a:t>    enable = Signal(bool(0))</a:t>
            </a:r>
          </a:p>
          <a:p>
            <a:r>
              <a:rPr lang="en-IN" dirty="0"/>
              <a:t>    clock  = Signal(bool(0))</a:t>
            </a:r>
          </a:p>
          <a:p>
            <a:r>
              <a:rPr lang="en-IN" dirty="0"/>
              <a:t>    reset = </a:t>
            </a:r>
            <a:r>
              <a:rPr lang="en-IN" dirty="0" err="1"/>
              <a:t>ResetSignal</a:t>
            </a:r>
            <a:r>
              <a:rPr lang="en-IN" dirty="0"/>
              <a:t>(0, active=0, </a:t>
            </a:r>
            <a:r>
              <a:rPr lang="en-IN" dirty="0" err="1"/>
              <a:t>isasync</a:t>
            </a:r>
            <a:r>
              <a:rPr lang="en-IN" dirty="0"/>
              <a:t>=True)</a:t>
            </a:r>
          </a:p>
          <a:p>
            <a:endParaRPr lang="en-IN" dirty="0"/>
          </a:p>
          <a:p>
            <a:r>
              <a:rPr lang="en-IN" dirty="0"/>
              <a:t>    inc_1 = counter(count, enable, clock, reset)</a:t>
            </a:r>
          </a:p>
          <a:p>
            <a:endParaRPr lang="en-IN" dirty="0"/>
          </a:p>
          <a:p>
            <a:r>
              <a:rPr lang="en-IN" dirty="0"/>
              <a:t>    inc_1.convert(</a:t>
            </a:r>
            <a:r>
              <a:rPr lang="en-IN" dirty="0" err="1"/>
              <a:t>hdl</a:t>
            </a:r>
            <a:r>
              <a:rPr lang="en-IN" dirty="0"/>
              <a:t>=</a:t>
            </a:r>
            <a:r>
              <a:rPr lang="en-IN" dirty="0" err="1"/>
              <a:t>hdl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convert_inc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</p:txBody>
      </p:sp>
    </p:spTree>
    <p:extLst>
      <p:ext uri="{BB962C8B-B14F-4D97-AF65-F5344CB8AC3E}">
        <p14:creationId xmlns:p14="http://schemas.microsoft.com/office/powerpoint/2010/main" val="3008866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F08F1-7A80-A9CF-F8F5-E6817487CFBD}"/>
              </a:ext>
            </a:extLst>
          </p:cNvPr>
          <p:cNvSpPr txBox="1"/>
          <p:nvPr/>
        </p:nvSpPr>
        <p:spPr>
          <a:xfrm>
            <a:off x="196645" y="2518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designs:		RAM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B377-8081-2076-570A-2E26E89CFDED}"/>
              </a:ext>
            </a:extLst>
          </p:cNvPr>
          <p:cNvSpPr txBox="1"/>
          <p:nvPr/>
        </p:nvSpPr>
        <p:spPr>
          <a:xfrm>
            <a:off x="3441290" y="733246"/>
            <a:ext cx="6096000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myhdl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myhdl</a:t>
            </a:r>
            <a:r>
              <a:rPr lang="en-IN" sz="1400" dirty="0"/>
              <a:t> import *</a:t>
            </a:r>
          </a:p>
          <a:p>
            <a:r>
              <a:rPr lang="en-IN" sz="1400" dirty="0"/>
              <a:t>@block</a:t>
            </a:r>
          </a:p>
          <a:p>
            <a:r>
              <a:rPr lang="en-IN" sz="1400" dirty="0"/>
              <a:t>def RAM(</a:t>
            </a:r>
            <a:r>
              <a:rPr lang="en-IN" sz="1400" dirty="0" err="1"/>
              <a:t>dout</a:t>
            </a:r>
            <a:r>
              <a:rPr lang="en-IN" sz="1400" dirty="0"/>
              <a:t>, din, </a:t>
            </a:r>
            <a:r>
              <a:rPr lang="en-IN" sz="1400" dirty="0" err="1"/>
              <a:t>addr</a:t>
            </a:r>
            <a:r>
              <a:rPr lang="en-IN" sz="1400" dirty="0"/>
              <a:t>, we, </a:t>
            </a:r>
            <a:r>
              <a:rPr lang="en-IN" sz="1400" dirty="0" err="1"/>
              <a:t>clk</a:t>
            </a:r>
            <a:r>
              <a:rPr lang="en-IN" sz="1400" dirty="0"/>
              <a:t>, depth=128):</a:t>
            </a:r>
          </a:p>
          <a:p>
            <a:r>
              <a:rPr lang="en-IN" sz="1400" dirty="0"/>
              <a:t>    """ Ram model """</a:t>
            </a:r>
          </a:p>
          <a:p>
            <a:r>
              <a:rPr lang="en-IN" sz="1400" dirty="0"/>
              <a:t>    mem = [Signal(</a:t>
            </a:r>
            <a:r>
              <a:rPr lang="en-IN" sz="1400" dirty="0" err="1"/>
              <a:t>intbv</a:t>
            </a:r>
            <a:r>
              <a:rPr lang="en-IN" sz="1400" dirty="0"/>
              <a:t>(0)[8:]) for </a:t>
            </a:r>
            <a:r>
              <a:rPr lang="en-IN" sz="1400" dirty="0" err="1"/>
              <a:t>i</a:t>
            </a:r>
            <a:r>
              <a:rPr lang="en-IN" sz="1400" dirty="0"/>
              <a:t> in range(depth)]</a:t>
            </a:r>
          </a:p>
          <a:p>
            <a:endParaRPr lang="en-IN" sz="1400" dirty="0"/>
          </a:p>
          <a:p>
            <a:r>
              <a:rPr lang="en-IN" sz="1400" dirty="0"/>
              <a:t>    @always(clk.posedge)</a:t>
            </a:r>
          </a:p>
          <a:p>
            <a:r>
              <a:rPr lang="en-IN" sz="1400" dirty="0"/>
              <a:t>    def write():</a:t>
            </a:r>
          </a:p>
          <a:p>
            <a:r>
              <a:rPr lang="en-IN" sz="1400" dirty="0"/>
              <a:t>        if we:</a:t>
            </a:r>
          </a:p>
          <a:p>
            <a:r>
              <a:rPr lang="en-IN" sz="1400" dirty="0"/>
              <a:t>            mem[</a:t>
            </a:r>
            <a:r>
              <a:rPr lang="en-IN" sz="1400" dirty="0" err="1"/>
              <a:t>addr</a:t>
            </a:r>
            <a:r>
              <a:rPr lang="en-IN" sz="1400" dirty="0"/>
              <a:t>].next = din</a:t>
            </a:r>
          </a:p>
          <a:p>
            <a:endParaRPr lang="en-IN" sz="1400" dirty="0"/>
          </a:p>
          <a:p>
            <a:r>
              <a:rPr lang="en-IN" sz="1400" dirty="0"/>
              <a:t>    @always_comb</a:t>
            </a:r>
          </a:p>
          <a:p>
            <a:r>
              <a:rPr lang="en-IN" sz="1400" dirty="0"/>
              <a:t>    def read():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dout.next</a:t>
            </a:r>
            <a:r>
              <a:rPr lang="en-IN" sz="1400" dirty="0"/>
              <a:t> = mem[</a:t>
            </a:r>
            <a:r>
              <a:rPr lang="en-IN" sz="1400" dirty="0" err="1"/>
              <a:t>addr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/>
              <a:t>    return instances()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dout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dout_v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/>
              <a:t>din = Signal(</a:t>
            </a:r>
            <a:r>
              <a:rPr lang="en-IN" sz="1400" dirty="0" err="1"/>
              <a:t>intbv</a:t>
            </a:r>
            <a:r>
              <a:rPr lang="en-IN" sz="1400" dirty="0"/>
              <a:t>(0)[8:])</a:t>
            </a:r>
          </a:p>
          <a:p>
            <a:r>
              <a:rPr lang="en-IN" sz="1400" dirty="0" err="1"/>
              <a:t>addr</a:t>
            </a:r>
            <a:r>
              <a:rPr lang="en-IN" sz="1400" dirty="0"/>
              <a:t> = Signal(</a:t>
            </a:r>
            <a:r>
              <a:rPr lang="en-IN" sz="1400" dirty="0" err="1"/>
              <a:t>intbv</a:t>
            </a:r>
            <a:r>
              <a:rPr lang="en-IN" sz="1400" dirty="0"/>
              <a:t>(0)[7:])</a:t>
            </a:r>
          </a:p>
          <a:p>
            <a:r>
              <a:rPr lang="en-IN" sz="1400" dirty="0"/>
              <a:t>we = Signal(bool(0))</a:t>
            </a:r>
          </a:p>
          <a:p>
            <a:r>
              <a:rPr lang="en-IN" sz="1400" dirty="0" err="1"/>
              <a:t>clk</a:t>
            </a:r>
            <a:r>
              <a:rPr lang="en-IN" sz="1400" dirty="0"/>
              <a:t> = Signal(bool(0))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 err="1"/>
              <a:t>inst</a:t>
            </a:r>
            <a:r>
              <a:rPr lang="en-IN" sz="1400" dirty="0"/>
              <a:t> = RAM(</a:t>
            </a:r>
            <a:r>
              <a:rPr lang="en-IN" sz="1400" dirty="0" err="1"/>
              <a:t>clk</a:t>
            </a:r>
            <a:r>
              <a:rPr lang="en-IN" sz="1400" dirty="0"/>
              <a:t>=</a:t>
            </a:r>
            <a:r>
              <a:rPr lang="en-IN" sz="1400" dirty="0" err="1"/>
              <a:t>clk</a:t>
            </a:r>
            <a:r>
              <a:rPr lang="en-IN" sz="1400" dirty="0"/>
              <a:t>, </a:t>
            </a:r>
            <a:r>
              <a:rPr lang="en-IN" sz="1400" dirty="0" err="1"/>
              <a:t>addr</a:t>
            </a:r>
            <a:r>
              <a:rPr lang="en-IN" sz="1400" dirty="0"/>
              <a:t>=</a:t>
            </a:r>
            <a:r>
              <a:rPr lang="en-IN" sz="1400" dirty="0" err="1"/>
              <a:t>addr</a:t>
            </a:r>
            <a:r>
              <a:rPr lang="en-IN" sz="1400" dirty="0"/>
              <a:t>, we=we, din=din, </a:t>
            </a:r>
            <a:r>
              <a:rPr lang="en-IN" sz="1400" dirty="0" err="1"/>
              <a:t>dout</a:t>
            </a:r>
            <a:r>
              <a:rPr lang="en-IN" sz="1400" dirty="0"/>
              <a:t>=</a:t>
            </a:r>
            <a:r>
              <a:rPr lang="en-IN" sz="1400" dirty="0" err="1"/>
              <a:t>dout</a:t>
            </a:r>
            <a:r>
              <a:rPr lang="en-IN" sz="1400" dirty="0"/>
              <a:t>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="VHDL")</a:t>
            </a:r>
          </a:p>
          <a:p>
            <a:r>
              <a:rPr lang="en-IN" sz="1400" dirty="0" err="1"/>
              <a:t>inst.convert</a:t>
            </a:r>
            <a:r>
              <a:rPr lang="en-IN" sz="1400" dirty="0"/>
              <a:t>(</a:t>
            </a:r>
            <a:r>
              <a:rPr lang="en-IN" sz="1400" dirty="0" err="1"/>
              <a:t>hdl</a:t>
            </a:r>
            <a:r>
              <a:rPr lang="en-IN" sz="1400" dirty="0"/>
              <a:t>="Verilog", testbench=False)</a:t>
            </a:r>
          </a:p>
        </p:txBody>
      </p:sp>
    </p:spTree>
    <p:extLst>
      <p:ext uri="{BB962C8B-B14F-4D97-AF65-F5344CB8AC3E}">
        <p14:creationId xmlns:p14="http://schemas.microsoft.com/office/powerpoint/2010/main" val="24342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E8A80-E028-6027-36E0-B07E4A3A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97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28BB7-D448-C99D-D01F-558F43A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3781</Words>
  <Application>Microsoft Office PowerPoint</Application>
  <PresentationFormat>Widescreen</PresentationFormat>
  <Paragraphs>677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 Hussain .</cp:lastModifiedBy>
  <cp:revision>16</cp:revision>
  <dcterms:created xsi:type="dcterms:W3CDTF">2023-12-10T18:36:39Z</dcterms:created>
  <dcterms:modified xsi:type="dcterms:W3CDTF">2023-12-17T05:04:37Z</dcterms:modified>
</cp:coreProperties>
</file>