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88" r:id="rId16"/>
    <p:sldId id="289" r:id="rId17"/>
    <p:sldId id="269" r:id="rId18"/>
    <p:sldId id="290" r:id="rId19"/>
    <p:sldId id="291" r:id="rId20"/>
    <p:sldId id="292" r:id="rId21"/>
    <p:sldId id="270" r:id="rId22"/>
    <p:sldId id="272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5" r:id="rId32"/>
    <p:sldId id="286" r:id="rId33"/>
    <p:sldId id="280" r:id="rId34"/>
    <p:sldId id="282" r:id="rId35"/>
    <p:sldId id="283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E79C-175F-44DC-BC9A-23322DD3F10A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2FC5A-ACAC-40C9-B39D-860E8AFC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0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377D-A8F4-3059-9993-2D8DD5B3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DE72-B586-26E3-FD4B-BA16F903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3758-E3BD-9586-B0EB-FE9270E0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7D-F922-4FD1-995F-2A72337ADDDA}" type="datetime1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319D-8DD4-7B84-B7A9-037C0B5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80E5-C2C4-3D6B-C4B7-FA6CBC5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A477-1D1C-FDD3-5AB8-5EF914F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444F8-1665-7A4B-230F-D89D9DF9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E160-6D1E-F596-C86D-05C881BE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DFC-F682-481D-B2A5-0D4A43E3C20B}" type="datetime1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FD36-A407-4E08-8232-4474681B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9C59-0E71-299E-31E9-E0B44F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F4896-47AB-B372-C12C-ADF1275A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5F87-D57B-39AF-E63D-7A9DBA56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A10E-E72E-DD72-4DB0-852A8D2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8F03-67A8-4FA6-9B2F-96ED40C784CC}" type="datetime1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870F-5BB1-B457-C83A-25B0CB7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B49D-03B5-7690-282C-4E5B6C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F35C-14AC-97B7-D95B-A643453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0531-707A-F07F-A6C0-6B0E7F8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67CF-07B9-B162-D265-653F3AF4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F35-6BAB-48FD-B89E-A6ECEDD7568A}" type="datetime1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7723-9CB1-E8BD-2C2C-BAD58A02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0EC5-8B41-FF0F-361C-F9808D9D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75CD-33FD-1312-96B6-FED74A1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73A8-18AB-AB3E-5916-1B73C79A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6C22-C0F1-F394-9070-F962345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FB6F-8A01-4FA1-85B3-756BDDA0BCD5}" type="datetime1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41E2-E962-E3A2-B067-F20D15C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AC6E-8522-5442-201E-07E260A9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7862-2DFB-450C-4542-40C88C6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BF3E-A159-ACBF-680B-66C959C3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126E-516E-0007-768B-37E15A07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76C-E35A-50A5-5FEA-22BAA92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5EF-55F0-435B-832A-8F90D43CEB0A}" type="datetime1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6AB-DB3C-CD2E-0125-AFBBCE9B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29F40-2911-D467-F354-04FBA99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C66-C450-1000-815D-F5974037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7FB1-0EBA-FB57-42A0-3C905C7E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FE07-0ACB-CE60-4054-A3402800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BF7B-2CCF-CEF8-CD32-822C6C96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BB462-147A-BC10-D15F-57E302D2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89D5-52FC-2E22-64A5-2755A7A7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39E7-A20C-44FE-9988-8581EF2096B8}" type="datetime1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5CD2B-22C7-965C-3208-01382BFC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F8C2A-9F31-BB7B-917C-232525A6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B7E3-6638-86F9-5E91-88915232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A2DF-469C-CF08-2046-8467589C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C93-EF9F-46F8-8C19-983657FA68CC}" type="datetime1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E5D5-1CB1-80FE-BC22-D7C518FD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3C862-447A-7F75-19A1-3821B09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1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E80C-37E3-01E9-BD10-3BF9520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88FF-6309-4164-A821-8E55A572992D}" type="datetime1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0EB6B-C09F-8F29-443A-C3AFB31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01E2-45F0-639B-91C9-9D50A1EA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1FF-5DE3-705F-40D5-567837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2CB7-62AC-615E-5867-DA95E9E4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6807-804F-17BD-8D23-39BB7A37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3B26-46F2-B40F-00D9-A3AE7B0C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6D5-53B4-48E4-AE53-8DAB33B47CF7}" type="datetime1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EB21D-4CAB-EB36-34DD-F227E47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F432-7999-28F2-A4AF-6A515D1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DFF4-C506-2305-EBBE-21C2441C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22A8-BE5B-3320-A8B9-70F3F47FC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6AE4-A0FF-02AE-A13C-3904C138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D3CA-9896-79DB-A198-6F1D9C6C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77B-2FEF-48AF-91A3-D1586A1C9FCB}" type="datetime1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7010-442E-B6BA-F4B1-8585B33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653E-1C42-AA61-3018-8DDA204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4E3D-CF07-82D8-ACF5-DE0D22D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82F8-5EED-4E7C-DFB2-375FF78F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15-57C7-DADD-3DA5-49548D220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2C8C-CE83-43E0-8969-A5B975D8EDB0}" type="datetime1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7973-C555-8727-68E8-9D0BF9B4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2056-F685-0501-652E-4EF296FE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F0059-02FB-41EF-93A0-DCC4970D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B39A5-BF82-08B7-774E-E56137433DCA}"/>
              </a:ext>
            </a:extLst>
          </p:cNvPr>
          <p:cNvSpPr txBox="1"/>
          <p:nvPr/>
        </p:nvSpPr>
        <p:spPr>
          <a:xfrm>
            <a:off x="1396180" y="2300748"/>
            <a:ext cx="9219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RTL generation for Digital IC design </a:t>
            </a:r>
          </a:p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FPGAs and ASICs</a:t>
            </a:r>
          </a:p>
        </p:txBody>
      </p:sp>
    </p:spTree>
    <p:extLst>
      <p:ext uri="{BB962C8B-B14F-4D97-AF65-F5344CB8AC3E}">
        <p14:creationId xmlns:p14="http://schemas.microsoft.com/office/powerpoint/2010/main" val="10578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9FE9E-39D6-74E4-3251-2232430E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7" y="703456"/>
            <a:ext cx="9027259" cy="53040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9985D-9EBF-4430-AB31-CE8A2E02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B6B72-1887-CFC7-6392-5580CCE3362A}"/>
              </a:ext>
            </a:extLst>
          </p:cNvPr>
          <p:cNvSpPr txBox="1"/>
          <p:nvPr/>
        </p:nvSpPr>
        <p:spPr>
          <a:xfrm>
            <a:off x="1461979" y="2448233"/>
            <a:ext cx="9603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Verilog HDL Conversion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E9D6C-D14E-4BEC-852B-1FCACF89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3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F55E4-1E1A-2E71-6969-E34118153254}"/>
              </a:ext>
            </a:extLst>
          </p:cNvPr>
          <p:cNvSpPr txBox="1"/>
          <p:nvPr/>
        </p:nvSpPr>
        <p:spPr>
          <a:xfrm>
            <a:off x="560439" y="86738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vectored inputs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EEE83-A7AC-49C5-9519-17B472ED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B06054-74A1-ABB2-B13E-06E21B28106E}"/>
              </a:ext>
            </a:extLst>
          </p:cNvPr>
          <p:cNvSpPr txBox="1"/>
          <p:nvPr/>
        </p:nvSpPr>
        <p:spPr>
          <a:xfrm>
            <a:off x="196645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742A-26FC-1D3D-67A4-6684FE3C4654}"/>
              </a:ext>
            </a:extLst>
          </p:cNvPr>
          <p:cNvSpPr txBox="1"/>
          <p:nvPr/>
        </p:nvSpPr>
        <p:spPr>
          <a:xfrm>
            <a:off x="422788" y="523220"/>
            <a:ext cx="60960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always_comb</a:t>
            </a:r>
            <a:r>
              <a:rPr lang="en-IN" dirty="0"/>
              <a:t>, Signal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mux2x1_scalar(y,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</a:t>
            </a:r>
          </a:p>
          <a:p>
            <a:endParaRPr lang="en-IN" dirty="0"/>
          </a:p>
          <a:p>
            <a:r>
              <a:rPr lang="en-IN" dirty="0"/>
              <a:t>    y -- scalar data output</a:t>
            </a:r>
          </a:p>
          <a:p>
            <a:r>
              <a:rPr lang="en-IN" dirty="0"/>
              <a:t>    a, b -- scalar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a if asserted, otherwise b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F6DE2-4BD0-2438-88CF-498245D02273}"/>
              </a:ext>
            </a:extLst>
          </p:cNvPr>
          <p:cNvSpPr txBox="1"/>
          <p:nvPr/>
        </p:nvSpPr>
        <p:spPr>
          <a:xfrm>
            <a:off x="6744931" y="3176979"/>
            <a:ext cx="5311081" cy="17543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convert():</a:t>
            </a:r>
          </a:p>
          <a:p>
            <a:r>
              <a:rPr lang="en-US" dirty="0"/>
              <a:t>    </a:t>
            </a:r>
            <a:r>
              <a:rPr lang="en-US" dirty="0" err="1"/>
              <a:t>y,a,b,sel</a:t>
            </a:r>
            <a:r>
              <a:rPr lang="en-US" dirty="0"/>
              <a:t> = [Signal(bool(0)) for </a:t>
            </a:r>
            <a:r>
              <a:rPr lang="en-US" dirty="0" err="1"/>
              <a:t>i</a:t>
            </a:r>
            <a:r>
              <a:rPr lang="en-US" dirty="0"/>
              <a:t> in range(4)]</a:t>
            </a:r>
          </a:p>
          <a:p>
            <a:r>
              <a:rPr lang="en-US" dirty="0"/>
              <a:t>    </a:t>
            </a:r>
            <a:r>
              <a:rPr lang="en-US" dirty="0" err="1"/>
              <a:t>convInst</a:t>
            </a:r>
            <a:r>
              <a:rPr lang="en-US" dirty="0"/>
              <a:t> = mux2x1_scalar(y, a, b, 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convInst.convert</a:t>
            </a:r>
            <a:r>
              <a:rPr lang="en-US" dirty="0"/>
              <a:t>(</a:t>
            </a:r>
            <a:r>
              <a:rPr lang="en-US" dirty="0" err="1"/>
              <a:t>hdl</a:t>
            </a:r>
            <a:r>
              <a:rPr lang="en-US" dirty="0"/>
              <a:t>='Verilog')</a:t>
            </a:r>
          </a:p>
          <a:p>
            <a:endParaRPr lang="en-US" dirty="0"/>
          </a:p>
          <a:p>
            <a:r>
              <a:rPr lang="en-US" dirty="0"/>
              <a:t>convert()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00874-3F80-46C4-9F9A-032B275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F88BA3-B7B8-137D-8D88-B8007ACB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9B1E5-C0DD-F7FF-A48E-BCC0C6FC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430"/>
            <a:ext cx="12192000" cy="5773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2D9446-E9BA-04A5-E854-23F223E0CBA3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</p:spTree>
    <p:extLst>
      <p:ext uri="{BB962C8B-B14F-4D97-AF65-F5344CB8AC3E}">
        <p14:creationId xmlns:p14="http://schemas.microsoft.com/office/powerpoint/2010/main" val="209150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CDC2E-373C-7B95-07C7-7A3F729A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F8025-5D40-FA8E-0FC6-8A06F3AE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525"/>
            <a:ext cx="12192000" cy="582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BCD7E0-138B-E72F-18A2-5A1C4C141E40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</p:spTree>
    <p:extLst>
      <p:ext uri="{BB962C8B-B14F-4D97-AF65-F5344CB8AC3E}">
        <p14:creationId xmlns:p14="http://schemas.microsoft.com/office/powerpoint/2010/main" val="204011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96149-54AE-00C6-FE4E-FC3027CA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44CB3-AAA7-5DDA-52B8-47D3DAF9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09" y="879272"/>
            <a:ext cx="4770533" cy="179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CECDF-8AAA-8275-E679-EAC05131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723" y="3385670"/>
            <a:ext cx="6134632" cy="2530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8D69C-A999-6FFD-0F1D-8237838918E9}"/>
              </a:ext>
            </a:extLst>
          </p:cNvPr>
          <p:cNvSpPr txBox="1"/>
          <p:nvPr/>
        </p:nvSpPr>
        <p:spPr>
          <a:xfrm>
            <a:off x="4454014" y="284704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utilization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36853-4821-AE86-9FFE-4972DA24677C}"/>
              </a:ext>
            </a:extLst>
          </p:cNvPr>
          <p:cNvSpPr txBox="1"/>
          <p:nvPr/>
        </p:nvSpPr>
        <p:spPr>
          <a:xfrm>
            <a:off x="4748660" y="6254319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64DF7-15D5-10A1-A670-FBF158C6DCF1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</p:spTree>
    <p:extLst>
      <p:ext uri="{BB962C8B-B14F-4D97-AF65-F5344CB8AC3E}">
        <p14:creationId xmlns:p14="http://schemas.microsoft.com/office/powerpoint/2010/main" val="197814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F8461-84A4-3644-E41F-A45E49CE1B55}"/>
              </a:ext>
            </a:extLst>
          </p:cNvPr>
          <p:cNvSpPr txBox="1"/>
          <p:nvPr/>
        </p:nvSpPr>
        <p:spPr>
          <a:xfrm>
            <a:off x="393290" y="3167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FA947-13C2-ADED-343C-229CCB20533E}"/>
              </a:ext>
            </a:extLst>
          </p:cNvPr>
          <p:cNvSpPr txBox="1"/>
          <p:nvPr/>
        </p:nvSpPr>
        <p:spPr>
          <a:xfrm>
            <a:off x="658762" y="948690"/>
            <a:ext cx="60960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mux2x1_vectored(y,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 2x1</a:t>
            </a:r>
          </a:p>
          <a:p>
            <a:r>
              <a:rPr lang="en-IN" dirty="0"/>
              <a:t>    y -- mux output</a:t>
            </a:r>
          </a:p>
          <a:p>
            <a:r>
              <a:rPr lang="en-IN" dirty="0"/>
              <a:t>    a, b --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26C81-2FCE-F6BC-ADD2-496C00CFB92F}"/>
              </a:ext>
            </a:extLst>
          </p:cNvPr>
          <p:cNvSpPr txBox="1"/>
          <p:nvPr/>
        </p:nvSpPr>
        <p:spPr>
          <a:xfrm>
            <a:off x="6871236" y="2887682"/>
            <a:ext cx="5170709" cy="20313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= Signal(bool(0))</a:t>
            </a:r>
          </a:p>
          <a:p>
            <a:r>
              <a:rPr lang="en-IN" dirty="0"/>
              <a:t>    </a:t>
            </a:r>
            <a:r>
              <a:rPr lang="en-IN" dirty="0" err="1"/>
              <a:t>a,b,y</a:t>
            </a:r>
            <a:r>
              <a:rPr lang="en-IN" dirty="0"/>
              <a:t>= [Signal(</a:t>
            </a:r>
            <a:r>
              <a:rPr lang="en-IN" dirty="0" err="1"/>
              <a:t>intbv</a:t>
            </a:r>
            <a:r>
              <a:rPr lang="en-IN" dirty="0"/>
              <a:t>(0)[8:])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mux2x1_vectored(y, a, b, </a:t>
            </a:r>
            <a:r>
              <a:rPr lang="en-IN" dirty="0" err="1"/>
              <a:t>sel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3FD86-AFDD-4C11-BC2D-D704C10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1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9F683-76D1-4E66-C49B-E6F4BF44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C6411-D326-F41C-B2FA-A6BC474A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220"/>
            <a:ext cx="12192000" cy="6076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8EF73-980E-E746-B525-FC0B46DF77B6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4824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BCB77C-F090-5531-CE24-EB8BD48B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5B55F-53A3-A6B3-1FF1-8E11CE99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419"/>
            <a:ext cx="12192000" cy="5878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722DF-FF57-5C4B-76D8-A56D175187B7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279784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268B0-70A1-7C15-6240-32FCE97F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0" y="535387"/>
            <a:ext cx="8192507" cy="51972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23A37-5ADB-43CF-A845-FB608082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5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AF50F0-7CBD-7216-0E3B-47753DD8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8C7DB-2646-58F9-1838-E80920B5A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3" y="993217"/>
            <a:ext cx="4801016" cy="1851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B0A5E-34DD-85A9-53D8-544103965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99" y="746472"/>
            <a:ext cx="6119390" cy="3566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C3E4FE-5AD3-D7AE-0175-E3EDF5718DCC}"/>
              </a:ext>
            </a:extLst>
          </p:cNvPr>
          <p:cNvSpPr txBox="1"/>
          <p:nvPr/>
        </p:nvSpPr>
        <p:spPr>
          <a:xfrm>
            <a:off x="1676460" y="3059668"/>
            <a:ext cx="27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Device Utilization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6D1A5-288E-1BB2-B878-08DCDA34C076}"/>
              </a:ext>
            </a:extLst>
          </p:cNvPr>
          <p:cNvSpPr txBox="1"/>
          <p:nvPr/>
        </p:nvSpPr>
        <p:spPr>
          <a:xfrm>
            <a:off x="6469626" y="4837471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Power report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BDC93-E5B0-5549-ED37-3236D5711C84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68609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313CE-F612-4F20-B23C-3DAC0EAC8847}"/>
              </a:ext>
            </a:extLst>
          </p:cNvPr>
          <p:cNvSpPr/>
          <p:nvPr/>
        </p:nvSpPr>
        <p:spPr>
          <a:xfrm>
            <a:off x="937846" y="755699"/>
            <a:ext cx="60960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Half Adder</a:t>
            </a:r>
          </a:p>
          <a:p>
            <a:r>
              <a:rPr lang="en-IN" dirty="0"/>
              <a:t>    </a:t>
            </a:r>
            <a:r>
              <a:rPr lang="en-IN" dirty="0" err="1"/>
              <a:t>sum,co</a:t>
            </a:r>
            <a:r>
              <a:rPr lang="en-IN" dirty="0"/>
              <a:t> - outputs</a:t>
            </a:r>
          </a:p>
          <a:p>
            <a:r>
              <a:rPr lang="en-IN" dirty="0"/>
              <a:t>    </a:t>
            </a:r>
            <a:r>
              <a:rPr lang="en-IN" dirty="0" err="1"/>
              <a:t>a,b</a:t>
            </a:r>
            <a:r>
              <a:rPr lang="en-IN" dirty="0"/>
              <a:t> - inputs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if a == 1 and b == 1: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else: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=1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F4E-EFE7-4E64-A0DF-C6B57D3739AA}"/>
              </a:ext>
            </a:extLst>
          </p:cNvPr>
          <p:cNvSpPr txBox="1"/>
          <p:nvPr/>
        </p:nvSpPr>
        <p:spPr>
          <a:xfrm>
            <a:off x="351692" y="232479"/>
            <a:ext cx="23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95A23-B319-4DFA-8660-2D62B5FB43CD}"/>
              </a:ext>
            </a:extLst>
          </p:cNvPr>
          <p:cNvSpPr/>
          <p:nvPr/>
        </p:nvSpPr>
        <p:spPr>
          <a:xfrm>
            <a:off x="7155766" y="2551837"/>
            <a:ext cx="4843976" cy="175432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range(4)]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ha(</a:t>
            </a:r>
            <a:r>
              <a:rPr lang="en-IN" dirty="0" err="1"/>
              <a:t>a,b,sum,co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185A-1B2F-40C8-A258-96913634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C09E4-2C5A-47CD-BAC1-85C8E19F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22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75D90-771F-402B-AE62-012093C94EBD}"/>
              </a:ext>
            </a:extLst>
          </p:cNvPr>
          <p:cNvSpPr txBox="1"/>
          <p:nvPr/>
        </p:nvSpPr>
        <p:spPr>
          <a:xfrm>
            <a:off x="225083" y="140676"/>
            <a:ext cx="802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A656F-D2C7-48DC-9D04-3B4E8E467B48}"/>
              </a:ext>
            </a:extLst>
          </p:cNvPr>
          <p:cNvSpPr/>
          <p:nvPr/>
        </p:nvSpPr>
        <p:spPr>
          <a:xfrm>
            <a:off x="586155" y="889843"/>
            <a:ext cx="416872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a==1 and b==1: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8EB88-56F5-4AD2-B3DA-18C66159F5FF}"/>
              </a:ext>
            </a:extLst>
          </p:cNvPr>
          <p:cNvSpPr/>
          <p:nvPr/>
        </p:nvSpPr>
        <p:spPr>
          <a:xfrm>
            <a:off x="5950635" y="1033529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orgate</a:t>
            </a:r>
            <a:r>
              <a:rPr lang="en-IN" dirty="0"/>
              <a:t>(</a:t>
            </a:r>
            <a:r>
              <a:rPr lang="en-IN" dirty="0" err="1"/>
              <a:t>a,b,y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=0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</p:spTree>
    <p:extLst>
      <p:ext uri="{BB962C8B-B14F-4D97-AF65-F5344CB8AC3E}">
        <p14:creationId xmlns:p14="http://schemas.microsoft.com/office/powerpoint/2010/main" val="3900084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EA7B9-9418-4755-827C-FD743DA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23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F4740-6B03-4F06-BD6E-082BDAD5BC06}"/>
              </a:ext>
            </a:extLst>
          </p:cNvPr>
          <p:cNvSpPr/>
          <p:nvPr/>
        </p:nvSpPr>
        <p:spPr>
          <a:xfrm>
            <a:off x="1961270" y="643555"/>
            <a:ext cx="6096000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r>
              <a:rPr lang="en-IN" dirty="0"/>
              <a:t>from ha import ha</a:t>
            </a:r>
          </a:p>
          <a:p>
            <a:r>
              <a:rPr lang="en-IN" dirty="0"/>
              <a:t>from </a:t>
            </a:r>
            <a:r>
              <a:rPr lang="en-IN" dirty="0" err="1"/>
              <a:t>orgate</a:t>
            </a:r>
            <a:r>
              <a:rPr lang="en-IN" dirty="0"/>
              <a:t> import </a:t>
            </a:r>
            <a:r>
              <a:rPr lang="en-IN" dirty="0" err="1"/>
              <a:t>orgate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fa(</a:t>
            </a:r>
            <a:r>
              <a:rPr lang="en-IN" dirty="0" err="1"/>
              <a:t>a,b,c,sum,co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s1=Signal(bool(0))</a:t>
            </a:r>
          </a:p>
          <a:p>
            <a:r>
              <a:rPr lang="en-IN" dirty="0"/>
              <a:t>    c1=Signal(bool(0))</a:t>
            </a:r>
          </a:p>
          <a:p>
            <a:r>
              <a:rPr lang="en-IN" dirty="0"/>
              <a:t>    c2=Signal(bool(0))</a:t>
            </a:r>
          </a:p>
          <a:p>
            <a:endParaRPr lang="en-IN" dirty="0"/>
          </a:p>
          <a:p>
            <a:r>
              <a:rPr lang="en-IN" dirty="0"/>
              <a:t>    ha1=ha(a,b,s1,c1)</a:t>
            </a:r>
          </a:p>
          <a:p>
            <a:r>
              <a:rPr lang="en-IN" dirty="0"/>
              <a:t>    ha2=ha(s1,c,sum,c2)</a:t>
            </a:r>
          </a:p>
          <a:p>
            <a:r>
              <a:rPr lang="en-IN" dirty="0"/>
              <a:t>    orgate1=</a:t>
            </a:r>
            <a:r>
              <a:rPr lang="en-IN" dirty="0" err="1"/>
              <a:t>orgate</a:t>
            </a:r>
            <a:r>
              <a:rPr lang="en-IN" dirty="0"/>
              <a:t>(c1,c2,co)</a:t>
            </a:r>
          </a:p>
          <a:p>
            <a:endParaRPr lang="en-IN" dirty="0"/>
          </a:p>
          <a:p>
            <a:r>
              <a:rPr lang="en-IN" dirty="0"/>
              <a:t>    return ha1, ha2, orgate1</a:t>
            </a:r>
          </a:p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a,b,c,sum,co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range(5)]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fa(</a:t>
            </a:r>
            <a:r>
              <a:rPr lang="en-IN" dirty="0" err="1"/>
              <a:t>a,b,c,sum,co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0898E-0C0E-4304-B7F2-1A221DE8ACA4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4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E8AE5-9C4B-4CF0-B17F-4E31E908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24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80D73-C7C1-430A-B3CA-7DA72CDADC2E}"/>
              </a:ext>
            </a:extLst>
          </p:cNvPr>
          <p:cNvSpPr/>
          <p:nvPr/>
        </p:nvSpPr>
        <p:spPr>
          <a:xfrm>
            <a:off x="533401" y="1001038"/>
            <a:ext cx="4080802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myhdl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 err="1"/>
              <a:t>t_ALU_FUNCTION</a:t>
            </a:r>
            <a:r>
              <a:rPr lang="en-IN" dirty="0"/>
              <a:t> = </a:t>
            </a:r>
            <a:r>
              <a:rPr lang="en-IN" dirty="0" err="1"/>
              <a:t>enum</a:t>
            </a:r>
            <a:r>
              <a:rPr lang="en-IN" dirty="0"/>
              <a:t>(</a:t>
            </a:r>
          </a:p>
          <a:p>
            <a:r>
              <a:rPr lang="en-IN" dirty="0"/>
              <a:t>    "ZERO",</a:t>
            </a:r>
          </a:p>
          <a:p>
            <a:r>
              <a:rPr lang="en-IN" dirty="0"/>
              <a:t>    "ONES",</a:t>
            </a:r>
          </a:p>
          <a:p>
            <a:r>
              <a:rPr lang="en-IN" dirty="0"/>
              <a:t>    "A",</a:t>
            </a:r>
          </a:p>
          <a:p>
            <a:r>
              <a:rPr lang="en-IN" dirty="0"/>
              <a:t>    "NEG_A",</a:t>
            </a:r>
          </a:p>
          <a:p>
            <a:r>
              <a:rPr lang="en-IN" dirty="0"/>
              <a:t>    "A_PLUS_1",</a:t>
            </a:r>
          </a:p>
          <a:p>
            <a:r>
              <a:rPr lang="en-IN" dirty="0"/>
              <a:t>    "B",</a:t>
            </a:r>
          </a:p>
          <a:p>
            <a:r>
              <a:rPr lang="en-IN" dirty="0"/>
              <a:t>    "NEG_B",</a:t>
            </a:r>
          </a:p>
          <a:p>
            <a:r>
              <a:rPr lang="en-IN" dirty="0"/>
              <a:t>    "B_PLUS_1",</a:t>
            </a:r>
          </a:p>
          <a:p>
            <a:r>
              <a:rPr lang="en-IN" dirty="0"/>
              <a:t>    "A_PLUS_B",</a:t>
            </a:r>
          </a:p>
          <a:p>
            <a:r>
              <a:rPr lang="en-IN" dirty="0"/>
              <a:t>    "NOT_A",</a:t>
            </a:r>
          </a:p>
          <a:p>
            <a:r>
              <a:rPr lang="en-IN" dirty="0"/>
              <a:t>    "NOT_B",</a:t>
            </a:r>
          </a:p>
          <a:p>
            <a:r>
              <a:rPr lang="en-IN" dirty="0"/>
              <a:t>    "A_AND_B",</a:t>
            </a:r>
          </a:p>
          <a:p>
            <a:r>
              <a:rPr lang="en-IN" dirty="0"/>
              <a:t>    "A_OR_B",</a:t>
            </a:r>
          </a:p>
          <a:p>
            <a:r>
              <a:rPr lang="en-IN" dirty="0"/>
              <a:t>    "A_XOR_B",</a:t>
            </a:r>
          </a:p>
          <a:p>
            <a:r>
              <a:rPr lang="en-IN" dirty="0"/>
              <a:t>   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7E91E-905A-40C3-9C6E-0CFB49BAD1F7}"/>
              </a:ext>
            </a:extLst>
          </p:cNvPr>
          <p:cNvSpPr/>
          <p:nvPr/>
        </p:nvSpPr>
        <p:spPr>
          <a:xfrm>
            <a:off x="5257800" y="45609"/>
            <a:ext cx="6096000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ALU_combi</a:t>
            </a:r>
            <a:r>
              <a:rPr lang="en-IN" dirty="0"/>
              <a:t>(q, o, z, n, a, b, f, width=16):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Simple ALU.</a:t>
            </a:r>
          </a:p>
          <a:p>
            <a:r>
              <a:rPr lang="en-IN" dirty="0"/>
              <a:t>    See ARM System </a:t>
            </a:r>
            <a:r>
              <a:rPr lang="en-IN" dirty="0" err="1"/>
              <a:t>Aerchitecture</a:t>
            </a:r>
            <a:r>
              <a:rPr lang="en-IN" dirty="0"/>
              <a:t> "Introduction To Processor    </a:t>
            </a:r>
            <a:br>
              <a:rPr lang="en-IN" dirty="0"/>
            </a:br>
            <a:r>
              <a:rPr lang="en-IN" dirty="0"/>
              <a:t>    Design"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result = Signal(</a:t>
            </a:r>
            <a:r>
              <a:rPr lang="en-IN" dirty="0" err="1"/>
              <a:t>intbv</a:t>
            </a:r>
            <a:r>
              <a:rPr lang="en-IN" dirty="0"/>
              <a:t>(0)[width:])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r>
              <a:rPr lang="en-IN" dirty="0"/>
              <a:t>  </a:t>
            </a:r>
          </a:p>
          <a:p>
            <a:r>
              <a:rPr lang="en-IN" dirty="0"/>
              <a:t>    def </a:t>
            </a:r>
            <a:r>
              <a:rPr lang="en-IN" dirty="0" err="1"/>
              <a:t>alu_func</a:t>
            </a:r>
            <a:r>
              <a:rPr lang="en-IN" dirty="0"/>
              <a:t>():</a:t>
            </a:r>
          </a:p>
          <a:p>
            <a:r>
              <a:rPr lang="en-IN" dirty="0"/>
              <a:t>        if f == </a:t>
            </a:r>
            <a:r>
              <a:rPr lang="en-IN" dirty="0" err="1"/>
              <a:t>t_ALU_FUNCTION.ZERO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t_ALU_FUNCTION.ONES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2 ** width - 1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-a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-b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~a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2FCD-1C2F-4BFE-A5FA-169C7E8AD0CC}"/>
              </a:ext>
            </a:extLst>
          </p:cNvPr>
          <p:cNvSpPr txBox="1"/>
          <p:nvPr/>
        </p:nvSpPr>
        <p:spPr>
          <a:xfrm>
            <a:off x="407963" y="379828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78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81601-6A6C-45A6-A77E-ADE5D13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25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3AB0B-35B1-434A-AF67-95EBA461226D}"/>
              </a:ext>
            </a:extLst>
          </p:cNvPr>
          <p:cNvSpPr/>
          <p:nvPr/>
        </p:nvSpPr>
        <p:spPr>
          <a:xfrm>
            <a:off x="375138" y="1448197"/>
            <a:ext cx="5575497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t_ALU_FUNCTION.A_PLUS_1: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t_ALU_FUNCTION.B_PLUS_1: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t_ALU_FUNCTION.A_AND_B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&amp;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|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t_ALU_FUNCTION.A_XOR_B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^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t_ALU_FUNCTION.A_PLUS_B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=0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020D0-487D-4036-AC96-43123A039B00}"/>
              </a:ext>
            </a:extLst>
          </p:cNvPr>
          <p:cNvSpPr/>
          <p:nvPr/>
        </p:nvSpPr>
        <p:spPr>
          <a:xfrm>
            <a:off x="6241366" y="1305341"/>
            <a:ext cx="5575496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</a:t>
            </a:r>
            <a:r>
              <a:rPr lang="en-IN" dirty="0" err="1"/>
              <a:t>alu_status</a:t>
            </a:r>
            <a:r>
              <a:rPr lang="en-IN" dirty="0"/>
              <a:t>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result</a:t>
            </a:r>
          </a:p>
          <a:p>
            <a:endParaRPr lang="en-IN" dirty="0"/>
          </a:p>
          <a:p>
            <a:r>
              <a:rPr lang="en-IN" dirty="0"/>
              <a:t>        if result == 0: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n.next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# how to detect overflow?</a:t>
            </a:r>
          </a:p>
          <a:p>
            <a:r>
              <a:rPr lang="en-IN" dirty="0"/>
              <a:t>        </a:t>
            </a:r>
            <a:r>
              <a:rPr lang="en-IN" dirty="0" err="1"/>
              <a:t>o.next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return instances()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EEB0B-F1DD-44CF-B196-F5AA9FDCA03E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04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C4269-35D9-4851-AD4A-0B87FAA2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26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85761-90DE-4C1D-B732-F3201385084F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n = Signal(bool(0))</a:t>
            </a:r>
          </a:p>
          <a:p>
            <a:r>
              <a:rPr lang="en-IN" dirty="0"/>
              <a:t>    z = Signal(bool(0))</a:t>
            </a:r>
          </a:p>
          <a:p>
            <a:r>
              <a:rPr lang="en-IN" dirty="0"/>
              <a:t>    o = Signal(bool(0))</a:t>
            </a:r>
          </a:p>
          <a:p>
            <a:r>
              <a:rPr lang="en-IN" dirty="0"/>
              <a:t>    q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a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b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f = Signal(</a:t>
            </a:r>
            <a:r>
              <a:rPr lang="en-IN" dirty="0" err="1"/>
              <a:t>t_ALU_FUNCTION.ZERO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ALU_combi</a:t>
            </a:r>
            <a:r>
              <a:rPr lang="en-IN" dirty="0"/>
              <a:t>(q, o, z, n, a, b, f, width=16)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r>
              <a:rPr lang="en-IN" dirty="0"/>
              <a:t>convert()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E666B-0C4A-4970-BB11-481B36AE66AA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35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A5922-470F-421C-B062-43EA6FC0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3BAA-E400-4936-A57F-B0399E0C5059}"/>
              </a:ext>
            </a:extLst>
          </p:cNvPr>
          <p:cNvSpPr txBox="1"/>
          <p:nvPr/>
        </p:nvSpPr>
        <p:spPr>
          <a:xfrm>
            <a:off x="560439" y="867385"/>
            <a:ext cx="6096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 with asynchronous reset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47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FF68E-91ED-CE4F-DE93-2308033C0354}"/>
              </a:ext>
            </a:extLst>
          </p:cNvPr>
          <p:cNvSpPr txBox="1"/>
          <p:nvPr/>
        </p:nvSpPr>
        <p:spPr>
          <a:xfrm>
            <a:off x="265470" y="364246"/>
            <a:ext cx="1131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D Flipflop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02264-1EBC-5B77-5AD0-DDDCC1B753BD}"/>
              </a:ext>
            </a:extLst>
          </p:cNvPr>
          <p:cNvSpPr txBox="1"/>
          <p:nvPr/>
        </p:nvSpPr>
        <p:spPr>
          <a:xfrm>
            <a:off x="2113935" y="1082751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dff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@always(clk.posedge)</a:t>
            </a:r>
          </a:p>
          <a:p>
            <a:r>
              <a:rPr lang="en-IN" dirty="0"/>
              <a:t>    def logic():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d</a:t>
            </a:r>
          </a:p>
          <a:p>
            <a:endParaRPr lang="en-IN" dirty="0"/>
          </a:p>
          <a:p>
            <a:r>
              <a:rPr lang="en-IN" dirty="0"/>
              <a:t>    return logic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convert():</a:t>
            </a:r>
          </a:p>
          <a:p>
            <a:r>
              <a:rPr lang="en-IN" dirty="0"/>
              <a:t>    q, d, </a:t>
            </a:r>
            <a:r>
              <a:rPr lang="en-IN" dirty="0" err="1"/>
              <a:t>clk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dff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) 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</p:spTree>
    <p:extLst>
      <p:ext uri="{BB962C8B-B14F-4D97-AF65-F5344CB8AC3E}">
        <p14:creationId xmlns:p14="http://schemas.microsoft.com/office/powerpoint/2010/main" val="275948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510B1-745A-B5B6-EB0A-1DAE75087AD3}"/>
              </a:ext>
            </a:extLst>
          </p:cNvPr>
          <p:cNvSpPr txBox="1"/>
          <p:nvPr/>
        </p:nvSpPr>
        <p:spPr>
          <a:xfrm>
            <a:off x="609600" y="487825"/>
            <a:ext cx="10127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D Flipflop with asynchronous reset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1D396-81DD-17AF-0914-A447FD5A756E}"/>
              </a:ext>
            </a:extLst>
          </p:cNvPr>
          <p:cNvSpPr txBox="1"/>
          <p:nvPr/>
        </p:nvSpPr>
        <p:spPr>
          <a:xfrm>
            <a:off x="2772697" y="1460599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dffa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@always_seq(clk.posedge, reset=</a:t>
            </a:r>
            <a:r>
              <a:rPr lang="en-IN" dirty="0" err="1"/>
              <a:t>rst</a:t>
            </a:r>
            <a:r>
              <a:rPr lang="en-IN" dirty="0"/>
              <a:t>)</a:t>
            </a:r>
          </a:p>
          <a:p>
            <a:r>
              <a:rPr lang="en-IN" dirty="0"/>
              <a:t>    def logic():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d</a:t>
            </a:r>
          </a:p>
          <a:p>
            <a:endParaRPr lang="en-IN" dirty="0"/>
          </a:p>
          <a:p>
            <a:r>
              <a:rPr lang="en-IN" dirty="0"/>
              <a:t>    return logic</a:t>
            </a:r>
          </a:p>
          <a:p>
            <a:endParaRPr lang="en-IN" dirty="0"/>
          </a:p>
          <a:p>
            <a:r>
              <a:rPr lang="en-IN" dirty="0"/>
              <a:t>def convert():</a:t>
            </a:r>
          </a:p>
          <a:p>
            <a:r>
              <a:rPr lang="en-IN" dirty="0"/>
              <a:t>    q, d, </a:t>
            </a:r>
            <a:r>
              <a:rPr lang="en-IN" dirty="0" err="1"/>
              <a:t>clk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rst</a:t>
            </a:r>
            <a:r>
              <a:rPr lang="en-IN" dirty="0"/>
              <a:t> = </a:t>
            </a:r>
            <a:r>
              <a:rPr lang="en-IN" dirty="0" err="1"/>
              <a:t>ResetSignal</a:t>
            </a:r>
            <a:r>
              <a:rPr lang="en-IN" dirty="0"/>
              <a:t>(</a:t>
            </a:r>
            <a:r>
              <a:rPr lang="en-IN" dirty="0" err="1"/>
              <a:t>val</a:t>
            </a:r>
            <a:r>
              <a:rPr lang="en-IN" dirty="0"/>
              <a:t>=1, active=0, </a:t>
            </a:r>
            <a:r>
              <a:rPr lang="en-IN" dirty="0" err="1"/>
              <a:t>isasync</a:t>
            </a:r>
            <a:r>
              <a:rPr lang="en-IN" dirty="0"/>
              <a:t>=True)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dffa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</p:spTree>
    <p:extLst>
      <p:ext uri="{BB962C8B-B14F-4D97-AF65-F5344CB8AC3E}">
        <p14:creationId xmlns:p14="http://schemas.microsoft.com/office/powerpoint/2010/main" val="192699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1D1FD-B43A-B46C-39AF-3934D9FC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0" y="215132"/>
            <a:ext cx="3039414" cy="508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A16CF-ABC9-DC53-3D12-7DA9A240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85" y="1127939"/>
            <a:ext cx="6706709" cy="16250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5FD5C-BB45-4F09-9CA1-98371E8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77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1" y="3993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4CAC-E563-D7B1-AE64-0248B4D868C9}"/>
              </a:ext>
            </a:extLst>
          </p:cNvPr>
          <p:cNvSpPr txBox="1"/>
          <p:nvPr/>
        </p:nvSpPr>
        <p:spPr>
          <a:xfrm>
            <a:off x="1150375" y="1088401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myhdl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 err="1"/>
              <a:t>t_ALU_FUNCTION</a:t>
            </a:r>
            <a:r>
              <a:rPr lang="en-IN" dirty="0"/>
              <a:t> = </a:t>
            </a:r>
            <a:r>
              <a:rPr lang="en-IN" dirty="0" err="1"/>
              <a:t>enum</a:t>
            </a:r>
            <a:r>
              <a:rPr lang="en-IN" dirty="0"/>
              <a:t>(</a:t>
            </a:r>
          </a:p>
          <a:p>
            <a:r>
              <a:rPr lang="en-IN" dirty="0"/>
              <a:t>    "ZERO",</a:t>
            </a:r>
          </a:p>
          <a:p>
            <a:r>
              <a:rPr lang="en-IN" dirty="0"/>
              <a:t>    "ONES",</a:t>
            </a:r>
          </a:p>
          <a:p>
            <a:r>
              <a:rPr lang="en-IN" dirty="0"/>
              <a:t>    "A",</a:t>
            </a:r>
          </a:p>
          <a:p>
            <a:r>
              <a:rPr lang="en-IN" dirty="0"/>
              <a:t>    "NEG_A",</a:t>
            </a:r>
          </a:p>
          <a:p>
            <a:r>
              <a:rPr lang="en-IN" dirty="0"/>
              <a:t>    "A_PLUS_1",</a:t>
            </a:r>
          </a:p>
          <a:p>
            <a:r>
              <a:rPr lang="en-IN" dirty="0"/>
              <a:t>    "B",</a:t>
            </a:r>
          </a:p>
          <a:p>
            <a:r>
              <a:rPr lang="en-IN" dirty="0"/>
              <a:t>    "NEG_B",</a:t>
            </a:r>
          </a:p>
          <a:p>
            <a:r>
              <a:rPr lang="en-IN" dirty="0"/>
              <a:t>    "B_PLUS_1",</a:t>
            </a:r>
          </a:p>
          <a:p>
            <a:r>
              <a:rPr lang="en-IN" dirty="0"/>
              <a:t>    "A_PLUS_B",</a:t>
            </a:r>
          </a:p>
          <a:p>
            <a:r>
              <a:rPr lang="en-IN" dirty="0"/>
              <a:t>    "NOT_A",</a:t>
            </a:r>
          </a:p>
          <a:p>
            <a:r>
              <a:rPr lang="en-IN" dirty="0"/>
              <a:t>    "NOT_B",</a:t>
            </a:r>
          </a:p>
          <a:p>
            <a:r>
              <a:rPr lang="en-IN" dirty="0"/>
              <a:t>    "A_AND_B",</a:t>
            </a:r>
          </a:p>
          <a:p>
            <a:r>
              <a:rPr lang="en-IN" dirty="0"/>
              <a:t>    "A_OR_B",</a:t>
            </a:r>
          </a:p>
          <a:p>
            <a:r>
              <a:rPr lang="en-IN" dirty="0"/>
              <a:t>    "A_XOR_B",</a:t>
            </a:r>
          </a:p>
          <a:p>
            <a:r>
              <a:rPr lang="en-IN" dirty="0"/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2534548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0" y="399334"/>
            <a:ext cx="934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		-Cont’d.	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DFB4C-3152-3FF6-DB4B-41C8C1A2271C}"/>
              </a:ext>
            </a:extLst>
          </p:cNvPr>
          <p:cNvSpPr txBox="1"/>
          <p:nvPr/>
        </p:nvSpPr>
        <p:spPr>
          <a:xfrm>
            <a:off x="737419" y="1353441"/>
            <a:ext cx="4296697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@block</a:t>
            </a:r>
          </a:p>
          <a:p>
            <a:r>
              <a:rPr lang="en-IN" sz="1400" dirty="0"/>
              <a:t>def </a:t>
            </a:r>
            <a:r>
              <a:rPr lang="en-IN" sz="1400" dirty="0" err="1"/>
              <a:t>aluSeq</a:t>
            </a:r>
            <a:r>
              <a:rPr lang="en-IN" sz="1400" dirty="0"/>
              <a:t>(q, o, z, n, a, b, f, 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rst</a:t>
            </a:r>
            <a:r>
              <a:rPr lang="en-IN" sz="1400" dirty="0"/>
              <a:t>, width=16):</a:t>
            </a:r>
          </a:p>
          <a:p>
            <a:r>
              <a:rPr lang="en-IN" sz="1400" dirty="0"/>
              <a:t>    """</a:t>
            </a:r>
          </a:p>
          <a:p>
            <a:r>
              <a:rPr lang="en-IN" sz="1400" dirty="0"/>
              <a:t>    Simple ALU.</a:t>
            </a:r>
          </a:p>
          <a:p>
            <a:r>
              <a:rPr lang="en-IN" sz="1400" dirty="0"/>
              <a:t>    See ARM System Architecture "Introduction To Processor Design"</a:t>
            </a:r>
          </a:p>
          <a:p>
            <a:r>
              <a:rPr lang="en-IN" sz="1400" dirty="0"/>
              <a:t>    """</a:t>
            </a:r>
          </a:p>
          <a:p>
            <a:endParaRPr lang="en-IN" sz="1400" dirty="0"/>
          </a:p>
          <a:p>
            <a:r>
              <a:rPr lang="en-IN" sz="1400" dirty="0"/>
              <a:t>    result = Signal(</a:t>
            </a:r>
            <a:r>
              <a:rPr lang="en-IN" sz="1400" dirty="0" err="1"/>
              <a:t>intbv</a:t>
            </a:r>
            <a:r>
              <a:rPr lang="en-IN" sz="1400" dirty="0"/>
              <a:t>(0)[width:])</a:t>
            </a:r>
          </a:p>
          <a:p>
            <a:endParaRPr lang="en-IN" sz="1400" dirty="0"/>
          </a:p>
          <a:p>
            <a:r>
              <a:rPr lang="en-IN" sz="1400" dirty="0"/>
              <a:t>    """@always(</a:t>
            </a:r>
            <a:r>
              <a:rPr lang="en-IN" sz="1400" dirty="0" err="1"/>
              <a:t>clk.posedge</a:t>
            </a:r>
            <a:r>
              <a:rPr lang="en-IN" sz="1400" dirty="0"/>
              <a:t>)"""</a:t>
            </a:r>
          </a:p>
          <a:p>
            <a:r>
              <a:rPr lang="en-IN" sz="1400" dirty="0"/>
              <a:t>    @always_seq(clk.posedge, reset=</a:t>
            </a:r>
            <a:r>
              <a:rPr lang="en-IN" sz="1400" dirty="0" err="1"/>
              <a:t>rst</a:t>
            </a:r>
            <a:r>
              <a:rPr lang="en-IN" sz="1400" dirty="0"/>
              <a:t>)</a:t>
            </a:r>
          </a:p>
          <a:p>
            <a:r>
              <a:rPr lang="en-IN" sz="1400" dirty="0"/>
              <a:t>    def </a:t>
            </a:r>
            <a:r>
              <a:rPr lang="en-IN" sz="1400" dirty="0" err="1"/>
              <a:t>alu_func</a:t>
            </a:r>
            <a:r>
              <a:rPr lang="en-IN" sz="1400" dirty="0"/>
              <a:t>():</a:t>
            </a:r>
          </a:p>
          <a:p>
            <a:r>
              <a:rPr lang="en-IN" sz="1400" dirty="0"/>
              <a:t>        if </a:t>
            </a:r>
            <a:r>
              <a:rPr lang="en-IN" sz="1400" dirty="0" err="1"/>
              <a:t>rst</a:t>
            </a:r>
            <a:r>
              <a:rPr lang="en-IN" sz="1400" dirty="0"/>
              <a:t>==0: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0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t_ALU_FUNCTION.ZERO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0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t_ALU_FUNCTION.ONES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2 ** width - 1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t_ALU_FUNCTION.NEG_A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-a % 2 ** width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863D7-24F3-D5AE-B88B-9736897AEF0B}"/>
              </a:ext>
            </a:extLst>
          </p:cNvPr>
          <p:cNvSpPr txBox="1"/>
          <p:nvPr/>
        </p:nvSpPr>
        <p:spPr>
          <a:xfrm>
            <a:off x="5488858" y="1107915"/>
            <a:ext cx="6096000" cy="52629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t_ALU_FUNCTION.NEG_B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-b % 2 ** width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t_ALU_FUNCTION.NOT_A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~a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t_ALU_FUNCTION.NOT_B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~b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t_ALU_FUNCTION.A_PLUS_1: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+ 1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t_ALU_FUNCTION.B_PLUS_1: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b + 1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t_ALU_FUNCTION.A_AND_B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&amp;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t_ALU_FUNCTION.A_OR_B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|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t_ALU_FUNCTION.A_XOR_B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^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t_ALU_FUNCTION.A_PLUS_B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+ b</a:t>
            </a:r>
          </a:p>
          <a:p>
            <a:r>
              <a:rPr lang="en-IN" sz="1400" dirty="0"/>
              <a:t>        else: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654493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0" y="399334"/>
            <a:ext cx="934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		-Cont’d.	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244EC-394B-8912-D975-C9A6A1382D2F}"/>
              </a:ext>
            </a:extLst>
          </p:cNvPr>
          <p:cNvSpPr txBox="1"/>
          <p:nvPr/>
        </p:nvSpPr>
        <p:spPr>
          <a:xfrm>
            <a:off x="2644878" y="1027609"/>
            <a:ext cx="6096000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 @always_comb</a:t>
            </a:r>
          </a:p>
          <a:p>
            <a:r>
              <a:rPr lang="en-IN" sz="1400" dirty="0"/>
              <a:t>    def </a:t>
            </a:r>
            <a:r>
              <a:rPr lang="en-IN" sz="1400" dirty="0" err="1"/>
              <a:t>alu_status</a:t>
            </a:r>
            <a:r>
              <a:rPr lang="en-IN" sz="1400" dirty="0"/>
              <a:t>():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q.next</a:t>
            </a:r>
            <a:r>
              <a:rPr lang="en-IN" sz="1400" dirty="0"/>
              <a:t> = result</a:t>
            </a:r>
          </a:p>
          <a:p>
            <a:endParaRPr lang="en-IN" sz="1400" dirty="0"/>
          </a:p>
          <a:p>
            <a:r>
              <a:rPr lang="en-IN" sz="1400" dirty="0"/>
              <a:t>        if result == 0: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z.next</a:t>
            </a:r>
            <a:r>
              <a:rPr lang="en-IN" sz="1400" dirty="0"/>
              <a:t> = 1</a:t>
            </a:r>
          </a:p>
          <a:p>
            <a:r>
              <a:rPr lang="en-IN" sz="1400" dirty="0"/>
              <a:t>        else: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z.next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n.next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    # how to detect overflow?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o.next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return instances()</a:t>
            </a:r>
          </a:p>
          <a:p>
            <a:endParaRPr lang="en-IN" sz="1400" dirty="0"/>
          </a:p>
          <a:p>
            <a:r>
              <a:rPr lang="en-IN" sz="1400" dirty="0"/>
              <a:t>def convert(</a:t>
            </a:r>
            <a:r>
              <a:rPr lang="en-IN" sz="1400" dirty="0" err="1"/>
              <a:t>hdl</a:t>
            </a:r>
            <a:r>
              <a:rPr lang="en-IN" sz="1400" dirty="0"/>
              <a:t>):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clk,n,z,o</a:t>
            </a:r>
            <a:r>
              <a:rPr lang="en-IN" sz="1400" dirty="0"/>
              <a:t>= [Signal(bool(0)) for </a:t>
            </a:r>
            <a:r>
              <a:rPr lang="en-IN" sz="1400" dirty="0" err="1"/>
              <a:t>i</a:t>
            </a:r>
            <a:r>
              <a:rPr lang="en-IN" sz="1400" dirty="0"/>
              <a:t> in range(4)]</a:t>
            </a:r>
          </a:p>
          <a:p>
            <a:r>
              <a:rPr lang="en-IN" sz="1400" dirty="0"/>
              <a:t>    q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a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b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f = Signal(</a:t>
            </a:r>
            <a:r>
              <a:rPr lang="en-IN" sz="1400" dirty="0" err="1"/>
              <a:t>t_ALU_FUNCTION.ZERO</a:t>
            </a:r>
            <a:r>
              <a:rPr lang="en-IN" sz="1400" dirty="0"/>
              <a:t>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rst</a:t>
            </a:r>
            <a:r>
              <a:rPr lang="en-IN" sz="1400" dirty="0"/>
              <a:t> = </a:t>
            </a:r>
            <a:r>
              <a:rPr lang="en-IN" sz="1400" dirty="0" err="1"/>
              <a:t>ResetSignal</a:t>
            </a:r>
            <a:r>
              <a:rPr lang="en-IN" sz="1400" dirty="0"/>
              <a:t>(0, active=0, </a:t>
            </a:r>
            <a:r>
              <a:rPr lang="en-IN" sz="1400" dirty="0" err="1"/>
              <a:t>isasync</a:t>
            </a:r>
            <a:r>
              <a:rPr lang="en-IN" sz="1400" dirty="0"/>
              <a:t>=True)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convInst</a:t>
            </a:r>
            <a:r>
              <a:rPr lang="en-IN" sz="1400" dirty="0"/>
              <a:t> = </a:t>
            </a:r>
            <a:r>
              <a:rPr lang="en-IN" sz="1400" dirty="0" err="1"/>
              <a:t>aluSeq</a:t>
            </a:r>
            <a:r>
              <a:rPr lang="en-IN" sz="1400" dirty="0"/>
              <a:t>(q, o, z, n, a, b, f, 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rst</a:t>
            </a:r>
            <a:r>
              <a:rPr lang="en-IN" sz="1400" dirty="0"/>
              <a:t>, width=16)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convInst.convert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</a:t>
            </a:r>
            <a:r>
              <a:rPr lang="en-IN" sz="1400" dirty="0" err="1"/>
              <a:t>hdl</a:t>
            </a:r>
            <a:r>
              <a:rPr lang="en-IN" sz="1400" dirty="0"/>
              <a:t>)</a:t>
            </a:r>
          </a:p>
          <a:p>
            <a:r>
              <a:rPr lang="en-IN" sz="1400" dirty="0"/>
              <a:t>convert(</a:t>
            </a:r>
            <a:r>
              <a:rPr lang="en-IN" sz="1400" dirty="0" err="1"/>
              <a:t>hdl</a:t>
            </a:r>
            <a:r>
              <a:rPr lang="en-IN" sz="1400" dirty="0"/>
              <a:t>='Verilog')</a:t>
            </a:r>
          </a:p>
        </p:txBody>
      </p:sp>
    </p:spTree>
    <p:extLst>
      <p:ext uri="{BB962C8B-B14F-4D97-AF65-F5344CB8AC3E}">
        <p14:creationId xmlns:p14="http://schemas.microsoft.com/office/powerpoint/2010/main" val="199489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3D871-B8B5-E10C-434E-9D7F2CA28D0F}"/>
              </a:ext>
            </a:extLst>
          </p:cNvPr>
          <p:cNvSpPr txBox="1"/>
          <p:nvPr/>
        </p:nvSpPr>
        <p:spPr>
          <a:xfrm>
            <a:off x="835742" y="5566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Counter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3D5D6-985C-8918-5BF5-435D3395F61C}"/>
              </a:ext>
            </a:extLst>
          </p:cNvPr>
          <p:cNvSpPr txBox="1"/>
          <p:nvPr/>
        </p:nvSpPr>
        <p:spPr>
          <a:xfrm>
            <a:off x="629264" y="1278037"/>
            <a:ext cx="462853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always_seq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counter(count, enable, clock, reset):</a:t>
            </a:r>
          </a:p>
          <a:p>
            <a:r>
              <a:rPr lang="en-IN" dirty="0"/>
              <a:t>    """ </a:t>
            </a:r>
            <a:r>
              <a:rPr lang="en-IN" dirty="0" err="1"/>
              <a:t>Incrementer</a:t>
            </a:r>
            <a:r>
              <a:rPr lang="en-IN" dirty="0"/>
              <a:t> with enable.</a:t>
            </a:r>
          </a:p>
          <a:p>
            <a:endParaRPr lang="en-IN" dirty="0"/>
          </a:p>
          <a:p>
            <a:r>
              <a:rPr lang="en-IN" dirty="0"/>
              <a:t>    count -- output</a:t>
            </a:r>
          </a:p>
          <a:p>
            <a:r>
              <a:rPr lang="en-IN" dirty="0"/>
              <a:t>    enable -- control input, increment when 1</a:t>
            </a:r>
          </a:p>
          <a:p>
            <a:r>
              <a:rPr lang="en-IN" dirty="0"/>
              <a:t>    clock -- clock input</a:t>
            </a:r>
          </a:p>
          <a:p>
            <a:r>
              <a:rPr lang="en-IN" dirty="0"/>
              <a:t>    reset -- asynchronous reset input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@always_seq(clock.posedge, reset=reset)</a:t>
            </a:r>
          </a:p>
          <a:p>
            <a:r>
              <a:rPr lang="en-IN" dirty="0"/>
              <a:t>    def </a:t>
            </a:r>
            <a:r>
              <a:rPr lang="en-IN" dirty="0" err="1"/>
              <a:t>seq</a:t>
            </a:r>
            <a:r>
              <a:rPr lang="en-IN" dirty="0"/>
              <a:t>():</a:t>
            </a:r>
          </a:p>
          <a:p>
            <a:r>
              <a:rPr lang="en-IN" dirty="0"/>
              <a:t>        if enable:</a:t>
            </a:r>
          </a:p>
          <a:p>
            <a:r>
              <a:rPr lang="en-IN" dirty="0"/>
              <a:t>            </a:t>
            </a:r>
            <a:r>
              <a:rPr lang="en-IN" dirty="0" err="1"/>
              <a:t>count.next</a:t>
            </a:r>
            <a:r>
              <a:rPr lang="en-IN" dirty="0"/>
              <a:t> = count + 1</a:t>
            </a:r>
          </a:p>
          <a:p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seq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12E01-9F6F-6F81-8DA0-3793386B6F99}"/>
              </a:ext>
            </a:extLst>
          </p:cNvPr>
          <p:cNvSpPr txBox="1"/>
          <p:nvPr/>
        </p:nvSpPr>
        <p:spPr>
          <a:xfrm>
            <a:off x="5562600" y="1001037"/>
            <a:ext cx="6096000" cy="563231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Signal, </a:t>
            </a:r>
            <a:r>
              <a:rPr lang="en-IN" dirty="0" err="1"/>
              <a:t>ResetSignal</a:t>
            </a:r>
            <a:r>
              <a:rPr lang="en-IN" dirty="0"/>
              <a:t>, </a:t>
            </a:r>
            <a:r>
              <a:rPr lang="en-IN" dirty="0" err="1"/>
              <a:t>modbv</a:t>
            </a:r>
            <a:endParaRPr lang="en-IN" dirty="0"/>
          </a:p>
          <a:p>
            <a:endParaRPr lang="en-IN" dirty="0"/>
          </a:p>
          <a:p>
            <a:r>
              <a:rPr lang="en-IN" dirty="0"/>
              <a:t>from counter import counter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convert_inc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):</a:t>
            </a:r>
          </a:p>
          <a:p>
            <a:r>
              <a:rPr lang="en-IN" dirty="0"/>
              <a:t>    """Convert </a:t>
            </a:r>
            <a:r>
              <a:rPr lang="en-IN" dirty="0" err="1"/>
              <a:t>inc</a:t>
            </a:r>
            <a:r>
              <a:rPr lang="en-IN" dirty="0"/>
              <a:t> block to Verilog or VHDL."""</a:t>
            </a:r>
          </a:p>
          <a:p>
            <a:endParaRPr lang="en-IN" dirty="0"/>
          </a:p>
          <a:p>
            <a:r>
              <a:rPr lang="en-IN" dirty="0"/>
              <a:t>    m = 8</a:t>
            </a:r>
          </a:p>
          <a:p>
            <a:endParaRPr lang="en-IN" dirty="0"/>
          </a:p>
          <a:p>
            <a:r>
              <a:rPr lang="en-IN" dirty="0"/>
              <a:t>    count = Signal(</a:t>
            </a:r>
            <a:r>
              <a:rPr lang="en-IN" dirty="0" err="1"/>
              <a:t>modbv</a:t>
            </a:r>
            <a:r>
              <a:rPr lang="en-IN" dirty="0"/>
              <a:t>(0)[m:])</a:t>
            </a:r>
          </a:p>
          <a:p>
            <a:r>
              <a:rPr lang="en-IN" dirty="0"/>
              <a:t>    enable = Signal(bool(0))</a:t>
            </a:r>
          </a:p>
          <a:p>
            <a:r>
              <a:rPr lang="en-IN" dirty="0"/>
              <a:t>    clock  = Signal(bool(0))</a:t>
            </a:r>
          </a:p>
          <a:p>
            <a:r>
              <a:rPr lang="en-IN" dirty="0"/>
              <a:t>    reset = </a:t>
            </a:r>
            <a:r>
              <a:rPr lang="en-IN" dirty="0" err="1"/>
              <a:t>ResetSignal</a:t>
            </a:r>
            <a:r>
              <a:rPr lang="en-IN" dirty="0"/>
              <a:t>(0, active=0, </a:t>
            </a:r>
            <a:r>
              <a:rPr lang="en-IN" dirty="0" err="1"/>
              <a:t>isasync</a:t>
            </a:r>
            <a:r>
              <a:rPr lang="en-IN" dirty="0"/>
              <a:t>=True)</a:t>
            </a:r>
          </a:p>
          <a:p>
            <a:endParaRPr lang="en-IN" dirty="0"/>
          </a:p>
          <a:p>
            <a:r>
              <a:rPr lang="en-IN" dirty="0"/>
              <a:t>    inc_1 = counter(count, enable, clock, reset)</a:t>
            </a:r>
          </a:p>
          <a:p>
            <a:endParaRPr lang="en-IN" dirty="0"/>
          </a:p>
          <a:p>
            <a:r>
              <a:rPr lang="en-IN" dirty="0"/>
              <a:t>    inc_1.convert(</a:t>
            </a:r>
            <a:r>
              <a:rPr lang="en-IN" dirty="0" err="1"/>
              <a:t>hdl</a:t>
            </a:r>
            <a:r>
              <a:rPr lang="en-IN" dirty="0"/>
              <a:t>=</a:t>
            </a:r>
            <a:r>
              <a:rPr lang="en-IN" dirty="0" err="1"/>
              <a:t>hdl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convert_inc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</p:txBody>
      </p:sp>
    </p:spTree>
    <p:extLst>
      <p:ext uri="{BB962C8B-B14F-4D97-AF65-F5344CB8AC3E}">
        <p14:creationId xmlns:p14="http://schemas.microsoft.com/office/powerpoint/2010/main" val="3008866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F08F1-7A80-A9CF-F8F5-E6817487CFBD}"/>
              </a:ext>
            </a:extLst>
          </p:cNvPr>
          <p:cNvSpPr txBox="1"/>
          <p:nvPr/>
        </p:nvSpPr>
        <p:spPr>
          <a:xfrm>
            <a:off x="196645" y="25185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RAM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0B377-8081-2076-570A-2E26E89CFDED}"/>
              </a:ext>
            </a:extLst>
          </p:cNvPr>
          <p:cNvSpPr txBox="1"/>
          <p:nvPr/>
        </p:nvSpPr>
        <p:spPr>
          <a:xfrm>
            <a:off x="3441290" y="733246"/>
            <a:ext cx="6096000" cy="612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myhdl</a:t>
            </a:r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err="1"/>
              <a:t>myhdl</a:t>
            </a:r>
            <a:r>
              <a:rPr lang="en-IN" sz="1400" dirty="0"/>
              <a:t> import *</a:t>
            </a:r>
          </a:p>
          <a:p>
            <a:r>
              <a:rPr lang="en-IN" sz="1400" dirty="0"/>
              <a:t>@block</a:t>
            </a:r>
          </a:p>
          <a:p>
            <a:r>
              <a:rPr lang="en-IN" sz="1400" dirty="0"/>
              <a:t>def RAM(</a:t>
            </a:r>
            <a:r>
              <a:rPr lang="en-IN" sz="1400" dirty="0" err="1"/>
              <a:t>dout</a:t>
            </a:r>
            <a:r>
              <a:rPr lang="en-IN" sz="1400" dirty="0"/>
              <a:t>, din, </a:t>
            </a:r>
            <a:r>
              <a:rPr lang="en-IN" sz="1400" dirty="0" err="1"/>
              <a:t>addr</a:t>
            </a:r>
            <a:r>
              <a:rPr lang="en-IN" sz="1400" dirty="0"/>
              <a:t>, we, </a:t>
            </a:r>
            <a:r>
              <a:rPr lang="en-IN" sz="1400" dirty="0" err="1"/>
              <a:t>clk</a:t>
            </a:r>
            <a:r>
              <a:rPr lang="en-IN" sz="1400" dirty="0"/>
              <a:t>, depth=128):</a:t>
            </a:r>
          </a:p>
          <a:p>
            <a:r>
              <a:rPr lang="en-IN" sz="1400" dirty="0"/>
              <a:t>    """ Ram model """</a:t>
            </a:r>
          </a:p>
          <a:p>
            <a:r>
              <a:rPr lang="en-IN" sz="1400" dirty="0"/>
              <a:t>    mem = [Signal(</a:t>
            </a:r>
            <a:r>
              <a:rPr lang="en-IN" sz="1400" dirty="0" err="1"/>
              <a:t>intbv</a:t>
            </a:r>
            <a:r>
              <a:rPr lang="en-IN" sz="1400" dirty="0"/>
              <a:t>(0)[8:]) for </a:t>
            </a:r>
            <a:r>
              <a:rPr lang="en-IN" sz="1400" dirty="0" err="1"/>
              <a:t>i</a:t>
            </a:r>
            <a:r>
              <a:rPr lang="en-IN" sz="1400" dirty="0"/>
              <a:t> in range(depth)]</a:t>
            </a:r>
          </a:p>
          <a:p>
            <a:endParaRPr lang="en-IN" sz="1400" dirty="0"/>
          </a:p>
          <a:p>
            <a:r>
              <a:rPr lang="en-IN" sz="1400" dirty="0"/>
              <a:t>    @always(clk.posedge)</a:t>
            </a:r>
          </a:p>
          <a:p>
            <a:r>
              <a:rPr lang="en-IN" sz="1400" dirty="0"/>
              <a:t>    def write():</a:t>
            </a:r>
          </a:p>
          <a:p>
            <a:r>
              <a:rPr lang="en-IN" sz="1400" dirty="0"/>
              <a:t>        if we:</a:t>
            </a:r>
          </a:p>
          <a:p>
            <a:r>
              <a:rPr lang="en-IN" sz="1400" dirty="0"/>
              <a:t>            mem[</a:t>
            </a:r>
            <a:r>
              <a:rPr lang="en-IN" sz="1400" dirty="0" err="1"/>
              <a:t>addr</a:t>
            </a:r>
            <a:r>
              <a:rPr lang="en-IN" sz="1400" dirty="0"/>
              <a:t>].next = din</a:t>
            </a:r>
          </a:p>
          <a:p>
            <a:endParaRPr lang="en-IN" sz="1400" dirty="0"/>
          </a:p>
          <a:p>
            <a:r>
              <a:rPr lang="en-IN" sz="1400" dirty="0"/>
              <a:t>    @always_comb</a:t>
            </a:r>
          </a:p>
          <a:p>
            <a:r>
              <a:rPr lang="en-IN" sz="1400" dirty="0"/>
              <a:t>    def read():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dout.next</a:t>
            </a:r>
            <a:r>
              <a:rPr lang="en-IN" sz="1400" dirty="0"/>
              <a:t> = mem[</a:t>
            </a:r>
            <a:r>
              <a:rPr lang="en-IN" sz="1400" dirty="0" err="1"/>
              <a:t>addr</a:t>
            </a:r>
            <a:r>
              <a:rPr lang="en-IN" sz="1400" dirty="0"/>
              <a:t>]</a:t>
            </a:r>
          </a:p>
          <a:p>
            <a:endParaRPr lang="en-IN" sz="1400" dirty="0"/>
          </a:p>
          <a:p>
            <a:r>
              <a:rPr lang="en-IN" sz="1400" dirty="0"/>
              <a:t>    return instances()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 err="1"/>
              <a:t>dout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 err="1"/>
              <a:t>dout_v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/>
              <a:t>din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 err="1"/>
              <a:t>addr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(0)[7:])</a:t>
            </a:r>
          </a:p>
          <a:p>
            <a:r>
              <a:rPr lang="en-IN" sz="1400" dirty="0"/>
              <a:t>we = Signal(bool(0))</a:t>
            </a:r>
          </a:p>
          <a:p>
            <a:r>
              <a:rPr lang="en-IN" sz="1400" dirty="0" err="1"/>
              <a:t>clk</a:t>
            </a:r>
            <a:r>
              <a:rPr lang="en-IN" sz="1400" dirty="0"/>
              <a:t> = Signal(bool(0))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 err="1"/>
              <a:t>inst</a:t>
            </a:r>
            <a:r>
              <a:rPr lang="en-IN" sz="1400" dirty="0"/>
              <a:t> = RAM(</a:t>
            </a:r>
            <a:r>
              <a:rPr lang="en-IN" sz="1400" dirty="0" err="1"/>
              <a:t>clk</a:t>
            </a:r>
            <a:r>
              <a:rPr lang="en-IN" sz="1400" dirty="0"/>
              <a:t>=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addr</a:t>
            </a:r>
            <a:r>
              <a:rPr lang="en-IN" sz="1400" dirty="0"/>
              <a:t>=</a:t>
            </a:r>
            <a:r>
              <a:rPr lang="en-IN" sz="1400" dirty="0" err="1"/>
              <a:t>addr</a:t>
            </a:r>
            <a:r>
              <a:rPr lang="en-IN" sz="1400" dirty="0"/>
              <a:t>, we=we, din=din, </a:t>
            </a:r>
            <a:r>
              <a:rPr lang="en-IN" sz="1400" dirty="0" err="1"/>
              <a:t>dout</a:t>
            </a:r>
            <a:r>
              <a:rPr lang="en-IN" sz="1400" dirty="0"/>
              <a:t>=</a:t>
            </a:r>
            <a:r>
              <a:rPr lang="en-IN" sz="1400" dirty="0" err="1"/>
              <a:t>dout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="VHDL")</a:t>
            </a:r>
          </a:p>
          <a:p>
            <a:r>
              <a:rPr lang="en-IN" sz="1400" dirty="0" err="1"/>
              <a:t>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="Verilog", testbench=False)</a:t>
            </a:r>
          </a:p>
        </p:txBody>
      </p:sp>
    </p:spTree>
    <p:extLst>
      <p:ext uri="{BB962C8B-B14F-4D97-AF65-F5344CB8AC3E}">
        <p14:creationId xmlns:p14="http://schemas.microsoft.com/office/powerpoint/2010/main" val="243423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97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9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7CE79-316F-E208-7E59-11E21EAB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503262"/>
            <a:ext cx="7865806" cy="52101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A316E-295C-47BC-B81F-DA8C2B5D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58457-8546-BBE8-5848-36F6E6FD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657992"/>
            <a:ext cx="7790472" cy="4907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6A3FBD-9CB4-4ABB-A826-606AB08B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9955F-6EA6-47F2-7109-48AAC7B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9" y="642593"/>
            <a:ext cx="8940846" cy="38802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6B9CA-AC87-4A76-ACF5-A968D86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E31AA-AF5F-456F-ACDD-02CE091B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6" y="677802"/>
            <a:ext cx="10009101" cy="4562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19F9C-7303-4CCA-A2A2-674A7E1F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7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19679-C024-D7B5-E232-32A8E6D2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432619"/>
            <a:ext cx="10245213" cy="61844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31578-F8A7-4EAF-8B39-59BCBC20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A944B-EBD2-0ED6-7117-7E9AC241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605237"/>
            <a:ext cx="8015922" cy="47238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70465-30DB-4A4B-8E3F-BA5E782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2947</Words>
  <Application>Microsoft Office PowerPoint</Application>
  <PresentationFormat>Widescreen</PresentationFormat>
  <Paragraphs>490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Hussain .</dc:creator>
  <cp:lastModifiedBy>Zakir Hussain .</cp:lastModifiedBy>
  <cp:revision>14</cp:revision>
  <dcterms:created xsi:type="dcterms:W3CDTF">2023-12-10T18:36:39Z</dcterms:created>
  <dcterms:modified xsi:type="dcterms:W3CDTF">2023-12-16T23:06:42Z</dcterms:modified>
</cp:coreProperties>
</file>