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9" r:id="rId2"/>
    <p:sldId id="260" r:id="rId3"/>
    <p:sldId id="261" r:id="rId4"/>
    <p:sldId id="262" r:id="rId5"/>
    <p:sldId id="263" r:id="rId6"/>
    <p:sldId id="266" r:id="rId7"/>
    <p:sldId id="264" r:id="rId8"/>
    <p:sldId id="267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2" autoAdjust="0"/>
    <p:restoredTop sz="62228" autoAdjust="0"/>
  </p:normalViewPr>
  <p:slideViewPr>
    <p:cSldViewPr>
      <p:cViewPr varScale="1">
        <p:scale>
          <a:sx n="88" d="100"/>
          <a:sy n="88" d="100"/>
        </p:scale>
        <p:origin x="-1282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BFEFC8-4325-4277-8600-16146D513FC6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2B8C28-3E5A-4795-AE08-15301119D83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617468-69BA-47B8-88D8-6B03DBB1921E}" type="slidenum">
              <a:rPr lang="en-US"/>
              <a:pPr/>
              <a:t>1</a:t>
            </a:fld>
            <a:endParaRPr lang="en-US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04900" y="677863"/>
            <a:ext cx="4598988" cy="344963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4354513"/>
            <a:ext cx="5011738" cy="41275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0574" tIns="45288" rIns="90574" bIns="45288"/>
          <a:lstStyle/>
          <a:p>
            <a:r>
              <a:rPr lang="en-US"/>
              <a:t>As designers most of us are used to build deigns from discrete components or from a schematic library. In such situations the general scope of design optimisation is restricted to a few surrounding components only. That is we do not optimise the solution through several components.</a:t>
            </a:r>
          </a:p>
          <a:p>
            <a:endParaRPr lang="en-US"/>
          </a:p>
          <a:p>
            <a:r>
              <a:rPr lang="en-US"/>
              <a:t>With the use of HDL, the design is conceived as a data flow model and the scope or boundary of the  the design is that of the problem itself. </a:t>
            </a:r>
          </a:p>
          <a:p>
            <a:endParaRPr lang="en-US"/>
          </a:p>
          <a:p>
            <a:r>
              <a:rPr lang="en-US"/>
              <a:t>Here I am going to present FSMs, which is a way representing most of digital design problems. Once the FSM is done, there is a corresponding coding to get the equivalent HDL.</a:t>
            </a:r>
          </a:p>
        </p:txBody>
      </p:sp>
    </p:spTree>
    <p:extLst>
      <p:ext uri="{BB962C8B-B14F-4D97-AF65-F5344CB8AC3E}">
        <p14:creationId xmlns:p14="http://schemas.microsoft.com/office/powerpoint/2010/main" xmlns="" val="66863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80908C-6E26-4DE6-B342-17A743B5E5FD}" type="slidenum">
              <a:rPr lang="en-US"/>
              <a:pPr/>
              <a:t>2</a:t>
            </a:fld>
            <a:endParaRPr lang="en-US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03313" y="676275"/>
            <a:ext cx="4603750" cy="3452813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4354513"/>
            <a:ext cx="5011738" cy="4127500"/>
          </a:xfrm>
          <a:prstGeom prst="rect">
            <a:avLst/>
          </a:prstGeom>
          <a:noFill/>
          <a:ln w="12700">
            <a:miter lim="800000"/>
            <a:headEnd type="none" w="sm" len="sm"/>
            <a:tailEnd type="none" w="sm" len="sm"/>
          </a:ln>
        </p:spPr>
        <p:txBody>
          <a:bodyPr lIns="89950" tIns="44975" rIns="89950" bIns="44975"/>
          <a:lstStyle/>
          <a:p>
            <a:r>
              <a:rPr lang="en-US"/>
              <a:t>First some basic concepts are presented. </a:t>
            </a:r>
          </a:p>
          <a:p>
            <a:r>
              <a:rPr lang="en-US"/>
              <a:t>Starting with a simple state machine we will extend it to a more general and practical  form. All the design problems can be mapped to the generic FSM model that we build.</a:t>
            </a:r>
          </a:p>
          <a:p>
            <a:r>
              <a:rPr lang="en-US"/>
              <a:t>Later we will list the steps for specifying a problem in FSM and see the corresponding VHDL coding that can be used.</a:t>
            </a:r>
          </a:p>
        </p:txBody>
      </p:sp>
    </p:spTree>
    <p:extLst>
      <p:ext uri="{BB962C8B-B14F-4D97-AF65-F5344CB8AC3E}">
        <p14:creationId xmlns:p14="http://schemas.microsoft.com/office/powerpoint/2010/main" xmlns="" val="463554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EC2902-72DD-4DC6-837B-34885824F1B3}" type="slidenum">
              <a:rPr lang="en-US"/>
              <a:pPr/>
              <a:t>5</a:t>
            </a:fld>
            <a:endParaRPr lang="en-US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03313" y="676275"/>
            <a:ext cx="4603750" cy="3452813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4354513"/>
            <a:ext cx="5011738" cy="4127500"/>
          </a:xfrm>
          <a:prstGeom prst="rect">
            <a:avLst/>
          </a:prstGeom>
          <a:noFill/>
          <a:ln w="12700">
            <a:miter lim="800000"/>
            <a:headEnd type="none" w="sm" len="sm"/>
            <a:tailEnd type="none" w="sm" len="sm"/>
          </a:ln>
        </p:spPr>
        <p:txBody>
          <a:bodyPr lIns="89950" tIns="44975" rIns="89950" bIns="44975"/>
          <a:lstStyle/>
          <a:p>
            <a:r>
              <a:rPr lang="en-US"/>
              <a:t>First some basic concepts are presented. </a:t>
            </a:r>
          </a:p>
          <a:p>
            <a:r>
              <a:rPr lang="en-US"/>
              <a:t>Starting with a simple state machine we will extend it to a more general and practical  form. All the design problems can be mapped to the generic FSM model that we build.</a:t>
            </a:r>
          </a:p>
          <a:p>
            <a:r>
              <a:rPr lang="en-US"/>
              <a:t>Later we will list the steps for specifying a problem in FSM and see the corresponding VHDL coding that can be used.</a:t>
            </a:r>
          </a:p>
        </p:txBody>
      </p:sp>
    </p:spTree>
    <p:extLst>
      <p:ext uri="{BB962C8B-B14F-4D97-AF65-F5344CB8AC3E}">
        <p14:creationId xmlns:p14="http://schemas.microsoft.com/office/powerpoint/2010/main" xmlns="" val="1111326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0E71FD-175C-49A1-8615-E28E29B8AD74}" type="slidenum">
              <a:rPr lang="en-US"/>
              <a:pPr/>
              <a:t>7</a:t>
            </a:fld>
            <a:endParaRPr lang="en-US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03313" y="676275"/>
            <a:ext cx="4603750" cy="3452813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4354513"/>
            <a:ext cx="5011738" cy="4127500"/>
          </a:xfrm>
          <a:prstGeom prst="rect">
            <a:avLst/>
          </a:prstGeom>
          <a:noFill/>
          <a:ln w="12700">
            <a:miter lim="800000"/>
            <a:headEnd type="none" w="sm" len="sm"/>
            <a:tailEnd type="none" w="sm" len="sm"/>
          </a:ln>
        </p:spPr>
        <p:txBody>
          <a:bodyPr lIns="89950" tIns="44975" rIns="89950" bIns="44975"/>
          <a:lstStyle/>
          <a:p>
            <a:r>
              <a:rPr lang="en-US"/>
              <a:t>First some basic concepts are presented. </a:t>
            </a:r>
          </a:p>
          <a:p>
            <a:r>
              <a:rPr lang="en-US"/>
              <a:t>Starting with a simple state machine we will extend it to a more general and practical  form. All the design problems can be mapped to the generic FSM model that we build.</a:t>
            </a:r>
          </a:p>
          <a:p>
            <a:r>
              <a:rPr lang="en-US"/>
              <a:t>Later we will list the steps for specifying a problem in FSM and see the corresponding VHDL coding that can be used.</a:t>
            </a:r>
          </a:p>
        </p:txBody>
      </p:sp>
    </p:spTree>
    <p:extLst>
      <p:ext uri="{BB962C8B-B14F-4D97-AF65-F5344CB8AC3E}">
        <p14:creationId xmlns:p14="http://schemas.microsoft.com/office/powerpoint/2010/main" xmlns="" val="2817582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CB2CBE1-EA7B-4167-B0E6-4D2EEA872F40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D68729D2-D8B2-44A5-9C74-0BA54CB6C04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B2CBE1-EA7B-4167-B0E6-4D2EEA872F40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8729D2-D8B2-44A5-9C74-0BA54CB6C0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CB2CBE1-EA7B-4167-B0E6-4D2EEA872F40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68729D2-D8B2-44A5-9C74-0BA54CB6C0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B2CBE1-EA7B-4167-B0E6-4D2EEA872F40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8729D2-D8B2-44A5-9C74-0BA54CB6C0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CB2CBE1-EA7B-4167-B0E6-4D2EEA872F40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D68729D2-D8B2-44A5-9C74-0BA54CB6C04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B2CBE1-EA7B-4167-B0E6-4D2EEA872F40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8729D2-D8B2-44A5-9C74-0BA54CB6C0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B2CBE1-EA7B-4167-B0E6-4D2EEA872F40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8729D2-D8B2-44A5-9C74-0BA54CB6C0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B2CBE1-EA7B-4167-B0E6-4D2EEA872F40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8729D2-D8B2-44A5-9C74-0BA54CB6C0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CB2CBE1-EA7B-4167-B0E6-4D2EEA872F40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8729D2-D8B2-44A5-9C74-0BA54CB6C0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B2CBE1-EA7B-4167-B0E6-4D2EEA872F40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8729D2-D8B2-44A5-9C74-0BA54CB6C0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B2CBE1-EA7B-4167-B0E6-4D2EEA872F40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8729D2-D8B2-44A5-9C74-0BA54CB6C04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CB2CBE1-EA7B-4167-B0E6-4D2EEA872F40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D68729D2-D8B2-44A5-9C74-0BA54CB6C04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752600"/>
            <a:ext cx="7467600" cy="1828800"/>
          </a:xfrm>
          <a:noFill/>
          <a:ln/>
        </p:spPr>
        <p:txBody>
          <a:bodyPr lIns="92075" tIns="46038" rIns="92075" bIns="46038" anchor="ctr"/>
          <a:lstStyle/>
          <a:p>
            <a:pPr algn="ctr" eaLnBrk="0" hangingPunct="0"/>
            <a:r>
              <a:rPr lang="en-US" sz="5400" cap="none" dirty="0"/>
              <a:t>Finite State Machines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smtClean="0">
                <a:solidFill>
                  <a:schemeClr val="tx1"/>
                </a:solidFill>
              </a:rPr>
              <a:t>Lets begin with Moore </a:t>
            </a:r>
            <a:r>
              <a:rPr lang="en-US" b="0" dirty="0">
                <a:solidFill>
                  <a:schemeClr val="tx1"/>
                </a:solidFill>
              </a:rPr>
              <a:t>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766048" cy="52578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Outputs depend only on the present state.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                                  </a:t>
            </a:r>
          </a:p>
          <a:p>
            <a:pPr>
              <a:buNone/>
            </a:pPr>
            <a:r>
              <a:rPr lang="en-US" dirty="0"/>
              <a:t>                                                     </a:t>
            </a:r>
          </a:p>
          <a:p>
            <a:pPr>
              <a:buNone/>
            </a:pPr>
            <a:r>
              <a:rPr lang="en-US" dirty="0"/>
              <a:t>                                                                        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        </a:t>
            </a:r>
          </a:p>
          <a:p>
            <a:pPr>
              <a:buNone/>
            </a:pPr>
            <a:r>
              <a:rPr lang="en-US" dirty="0"/>
              <a:t>                         </a:t>
            </a:r>
          </a:p>
        </p:txBody>
      </p:sp>
      <p:sp>
        <p:nvSpPr>
          <p:cNvPr id="6" name="Oval 5"/>
          <p:cNvSpPr/>
          <p:nvPr/>
        </p:nvSpPr>
        <p:spPr>
          <a:xfrm>
            <a:off x="3810000" y="2057400"/>
            <a:ext cx="914400" cy="914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IDLE</a:t>
            </a:r>
          </a:p>
        </p:txBody>
      </p:sp>
      <p:sp>
        <p:nvSpPr>
          <p:cNvPr id="7" name="Oval 6"/>
          <p:cNvSpPr/>
          <p:nvPr/>
        </p:nvSpPr>
        <p:spPr>
          <a:xfrm>
            <a:off x="1600200" y="2819400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</a:p>
        </p:txBody>
      </p:sp>
      <p:sp>
        <p:nvSpPr>
          <p:cNvPr id="8" name="Oval 7"/>
          <p:cNvSpPr/>
          <p:nvPr/>
        </p:nvSpPr>
        <p:spPr>
          <a:xfrm>
            <a:off x="7715272" y="4191000"/>
            <a:ext cx="1200128" cy="914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S6</a:t>
            </a:r>
          </a:p>
          <a:p>
            <a:pPr algn="ctr"/>
            <a:r>
              <a:rPr lang="en-US" sz="1600" dirty="0"/>
              <a:t>Open</a:t>
            </a:r>
          </a:p>
        </p:txBody>
      </p:sp>
      <p:sp>
        <p:nvSpPr>
          <p:cNvPr id="9" name="Oval 8"/>
          <p:cNvSpPr/>
          <p:nvPr/>
        </p:nvSpPr>
        <p:spPr>
          <a:xfrm>
            <a:off x="5500694" y="4114800"/>
            <a:ext cx="1204906" cy="914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S5</a:t>
            </a:r>
          </a:p>
          <a:p>
            <a:pPr algn="ctr"/>
            <a:r>
              <a:rPr lang="en-US" sz="1600" dirty="0"/>
              <a:t>Open</a:t>
            </a:r>
          </a:p>
        </p:txBody>
      </p:sp>
      <p:sp>
        <p:nvSpPr>
          <p:cNvPr id="11" name="Oval 10"/>
          <p:cNvSpPr/>
          <p:nvPr/>
        </p:nvSpPr>
        <p:spPr>
          <a:xfrm>
            <a:off x="381000" y="3962400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</p:txBody>
      </p:sp>
      <p:sp>
        <p:nvSpPr>
          <p:cNvPr id="12" name="Oval 11"/>
          <p:cNvSpPr/>
          <p:nvPr/>
        </p:nvSpPr>
        <p:spPr>
          <a:xfrm>
            <a:off x="6858000" y="2895600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</a:p>
        </p:txBody>
      </p:sp>
      <p:sp>
        <p:nvSpPr>
          <p:cNvPr id="13" name="Oval 12"/>
          <p:cNvSpPr/>
          <p:nvPr/>
        </p:nvSpPr>
        <p:spPr>
          <a:xfrm>
            <a:off x="0" y="5410200"/>
            <a:ext cx="1000100" cy="914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S7</a:t>
            </a:r>
          </a:p>
          <a:p>
            <a:pPr algn="ctr"/>
            <a:r>
              <a:rPr lang="en-US" sz="1600" dirty="0"/>
              <a:t>Open</a:t>
            </a:r>
          </a:p>
        </p:txBody>
      </p:sp>
      <p:sp>
        <p:nvSpPr>
          <p:cNvPr id="14" name="Oval 13"/>
          <p:cNvSpPr/>
          <p:nvPr/>
        </p:nvSpPr>
        <p:spPr>
          <a:xfrm>
            <a:off x="1676400" y="5410200"/>
            <a:ext cx="1109650" cy="914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S8</a:t>
            </a:r>
          </a:p>
          <a:p>
            <a:pPr algn="ctr"/>
            <a:r>
              <a:rPr lang="en-US" sz="1600" dirty="0"/>
              <a:t>Open</a:t>
            </a:r>
          </a:p>
          <a:p>
            <a:pPr algn="ctr"/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rot="10800000" flipV="1">
            <a:off x="2514600" y="2667000"/>
            <a:ext cx="1295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724400" y="2667000"/>
            <a:ext cx="2133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3"/>
            <a:endCxn id="11" idx="7"/>
          </p:cNvCxnSpPr>
          <p:nvPr/>
        </p:nvCxnSpPr>
        <p:spPr>
          <a:xfrm rot="5400000">
            <a:off x="1199589" y="3561789"/>
            <a:ext cx="496422" cy="5726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5"/>
          </p:cNvCxnSpPr>
          <p:nvPr/>
        </p:nvCxnSpPr>
        <p:spPr>
          <a:xfrm rot="16200000" flipH="1">
            <a:off x="2342589" y="3637989"/>
            <a:ext cx="496422" cy="4202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228600" y="49530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6200000" flipH="1">
            <a:off x="1295400" y="4572000"/>
            <a:ext cx="667311" cy="9721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3"/>
          </p:cNvCxnSpPr>
          <p:nvPr/>
        </p:nvCxnSpPr>
        <p:spPr>
          <a:xfrm rot="5400000">
            <a:off x="6438901" y="3637989"/>
            <a:ext cx="514911" cy="5911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" idx="5"/>
            <a:endCxn id="8" idx="0"/>
          </p:cNvCxnSpPr>
          <p:nvPr/>
        </p:nvCxnSpPr>
        <p:spPr>
          <a:xfrm rot="16200000" flipH="1">
            <a:off x="7719457" y="3595120"/>
            <a:ext cx="514911" cy="6768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438400" y="4114800"/>
            <a:ext cx="990592" cy="914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S4</a:t>
            </a:r>
          </a:p>
          <a:p>
            <a:pPr algn="ctr"/>
            <a:r>
              <a:rPr lang="en-US" sz="1600" dirty="0"/>
              <a:t>Open</a:t>
            </a:r>
          </a:p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971800" y="28310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29200" y="2819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90600" y="3581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43200" y="3657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91200" y="3657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077200" y="3657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04800" y="5029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371600" y="51170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28926" y="5629870"/>
            <a:ext cx="514353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a Moore machine, after the system reaches one of S4..S8, Product will be released.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3" presetClass="entr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2" grpId="1" animBg="1"/>
      <p:bldP spid="12" grpId="2" animBg="1"/>
      <p:bldP spid="12" grpId="3" animBg="1"/>
      <p:bldP spid="13" grpId="0" animBg="1"/>
      <p:bldP spid="14" grpId="0" animBg="1"/>
      <p:bldP spid="31" grpId="0" animBg="1"/>
      <p:bldP spid="21" grpId="0"/>
      <p:bldP spid="23" grpId="0"/>
      <p:bldP spid="25" grpId="0"/>
      <p:bldP spid="27" grpId="0"/>
      <p:bldP spid="29" grpId="0"/>
      <p:bldP spid="32" grpId="0"/>
      <p:bldP spid="33" grpId="0"/>
      <p:bldP spid="33" grpId="1"/>
      <p:bldP spid="34" grpId="0"/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How simple is Mealy then...?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461248" cy="44958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038600" y="1600200"/>
            <a:ext cx="914400" cy="914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IDLE</a:t>
            </a:r>
          </a:p>
        </p:txBody>
      </p:sp>
      <p:sp>
        <p:nvSpPr>
          <p:cNvPr id="6" name="Oval 5"/>
          <p:cNvSpPr/>
          <p:nvPr/>
        </p:nvSpPr>
        <p:spPr>
          <a:xfrm>
            <a:off x="4038600" y="2895600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</a:p>
        </p:txBody>
      </p:sp>
      <p:sp>
        <p:nvSpPr>
          <p:cNvPr id="7" name="Oval 6"/>
          <p:cNvSpPr/>
          <p:nvPr/>
        </p:nvSpPr>
        <p:spPr>
          <a:xfrm>
            <a:off x="4038600" y="4114800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</a:p>
        </p:txBody>
      </p:sp>
      <p:sp>
        <p:nvSpPr>
          <p:cNvPr id="11" name="Oval 10"/>
          <p:cNvSpPr/>
          <p:nvPr/>
        </p:nvSpPr>
        <p:spPr>
          <a:xfrm>
            <a:off x="4038600" y="5410200"/>
            <a:ext cx="914400" cy="914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S3</a:t>
            </a:r>
          </a:p>
          <a:p>
            <a:pPr algn="ctr"/>
            <a:r>
              <a:rPr lang="en-US" sz="1600" dirty="0"/>
              <a:t>Open</a:t>
            </a:r>
          </a:p>
          <a:p>
            <a:pPr algn="ctr"/>
            <a:endParaRPr lang="en-US" dirty="0"/>
          </a:p>
        </p:txBody>
      </p:sp>
      <p:cxnSp>
        <p:nvCxnSpPr>
          <p:cNvPr id="13" name="Straight Arrow Connector 12"/>
          <p:cNvCxnSpPr>
            <a:stCxn id="5" idx="4"/>
            <a:endCxn id="6" idx="0"/>
          </p:cNvCxnSpPr>
          <p:nvPr/>
        </p:nvCxnSpPr>
        <p:spPr>
          <a:xfrm rot="5400000">
            <a:off x="4305300" y="27051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4306094" y="39235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4306094" y="52189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4419600" y="2514600"/>
            <a:ext cx="762000" cy="4572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419600" y="3733800"/>
            <a:ext cx="762000" cy="4572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4724400" y="4953000"/>
            <a:ext cx="762000" cy="4572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20" name="Elbow Connector 19"/>
          <p:cNvCxnSpPr>
            <a:stCxn id="5" idx="6"/>
            <a:endCxn id="7" idx="6"/>
          </p:cNvCxnSpPr>
          <p:nvPr/>
        </p:nvCxnSpPr>
        <p:spPr>
          <a:xfrm>
            <a:off x="4953000" y="2057400"/>
            <a:ext cx="1588" cy="2514600"/>
          </a:xfrm>
          <a:prstGeom prst="bentConnector3">
            <a:avLst>
              <a:gd name="adj1" fmla="val 4103785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5410200" y="2819400"/>
            <a:ext cx="762000" cy="4572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27" name="Elbow Connector 26"/>
          <p:cNvCxnSpPr>
            <a:stCxn id="6" idx="6"/>
            <a:endCxn id="11" idx="6"/>
          </p:cNvCxnSpPr>
          <p:nvPr/>
        </p:nvCxnSpPr>
        <p:spPr>
          <a:xfrm>
            <a:off x="4953000" y="3352800"/>
            <a:ext cx="1588" cy="2514600"/>
          </a:xfrm>
          <a:prstGeom prst="bentConnector3">
            <a:avLst>
              <a:gd name="adj1" fmla="val 6252357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5791200" y="4572000"/>
            <a:ext cx="762000" cy="4572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81000" y="2133600"/>
            <a:ext cx="3276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Mealy</a:t>
            </a:r>
            <a:r>
              <a:rPr lang="en-US" sz="2400" dirty="0"/>
              <a:t> : The Output are a function of the present state and the value of the input </a:t>
            </a:r>
          </a:p>
        </p:txBody>
      </p:sp>
      <p:cxnSp>
        <p:nvCxnSpPr>
          <p:cNvPr id="23" name="Elbow Connector 22"/>
          <p:cNvCxnSpPr>
            <a:stCxn id="7" idx="2"/>
            <a:endCxn id="11" idx="2"/>
          </p:cNvCxnSpPr>
          <p:nvPr/>
        </p:nvCxnSpPr>
        <p:spPr>
          <a:xfrm rot="10800000" flipV="1">
            <a:off x="4038600" y="4572000"/>
            <a:ext cx="1588" cy="1295400"/>
          </a:xfrm>
          <a:prstGeom prst="bent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3048000" y="5029200"/>
            <a:ext cx="762000" cy="4572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63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9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 animBg="1"/>
      <p:bldP spid="11" grpId="1" animBg="1"/>
      <p:bldP spid="16" grpId="0"/>
      <p:bldP spid="17" grpId="0"/>
      <p:bldP spid="18" grpId="0"/>
      <p:bldP spid="25" grpId="0"/>
      <p:bldP spid="29" grpId="0"/>
      <p:bldP spid="30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Lets now compare in More Compact Form…..</a:t>
            </a:r>
          </a:p>
        </p:txBody>
      </p:sp>
      <p:sp>
        <p:nvSpPr>
          <p:cNvPr id="5" name="Oval 4"/>
          <p:cNvSpPr/>
          <p:nvPr/>
        </p:nvSpPr>
        <p:spPr>
          <a:xfrm>
            <a:off x="1828800" y="1981200"/>
            <a:ext cx="914400" cy="914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IDLE</a:t>
            </a:r>
          </a:p>
          <a:p>
            <a:pPr algn="ctr"/>
            <a:r>
              <a:rPr lang="en-US" dirty="0"/>
              <a:t>[0]</a:t>
            </a:r>
          </a:p>
        </p:txBody>
      </p:sp>
      <p:sp>
        <p:nvSpPr>
          <p:cNvPr id="8" name="Oval 7"/>
          <p:cNvSpPr/>
          <p:nvPr/>
        </p:nvSpPr>
        <p:spPr>
          <a:xfrm>
            <a:off x="1828800" y="3124200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</a:p>
          <a:p>
            <a:pPr algn="ctr"/>
            <a:r>
              <a:rPr lang="en-US" dirty="0"/>
              <a:t>[0]</a:t>
            </a:r>
          </a:p>
        </p:txBody>
      </p:sp>
      <p:sp>
        <p:nvSpPr>
          <p:cNvPr id="9" name="Oval 8"/>
          <p:cNvSpPr/>
          <p:nvPr/>
        </p:nvSpPr>
        <p:spPr>
          <a:xfrm>
            <a:off x="1828800" y="4267200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</a:p>
          <a:p>
            <a:pPr algn="ctr"/>
            <a:r>
              <a:rPr lang="en-US" dirty="0"/>
              <a:t>[0]</a:t>
            </a:r>
          </a:p>
        </p:txBody>
      </p:sp>
      <p:sp>
        <p:nvSpPr>
          <p:cNvPr id="11" name="Oval 10"/>
          <p:cNvSpPr/>
          <p:nvPr/>
        </p:nvSpPr>
        <p:spPr>
          <a:xfrm>
            <a:off x="1828800" y="5410200"/>
            <a:ext cx="914400" cy="914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S3</a:t>
            </a:r>
          </a:p>
          <a:p>
            <a:pPr algn="ctr"/>
            <a:r>
              <a:rPr lang="en-US" sz="1600" dirty="0"/>
              <a:t>[1]</a:t>
            </a:r>
          </a:p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867400" y="1981200"/>
            <a:ext cx="914400" cy="914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IDLE</a:t>
            </a:r>
          </a:p>
        </p:txBody>
      </p:sp>
      <p:sp>
        <p:nvSpPr>
          <p:cNvPr id="14" name="Oval 13"/>
          <p:cNvSpPr/>
          <p:nvPr/>
        </p:nvSpPr>
        <p:spPr>
          <a:xfrm>
            <a:off x="5867400" y="3124200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</a:p>
        </p:txBody>
      </p:sp>
      <p:sp>
        <p:nvSpPr>
          <p:cNvPr id="15" name="Oval 14"/>
          <p:cNvSpPr/>
          <p:nvPr/>
        </p:nvSpPr>
        <p:spPr>
          <a:xfrm>
            <a:off x="5867400" y="4267200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</a:p>
        </p:txBody>
      </p:sp>
      <p:sp>
        <p:nvSpPr>
          <p:cNvPr id="16" name="Oval 15"/>
          <p:cNvSpPr/>
          <p:nvPr/>
        </p:nvSpPr>
        <p:spPr>
          <a:xfrm>
            <a:off x="5867400" y="5410200"/>
            <a:ext cx="914400" cy="914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S3</a:t>
            </a:r>
          </a:p>
          <a:p>
            <a:pPr algn="ctr"/>
            <a:endParaRPr lang="en-US" sz="1600" dirty="0"/>
          </a:p>
          <a:p>
            <a:pPr algn="ctr"/>
            <a:endParaRPr lang="en-US" dirty="0"/>
          </a:p>
        </p:txBody>
      </p:sp>
      <p:cxnSp>
        <p:nvCxnSpPr>
          <p:cNvPr id="18" name="Straight Arrow Connector 17"/>
          <p:cNvCxnSpPr>
            <a:stCxn id="5" idx="4"/>
            <a:endCxn id="8" idx="0"/>
          </p:cNvCxnSpPr>
          <p:nvPr/>
        </p:nvCxnSpPr>
        <p:spPr>
          <a:xfrm rot="5400000">
            <a:off x="2171700" y="30099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4"/>
            <a:endCxn id="9" idx="0"/>
          </p:cNvCxnSpPr>
          <p:nvPr/>
        </p:nvCxnSpPr>
        <p:spPr>
          <a:xfrm rot="5400000">
            <a:off x="2171700" y="41529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4"/>
            <a:endCxn id="11" idx="0"/>
          </p:cNvCxnSpPr>
          <p:nvPr/>
        </p:nvCxnSpPr>
        <p:spPr>
          <a:xfrm rot="5400000">
            <a:off x="2171700" y="52959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4"/>
            <a:endCxn id="14" idx="0"/>
          </p:cNvCxnSpPr>
          <p:nvPr/>
        </p:nvCxnSpPr>
        <p:spPr>
          <a:xfrm rot="5400000">
            <a:off x="6210300" y="30099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4"/>
            <a:endCxn id="15" idx="0"/>
          </p:cNvCxnSpPr>
          <p:nvPr/>
        </p:nvCxnSpPr>
        <p:spPr>
          <a:xfrm rot="5400000">
            <a:off x="6210300" y="41529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4"/>
            <a:endCxn id="16" idx="0"/>
          </p:cNvCxnSpPr>
          <p:nvPr/>
        </p:nvCxnSpPr>
        <p:spPr>
          <a:xfrm rot="5400000">
            <a:off x="6210300" y="52959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6705600" y="1828800"/>
            <a:ext cx="1447800" cy="4572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0+Reset/0</a:t>
            </a:r>
          </a:p>
        </p:txBody>
      </p:sp>
      <p:cxnSp>
        <p:nvCxnSpPr>
          <p:cNvPr id="31" name="Shape 30"/>
          <p:cNvCxnSpPr>
            <a:stCxn id="5" idx="6"/>
            <a:endCxn id="9" idx="6"/>
          </p:cNvCxnSpPr>
          <p:nvPr/>
        </p:nvCxnSpPr>
        <p:spPr>
          <a:xfrm>
            <a:off x="2743200" y="2438400"/>
            <a:ext cx="1588" cy="2286000"/>
          </a:xfrm>
          <a:prstGeom prst="bentConnector3">
            <a:avLst>
              <a:gd name="adj1" fmla="val 3502179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hape 30"/>
          <p:cNvCxnSpPr/>
          <p:nvPr/>
        </p:nvCxnSpPr>
        <p:spPr>
          <a:xfrm>
            <a:off x="2743200" y="3581400"/>
            <a:ext cx="1588" cy="2286000"/>
          </a:xfrm>
          <a:prstGeom prst="bentConnector3">
            <a:avLst>
              <a:gd name="adj1" fmla="val 4533496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hape 30"/>
          <p:cNvCxnSpPr/>
          <p:nvPr/>
        </p:nvCxnSpPr>
        <p:spPr>
          <a:xfrm>
            <a:off x="6781800" y="2438400"/>
            <a:ext cx="1588" cy="2286000"/>
          </a:xfrm>
          <a:prstGeom prst="bentConnector3">
            <a:avLst>
              <a:gd name="adj1" fmla="val 2900580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30"/>
          <p:cNvCxnSpPr/>
          <p:nvPr/>
        </p:nvCxnSpPr>
        <p:spPr>
          <a:xfrm>
            <a:off x="6781800" y="3505200"/>
            <a:ext cx="1588" cy="2286000"/>
          </a:xfrm>
          <a:prstGeom prst="bentConnector3">
            <a:avLst>
              <a:gd name="adj1" fmla="val 5049157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rc 49"/>
          <p:cNvSpPr/>
          <p:nvPr/>
        </p:nvSpPr>
        <p:spPr>
          <a:xfrm rot="18314174">
            <a:off x="6674326" y="3731489"/>
            <a:ext cx="457200" cy="533400"/>
          </a:xfrm>
          <a:prstGeom prst="arc">
            <a:avLst>
              <a:gd name="adj1" fmla="val 16200000"/>
              <a:gd name="adj2" fmla="val 144790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c 51"/>
          <p:cNvSpPr/>
          <p:nvPr/>
        </p:nvSpPr>
        <p:spPr>
          <a:xfrm rot="18314174">
            <a:off x="2698274" y="3655289"/>
            <a:ext cx="457200" cy="533400"/>
          </a:xfrm>
          <a:prstGeom prst="arc">
            <a:avLst>
              <a:gd name="adj1" fmla="val 16200000"/>
              <a:gd name="adj2" fmla="val 144790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c 52"/>
          <p:cNvSpPr/>
          <p:nvPr/>
        </p:nvSpPr>
        <p:spPr>
          <a:xfrm rot="18314174">
            <a:off x="2698274" y="5945911"/>
            <a:ext cx="457200" cy="533400"/>
          </a:xfrm>
          <a:prstGeom prst="arc">
            <a:avLst>
              <a:gd name="adj1" fmla="val 16200000"/>
              <a:gd name="adj2" fmla="val 144790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/>
          <p:cNvSpPr/>
          <p:nvPr/>
        </p:nvSpPr>
        <p:spPr>
          <a:xfrm rot="18314174">
            <a:off x="2635726" y="4874489"/>
            <a:ext cx="457200" cy="533400"/>
          </a:xfrm>
          <a:prstGeom prst="arc">
            <a:avLst>
              <a:gd name="adj1" fmla="val 16200000"/>
              <a:gd name="adj2" fmla="val 144790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c 54"/>
          <p:cNvSpPr/>
          <p:nvPr/>
        </p:nvSpPr>
        <p:spPr>
          <a:xfrm rot="18314174">
            <a:off x="6660674" y="2588489"/>
            <a:ext cx="457200" cy="533400"/>
          </a:xfrm>
          <a:prstGeom prst="arc">
            <a:avLst>
              <a:gd name="adj1" fmla="val 16200000"/>
              <a:gd name="adj2" fmla="val 144790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c 55"/>
          <p:cNvSpPr/>
          <p:nvPr/>
        </p:nvSpPr>
        <p:spPr>
          <a:xfrm rot="18314174">
            <a:off x="2698274" y="2512289"/>
            <a:ext cx="457200" cy="533400"/>
          </a:xfrm>
          <a:prstGeom prst="arc">
            <a:avLst>
              <a:gd name="adj1" fmla="val 16200000"/>
              <a:gd name="adj2" fmla="val 144790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c 56"/>
          <p:cNvSpPr/>
          <p:nvPr/>
        </p:nvSpPr>
        <p:spPr>
          <a:xfrm rot="18314174">
            <a:off x="6674324" y="4798288"/>
            <a:ext cx="457200" cy="533400"/>
          </a:xfrm>
          <a:prstGeom prst="arc">
            <a:avLst>
              <a:gd name="adj1" fmla="val 16200000"/>
              <a:gd name="adj2" fmla="val 144790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c 57"/>
          <p:cNvSpPr/>
          <p:nvPr/>
        </p:nvSpPr>
        <p:spPr>
          <a:xfrm rot="18314174">
            <a:off x="6750526" y="5865087"/>
            <a:ext cx="457200" cy="533400"/>
          </a:xfrm>
          <a:prstGeom prst="arc">
            <a:avLst>
              <a:gd name="adj1" fmla="val 16200000"/>
              <a:gd name="adj2" fmla="val 144790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7162800" y="2895600"/>
            <a:ext cx="762000" cy="4572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10/0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7500958" y="4643446"/>
            <a:ext cx="762000" cy="4572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10/1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6477000" y="2667000"/>
            <a:ext cx="762000" cy="4572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0/0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6477000" y="3733800"/>
            <a:ext cx="762000" cy="4572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0/0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6553200" y="4876800"/>
            <a:ext cx="762000" cy="4572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0/0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7086600" y="5867400"/>
            <a:ext cx="1371600" cy="4572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Reset=0/1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2514600" y="2590800"/>
            <a:ext cx="762000" cy="4572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2667000" y="3733800"/>
            <a:ext cx="762000" cy="4572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2590800" y="4953000"/>
            <a:ext cx="762000" cy="4572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3124200" y="6019800"/>
            <a:ext cx="990600" cy="4572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Reset=0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3276600" y="2971800"/>
            <a:ext cx="762000" cy="4572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3276600" y="4724400"/>
            <a:ext cx="762000" cy="4572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1447800" y="2819400"/>
            <a:ext cx="762000" cy="4572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1447800" y="3886200"/>
            <a:ext cx="762000" cy="4572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1447800" y="5105400"/>
            <a:ext cx="762000" cy="4572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5334000" y="2743200"/>
            <a:ext cx="762000" cy="4572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5/0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5410200" y="3962400"/>
            <a:ext cx="762000" cy="4572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5/0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5410200" y="5029200"/>
            <a:ext cx="762000" cy="4572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5/1</a:t>
            </a:r>
          </a:p>
        </p:txBody>
      </p:sp>
      <p:cxnSp>
        <p:nvCxnSpPr>
          <p:cNvPr id="89" name="Elbow Connector 88"/>
          <p:cNvCxnSpPr>
            <a:stCxn id="11" idx="2"/>
            <a:endCxn id="5" idx="2"/>
          </p:cNvCxnSpPr>
          <p:nvPr/>
        </p:nvCxnSpPr>
        <p:spPr>
          <a:xfrm rot="10800000">
            <a:off x="1828800" y="2438400"/>
            <a:ext cx="1588" cy="3429000"/>
          </a:xfrm>
          <a:prstGeom prst="bentConnector3">
            <a:avLst>
              <a:gd name="adj1" fmla="val 4361613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ounded Rectangle 90"/>
          <p:cNvSpPr/>
          <p:nvPr/>
        </p:nvSpPr>
        <p:spPr>
          <a:xfrm>
            <a:off x="152400" y="2895600"/>
            <a:ext cx="990600" cy="4572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Reset=1</a:t>
            </a:r>
          </a:p>
        </p:txBody>
      </p:sp>
      <p:cxnSp>
        <p:nvCxnSpPr>
          <p:cNvPr id="93" name="Straight Arrow Connector 92"/>
          <p:cNvCxnSpPr/>
          <p:nvPr/>
        </p:nvCxnSpPr>
        <p:spPr>
          <a:xfrm rot="5400000">
            <a:off x="6020594" y="17526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rot="5400000">
            <a:off x="2058194" y="17526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ounded Rectangle 95"/>
          <p:cNvSpPr/>
          <p:nvPr/>
        </p:nvSpPr>
        <p:spPr>
          <a:xfrm>
            <a:off x="2362200" y="1600200"/>
            <a:ext cx="1295400" cy="4572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0+Reset=1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09600" y="1676400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Moore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4648200" y="1701225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Mealy</a:t>
            </a:r>
          </a:p>
        </p:txBody>
      </p:sp>
      <p:cxnSp>
        <p:nvCxnSpPr>
          <p:cNvPr id="99" name="Elbow Connector 98"/>
          <p:cNvCxnSpPr/>
          <p:nvPr/>
        </p:nvCxnSpPr>
        <p:spPr>
          <a:xfrm rot="10800000">
            <a:off x="5791201" y="2438400"/>
            <a:ext cx="1588" cy="3429000"/>
          </a:xfrm>
          <a:prstGeom prst="bentConnector3">
            <a:avLst>
              <a:gd name="adj1" fmla="val 4361613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/>
          <p:cNvSpPr/>
          <p:nvPr/>
        </p:nvSpPr>
        <p:spPr>
          <a:xfrm>
            <a:off x="3886200" y="3581400"/>
            <a:ext cx="1371600" cy="4572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Reset=1/0</a:t>
            </a:r>
          </a:p>
        </p:txBody>
      </p:sp>
      <p:cxnSp>
        <p:nvCxnSpPr>
          <p:cNvPr id="80" name="Elbow Connector 79"/>
          <p:cNvCxnSpPr/>
          <p:nvPr/>
        </p:nvCxnSpPr>
        <p:spPr>
          <a:xfrm rot="10800000" flipV="1">
            <a:off x="1828800" y="4495800"/>
            <a:ext cx="1588" cy="1295400"/>
          </a:xfrm>
          <a:prstGeom prst="bent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914400" y="4876800"/>
            <a:ext cx="762000" cy="4572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82" name="Elbow Connector 81"/>
          <p:cNvCxnSpPr/>
          <p:nvPr/>
        </p:nvCxnSpPr>
        <p:spPr>
          <a:xfrm rot="10800000" flipV="1">
            <a:off x="5865812" y="4495800"/>
            <a:ext cx="1588" cy="1295400"/>
          </a:xfrm>
          <a:prstGeom prst="bent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82"/>
          <p:cNvSpPr/>
          <p:nvPr/>
        </p:nvSpPr>
        <p:spPr>
          <a:xfrm>
            <a:off x="4953000" y="4800600"/>
            <a:ext cx="762000" cy="4572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10/1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5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96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5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6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1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4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7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0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3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6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9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2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5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5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8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1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4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7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53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5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8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3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6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9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2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29" grpId="0"/>
      <p:bldP spid="50" grpId="0" animBg="1"/>
      <p:bldP spid="50" grpId="1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5" grpId="0"/>
      <p:bldP spid="76" grpId="0"/>
      <p:bldP spid="78" grpId="0"/>
      <p:bldP spid="79" grpId="0"/>
      <p:bldP spid="91" grpId="0"/>
      <p:bldP spid="96" grpId="0"/>
      <p:bldP spid="98" grpId="0"/>
      <p:bldP spid="100" grpId="0"/>
      <p:bldP spid="81" grpId="0"/>
      <p:bldP spid="83" grpId="0"/>
      <p:bldP spid="8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9658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State Transition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Moore: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0050" y="1571612"/>
            <a:ext cx="4629150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000364" y="2500306"/>
            <a:ext cx="914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IDLE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71802" y="3429000"/>
            <a:ext cx="914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71802" y="4357694"/>
            <a:ext cx="914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71802" y="5214950"/>
            <a:ext cx="914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2844" y="3857628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Open = Q1Q0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4282" y="5929330"/>
            <a:ext cx="6567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Observe : </a:t>
            </a:r>
            <a:r>
              <a:rPr lang="en-US" sz="2000" dirty="0"/>
              <a:t>Outputs depend only on the present state</a:t>
            </a:r>
          </a:p>
        </p:txBody>
      </p:sp>
      <p:sp>
        <p:nvSpPr>
          <p:cNvPr id="16" name="Flowchart: Process 15"/>
          <p:cNvSpPr/>
          <p:nvPr/>
        </p:nvSpPr>
        <p:spPr>
          <a:xfrm>
            <a:off x="714348" y="2714620"/>
            <a:ext cx="1143008" cy="857256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D=10/-</a:t>
            </a:r>
          </a:p>
          <a:p>
            <a:pPr algn="ctr"/>
            <a:r>
              <a:rPr lang="en-IN" dirty="0" smtClean="0"/>
              <a:t>N=5/-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68006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State Transition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7239000" cy="5098438"/>
          </a:xfrm>
        </p:spPr>
        <p:txBody>
          <a:bodyPr/>
          <a:lstStyle/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Mealy: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14678" y="2000240"/>
            <a:ext cx="914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IDLE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57554" y="3071810"/>
            <a:ext cx="914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86116" y="4000504"/>
            <a:ext cx="914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57554" y="4714884"/>
            <a:ext cx="914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S3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4810" y="1214422"/>
            <a:ext cx="4757740" cy="4000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142844" y="5572140"/>
            <a:ext cx="731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Observe</a:t>
            </a:r>
            <a:r>
              <a:rPr lang="en-US" sz="2400" b="1" dirty="0">
                <a:solidFill>
                  <a:srgbClr val="FF0000"/>
                </a:solidFill>
              </a:rPr>
              <a:t> : </a:t>
            </a:r>
            <a:r>
              <a:rPr lang="en-US" sz="2400" dirty="0"/>
              <a:t>The Output are a </a:t>
            </a:r>
            <a:r>
              <a:rPr lang="en-US" sz="2400" dirty="0" smtClean="0"/>
              <a:t>function </a:t>
            </a:r>
            <a:r>
              <a:rPr lang="en-US" sz="2400" dirty="0"/>
              <a:t>of the present state and the value of the input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3286124"/>
            <a:ext cx="37147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Open = Q1Q0+Q1N+Q1D+Q0D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71472" y="2000240"/>
            <a:ext cx="128588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IN" dirty="0" smtClean="0"/>
              <a:t>D=10/-</a:t>
            </a:r>
          </a:p>
          <a:p>
            <a:pPr algn="ctr"/>
            <a:r>
              <a:rPr lang="en-IN" dirty="0" smtClean="0"/>
              <a:t>N=5/-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6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465754"/>
          </a:xfrm>
        </p:spPr>
        <p:txBody>
          <a:bodyPr>
            <a:normAutofit fontScale="90000"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Advantages of </a:t>
            </a:r>
            <a:r>
              <a:rPr lang="en-US" b="0" dirty="0" smtClean="0">
                <a:solidFill>
                  <a:schemeClr val="tx1"/>
                </a:solidFill>
              </a:rPr>
              <a:t>FSM: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000108"/>
            <a:ext cx="7929618" cy="48768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2400" dirty="0"/>
              <a:t>Their simplicity make it easy for inexperienced developers to implement with little to no extra knowledge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/>
              <a:t>Predictability (in deterministic FSM), given a set of inputs and a known current state, the state transition can be predicted, allowing for easy testing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/>
              <a:t>FSMs are quick to design, quick to implement and quick in execution.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/>
              <a:t>Easy determination of reach ability of a state, when represented in an abstract form, it is immediately obvious whether a state is achievable from another state, and what is required to achieve the state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537192"/>
          </a:xfrm>
        </p:spPr>
        <p:txBody>
          <a:bodyPr>
            <a:normAutofit fontScale="90000"/>
          </a:bodyPr>
          <a:lstStyle/>
          <a:p>
            <a:pPr algn="l"/>
            <a:r>
              <a:rPr lang="en-US" b="0" dirty="0" smtClean="0">
                <a:solidFill>
                  <a:schemeClr val="tx1"/>
                </a:solidFill>
              </a:rPr>
              <a:t>L</a:t>
            </a:r>
            <a:r>
              <a:rPr lang="en-US" b="0" dirty="0" smtClean="0">
                <a:solidFill>
                  <a:schemeClr val="tx1"/>
                </a:solidFill>
              </a:rPr>
              <a:t>imitations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142984"/>
            <a:ext cx="7239000" cy="484632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/>
              <a:t>Larger systems implemented using a FSM can be difficult to manage and maintain without a well thought out design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/>
              <a:t>Not suited to all problem domains, should only be used when a systems behavior can be decomposed into separate states with well defined conditions for state transitions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/>
              <a:t>The conditions for state transitions are ridged, meaning they are fixed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480"/>
            <a:ext cx="7239000" cy="5884256"/>
          </a:xfrm>
        </p:spPr>
        <p:txBody>
          <a:bodyPr/>
          <a:lstStyle/>
          <a:p>
            <a:pPr algn="ctr">
              <a:buNone/>
            </a:pPr>
            <a:endParaRPr lang="en-IN" sz="9600" dirty="0" smtClean="0">
              <a:latin typeface="Tw Cen MT" pitchFamily="34" charset="0"/>
            </a:endParaRPr>
          </a:p>
          <a:p>
            <a:pPr algn="ctr">
              <a:buNone/>
            </a:pPr>
            <a:r>
              <a:rPr lang="en-IN" sz="7200" dirty="0" smtClean="0">
                <a:latin typeface="Tw Cen MT" pitchFamily="34" charset="0"/>
              </a:rPr>
              <a:t>THANK YOU</a:t>
            </a:r>
            <a:r>
              <a:rPr lang="en-IN" sz="7200" dirty="0" smtClean="0"/>
              <a:t> </a:t>
            </a:r>
            <a:endParaRPr lang="en-US" sz="7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idx="1"/>
          </p:nvPr>
        </p:nvSpPr>
        <p:spPr>
          <a:xfrm>
            <a:off x="642910" y="1643050"/>
            <a:ext cx="7100910" cy="3071834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sz="2400" i="1" dirty="0"/>
              <a:t>Finite state machines</a:t>
            </a:r>
            <a:r>
              <a:rPr lang="en-US" sz="2400" dirty="0"/>
              <a:t> are so named because the sequential logic that implements them can be in only a fixed number of possible states.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v"/>
            </a:pPr>
            <a:endParaRPr lang="en-US" sz="2800" dirty="0"/>
          </a:p>
          <a:p>
            <a:pPr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sz="2400" dirty="0"/>
              <a:t>FSM is a systematic way of specifying any sequential logic.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v"/>
            </a:pPr>
            <a:endParaRPr lang="en-US" sz="2400" dirty="0"/>
          </a:p>
          <a:p>
            <a:pPr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sz="2400" dirty="0"/>
              <a:t>Ideally suited for complex sequential logic.</a:t>
            </a:r>
            <a:endParaRPr lang="en-US" sz="28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FD40E65-F10B-4802-80F4-79AFA71E4E0A}" type="slidenum">
              <a:rPr lang="en-US"/>
              <a:pPr/>
              <a:t>2</a:t>
            </a:fld>
            <a:endParaRPr lang="en-US"/>
          </a:p>
        </p:txBody>
      </p:sp>
      <p:sp>
        <p:nvSpPr>
          <p:cNvPr id="150531" name="Rectangle 3"/>
          <p:cNvSpPr>
            <a:spLocks noChangeArrowheads="1"/>
          </p:cNvSpPr>
          <p:nvPr/>
        </p:nvSpPr>
        <p:spPr bwMode="auto">
          <a:xfrm>
            <a:off x="2286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n-US" sz="6000" dirty="0">
                <a:latin typeface="Tw Cen MT" pitchFamily="34" charset="0"/>
              </a:rPr>
              <a:t>Finite State Machines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71480"/>
            <a:ext cx="8153400" cy="121444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b="0" dirty="0" smtClean="0">
                <a:solidFill>
                  <a:schemeClr val="tx1"/>
                </a:solidFill>
                <a:latin typeface="Tw Cen MT" pitchFamily="34" charset="0"/>
              </a:rPr>
              <a:t>What </a:t>
            </a:r>
            <a:r>
              <a:rPr lang="en-US" b="0" dirty="0">
                <a:solidFill>
                  <a:schemeClr val="tx1"/>
                </a:solidFill>
                <a:latin typeface="Tw Cen MT" pitchFamily="34" charset="0"/>
              </a:rPr>
              <a:t>is an FSM?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1"/>
          </p:nvPr>
        </p:nvSpPr>
        <p:spPr>
          <a:xfrm>
            <a:off x="214282" y="1785926"/>
            <a:ext cx="7772400" cy="27559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2800" dirty="0"/>
              <a:t>State machines are a group of flip-flops, whose group-state transition pattern from one set of values to another and depends on several control inputs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0970517-5CB2-4DCD-A36B-D418D1C07C25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52" name="Rectangle 28"/>
          <p:cNvSpPr>
            <a:spLocks noGrp="1" noChangeArrowheads="1"/>
          </p:cNvSpPr>
          <p:nvPr>
            <p:ph type="title"/>
          </p:nvPr>
        </p:nvSpPr>
        <p:spPr>
          <a:xfrm>
            <a:off x="1055688" y="350838"/>
            <a:ext cx="7793037" cy="720708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1"/>
                </a:solidFill>
                <a:latin typeface="+mn-lt"/>
              </a:rPr>
              <a:t>FSM Structure</a:t>
            </a:r>
            <a:endParaRPr lang="en-US" sz="5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4DC2971-1ED2-4727-A16B-FAF9CECB117C}" type="slidenum">
              <a:rPr lang="en-US"/>
              <a:pPr/>
              <a:t>4</a:t>
            </a:fld>
            <a:endParaRPr lang="en-US"/>
          </a:p>
        </p:txBody>
      </p:sp>
      <p:sp>
        <p:nvSpPr>
          <p:cNvPr id="154626" name="Rectangle 2"/>
          <p:cNvSpPr>
            <a:spLocks noChangeArrowheads="1"/>
          </p:cNvSpPr>
          <p:nvPr/>
        </p:nvSpPr>
        <p:spPr bwMode="auto">
          <a:xfrm>
            <a:off x="4273550" y="3054350"/>
            <a:ext cx="1282700" cy="15875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27" name="Line 3"/>
          <p:cNvSpPr>
            <a:spLocks noChangeShapeType="1"/>
          </p:cNvSpPr>
          <p:nvPr/>
        </p:nvSpPr>
        <p:spPr bwMode="auto">
          <a:xfrm>
            <a:off x="3506788" y="3276600"/>
            <a:ext cx="760412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28" name="Line 4"/>
          <p:cNvSpPr>
            <a:spLocks noChangeShapeType="1"/>
          </p:cNvSpPr>
          <p:nvPr/>
        </p:nvSpPr>
        <p:spPr bwMode="auto">
          <a:xfrm>
            <a:off x="5564188" y="3200400"/>
            <a:ext cx="760412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29" name="Line 5"/>
          <p:cNvSpPr>
            <a:spLocks noChangeShapeType="1"/>
          </p:cNvSpPr>
          <p:nvPr/>
        </p:nvSpPr>
        <p:spPr bwMode="auto">
          <a:xfrm flipH="1">
            <a:off x="1449388" y="4343400"/>
            <a:ext cx="28178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0" name="Line 6"/>
          <p:cNvSpPr>
            <a:spLocks noChangeShapeType="1"/>
          </p:cNvSpPr>
          <p:nvPr/>
        </p:nvSpPr>
        <p:spPr bwMode="auto">
          <a:xfrm>
            <a:off x="4953000" y="4649788"/>
            <a:ext cx="0" cy="150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1" name="Line 7"/>
          <p:cNvSpPr>
            <a:spLocks noChangeShapeType="1"/>
          </p:cNvSpPr>
          <p:nvPr/>
        </p:nvSpPr>
        <p:spPr bwMode="auto">
          <a:xfrm flipH="1">
            <a:off x="1449388" y="4800600"/>
            <a:ext cx="35036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2" name="Line 8"/>
          <p:cNvSpPr>
            <a:spLocks noChangeShapeType="1"/>
          </p:cNvSpPr>
          <p:nvPr/>
        </p:nvSpPr>
        <p:spPr bwMode="auto">
          <a:xfrm>
            <a:off x="4268788" y="4268788"/>
            <a:ext cx="74612" cy="74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3" name="Line 9"/>
          <p:cNvSpPr>
            <a:spLocks noChangeShapeType="1"/>
          </p:cNvSpPr>
          <p:nvPr/>
        </p:nvSpPr>
        <p:spPr bwMode="auto">
          <a:xfrm flipH="1">
            <a:off x="4268788" y="4344988"/>
            <a:ext cx="74612" cy="74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4" name="Rectangle 10"/>
          <p:cNvSpPr>
            <a:spLocks noChangeArrowheads="1"/>
          </p:cNvSpPr>
          <p:nvPr/>
        </p:nvSpPr>
        <p:spPr bwMode="auto">
          <a:xfrm>
            <a:off x="593725" y="4137025"/>
            <a:ext cx="716415" cy="30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400" b="1"/>
              <a:t>CLOCK</a:t>
            </a:r>
          </a:p>
        </p:txBody>
      </p:sp>
      <p:sp>
        <p:nvSpPr>
          <p:cNvPr id="154635" name="Rectangle 11"/>
          <p:cNvSpPr>
            <a:spLocks noChangeArrowheads="1"/>
          </p:cNvSpPr>
          <p:nvPr/>
        </p:nvSpPr>
        <p:spPr bwMode="auto">
          <a:xfrm>
            <a:off x="517525" y="4518025"/>
            <a:ext cx="940194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400" b="1" dirty="0"/>
              <a:t>ASYNC</a:t>
            </a:r>
          </a:p>
          <a:p>
            <a:pPr eaLnBrk="0" hangingPunct="0"/>
            <a:r>
              <a:rPr lang="en-US" sz="1400" b="1" dirty="0"/>
              <a:t>CONTROL</a:t>
            </a:r>
          </a:p>
        </p:txBody>
      </p:sp>
      <p:sp>
        <p:nvSpPr>
          <p:cNvPr id="154636" name="Rectangle 12"/>
          <p:cNvSpPr>
            <a:spLocks noChangeArrowheads="1"/>
          </p:cNvSpPr>
          <p:nvPr/>
        </p:nvSpPr>
        <p:spPr bwMode="auto">
          <a:xfrm>
            <a:off x="5105400" y="2438400"/>
            <a:ext cx="908903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400" b="1"/>
              <a:t>CURRENT</a:t>
            </a:r>
          </a:p>
          <a:p>
            <a:pPr eaLnBrk="0" hangingPunct="0"/>
            <a:r>
              <a:rPr lang="en-US" sz="1400" b="1"/>
              <a:t>STATE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517525" y="1981200"/>
            <a:ext cx="5426075" cy="1974850"/>
            <a:chOff x="326" y="1248"/>
            <a:chExt cx="3418" cy="1244"/>
          </a:xfrm>
        </p:grpSpPr>
        <p:sp>
          <p:nvSpPr>
            <p:cNvPr id="154638" name="Oval 14"/>
            <p:cNvSpPr>
              <a:spLocks noChangeArrowheads="1"/>
            </p:cNvSpPr>
            <p:nvPr/>
          </p:nvSpPr>
          <p:spPr bwMode="auto">
            <a:xfrm>
              <a:off x="1636" y="1588"/>
              <a:ext cx="568" cy="90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39" name="Line 15"/>
            <p:cNvSpPr>
              <a:spLocks noChangeShapeType="1"/>
            </p:cNvSpPr>
            <p:nvPr/>
          </p:nvSpPr>
          <p:spPr bwMode="auto">
            <a:xfrm flipV="1">
              <a:off x="3744" y="1249"/>
              <a:ext cx="0" cy="76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40" name="Line 16"/>
            <p:cNvSpPr>
              <a:spLocks noChangeShapeType="1"/>
            </p:cNvSpPr>
            <p:nvPr/>
          </p:nvSpPr>
          <p:spPr bwMode="auto">
            <a:xfrm flipH="1">
              <a:off x="1441" y="1248"/>
              <a:ext cx="2303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41" name="Line 17"/>
            <p:cNvSpPr>
              <a:spLocks noChangeShapeType="1"/>
            </p:cNvSpPr>
            <p:nvPr/>
          </p:nvSpPr>
          <p:spPr bwMode="auto">
            <a:xfrm>
              <a:off x="1440" y="1249"/>
              <a:ext cx="0" cy="52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42" name="Line 18"/>
            <p:cNvSpPr>
              <a:spLocks noChangeShapeType="1"/>
            </p:cNvSpPr>
            <p:nvPr/>
          </p:nvSpPr>
          <p:spPr bwMode="auto">
            <a:xfrm>
              <a:off x="1441" y="1776"/>
              <a:ext cx="239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43" name="Line 19"/>
            <p:cNvSpPr>
              <a:spLocks noChangeShapeType="1"/>
            </p:cNvSpPr>
            <p:nvPr/>
          </p:nvSpPr>
          <p:spPr bwMode="auto">
            <a:xfrm flipH="1">
              <a:off x="913" y="2160"/>
              <a:ext cx="719" cy="0"/>
            </a:xfrm>
            <a:prstGeom prst="line">
              <a:avLst/>
            </a:prstGeom>
            <a:noFill/>
            <a:ln w="50800">
              <a:solidFill>
                <a:srgbClr val="CC0066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44" name="Rectangle 20"/>
            <p:cNvSpPr>
              <a:spLocks noChangeArrowheads="1"/>
            </p:cNvSpPr>
            <p:nvPr/>
          </p:nvSpPr>
          <p:spPr bwMode="auto">
            <a:xfrm>
              <a:off x="326" y="1982"/>
              <a:ext cx="59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/>
                <a:t>CONTROL</a:t>
              </a:r>
            </a:p>
            <a:p>
              <a:pPr eaLnBrk="0" hangingPunct="0"/>
              <a:r>
                <a:rPr lang="en-US" sz="1400" b="1"/>
                <a:t>INPUTS</a:t>
              </a:r>
            </a:p>
          </p:txBody>
        </p:sp>
        <p:sp>
          <p:nvSpPr>
            <p:cNvPr id="154645" name="Rectangle 21"/>
            <p:cNvSpPr>
              <a:spLocks noChangeArrowheads="1"/>
            </p:cNvSpPr>
            <p:nvPr/>
          </p:nvSpPr>
          <p:spPr bwMode="auto">
            <a:xfrm>
              <a:off x="2246" y="1742"/>
              <a:ext cx="38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/>
                <a:t>NEXT</a:t>
              </a:r>
            </a:p>
            <a:p>
              <a:pPr eaLnBrk="0" hangingPunct="0"/>
              <a:r>
                <a:rPr lang="en-US" sz="1400"/>
                <a:t>STATE</a:t>
              </a:r>
            </a:p>
          </p:txBody>
        </p:sp>
        <p:sp>
          <p:nvSpPr>
            <p:cNvPr id="154646" name="Rectangle 22"/>
            <p:cNvSpPr>
              <a:spLocks noChangeArrowheads="1"/>
            </p:cNvSpPr>
            <p:nvPr/>
          </p:nvSpPr>
          <p:spPr bwMode="auto">
            <a:xfrm>
              <a:off x="806" y="1358"/>
              <a:ext cx="54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/>
                <a:t>CURRENT</a:t>
              </a:r>
            </a:p>
            <a:p>
              <a:pPr eaLnBrk="0" hangingPunct="0"/>
              <a:r>
                <a:rPr lang="en-US" sz="1400"/>
                <a:t>STATE</a:t>
              </a:r>
            </a:p>
          </p:txBody>
        </p:sp>
        <p:sp>
          <p:nvSpPr>
            <p:cNvPr id="154647" name="Rectangle 23"/>
            <p:cNvSpPr>
              <a:spLocks noChangeArrowheads="1"/>
            </p:cNvSpPr>
            <p:nvPr/>
          </p:nvSpPr>
          <p:spPr bwMode="auto">
            <a:xfrm>
              <a:off x="1718" y="1646"/>
              <a:ext cx="438" cy="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/>
                <a:t>COMB.</a:t>
              </a:r>
            </a:p>
            <a:p>
              <a:pPr eaLnBrk="0" hangingPunct="0"/>
              <a:r>
                <a:rPr lang="en-US" sz="1400"/>
                <a:t>LOGIC</a:t>
              </a:r>
            </a:p>
            <a:p>
              <a:pPr eaLnBrk="0" hangingPunct="0"/>
              <a:r>
                <a:rPr lang="en-US" sz="1400"/>
                <a:t>for</a:t>
              </a:r>
            </a:p>
            <a:p>
              <a:pPr eaLnBrk="0" hangingPunct="0"/>
              <a:r>
                <a:rPr lang="en-US" sz="1400"/>
                <a:t>NEXT</a:t>
              </a:r>
            </a:p>
            <a:p>
              <a:pPr eaLnBrk="0" hangingPunct="0"/>
              <a:r>
                <a:rPr lang="en-US" sz="1400"/>
                <a:t>STATE</a:t>
              </a:r>
            </a:p>
          </p:txBody>
        </p:sp>
      </p:grpSp>
      <p:sp>
        <p:nvSpPr>
          <p:cNvPr id="154648" name="Rectangle 24"/>
          <p:cNvSpPr>
            <a:spLocks noChangeArrowheads="1"/>
          </p:cNvSpPr>
          <p:nvPr/>
        </p:nvSpPr>
        <p:spPr bwMode="auto">
          <a:xfrm>
            <a:off x="4403725" y="3451225"/>
            <a:ext cx="985719" cy="739306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400" dirty="0"/>
              <a:t>STATE</a:t>
            </a:r>
          </a:p>
          <a:p>
            <a:pPr eaLnBrk="0" hangingPunct="0"/>
            <a:r>
              <a:rPr lang="en-US" sz="1400" dirty="0"/>
              <a:t>REGISTER</a:t>
            </a:r>
          </a:p>
          <a:p>
            <a:pPr eaLnBrk="0" hangingPunct="0"/>
            <a:r>
              <a:rPr lang="en-US" sz="1400" dirty="0"/>
              <a:t>FLIP-FLOPS</a:t>
            </a:r>
          </a:p>
        </p:txBody>
      </p:sp>
      <p:sp>
        <p:nvSpPr>
          <p:cNvPr id="154649" name="Rectangle 25"/>
          <p:cNvSpPr>
            <a:spLocks noChangeArrowheads="1"/>
          </p:cNvSpPr>
          <p:nvPr/>
        </p:nvSpPr>
        <p:spPr bwMode="auto">
          <a:xfrm>
            <a:off x="838200" y="5867400"/>
            <a:ext cx="139700" cy="139700"/>
          </a:xfrm>
          <a:prstGeom prst="rect">
            <a:avLst/>
          </a:prstGeom>
          <a:solidFill>
            <a:srgbClr val="66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0" name="Rectangle 26"/>
          <p:cNvSpPr>
            <a:spLocks noChangeArrowheads="1"/>
          </p:cNvSpPr>
          <p:nvPr/>
        </p:nvSpPr>
        <p:spPr bwMode="auto">
          <a:xfrm>
            <a:off x="1066800" y="5791200"/>
            <a:ext cx="687561" cy="30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400" b="1" dirty="0"/>
              <a:t>PORTS</a:t>
            </a:r>
          </a:p>
        </p:txBody>
      </p:sp>
      <p:sp>
        <p:nvSpPr>
          <p:cNvPr id="154651" name="Rectangle 27"/>
          <p:cNvSpPr>
            <a:spLocks noChangeArrowheads="1"/>
          </p:cNvSpPr>
          <p:nvPr/>
        </p:nvSpPr>
        <p:spPr bwMode="auto">
          <a:xfrm>
            <a:off x="1204913" y="350838"/>
            <a:ext cx="186013" cy="585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endParaRPr lang="en-US" sz="3200"/>
          </a:p>
        </p:txBody>
      </p:sp>
      <p:sp>
        <p:nvSpPr>
          <p:cNvPr id="154653" name="Rectangle 29"/>
          <p:cNvSpPr>
            <a:spLocks noChangeArrowheads="1"/>
          </p:cNvSpPr>
          <p:nvPr/>
        </p:nvSpPr>
        <p:spPr bwMode="auto">
          <a:xfrm>
            <a:off x="6324600" y="3124200"/>
            <a:ext cx="1295400" cy="1524000"/>
          </a:xfrm>
          <a:prstGeom prst="rect">
            <a:avLst/>
          </a:prstGeom>
          <a:solidFill>
            <a:srgbClr val="FF00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4654" name="Rectangle 30"/>
          <p:cNvSpPr>
            <a:spLocks noChangeArrowheads="1"/>
          </p:cNvSpPr>
          <p:nvPr/>
        </p:nvSpPr>
        <p:spPr bwMode="auto">
          <a:xfrm>
            <a:off x="6324600" y="3505200"/>
            <a:ext cx="1236749" cy="523862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400" dirty="0"/>
              <a:t>COMBO. FOR </a:t>
            </a:r>
          </a:p>
          <a:p>
            <a:pPr eaLnBrk="0" hangingPunct="0"/>
            <a:r>
              <a:rPr lang="en-US" sz="1400" dirty="0"/>
              <a:t>OUTPUT</a:t>
            </a:r>
          </a:p>
        </p:txBody>
      </p:sp>
      <p:sp>
        <p:nvSpPr>
          <p:cNvPr id="154655" name="Line 31"/>
          <p:cNvSpPr>
            <a:spLocks noChangeShapeType="1"/>
          </p:cNvSpPr>
          <p:nvPr/>
        </p:nvSpPr>
        <p:spPr bwMode="auto">
          <a:xfrm>
            <a:off x="7620000" y="3657600"/>
            <a:ext cx="566738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656" name="Line 32"/>
          <p:cNvSpPr>
            <a:spLocks noChangeShapeType="1"/>
          </p:cNvSpPr>
          <p:nvPr/>
        </p:nvSpPr>
        <p:spPr bwMode="auto">
          <a:xfrm flipV="1">
            <a:off x="1905000" y="1524000"/>
            <a:ext cx="0" cy="1905000"/>
          </a:xfrm>
          <a:prstGeom prst="line">
            <a:avLst/>
          </a:prstGeom>
          <a:noFill/>
          <a:ln w="57150">
            <a:solidFill>
              <a:srgbClr val="CC0066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657" name="Line 33"/>
          <p:cNvSpPr>
            <a:spLocks noChangeShapeType="1"/>
          </p:cNvSpPr>
          <p:nvPr/>
        </p:nvSpPr>
        <p:spPr bwMode="auto">
          <a:xfrm>
            <a:off x="1905000" y="1524000"/>
            <a:ext cx="4953000" cy="0"/>
          </a:xfrm>
          <a:prstGeom prst="line">
            <a:avLst/>
          </a:prstGeom>
          <a:noFill/>
          <a:ln w="57150">
            <a:solidFill>
              <a:srgbClr val="CC0066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658" name="Line 34"/>
          <p:cNvSpPr>
            <a:spLocks noChangeShapeType="1"/>
          </p:cNvSpPr>
          <p:nvPr/>
        </p:nvSpPr>
        <p:spPr bwMode="auto">
          <a:xfrm>
            <a:off x="6858000" y="1524000"/>
            <a:ext cx="0" cy="1600200"/>
          </a:xfrm>
          <a:prstGeom prst="line">
            <a:avLst/>
          </a:prstGeom>
          <a:noFill/>
          <a:ln w="57150">
            <a:solidFill>
              <a:srgbClr val="CC0066"/>
            </a:solidFill>
            <a:prstDash val="sysDot"/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659" name="Text Box 35"/>
          <p:cNvSpPr txBox="1">
            <a:spLocks noChangeArrowheads="1"/>
          </p:cNvSpPr>
          <p:nvPr/>
        </p:nvSpPr>
        <p:spPr bwMode="auto">
          <a:xfrm>
            <a:off x="7500958" y="3286124"/>
            <a:ext cx="108588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dirty="0"/>
              <a:t>OUTPUTS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143768" y="4857760"/>
            <a:ext cx="833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/>
              <a:t>MEALY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chemeClr val="tx1"/>
                </a:solidFill>
                <a:latin typeface="Tw Cen MT" pitchFamily="34" charset="0"/>
              </a:rPr>
              <a:t>Mealy Machine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sz="2400" dirty="0"/>
              <a:t>The outputs depend on the current state and the present value of the inputs.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v"/>
            </a:pPr>
            <a:endParaRPr lang="en-US" sz="2400" dirty="0"/>
          </a:p>
          <a:p>
            <a:pPr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sz="2400" dirty="0"/>
              <a:t>Mealy outputs are </a:t>
            </a:r>
            <a:r>
              <a:rPr lang="en-US" sz="2400" i="1" dirty="0"/>
              <a:t>asynchronous</a:t>
            </a:r>
            <a:r>
              <a:rPr lang="en-US" sz="2400" dirty="0"/>
              <a:t> and can change in response to any changes in the inputs, independent of the clock.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v"/>
            </a:pPr>
            <a:endParaRPr lang="en-US" sz="2400" dirty="0"/>
          </a:p>
          <a:p>
            <a:pPr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sz="2400" dirty="0"/>
              <a:t>Require less no. of states compared to </a:t>
            </a:r>
            <a:r>
              <a:rPr lang="en-US" sz="2400" i="1" dirty="0"/>
              <a:t>Moore Machine.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i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18A5BE9-56A6-456C-BF71-4D859405F59E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6" name="Picture 2" descr="Mealy State Machin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85728"/>
            <a:ext cx="5715000" cy="3076575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3571877"/>
            <a:ext cx="900115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The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state diagram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 of Mealy state</a:t>
            </a:r>
            <a:r>
              <a:rPr lang="en-US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machine is shown in the following figure.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r>
              <a:rPr kumimoji="0" lang="en-US" sz="16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6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 descr="State Diagra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4181475"/>
            <a:ext cx="5715000" cy="2676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chemeClr val="tx1"/>
                </a:solidFill>
              </a:rPr>
              <a:t>Moore Machine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1"/>
          </p:nvPr>
        </p:nvSpPr>
        <p:spPr>
          <a:xfrm>
            <a:off x="285720" y="1714488"/>
            <a:ext cx="7772400" cy="4152900"/>
          </a:xfrm>
        </p:spPr>
        <p:txBody>
          <a:bodyPr/>
          <a:lstStyle/>
          <a:p>
            <a:pPr algn="just">
              <a:buFont typeface="Wingdings" pitchFamily="2" charset="2"/>
              <a:buChar char="v"/>
            </a:pPr>
            <a:r>
              <a:rPr lang="en-US" sz="2400" dirty="0"/>
              <a:t>The outputs depend only on the present state. 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/>
              <a:t>The outputs are computed by a combinational logic block whose only inputs are the flip-flops' state outputs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/>
              <a:t>The outputs change </a:t>
            </a:r>
            <a:r>
              <a:rPr lang="en-US" sz="2400" i="1" dirty="0"/>
              <a:t>synchronously</a:t>
            </a:r>
            <a:r>
              <a:rPr lang="en-US" sz="2400" dirty="0"/>
              <a:t> with the state transition and the clock edge.</a:t>
            </a:r>
          </a:p>
          <a:p>
            <a:pPr algn="just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920CF5-56EF-44C3-A392-298F2FC9888C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Moore State Machin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357166"/>
            <a:ext cx="5715000" cy="2714644"/>
          </a:xfrm>
          <a:prstGeom prst="rect">
            <a:avLst/>
          </a:prstGeom>
          <a:noFill/>
        </p:spPr>
      </p:pic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3571876"/>
            <a:ext cx="91440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		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The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state diagram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 of Moore state machine is shown in the following figure.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r>
              <a:rPr kumimoji="0" lang="en-US" sz="15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5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24" name="Picture 4" descr="State Diagram Moore State Machin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8" y="4419600"/>
            <a:ext cx="5715000" cy="243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b="0" dirty="0"/>
              <a:t>Lets take an Example…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man has some </a:t>
            </a:r>
            <a:r>
              <a:rPr lang="en-US" sz="2400" dirty="0" smtClean="0"/>
              <a:t>5/- and 10/- </a:t>
            </a:r>
            <a:r>
              <a:rPr lang="en-US" sz="2400" dirty="0"/>
              <a:t>coins with him. A soft drink Vending Machine sells each soft drink bottle at the cost of </a:t>
            </a:r>
            <a:r>
              <a:rPr lang="en-US" sz="2400" dirty="0" smtClean="0"/>
              <a:t>15/- 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Analyze the controlling of the machine using State Machines.</a:t>
            </a:r>
          </a:p>
          <a:p>
            <a:endParaRPr lang="en-US" dirty="0"/>
          </a:p>
          <a:p>
            <a:r>
              <a:rPr lang="en-US" dirty="0" smtClean="0"/>
              <a:t>we</a:t>
            </a:r>
            <a:r>
              <a:rPr lang="en-US" dirty="0" smtClean="0"/>
              <a:t> </a:t>
            </a:r>
            <a:r>
              <a:rPr lang="en-US" dirty="0"/>
              <a:t>got only </a:t>
            </a:r>
          </a:p>
          <a:p>
            <a:endParaRPr lang="en-US" dirty="0"/>
          </a:p>
        </p:txBody>
      </p:sp>
      <p:pic>
        <p:nvPicPr>
          <p:cNvPr id="1029" name="Picture 5" descr="D:\VedIC_Organization\VHDL_VedIC_Conference\5rupe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9350" y="4819650"/>
            <a:ext cx="1238250" cy="1200150"/>
          </a:xfrm>
          <a:prstGeom prst="rect">
            <a:avLst/>
          </a:prstGeom>
          <a:noFill/>
        </p:spPr>
      </p:pic>
      <p:pic>
        <p:nvPicPr>
          <p:cNvPr id="1030" name="Picture 6" descr="D:\VedIC_Organization\VHDL_VedIC_Conference\rs10obv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4862512"/>
            <a:ext cx="1295400" cy="10810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149</TotalTime>
  <Words>926</Words>
  <Application>Microsoft Office PowerPoint</Application>
  <PresentationFormat>On-screen Show (4:3)</PresentationFormat>
  <Paragraphs>200</Paragraphs>
  <Slides>17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Opulent</vt:lpstr>
      <vt:lpstr>Finite State Machines</vt:lpstr>
      <vt:lpstr>Slide 2</vt:lpstr>
      <vt:lpstr>    What is an FSM? </vt:lpstr>
      <vt:lpstr>FSM Structure</vt:lpstr>
      <vt:lpstr>Mealy Machine</vt:lpstr>
      <vt:lpstr>Slide 6</vt:lpstr>
      <vt:lpstr>Moore Machine</vt:lpstr>
      <vt:lpstr>Slide 8</vt:lpstr>
      <vt:lpstr>Lets take an Example…</vt:lpstr>
      <vt:lpstr>Lets begin with Moore Machine</vt:lpstr>
      <vt:lpstr>How simple is Mealy then...?</vt:lpstr>
      <vt:lpstr>Lets now compare in More Compact Form…..</vt:lpstr>
      <vt:lpstr>State Transition Table</vt:lpstr>
      <vt:lpstr>State Transition Table</vt:lpstr>
      <vt:lpstr>Advantages of FSM:</vt:lpstr>
      <vt:lpstr>Limitations </vt:lpstr>
      <vt:lpstr>Slide 17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Finite State Machines</dc:title>
  <dc:creator>hp</dc:creator>
  <cp:lastModifiedBy>hp</cp:lastModifiedBy>
  <cp:revision>2</cp:revision>
  <dcterms:created xsi:type="dcterms:W3CDTF">2022-05-04T12:56:36Z</dcterms:created>
  <dcterms:modified xsi:type="dcterms:W3CDTF">2022-05-04T15:26:06Z</dcterms:modified>
</cp:coreProperties>
</file>