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8" r:id="rId2"/>
  </p:sldMasterIdLst>
  <p:notesMasterIdLst>
    <p:notesMasterId r:id="rId17"/>
  </p:notesMasterIdLst>
  <p:handoutMasterIdLst>
    <p:handoutMasterId r:id="rId18"/>
  </p:handoutMasterIdLst>
  <p:sldIdLst>
    <p:sldId id="257" r:id="rId3"/>
    <p:sldId id="297" r:id="rId4"/>
    <p:sldId id="272" r:id="rId5"/>
    <p:sldId id="283" r:id="rId6"/>
    <p:sldId id="324" r:id="rId7"/>
    <p:sldId id="325" r:id="rId8"/>
    <p:sldId id="315" r:id="rId9"/>
    <p:sldId id="316" r:id="rId10"/>
    <p:sldId id="317" r:id="rId11"/>
    <p:sldId id="318" r:id="rId12"/>
    <p:sldId id="319" r:id="rId13"/>
    <p:sldId id="326" r:id="rId14"/>
    <p:sldId id="327" r:id="rId15"/>
    <p:sldId id="32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09" autoAdjust="0"/>
    <p:restoredTop sz="89911" autoAdjust="0"/>
  </p:normalViewPr>
  <p:slideViewPr>
    <p:cSldViewPr snapToGrid="0">
      <p:cViewPr varScale="1">
        <p:scale>
          <a:sx n="74" d="100"/>
          <a:sy n="74" d="100"/>
        </p:scale>
        <p:origin x="468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Disclosed Pursuant to NDA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Disclosed Pursuant to NDA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32000">
              <a:schemeClr val="accent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3213" y="2358297"/>
            <a:ext cx="10950515" cy="1470025"/>
          </a:xfrm>
        </p:spPr>
        <p:txBody>
          <a:bodyPr lIns="0" rIns="0" anchor="b" anchorCtr="0">
            <a:noAutofit/>
          </a:bodyPr>
          <a:lstStyle>
            <a:lvl1pPr algn="l">
              <a:lnSpc>
                <a:spcPct val="80000"/>
              </a:lnSpc>
              <a:defRPr sz="3733" b="0" spc="0" baseline="0">
                <a:solidFill>
                  <a:schemeClr val="bg1">
                    <a:alpha val="90000"/>
                  </a:schemeClr>
                </a:solidFill>
                <a:latin typeface="+mj-lt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28pt Intel Clear Title 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6440" y="3874707"/>
            <a:ext cx="8440283" cy="123381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 i="0" baseline="0">
                <a:solidFill>
                  <a:schemeClr val="accent3"/>
                </a:solidFill>
                <a:latin typeface="+mj-lt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18pt Intel Clear </a:t>
            </a:r>
            <a:r>
              <a:rPr lang="en-US" dirty="0" err="1" smtClean="0"/>
              <a:t>Subhejhtyytygsdvfsad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521476" y="6277839"/>
            <a:ext cx="51490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MERL Confidential </a:t>
            </a:r>
            <a:endParaRPr lang="en-US" sz="1200" b="0" dirty="0">
              <a:solidFill>
                <a:schemeClr val="accent3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9599" y="6283496"/>
            <a:ext cx="21570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Rev.</a:t>
            </a: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 1.0, Dr. Roomi  Naqvi</a:t>
            </a:r>
            <a:endParaRPr lang="en-US" sz="1200" b="0" dirty="0">
              <a:solidFill>
                <a:schemeClr val="bg1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635215" y="6185506"/>
            <a:ext cx="220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Intel Clear" panose="020B0604020203020204" pitchFamily="34" charset="0"/>
              </a:rPr>
              <a:t>Disclosed</a:t>
            </a:r>
            <a:r>
              <a:rPr lang="en-US" sz="1200" baseline="0" dirty="0">
                <a:solidFill>
                  <a:schemeClr val="bg1"/>
                </a:solidFill>
                <a:latin typeface="Intel Clear" panose="020B0604020203020204" pitchFamily="34" charset="0"/>
              </a:rPr>
              <a:t> Pursuant to NDA</a:t>
            </a:r>
          </a:p>
        </p:txBody>
      </p:sp>
    </p:spTree>
    <p:extLst>
      <p:ext uri="{BB962C8B-B14F-4D97-AF65-F5344CB8AC3E}">
        <p14:creationId xmlns:p14="http://schemas.microsoft.com/office/powerpoint/2010/main" val="115527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7A80-7A5B-4729-8FC3-19DFA78606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E02E-597E-435E-B1F2-4D07F673199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96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1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1" indent="0">
              <a:buNone/>
              <a:defRPr sz="1600" b="1"/>
            </a:lvl5pPr>
            <a:lvl6pPr marL="2286002" indent="0">
              <a:buNone/>
              <a:defRPr sz="1600" b="1"/>
            </a:lvl6pPr>
            <a:lvl7pPr marL="2743202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60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1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1" indent="0">
              <a:buNone/>
              <a:defRPr sz="1600" b="1"/>
            </a:lvl5pPr>
            <a:lvl6pPr marL="2286002" indent="0">
              <a:buNone/>
              <a:defRPr sz="1600" b="1"/>
            </a:lvl6pPr>
            <a:lvl7pPr marL="2743202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60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CE77-9E71-4D38-9E9E-E80982EB9A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29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33AE-4347-459D-B547-C879959E43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613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0AC3-2AB5-4F8F-BEE6-83CA3AF3F1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66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1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1" indent="0">
              <a:buNone/>
              <a:defRPr sz="1000"/>
            </a:lvl5pPr>
            <a:lvl6pPr marL="2286002" indent="0">
              <a:buNone/>
              <a:defRPr sz="1000"/>
            </a:lvl6pPr>
            <a:lvl7pPr marL="2743202" indent="0">
              <a:buNone/>
              <a:defRPr sz="1000"/>
            </a:lvl7pPr>
            <a:lvl8pPr marL="3200401" indent="0">
              <a:buNone/>
              <a:defRPr sz="1000"/>
            </a:lvl8pPr>
            <a:lvl9pPr marL="36576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E59E-E9BE-442E-8226-54C54AC543E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19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1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1" indent="0">
              <a:buNone/>
              <a:defRPr sz="2000"/>
            </a:lvl5pPr>
            <a:lvl6pPr marL="2286002" indent="0">
              <a:buNone/>
              <a:defRPr sz="2000"/>
            </a:lvl6pPr>
            <a:lvl7pPr marL="2743202" indent="0">
              <a:buNone/>
              <a:defRPr sz="2000"/>
            </a:lvl7pPr>
            <a:lvl8pPr marL="3200401" indent="0">
              <a:buNone/>
              <a:defRPr sz="2000"/>
            </a:lvl8pPr>
            <a:lvl9pPr marL="365760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1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1" indent="0">
              <a:buNone/>
              <a:defRPr sz="1000"/>
            </a:lvl5pPr>
            <a:lvl6pPr marL="2286002" indent="0">
              <a:buNone/>
              <a:defRPr sz="1000"/>
            </a:lvl6pPr>
            <a:lvl7pPr marL="2743202" indent="0">
              <a:buNone/>
              <a:defRPr sz="1000"/>
            </a:lvl7pPr>
            <a:lvl8pPr marL="3200401" indent="0">
              <a:buNone/>
              <a:defRPr sz="1000"/>
            </a:lvl8pPr>
            <a:lvl9pPr marL="36576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E7E5-09EE-442C-8F4D-8C6FC2DD17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49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25A7-4DF0-43EC-8A5B-E1EC408DCF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51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5307-83CE-4D89-AE7F-8A509D2C46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3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70" y="193392"/>
            <a:ext cx="11399231" cy="751841"/>
          </a:xfrm>
        </p:spPr>
        <p:txBody>
          <a:bodyPr/>
          <a:lstStyle>
            <a:lvl1pPr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029200"/>
          </a:xfrm>
          <a:prstGeom prst="rect">
            <a:avLst/>
          </a:prstGeo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571486" indent="-228594">
              <a:spcBef>
                <a:spcPts val="480"/>
              </a:spcBef>
              <a:buFont typeface="Courier New" panose="02070309020205020404" pitchFamily="49" charset="0"/>
              <a:buChar char="o"/>
              <a:defRPr sz="2133">
                <a:solidFill>
                  <a:schemeClr val="tx1"/>
                </a:solidFill>
              </a:defRPr>
            </a:lvl2pPr>
            <a:lvl3pPr marL="914377" indent="-228594">
              <a:spcBef>
                <a:spcPts val="432"/>
              </a:spcBef>
              <a:buFont typeface="Wingdings" panose="05000000000000000000" pitchFamily="2" charset="2"/>
              <a:buChar char="§"/>
              <a:defRPr sz="2133">
                <a:solidFill>
                  <a:schemeClr val="tx1"/>
                </a:solidFill>
              </a:defRPr>
            </a:lvl3pPr>
            <a:lvl4pPr marL="1257269" indent="-230182">
              <a:spcBef>
                <a:spcPts val="384"/>
              </a:spcBef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</a:defRPr>
            </a:lvl4pPr>
            <a:lvl5pPr marL="1591016" indent="-230182">
              <a:spcBef>
                <a:spcPts val="336"/>
              </a:spcBef>
              <a:buFont typeface="Times New Roman" panose="02020603050405020304" pitchFamily="18" charset="0"/>
              <a:buChar char="‣"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143002"/>
            <a:ext cx="5384800" cy="50291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43000"/>
            <a:ext cx="53848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/>
            </a:lvl2pPr>
            <a:lvl3pPr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939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6617" indent="0">
              <a:buNone/>
              <a:defRPr sz="2000" b="1"/>
            </a:lvl2pPr>
            <a:lvl3pPr marL="913233" indent="0">
              <a:buNone/>
              <a:defRPr sz="1800" b="1"/>
            </a:lvl3pPr>
            <a:lvl4pPr marL="1369852" indent="0">
              <a:buNone/>
              <a:defRPr sz="1600" b="1"/>
            </a:lvl4pPr>
            <a:lvl5pPr marL="1826470" indent="0">
              <a:buNone/>
              <a:defRPr sz="1600" b="1"/>
            </a:lvl5pPr>
            <a:lvl6pPr marL="2283083" indent="0">
              <a:buNone/>
              <a:defRPr sz="1600" b="1"/>
            </a:lvl6pPr>
            <a:lvl7pPr marL="2739705" indent="0">
              <a:buNone/>
              <a:defRPr sz="1600" b="1"/>
            </a:lvl7pPr>
            <a:lvl8pPr marL="3196323" indent="0">
              <a:buNone/>
              <a:defRPr sz="1600" b="1"/>
            </a:lvl8pPr>
            <a:lvl9pPr marL="36529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2" y="1143000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6617" indent="0">
              <a:buNone/>
              <a:defRPr sz="2000" b="1"/>
            </a:lvl2pPr>
            <a:lvl3pPr marL="913233" indent="0">
              <a:buNone/>
              <a:defRPr sz="1800" b="1"/>
            </a:lvl3pPr>
            <a:lvl4pPr marL="1369852" indent="0">
              <a:buNone/>
              <a:defRPr sz="1600" b="1"/>
            </a:lvl4pPr>
            <a:lvl5pPr marL="1826470" indent="0">
              <a:buNone/>
              <a:defRPr sz="1600" b="1"/>
            </a:lvl5pPr>
            <a:lvl6pPr marL="2283083" indent="0">
              <a:buNone/>
              <a:defRPr sz="1600" b="1"/>
            </a:lvl6pPr>
            <a:lvl7pPr marL="2739705" indent="0">
              <a:buNone/>
              <a:defRPr sz="1600" b="1"/>
            </a:lvl7pPr>
            <a:lvl8pPr marL="3196323" indent="0">
              <a:buNone/>
              <a:defRPr sz="1600" b="1"/>
            </a:lvl8pPr>
            <a:lvl9pPr marL="36529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6" y="1828802"/>
            <a:ext cx="5389033" cy="43433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 marL="576058" indent="-228594">
              <a:buFont typeface="Courier New" panose="02070309020205020404" pitchFamily="49" charset="0"/>
              <a:buChar char="o"/>
              <a:defRPr sz="2133"/>
            </a:lvl3pPr>
            <a:lvl4pPr marL="1066773" indent="-380990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08542" y="1782763"/>
            <a:ext cx="5389033" cy="43433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 marL="576058" indent="-228594">
              <a:buFont typeface="Courier New" panose="02070309020205020404" pitchFamily="49" charset="0"/>
              <a:buChar char="o"/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785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066" y="866052"/>
            <a:ext cx="11313335" cy="5306149"/>
          </a:xfrm>
          <a:prstGeom prst="rect">
            <a:avLst/>
          </a:prstGeom>
        </p:spPr>
        <p:txBody>
          <a:bodyPr/>
          <a:lstStyle>
            <a:lvl1pPr marL="380990" indent="-380990">
              <a:spcBef>
                <a:spcPts val="576"/>
              </a:spcBef>
              <a:buFont typeface="Wingdings" panose="05000000000000000000" pitchFamily="2" charset="2"/>
              <a:buChar char="Ø"/>
              <a:tabLst>
                <a:tab pos="339717" algn="l"/>
              </a:tabLst>
              <a:defRPr sz="2400">
                <a:solidFill>
                  <a:schemeClr val="tx1"/>
                </a:solidFill>
              </a:defRPr>
            </a:lvl1pPr>
            <a:lvl2pPr marL="723882" indent="-380990">
              <a:spcBef>
                <a:spcPts val="480"/>
              </a:spcBef>
              <a:buFont typeface="Courier New" panose="02070309020205020404" pitchFamily="49" charset="0"/>
              <a:buChar char="o"/>
              <a:defRPr sz="2133">
                <a:solidFill>
                  <a:schemeClr val="tx1"/>
                </a:solidFill>
              </a:defRPr>
            </a:lvl2pPr>
            <a:lvl3pPr marL="1066773" indent="-380990">
              <a:spcBef>
                <a:spcPts val="432"/>
              </a:spcBef>
              <a:buFont typeface="Wingdings" panose="05000000000000000000" pitchFamily="2" charset="2"/>
              <a:buChar char="§"/>
              <a:defRPr sz="2133">
                <a:solidFill>
                  <a:schemeClr val="tx1"/>
                </a:solidFill>
              </a:defRPr>
            </a:lvl3pPr>
            <a:lvl4pPr marL="1406489" indent="-380990">
              <a:spcBef>
                <a:spcPts val="384"/>
              </a:spcBef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</a:defRPr>
            </a:lvl4pPr>
            <a:lvl5pPr marL="1749382" indent="-380990">
              <a:spcBef>
                <a:spcPts val="336"/>
              </a:spcBef>
              <a:buFont typeface="Wingdings" panose="05000000000000000000" pitchFamily="2" charset="2"/>
              <a:buChar char="ü"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7484" y="228600"/>
            <a:ext cx="10972800" cy="762000"/>
          </a:xfrm>
        </p:spPr>
        <p:txBody>
          <a:bodyPr/>
          <a:lstStyle>
            <a:lvl1pPr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147" y="3023524"/>
            <a:ext cx="10972800" cy="766157"/>
          </a:xfrm>
        </p:spPr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1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1" indent="0" algn="ctr">
              <a:buNone/>
              <a:defRPr sz="1600"/>
            </a:lvl5pPr>
            <a:lvl6pPr marL="2286002" indent="0" algn="ctr">
              <a:buNone/>
              <a:defRPr sz="1600"/>
            </a:lvl6pPr>
            <a:lvl7pPr marL="2743202" indent="0" algn="ctr">
              <a:buNone/>
              <a:defRPr sz="1600"/>
            </a:lvl7pPr>
            <a:lvl8pPr marL="3200401" indent="0" algn="ctr">
              <a:buNone/>
              <a:defRPr sz="1600"/>
            </a:lvl8pPr>
            <a:lvl9pPr marL="3657602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6B7-B0C8-4F5F-BB7C-700668F6748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5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8386-8094-46CA-942A-8BC931F9267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116" y="6297593"/>
            <a:ext cx="121920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897" y="243841"/>
            <a:ext cx="11399231" cy="75184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50488" y="6354931"/>
            <a:ext cx="488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MERL Confidential </a:t>
            </a:r>
            <a:endParaRPr lang="en-US" sz="1200" b="0" dirty="0">
              <a:solidFill>
                <a:schemeClr val="accent3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89663" y="6354932"/>
            <a:ext cx="30726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0" dirty="0">
                <a:solidFill>
                  <a:schemeClr val="bg1"/>
                </a:solidFill>
                <a:latin typeface="Intel Clear" panose="020B0604020203020204" pitchFamily="34" charset="0"/>
              </a:rPr>
              <a:t>Accelerating Engineering Innovation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8008" y="6398662"/>
            <a:ext cx="256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Intel Clear" panose="020B0604020203020204" pitchFamily="34" charset="0"/>
              </a:rPr>
              <a:t>Rev. 1.0  Dr. Roomi Naqvi</a:t>
            </a:r>
            <a:r>
              <a:rPr lang="en-US" sz="1200" b="0" dirty="0">
                <a:solidFill>
                  <a:schemeClr val="tx1"/>
                </a:solidFill>
                <a:latin typeface="Intel Clear" panose="020B0604020203020204" pitchFamily="34" charset="0"/>
              </a:rPr>
              <a:t> </a:t>
            </a:r>
            <a:endParaRPr lang="en-US" sz="1200" b="0" dirty="0">
              <a:solidFill>
                <a:srgbClr val="FF0000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20" name="Text Placeholder 14"/>
          <p:cNvSpPr>
            <a:spLocks noGrp="1"/>
          </p:cNvSpPr>
          <p:nvPr>
            <p:ph type="body" idx="1"/>
          </p:nvPr>
        </p:nvSpPr>
        <p:spPr>
          <a:xfrm>
            <a:off x="618008" y="1244425"/>
            <a:ext cx="10964392" cy="4931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575778" y="6405797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11628300" y="6365867"/>
            <a:ext cx="51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CB1289-EF13-449D-BC2B-759FFBC0FE46}" type="slidenum">
              <a:rPr lang="en-US" sz="1200" b="0" smtClean="0">
                <a:solidFill>
                  <a:schemeClr val="bg1"/>
                </a:solidFill>
                <a:latin typeface="Intel Clear" panose="020B0604020203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0" dirty="0">
              <a:solidFill>
                <a:srgbClr val="FF0000"/>
              </a:solidFill>
              <a:effectLst/>
              <a:latin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7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457189" rtl="0" eaLnBrk="1" latinLnBrk="0" hangingPunct="1">
        <a:lnSpc>
          <a:spcPct val="100000"/>
        </a:lnSpc>
        <a:spcBef>
          <a:spcPct val="0"/>
        </a:spcBef>
        <a:buNone/>
        <a:defRPr sz="3200" b="0" i="1" kern="1200" spc="0" baseline="0">
          <a:solidFill>
            <a:schemeClr val="tx2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1pPr>
    </p:titleStyle>
    <p:bodyStyle>
      <a:lvl1pPr marL="228594" indent="-228594" algn="l" defTabSz="457189" rtl="0" eaLnBrk="1" latinLnBrk="0" hangingPunct="1">
        <a:spcBef>
          <a:spcPts val="576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q"/>
        <a:defRPr sz="2400" b="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189" indent="-457189" algn="l" defTabSz="457189" rtl="0" eaLnBrk="1" latinLnBrk="0" hangingPunct="1">
        <a:spcBef>
          <a:spcPts val="576"/>
        </a:spcBef>
        <a:buClr>
          <a:schemeClr val="accent1"/>
        </a:buClr>
        <a:buFont typeface="Wingdings" panose="05000000000000000000" pitchFamily="2" charset="2"/>
        <a:buChar char="§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76058" indent="-228594" algn="l" defTabSz="457189" rtl="0" eaLnBrk="1" latinLnBrk="0" hangingPunct="1">
        <a:spcBef>
          <a:spcPts val="480"/>
        </a:spcBef>
        <a:buClr>
          <a:schemeClr val="accent1"/>
        </a:buClr>
        <a:buFont typeface="Courier New" panose="02070309020205020404" pitchFamily="49" charset="0"/>
        <a:buChar char="o"/>
        <a:defRPr sz="2133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14377" indent="-228594" algn="l" defTabSz="457189" rtl="0" eaLnBrk="1" latinLnBrk="0" hangingPunct="1">
        <a:spcBef>
          <a:spcPts val="432"/>
        </a:spcBef>
        <a:buClr>
          <a:schemeClr val="accent1"/>
        </a:buClr>
        <a:buFont typeface="Arial" panose="020B0604020202020204" pitchFamily="34" charset="0"/>
        <a:buChar char="•"/>
        <a:defRPr sz="2133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261840" indent="-228594" algn="l" defTabSz="457189" rtl="0" eaLnBrk="1" latinLnBrk="0" hangingPunct="1">
        <a:spcBef>
          <a:spcPts val="384"/>
        </a:spcBef>
        <a:buClr>
          <a:schemeClr val="accent1"/>
        </a:buClr>
        <a:buFont typeface="Times New Roman" panose="02020603050405020304" pitchFamily="18" charset="0"/>
        <a:buChar char="‣"/>
        <a:defRPr sz="2133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591016" indent="-228594" algn="l" defTabSz="457189" rtl="0" eaLnBrk="1" latinLnBrk="0" hangingPunct="1">
        <a:spcBef>
          <a:spcPts val="336"/>
        </a:spcBef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72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68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orient="horz" pos="108">
          <p15:clr>
            <a:srgbClr val="F26B43"/>
          </p15:clr>
        </p15:guide>
        <p15:guide id="8" orient="horz" pos="540">
          <p15:clr>
            <a:srgbClr val="F26B43"/>
          </p15:clr>
        </p15:guide>
        <p15:guide id="0" orient="horz" pos="291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A9950F35-15A5-454F-BF6F-40ABA66C315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9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1" indent="-228601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444500"/>
            <a:ext cx="11277600" cy="1001713"/>
          </a:xfrm>
        </p:spPr>
        <p:txBody>
          <a:bodyPr/>
          <a:lstStyle/>
          <a:p>
            <a:r>
              <a:rPr lang="en-US" dirty="0" smtClean="0"/>
              <a:t>Placement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7131" y="1698171"/>
            <a:ext cx="579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Workshop Session 5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30263"/>
            <a:ext cx="10972800" cy="1066800"/>
          </a:xfrm>
        </p:spPr>
        <p:txBody>
          <a:bodyPr/>
          <a:lstStyle/>
          <a:p>
            <a:r>
              <a:rPr lang="en-US" dirty="0"/>
              <a:t>Macro/IP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9200" y="1954213"/>
            <a:ext cx="10972800" cy="1654175"/>
          </a:xfrm>
        </p:spPr>
        <p:txBody>
          <a:bodyPr>
            <a:normAutofit/>
          </a:bodyPr>
          <a:lstStyle/>
          <a:p>
            <a:r>
              <a:rPr lang="en-US" dirty="0" smtClean="0"/>
              <a:t>Using hard macros in the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8" t="25679" r="31181" b="17283"/>
          <a:stretch/>
        </p:blipFill>
        <p:spPr>
          <a:xfrm>
            <a:off x="6781801" y="2895600"/>
            <a:ext cx="3634436" cy="2760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1" t="25925" r="30765" b="17162"/>
          <a:stretch/>
        </p:blipFill>
        <p:spPr>
          <a:xfrm>
            <a:off x="698431" y="2895600"/>
            <a:ext cx="3622301" cy="276013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4320732" y="4275667"/>
            <a:ext cx="2461069" cy="0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20732" y="3953246"/>
            <a:ext cx="4817533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dirty="0" smtClean="0"/>
              <a:t>Assuming 3 macros are used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49263"/>
            <a:ext cx="10972800" cy="1066800"/>
          </a:xfrm>
        </p:spPr>
        <p:txBody>
          <a:bodyPr/>
          <a:lstStyle/>
          <a:p>
            <a:r>
              <a:rPr lang="en-US" dirty="0"/>
              <a:t>Macro/IP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16063"/>
            <a:ext cx="7748588" cy="5029200"/>
          </a:xfrm>
        </p:spPr>
        <p:txBody>
          <a:bodyPr/>
          <a:lstStyle/>
          <a:p>
            <a:r>
              <a:rPr lang="en-US" dirty="0" smtClean="0"/>
              <a:t>We were assuming a height of standard cells equal to the rows</a:t>
            </a:r>
          </a:p>
          <a:p>
            <a:r>
              <a:rPr lang="en-US" dirty="0" smtClean="0"/>
              <a:t>The size here is different </a:t>
            </a:r>
          </a:p>
          <a:p>
            <a:r>
              <a:rPr lang="en-US" dirty="0" smtClean="0"/>
              <a:t>Our power network theory went down the drain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pPr marL="342891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8" t="25679" r="31181" b="17283"/>
          <a:stretch/>
        </p:blipFill>
        <p:spPr>
          <a:xfrm>
            <a:off x="7828547" y="1659466"/>
            <a:ext cx="4236454" cy="3618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72" y="3449980"/>
            <a:ext cx="3666565" cy="2346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2" t="29435" r="8435" b="13635"/>
          <a:stretch/>
        </p:blipFill>
        <p:spPr>
          <a:xfrm>
            <a:off x="7828547" y="1659467"/>
            <a:ext cx="4236453" cy="36183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5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</p:spPr>
        <p:txBody>
          <a:bodyPr/>
          <a:lstStyle/>
          <a:p>
            <a:r>
              <a:rPr lang="en-US" dirty="0"/>
              <a:t>Macro/IP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85888"/>
            <a:ext cx="6384925" cy="39243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How to power these macros?</a:t>
            </a:r>
          </a:p>
          <a:p>
            <a:pPr lvl="1"/>
            <a:r>
              <a:rPr lang="en-US" dirty="0" smtClean="0"/>
              <a:t>Power grid </a:t>
            </a:r>
          </a:p>
          <a:p>
            <a:r>
              <a:rPr lang="en-US" dirty="0" smtClean="0"/>
              <a:t>How to restrict routing and placement of standard cells over the macros?</a:t>
            </a:r>
            <a:endParaRPr lang="en-US" dirty="0"/>
          </a:p>
          <a:p>
            <a:pPr lvl="1"/>
            <a:r>
              <a:rPr lang="en-US" dirty="0" smtClean="0"/>
              <a:t>Blockages! </a:t>
            </a:r>
          </a:p>
          <a:p>
            <a:pPr lvl="2"/>
            <a:r>
              <a:rPr lang="en-US" dirty="0"/>
              <a:t>For blockages you define the macro area to be restricted</a:t>
            </a:r>
          </a:p>
          <a:p>
            <a:pPr lvl="2"/>
            <a:endParaRPr lang="en-US" dirty="0"/>
          </a:p>
          <a:p>
            <a:endParaRPr lang="en-US" dirty="0" smtClean="0"/>
          </a:p>
          <a:p>
            <a:pPr marL="342891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8" t="25679" r="31181" b="17283"/>
          <a:stretch/>
        </p:blipFill>
        <p:spPr>
          <a:xfrm>
            <a:off x="7115033" y="1659467"/>
            <a:ext cx="4949968" cy="375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6" y="1478629"/>
            <a:ext cx="1643766" cy="14262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29479" y="2660073"/>
            <a:ext cx="2350655" cy="489528"/>
          </a:xfrm>
          <a:prstGeom prst="rect">
            <a:avLst/>
          </a:prstGeom>
          <a:solidFill>
            <a:schemeClr val="accent1">
              <a:alpha val="42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26279" y="4000224"/>
            <a:ext cx="1199188" cy="724176"/>
          </a:xfrm>
          <a:prstGeom prst="rect">
            <a:avLst/>
          </a:prstGeom>
          <a:solidFill>
            <a:schemeClr val="accent1">
              <a:alpha val="42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76480" y="3708400"/>
            <a:ext cx="1402721" cy="1134533"/>
          </a:xfrm>
          <a:prstGeom prst="rect">
            <a:avLst/>
          </a:prstGeom>
          <a:solidFill>
            <a:schemeClr val="accent1">
              <a:alpha val="42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35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9550"/>
            <a:ext cx="10972800" cy="1066800"/>
          </a:xfrm>
        </p:spPr>
        <p:txBody>
          <a:bodyPr/>
          <a:lstStyle/>
          <a:p>
            <a:r>
              <a:rPr lang="en-US" dirty="0" smtClean="0"/>
              <a:t>Powering the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10972800" cy="728663"/>
          </a:xfrm>
        </p:spPr>
        <p:txBody>
          <a:bodyPr/>
          <a:lstStyle/>
          <a:p>
            <a:r>
              <a:rPr lang="en-US" dirty="0" smtClean="0"/>
              <a:t>Here are 2 techniques discussed to power up the macro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28025" r="54305" b="16913"/>
          <a:stretch/>
        </p:blipFill>
        <p:spPr>
          <a:xfrm>
            <a:off x="609600" y="1871133"/>
            <a:ext cx="4969933" cy="3776133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8" t="27576" r="6356" b="17362"/>
          <a:stretch/>
        </p:blipFill>
        <p:spPr>
          <a:xfrm>
            <a:off x="6959600" y="1871133"/>
            <a:ext cx="4969933" cy="377613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5338" y="5647266"/>
            <a:ext cx="5478156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the vertical straps of Macro to the core connecting them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97072" y="5647266"/>
            <a:ext cx="5478156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metal x of core to metal y of the macro through via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42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</p:spPr>
        <p:txBody>
          <a:bodyPr/>
          <a:lstStyle/>
          <a:p>
            <a:r>
              <a:rPr lang="en-US" dirty="0" smtClean="0"/>
              <a:t>Key Point To Remember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65275"/>
            <a:ext cx="10118725" cy="2162175"/>
          </a:xfrm>
        </p:spPr>
        <p:txBody>
          <a:bodyPr/>
          <a:lstStyle/>
          <a:p>
            <a:pPr algn="ctr"/>
            <a:r>
              <a:rPr lang="en-US" dirty="0" smtClean="0"/>
              <a:t>Placement of macros should be done before the placement of standard cells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7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12962" y="185358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Synthesis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12958" y="1020209"/>
            <a:ext cx="2228295" cy="54005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Floorplanning/Power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12958" y="1913714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Placement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12958" y="2747843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12958" y="3581972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12958" y="4481496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RC Extraction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12958" y="5393038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GDS Generation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2958" y="6217000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Verification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49706" y="292911"/>
            <a:ext cx="2077375" cy="3593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Yosys,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OpenSTA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579" y="1154056"/>
            <a:ext cx="2254931" cy="3962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init_fp, ioplacer, pdn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49704" y="1969834"/>
            <a:ext cx="1890944" cy="3782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RePLace,OpenDP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49708" y="2850499"/>
            <a:ext cx="1420427" cy="3617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TritonCTS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58581" y="3678705"/>
            <a:ext cx="2432483" cy="36768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FastRoute, TritonRoute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49705" y="4568792"/>
            <a:ext cx="1828800" cy="3832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SPEF-Extractor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58581" y="5474414"/>
            <a:ext cx="1118591" cy="3654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Magic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58581" y="6282653"/>
            <a:ext cx="1029811" cy="3747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Magic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7827689" y="264608"/>
            <a:ext cx="337351" cy="6321549"/>
          </a:xfrm>
          <a:prstGeom prst="rightBrace">
            <a:avLst>
              <a:gd name="adj1" fmla="val 8333"/>
              <a:gd name="adj2" fmla="val 47558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6038834" y="2585391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Open-source EDA Tools</a:t>
            </a:r>
          </a:p>
        </p:txBody>
      </p:sp>
      <p:cxnSp>
        <p:nvCxnSpPr>
          <p:cNvPr id="21" name="Straight Arrow Connector 20"/>
          <p:cNvCxnSpPr>
            <a:stCxn id="2" idx="2"/>
            <a:endCxn id="3" idx="0"/>
          </p:cNvCxnSpPr>
          <p:nvPr/>
        </p:nvCxnSpPr>
        <p:spPr>
          <a:xfrm flipH="1">
            <a:off x="6527105" y="655874"/>
            <a:ext cx="3" cy="364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0"/>
          </p:cNvCxnSpPr>
          <p:nvPr/>
        </p:nvCxnSpPr>
        <p:spPr>
          <a:xfrm>
            <a:off x="6527103" y="1571581"/>
            <a:ext cx="0" cy="342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5" idx="0"/>
          </p:cNvCxnSpPr>
          <p:nvPr/>
        </p:nvCxnSpPr>
        <p:spPr>
          <a:xfrm>
            <a:off x="6527103" y="2384229"/>
            <a:ext cx="0" cy="363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6" idx="0"/>
          </p:cNvCxnSpPr>
          <p:nvPr/>
        </p:nvCxnSpPr>
        <p:spPr>
          <a:xfrm>
            <a:off x="6527103" y="3218358"/>
            <a:ext cx="0" cy="363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7" idx="0"/>
          </p:cNvCxnSpPr>
          <p:nvPr/>
        </p:nvCxnSpPr>
        <p:spPr>
          <a:xfrm>
            <a:off x="6527103" y="4052489"/>
            <a:ext cx="0" cy="429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8" idx="0"/>
          </p:cNvCxnSpPr>
          <p:nvPr/>
        </p:nvCxnSpPr>
        <p:spPr>
          <a:xfrm>
            <a:off x="6527103" y="4952012"/>
            <a:ext cx="0" cy="441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9" idx="0"/>
          </p:cNvCxnSpPr>
          <p:nvPr/>
        </p:nvCxnSpPr>
        <p:spPr>
          <a:xfrm>
            <a:off x="6527103" y="5863550"/>
            <a:ext cx="0" cy="353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" idx="1"/>
          </p:cNvCxnSpPr>
          <p:nvPr/>
        </p:nvCxnSpPr>
        <p:spPr>
          <a:xfrm>
            <a:off x="4276619" y="420617"/>
            <a:ext cx="1136343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942443" y="838037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" idx="1"/>
          </p:cNvCxnSpPr>
          <p:nvPr/>
        </p:nvCxnSpPr>
        <p:spPr>
          <a:xfrm>
            <a:off x="4276617" y="1290238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942443" y="1742431"/>
            <a:ext cx="1584663" cy="21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942443" y="2566032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942443" y="3404839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942443" y="4266988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942443" y="5172520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942443" y="6040273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276617" y="2171657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276617" y="3018804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274851" y="3833116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274851" y="4737153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74849" y="5657145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274849" y="6470016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819014" y="169066"/>
            <a:ext cx="579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19014" y="1037409"/>
            <a:ext cx="59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19014" y="1909306"/>
            <a:ext cx="579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47554" y="2744462"/>
            <a:ext cx="649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57394" y="3545942"/>
            <a:ext cx="639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19014" y="4440751"/>
            <a:ext cx="576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19013" y="5379574"/>
            <a:ext cx="57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19014" y="6190646"/>
            <a:ext cx="55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95292" y="608398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795292" y="151622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795292" y="234817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95292" y="318230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795292" y="402012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795292" y="4931458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734771" y="5816443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163782" y="281389"/>
            <a:ext cx="3007857" cy="3145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Design.v, Design.sdc,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Std_cells.lef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Std_cells.lib 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318330" y="654277"/>
            <a:ext cx="2531783" cy="34261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Design_gate_level_netlist.v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63782" y="1131959"/>
            <a:ext cx="3023175" cy="3045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Design_gate_level_netlist.v, macro.lef, macro.cfg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314658" y="1571578"/>
            <a:ext cx="2535453" cy="33772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Floorplan.def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63781" y="2021389"/>
            <a:ext cx="3019619" cy="29905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Floorplan.def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330706" y="2404974"/>
            <a:ext cx="2519407" cy="37151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Placement.def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163782" y="2856501"/>
            <a:ext cx="3020927" cy="29913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Design_gate_level_netlist.v, Placement.def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2330705" y="3242122"/>
            <a:ext cx="2519407" cy="38999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CTS.def, CTS_netlist.v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163781" y="3740428"/>
            <a:ext cx="3030767" cy="2926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CTS.def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2330705" y="4119576"/>
            <a:ext cx="2519407" cy="3709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Routing.def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163780" y="4641923"/>
            <a:ext cx="3017853" cy="3100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Routing.def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330705" y="5043585"/>
            <a:ext cx="2519407" cy="4009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Design.spef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163780" y="5543004"/>
            <a:ext cx="3007859" cy="3036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Routing.def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2330705" y="5929145"/>
            <a:ext cx="2519407" cy="35344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Design.gds, Design.lef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163781" y="6364514"/>
            <a:ext cx="3029529" cy="3041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Design.gds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0741157" y="6516583"/>
            <a:ext cx="424464" cy="261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741157" y="6174781"/>
            <a:ext cx="424464" cy="261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741157" y="5839877"/>
            <a:ext cx="424464" cy="26171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741157" y="5497437"/>
            <a:ext cx="424464" cy="26171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1165621" y="5456518"/>
            <a:ext cx="83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165621" y="5786685"/>
            <a:ext cx="870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173714" y="6131458"/>
            <a:ext cx="105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APR Step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173715" y="6488091"/>
            <a:ext cx="1203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EDA Tool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977217" y="324433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</p:txBody>
      </p:sp>
      <p:sp>
        <p:nvSpPr>
          <p:cNvPr id="20" name="Oval 19"/>
          <p:cNvSpPr/>
          <p:nvPr/>
        </p:nvSpPr>
        <p:spPr>
          <a:xfrm>
            <a:off x="5251572" y="1592216"/>
            <a:ext cx="2589483" cy="107126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1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9200" y="1408113"/>
            <a:ext cx="10972800" cy="4324350"/>
          </a:xfrm>
        </p:spPr>
        <p:txBody>
          <a:bodyPr>
            <a:normAutofit/>
          </a:bodyPr>
          <a:lstStyle/>
          <a:p>
            <a:r>
              <a:rPr lang="en-US" dirty="0" smtClean="0"/>
              <a:t>Placement </a:t>
            </a:r>
            <a:endParaRPr lang="en-US" dirty="0"/>
          </a:p>
          <a:p>
            <a:pPr lvl="1"/>
            <a:r>
              <a:rPr lang="en-US" dirty="0"/>
              <a:t>Global Placement </a:t>
            </a:r>
          </a:p>
          <a:p>
            <a:pPr lvl="1"/>
            <a:r>
              <a:rPr lang="en-US" dirty="0"/>
              <a:t>Detailed </a:t>
            </a:r>
            <a:r>
              <a:rPr lang="en-US" dirty="0" smtClean="0"/>
              <a:t>Placement</a:t>
            </a:r>
          </a:p>
          <a:p>
            <a:r>
              <a:rPr lang="en-US" dirty="0" smtClean="0"/>
              <a:t>Power connection of Standard Cells</a:t>
            </a:r>
          </a:p>
          <a:p>
            <a:r>
              <a:rPr lang="en-US" dirty="0" smtClean="0"/>
              <a:t>Target Density</a:t>
            </a:r>
            <a:endParaRPr lang="en-US" dirty="0"/>
          </a:p>
          <a:p>
            <a:r>
              <a:rPr lang="en-US" dirty="0"/>
              <a:t>Macro/IP Placement</a:t>
            </a:r>
          </a:p>
          <a:p>
            <a:pPr lvl="1"/>
            <a:r>
              <a:rPr lang="en-US" dirty="0" smtClean="0"/>
              <a:t>Macro/IP </a:t>
            </a:r>
            <a:endParaRPr lang="en-US" dirty="0"/>
          </a:p>
          <a:p>
            <a:pPr lvl="2"/>
            <a:r>
              <a:rPr lang="en-US" dirty="0"/>
              <a:t>Soft Macro/IP</a:t>
            </a:r>
          </a:p>
          <a:p>
            <a:pPr lvl="2"/>
            <a:r>
              <a:rPr lang="en-US" dirty="0"/>
              <a:t>Hard Macro/IP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83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65275"/>
            <a:ext cx="12192000" cy="4441825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Placement?</a:t>
            </a:r>
          </a:p>
          <a:p>
            <a:pPr lvl="1"/>
            <a:r>
              <a:rPr lang="en-US" dirty="0"/>
              <a:t>Placement is the process of </a:t>
            </a:r>
            <a:r>
              <a:rPr lang="en-US" dirty="0" smtClean="0"/>
              <a:t>finding suitable location </a:t>
            </a:r>
            <a:r>
              <a:rPr lang="en-US" dirty="0"/>
              <a:t>for each cell in the block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dirty="0" smtClean="0"/>
              <a:t>Placement of standard cells over the core area</a:t>
            </a:r>
          </a:p>
          <a:p>
            <a:pPr lvl="2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placement</a:t>
            </a:r>
          </a:p>
          <a:p>
            <a:pPr lvl="2"/>
            <a:r>
              <a:rPr lang="en-GB" dirty="0" smtClean="0"/>
              <a:t>Detailed placement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63" t="29435" r="8435" b="11569"/>
          <a:stretch/>
        </p:blipFill>
        <p:spPr>
          <a:xfrm>
            <a:off x="4891034" y="3110814"/>
            <a:ext cx="2716726" cy="21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4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71636" y="2726040"/>
            <a:ext cx="3707935" cy="264253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AREA</a:t>
            </a:r>
          </a:p>
        </p:txBody>
      </p:sp>
      <p:sp>
        <p:nvSpPr>
          <p:cNvPr id="4" name="Rectangle 3"/>
          <p:cNvSpPr/>
          <p:nvPr/>
        </p:nvSpPr>
        <p:spPr>
          <a:xfrm>
            <a:off x="7402518" y="2340144"/>
            <a:ext cx="4446168" cy="3775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5" name="Rectangle 4"/>
          <p:cNvSpPr/>
          <p:nvPr/>
        </p:nvSpPr>
        <p:spPr>
          <a:xfrm>
            <a:off x="7402518" y="5368571"/>
            <a:ext cx="4446168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6" name="Rectangle 5"/>
          <p:cNvSpPr/>
          <p:nvPr/>
        </p:nvSpPr>
        <p:spPr>
          <a:xfrm rot="5400000">
            <a:off x="9969553" y="3858555"/>
            <a:ext cx="3389150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5888308" y="3854358"/>
            <a:ext cx="3397539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8" name="Rectangle 7"/>
          <p:cNvSpPr/>
          <p:nvPr/>
        </p:nvSpPr>
        <p:spPr>
          <a:xfrm>
            <a:off x="7402518" y="2319255"/>
            <a:ext cx="4446168" cy="3426823"/>
          </a:xfrm>
          <a:prstGeom prst="rect">
            <a:avLst/>
          </a:prstGeom>
          <a:noFill/>
          <a:ln w="571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771635" y="3002878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>
            <a:off x="7771635" y="3289502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1" name="Straight Connector 10"/>
          <p:cNvCxnSpPr/>
          <p:nvPr/>
        </p:nvCxnSpPr>
        <p:spPr>
          <a:xfrm>
            <a:off x="7771635" y="3616672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2" name="Straight Connector 11"/>
          <p:cNvCxnSpPr/>
          <p:nvPr/>
        </p:nvCxnSpPr>
        <p:spPr>
          <a:xfrm>
            <a:off x="7771635" y="3918676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3" name="Straight Connector 12"/>
          <p:cNvCxnSpPr/>
          <p:nvPr/>
        </p:nvCxnSpPr>
        <p:spPr>
          <a:xfrm>
            <a:off x="7771635" y="4237458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>
            <a:off x="7771635" y="4531072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5" name="Straight Connector 14"/>
          <p:cNvCxnSpPr/>
          <p:nvPr/>
        </p:nvCxnSpPr>
        <p:spPr>
          <a:xfrm>
            <a:off x="7771635" y="4816298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6" name="Straight Connector 15"/>
          <p:cNvCxnSpPr/>
          <p:nvPr/>
        </p:nvCxnSpPr>
        <p:spPr>
          <a:xfrm>
            <a:off x="7771635" y="5101524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10934286" y="3782755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81359" y="3925367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31025" y="4601252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284452" y="3770473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88330" y="4058486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816837" y="4361492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11204" y="4361902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759821" y="4566030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628395" y="4781343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864372" y="2982608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72912" y="3495731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59710" y="3430860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464499" y="4603509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395992" y="3576961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887374" y="4110233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582574" y="4601252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031067" y="3227287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043654" y="3027485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645179" y="2948350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16672" y="3130114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940503" y="2932974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205061" y="3032245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972974" y="2908504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0045" y="2726040"/>
            <a:ext cx="3707935" cy="264253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AREA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0927" y="2340144"/>
            <a:ext cx="4446168" cy="3775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80927" y="5368571"/>
            <a:ext cx="4446168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43" name="Rectangle 42"/>
          <p:cNvSpPr/>
          <p:nvPr/>
        </p:nvSpPr>
        <p:spPr>
          <a:xfrm rot="5400000">
            <a:off x="2947962" y="3858555"/>
            <a:ext cx="3389150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44" name="Rectangle 43"/>
          <p:cNvSpPr/>
          <p:nvPr/>
        </p:nvSpPr>
        <p:spPr>
          <a:xfrm rot="16200000">
            <a:off x="-1133283" y="3854358"/>
            <a:ext cx="3397539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80927" y="2340144"/>
            <a:ext cx="4446168" cy="3397541"/>
          </a:xfrm>
          <a:prstGeom prst="rect">
            <a:avLst/>
          </a:prstGeom>
          <a:noFill/>
          <a:ln w="571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750044" y="3002878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47" name="Straight Connector 46"/>
          <p:cNvCxnSpPr/>
          <p:nvPr/>
        </p:nvCxnSpPr>
        <p:spPr>
          <a:xfrm>
            <a:off x="750044" y="3289502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48" name="Straight Connector 47"/>
          <p:cNvCxnSpPr/>
          <p:nvPr/>
        </p:nvCxnSpPr>
        <p:spPr>
          <a:xfrm>
            <a:off x="750044" y="3616672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>
            <a:off x="750044" y="3918676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50" name="Straight Connector 49"/>
          <p:cNvCxnSpPr/>
          <p:nvPr/>
        </p:nvCxnSpPr>
        <p:spPr>
          <a:xfrm>
            <a:off x="750044" y="4237458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51" name="Straight Connector 50"/>
          <p:cNvCxnSpPr/>
          <p:nvPr/>
        </p:nvCxnSpPr>
        <p:spPr>
          <a:xfrm>
            <a:off x="750044" y="4531072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52" name="Straight Connector 51"/>
          <p:cNvCxnSpPr/>
          <p:nvPr/>
        </p:nvCxnSpPr>
        <p:spPr>
          <a:xfrm>
            <a:off x="750044" y="4816298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53" name="Straight Connector 52"/>
          <p:cNvCxnSpPr/>
          <p:nvPr/>
        </p:nvCxnSpPr>
        <p:spPr>
          <a:xfrm>
            <a:off x="750044" y="5101524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sp>
        <p:nvSpPr>
          <p:cNvPr id="54" name="Title 1"/>
          <p:cNvSpPr txBox="1">
            <a:spLocks/>
          </p:cNvSpPr>
          <p:nvPr/>
        </p:nvSpPr>
        <p:spPr>
          <a:xfrm>
            <a:off x="619125" y="497903"/>
            <a:ext cx="109728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Global Placement</a:t>
            </a:r>
            <a:endParaRPr lang="en-US" dirty="0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401909" y="1412573"/>
            <a:ext cx="10972800" cy="4325112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lvl="1" indent="0">
              <a:buNone/>
            </a:pPr>
            <a:r>
              <a:rPr lang="en-US" dirty="0" smtClean="0"/>
              <a:t>Coarse placement of all the standard cells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144053" y="4051453"/>
            <a:ext cx="1984111" cy="424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44053" y="3495731"/>
            <a:ext cx="1984111" cy="36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Placement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886581" y="2761626"/>
            <a:ext cx="824404" cy="681960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751765" y="2847718"/>
            <a:ext cx="824404" cy="681960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802684" y="2926319"/>
            <a:ext cx="824404" cy="681960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0715787" y="3571218"/>
            <a:ext cx="824404" cy="681960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976000" y="4386204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064162" y="4796723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799381" y="4955418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767129" y="4753064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7798027" y="4301360"/>
            <a:ext cx="742191" cy="917224"/>
          </a:xfrm>
          <a:prstGeom prst="ellipse">
            <a:avLst/>
          </a:prstGeom>
          <a:solidFill>
            <a:schemeClr val="accent5">
              <a:alpha val="53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9552647" y="4464032"/>
            <a:ext cx="709535" cy="859436"/>
          </a:xfrm>
          <a:prstGeom prst="ellipse">
            <a:avLst/>
          </a:prstGeom>
          <a:solidFill>
            <a:schemeClr val="accent5">
              <a:alpha val="53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54539" y="4143610"/>
            <a:ext cx="904048" cy="1035592"/>
          </a:xfrm>
          <a:prstGeom prst="ellipse">
            <a:avLst/>
          </a:prstGeom>
          <a:solidFill>
            <a:schemeClr val="accent5">
              <a:alpha val="53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72503" y="5284946"/>
            <a:ext cx="2557482" cy="73866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600" dirty="0"/>
              <a:t>It tries to place cells closer which are connected to each other</a:t>
            </a:r>
          </a:p>
        </p:txBody>
      </p:sp>
      <p:cxnSp>
        <p:nvCxnSpPr>
          <p:cNvPr id="71" name="Elbow Connector 70"/>
          <p:cNvCxnSpPr>
            <a:stCxn id="67" idx="4"/>
            <a:endCxn id="70" idx="3"/>
          </p:cNvCxnSpPr>
          <p:nvPr/>
        </p:nvCxnSpPr>
        <p:spPr>
          <a:xfrm rot="5400000">
            <a:off x="7581707" y="5066862"/>
            <a:ext cx="435694" cy="7391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8" idx="4"/>
            <a:endCxn id="70" idx="3"/>
          </p:cNvCxnSpPr>
          <p:nvPr/>
        </p:nvCxnSpPr>
        <p:spPr>
          <a:xfrm rot="5400000">
            <a:off x="8503295" y="4250158"/>
            <a:ext cx="330810" cy="247743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9" idx="4"/>
            <a:endCxn id="70" idx="3"/>
          </p:cNvCxnSpPr>
          <p:nvPr/>
        </p:nvCxnSpPr>
        <p:spPr>
          <a:xfrm rot="5400000">
            <a:off x="7980736" y="4628451"/>
            <a:ext cx="475076" cy="157657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152488" y="1261108"/>
            <a:ext cx="355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Overlaps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157528" y="1595761"/>
            <a:ext cx="355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 intersection</a:t>
            </a:r>
          </a:p>
        </p:txBody>
      </p:sp>
      <p:sp>
        <p:nvSpPr>
          <p:cNvPr id="109" name="Oval 108"/>
          <p:cNvSpPr/>
          <p:nvPr/>
        </p:nvSpPr>
        <p:spPr>
          <a:xfrm>
            <a:off x="9094057" y="3540303"/>
            <a:ext cx="824404" cy="681960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8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107" grpId="0"/>
      <p:bldP spid="108" grpId="0"/>
      <p:bldP spid="1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4180" y="2780904"/>
            <a:ext cx="3707935" cy="264253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AREA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5062" y="2395008"/>
            <a:ext cx="4446168" cy="3775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5" name="Rectangle 4"/>
          <p:cNvSpPr/>
          <p:nvPr/>
        </p:nvSpPr>
        <p:spPr>
          <a:xfrm>
            <a:off x="325062" y="5423435"/>
            <a:ext cx="4446168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6" name="Rectangle 5"/>
          <p:cNvSpPr/>
          <p:nvPr/>
        </p:nvSpPr>
        <p:spPr>
          <a:xfrm rot="5400000">
            <a:off x="2892097" y="3913419"/>
            <a:ext cx="3389150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-1189148" y="3909222"/>
            <a:ext cx="3397539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8" name="Rectangle 7"/>
          <p:cNvSpPr/>
          <p:nvPr/>
        </p:nvSpPr>
        <p:spPr>
          <a:xfrm>
            <a:off x="325062" y="2374119"/>
            <a:ext cx="4446168" cy="3426823"/>
          </a:xfrm>
          <a:prstGeom prst="rect">
            <a:avLst/>
          </a:prstGeom>
          <a:noFill/>
          <a:ln w="571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94179" y="3057742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>
            <a:off x="694179" y="3344366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1" name="Straight Connector 10"/>
          <p:cNvCxnSpPr/>
          <p:nvPr/>
        </p:nvCxnSpPr>
        <p:spPr>
          <a:xfrm>
            <a:off x="694179" y="3671536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2" name="Straight Connector 11"/>
          <p:cNvCxnSpPr/>
          <p:nvPr/>
        </p:nvCxnSpPr>
        <p:spPr>
          <a:xfrm>
            <a:off x="694179" y="3973540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3" name="Straight Connector 12"/>
          <p:cNvCxnSpPr/>
          <p:nvPr/>
        </p:nvCxnSpPr>
        <p:spPr>
          <a:xfrm>
            <a:off x="694179" y="4292322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>
            <a:off x="694179" y="4585936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5" name="Straight Connector 14"/>
          <p:cNvCxnSpPr/>
          <p:nvPr/>
        </p:nvCxnSpPr>
        <p:spPr>
          <a:xfrm>
            <a:off x="694179" y="4871162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6" name="Straight Connector 15"/>
          <p:cNvCxnSpPr/>
          <p:nvPr/>
        </p:nvCxnSpPr>
        <p:spPr>
          <a:xfrm>
            <a:off x="694179" y="5156388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3856830" y="3837619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3903" y="3980231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3569" y="4656116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6996" y="3825337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10874" y="4113350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39381" y="4416356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33748" y="4416766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82365" y="4620894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50939" y="4836207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86916" y="3037472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95456" y="3550595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2254" y="3485724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87043" y="4658373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18536" y="3631825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09918" y="4165097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05118" y="4656116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3611" y="3282151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66198" y="3082349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67723" y="3003214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39216" y="3184978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63047" y="2987838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27605" y="3087109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95518" y="2963368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98544" y="4441068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86706" y="4851587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21925" y="5010282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89673" y="4807928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640265" y="2751622"/>
            <a:ext cx="3707935" cy="257768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AREA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271147" y="2365726"/>
            <a:ext cx="4446168" cy="3775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271147" y="5335039"/>
            <a:ext cx="4446168" cy="42823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94" name="Rectangle 93"/>
          <p:cNvSpPr/>
          <p:nvPr/>
        </p:nvSpPr>
        <p:spPr>
          <a:xfrm rot="5400000">
            <a:off x="9838182" y="3884137"/>
            <a:ext cx="3389150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95" name="Rectangle 94"/>
          <p:cNvSpPr/>
          <p:nvPr/>
        </p:nvSpPr>
        <p:spPr>
          <a:xfrm rot="16200000">
            <a:off x="5756937" y="3879940"/>
            <a:ext cx="3397539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7271147" y="2365726"/>
            <a:ext cx="4446168" cy="3426823"/>
          </a:xfrm>
          <a:prstGeom prst="rect">
            <a:avLst/>
          </a:prstGeom>
          <a:noFill/>
          <a:ln w="571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7640264" y="3028460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98" name="Straight Connector 97"/>
          <p:cNvCxnSpPr/>
          <p:nvPr/>
        </p:nvCxnSpPr>
        <p:spPr>
          <a:xfrm>
            <a:off x="7640264" y="3315084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99" name="Straight Connector 98"/>
          <p:cNvCxnSpPr/>
          <p:nvPr/>
        </p:nvCxnSpPr>
        <p:spPr>
          <a:xfrm>
            <a:off x="7651451" y="3617648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00" name="Straight Connector 99"/>
          <p:cNvCxnSpPr/>
          <p:nvPr/>
        </p:nvCxnSpPr>
        <p:spPr>
          <a:xfrm>
            <a:off x="7651451" y="3904144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01" name="Straight Connector 100"/>
          <p:cNvCxnSpPr/>
          <p:nvPr/>
        </p:nvCxnSpPr>
        <p:spPr>
          <a:xfrm>
            <a:off x="7640263" y="4178054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02" name="Straight Connector 101"/>
          <p:cNvCxnSpPr/>
          <p:nvPr/>
        </p:nvCxnSpPr>
        <p:spPr>
          <a:xfrm>
            <a:off x="7640263" y="4464372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03" name="Straight Connector 102"/>
          <p:cNvCxnSpPr/>
          <p:nvPr/>
        </p:nvCxnSpPr>
        <p:spPr>
          <a:xfrm>
            <a:off x="7640262" y="4756587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04" name="Straight Connector 103"/>
          <p:cNvCxnSpPr/>
          <p:nvPr/>
        </p:nvCxnSpPr>
        <p:spPr>
          <a:xfrm>
            <a:off x="7640262" y="5041811"/>
            <a:ext cx="3707935" cy="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sp>
        <p:nvSpPr>
          <p:cNvPr id="105" name="Rectangle 104"/>
          <p:cNvSpPr/>
          <p:nvPr/>
        </p:nvSpPr>
        <p:spPr>
          <a:xfrm>
            <a:off x="10886805" y="3891431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546274" y="4177689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767488" y="4760524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316662" y="3619082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742092" y="4754746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549837" y="4177749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757708" y="4176533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9502621" y="5044081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77566" y="4756587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0726006" y="3031256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451203" y="3319630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719275" y="3616651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0135986" y="4461575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0358291" y="3618920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9400558" y="4177046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341447" y="5045446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809508" y="3318708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239453" y="2751763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9406148" y="3024127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46157" y="3335216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728043" y="2741002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139400" y="3033007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16434" y="2742402"/>
            <a:ext cx="352338" cy="28522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Title 1"/>
          <p:cNvSpPr txBox="1">
            <a:spLocks/>
          </p:cNvSpPr>
          <p:nvPr/>
        </p:nvSpPr>
        <p:spPr>
          <a:xfrm>
            <a:off x="619125" y="497903"/>
            <a:ext cx="109728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Detailed Placement</a:t>
            </a:r>
            <a:endParaRPr lang="en-US" dirty="0"/>
          </a:p>
        </p:txBody>
      </p:sp>
      <p:sp>
        <p:nvSpPr>
          <p:cNvPr id="137" name="Content Placeholder 2"/>
          <p:cNvSpPr txBox="1">
            <a:spLocks/>
          </p:cNvSpPr>
          <p:nvPr/>
        </p:nvSpPr>
        <p:spPr>
          <a:xfrm>
            <a:off x="401909" y="1412573"/>
            <a:ext cx="10972800" cy="4325112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lvl="1" indent="0">
              <a:buNone/>
            </a:pPr>
            <a:r>
              <a:rPr lang="en-US" dirty="0" smtClean="0"/>
              <a:t>Legal placement of all the standard cells</a:t>
            </a:r>
            <a:endParaRPr lang="en-US" dirty="0"/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001816" y="4083286"/>
            <a:ext cx="1984111" cy="424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936617" y="3688370"/>
            <a:ext cx="212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Detailed Placement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8152488" y="1261108"/>
            <a:ext cx="355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Overlaps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157528" y="1595761"/>
            <a:ext cx="355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Row intersection</a:t>
            </a:r>
          </a:p>
        </p:txBody>
      </p:sp>
    </p:spTree>
    <p:extLst>
      <p:ext uri="{BB962C8B-B14F-4D97-AF65-F5344CB8AC3E}">
        <p14:creationId xmlns:p14="http://schemas.microsoft.com/office/powerpoint/2010/main" val="56523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8" grpId="1" animBg="1"/>
      <p:bldP spid="19" grpId="1" animBg="1"/>
      <p:bldP spid="20" grpId="1" animBg="1"/>
      <p:bldP spid="21" grpId="1" animBg="1"/>
      <p:bldP spid="22" grpId="1" animBg="1"/>
      <p:bldP spid="23" grpId="1" animBg="1"/>
      <p:bldP spid="24" grpId="1" animBg="1"/>
      <p:bldP spid="25" grpId="1" animBg="1"/>
      <p:bldP spid="26" grpId="1" animBg="1"/>
      <p:bldP spid="27" grpId="1" animBg="1"/>
      <p:bldP spid="28" grpId="1" animBg="1"/>
      <p:bldP spid="29" grpId="1" animBg="1"/>
      <p:bldP spid="30" grpId="1" animBg="1"/>
      <p:bldP spid="31" grpId="1" animBg="1"/>
      <p:bldP spid="32" grpId="1" animBg="1"/>
      <p:bldP spid="33" grpId="1" animBg="1"/>
      <p:bldP spid="34" grpId="1" animBg="1"/>
      <p:bldP spid="35" grpId="1" animBg="1"/>
      <p:bldP spid="36" grpId="1" animBg="1"/>
      <p:bldP spid="37" grpId="1" animBg="1"/>
      <p:bldP spid="38" grpId="1" animBg="1"/>
      <p:bldP spid="39" grpId="1" animBg="1"/>
      <p:bldP spid="44" grpId="1" animBg="1"/>
      <p:bldP spid="45" grpId="1" animBg="1"/>
      <p:bldP spid="46" grpId="1" animBg="1"/>
      <p:bldP spid="47" grpId="1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39" grpId="0"/>
      <p:bldP spid="140" grpId="0"/>
      <p:bldP spid="1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87338"/>
            <a:ext cx="10972800" cy="1066800"/>
          </a:xfrm>
        </p:spPr>
        <p:txBody>
          <a:bodyPr/>
          <a:lstStyle/>
          <a:p>
            <a:r>
              <a:rPr lang="en-US" dirty="0" smtClean="0"/>
              <a:t>Power Connection of Cells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1030288"/>
            <a:ext cx="8940800" cy="5029200"/>
          </a:xfrm>
        </p:spPr>
      </p:pic>
      <p:sp>
        <p:nvSpPr>
          <p:cNvPr id="3" name="Oval 2"/>
          <p:cNvSpPr/>
          <p:nvPr/>
        </p:nvSpPr>
        <p:spPr>
          <a:xfrm>
            <a:off x="2021305" y="1973179"/>
            <a:ext cx="7940842" cy="101065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21305" y="4016418"/>
            <a:ext cx="7940842" cy="101065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7333" y="3152674"/>
            <a:ext cx="229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Flipped Standard Cells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Elbow Connector 7"/>
          <p:cNvCxnSpPr>
            <a:endCxn id="6" idx="0"/>
          </p:cNvCxnSpPr>
          <p:nvPr/>
        </p:nvCxnSpPr>
        <p:spPr>
          <a:xfrm rot="10800000" flipV="1">
            <a:off x="1092443" y="2478504"/>
            <a:ext cx="928862" cy="674169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6" idx="2"/>
          </p:cNvCxnSpPr>
          <p:nvPr/>
        </p:nvCxnSpPr>
        <p:spPr>
          <a:xfrm rot="10800000">
            <a:off x="1092443" y="3522007"/>
            <a:ext cx="928862" cy="999739"/>
          </a:xfrm>
          <a:prstGeom prst="bent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8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69900"/>
            <a:ext cx="10972800" cy="1066800"/>
          </a:xfrm>
        </p:spPr>
        <p:txBody>
          <a:bodyPr/>
          <a:lstStyle/>
          <a:p>
            <a:r>
              <a:rPr lang="en-US" dirty="0" smtClean="0"/>
              <a:t>Target Density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" t="21111" r="7778" b="12469"/>
          <a:stretch/>
        </p:blipFill>
        <p:spPr>
          <a:xfrm>
            <a:off x="707591" y="1453381"/>
            <a:ext cx="10088746" cy="42108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78351" y="5656783"/>
            <a:ext cx="6002867" cy="2051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333" i="1" dirty="0"/>
              <a:t>The above comparison is a rough estimate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32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</p:spPr>
        <p:txBody>
          <a:bodyPr/>
          <a:lstStyle/>
          <a:p>
            <a:r>
              <a:rPr lang="en-US" dirty="0"/>
              <a:t>Macro/IP </a:t>
            </a:r>
            <a:r>
              <a:rPr lang="en-US" dirty="0" smtClean="0"/>
              <a:t>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9200" y="1565275"/>
            <a:ext cx="10972800" cy="4324350"/>
          </a:xfrm>
        </p:spPr>
        <p:txBody>
          <a:bodyPr>
            <a:normAutofit/>
          </a:bodyPr>
          <a:lstStyle/>
          <a:p>
            <a:r>
              <a:rPr lang="en-US" dirty="0" smtClean="0"/>
              <a:t>It is an intellectual property </a:t>
            </a:r>
          </a:p>
          <a:p>
            <a:pPr lvl="1"/>
            <a:r>
              <a:rPr lang="en-US" dirty="0" smtClean="0"/>
              <a:t>Not your own work, but you have bought it from someone to use it in your design</a:t>
            </a:r>
            <a:endParaRPr lang="en-US" dirty="0"/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Two major types</a:t>
            </a:r>
          </a:p>
          <a:p>
            <a:pPr lvl="1"/>
            <a:r>
              <a:rPr lang="en-US" dirty="0" smtClean="0"/>
              <a:t>Soft Macro/IP</a:t>
            </a:r>
          </a:p>
          <a:p>
            <a:pPr lvl="2"/>
            <a:r>
              <a:rPr lang="en-US" dirty="0" smtClean="0"/>
              <a:t>RTL</a:t>
            </a:r>
          </a:p>
          <a:p>
            <a:pPr lvl="1"/>
            <a:r>
              <a:rPr lang="en-US" dirty="0" smtClean="0"/>
              <a:t>Hard Macro/IP</a:t>
            </a:r>
          </a:p>
          <a:p>
            <a:pPr lvl="2"/>
            <a:r>
              <a:rPr lang="en-US" dirty="0"/>
              <a:t>Hardened Macro [ A black box with only freedom to flip rotate ]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3912" y="3406417"/>
            <a:ext cx="1651819" cy="1356851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i="1" dirty="0" err="1" smtClean="0">
                <a:solidFill>
                  <a:schemeClr val="bg1"/>
                </a:solidFill>
                <a:latin typeface="Intel Clear" panose="020B0604020203020204" pitchFamily="34" charset="0"/>
              </a:rPr>
              <a:t>Blackbox</a:t>
            </a:r>
            <a:endParaRPr lang="en-US" sz="2133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748337" y="3740713"/>
            <a:ext cx="72758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738506" y="4458468"/>
            <a:ext cx="78658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748337" y="4084842"/>
            <a:ext cx="72758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314558" y="4075010"/>
            <a:ext cx="56043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593912" y="3406417"/>
            <a:ext cx="1651819" cy="1356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don’t know what’s inside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6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ADINWEST Basic Template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5875">
          <a:solidFill>
            <a:schemeClr val="accent1">
              <a:lumMod val="20000"/>
              <a:lumOff val="80000"/>
            </a:schemeClr>
          </a:solidFill>
        </a:ln>
        <a:effectLst/>
      </a:spPr>
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i="1" dirty="0">
            <a:solidFill>
              <a:schemeClr val="bg1"/>
            </a:solidFill>
            <a:latin typeface="Intel Clear" panose="020B0604020203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loorplanning" id="{DE2C661A-1AE3-4FC4-BABE-5A9E87266672}" vid="{126C85C7-EDD6-4806-A9D8-04A24A5B536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 to openlane v0.1" id="{8A1B5EFF-6135-47E0-B4A8-6B51F93C5EDF}" vid="{7B0569B6-B7F0-439F-ACA5-249EE72DA23B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12579</TotalTime>
  <Words>448</Words>
  <Application>Microsoft Office PowerPoint</Application>
  <PresentationFormat>Widescreen</PresentationFormat>
  <Paragraphs>157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Georgia</vt:lpstr>
      <vt:lpstr>Intel Clear</vt:lpstr>
      <vt:lpstr>Times New Roman</vt:lpstr>
      <vt:lpstr>Wingdings</vt:lpstr>
      <vt:lpstr>ADINWEST Basic Template</vt:lpstr>
      <vt:lpstr>1_Office Theme</vt:lpstr>
      <vt:lpstr>Placement</vt:lpstr>
      <vt:lpstr>PowerPoint Presentation</vt:lpstr>
      <vt:lpstr>Contents </vt:lpstr>
      <vt:lpstr>Placement</vt:lpstr>
      <vt:lpstr>PowerPoint Presentation</vt:lpstr>
      <vt:lpstr>PowerPoint Presentation</vt:lpstr>
      <vt:lpstr>Power Connection of Cells</vt:lpstr>
      <vt:lpstr>Target Density</vt:lpstr>
      <vt:lpstr>Macro/IP Placement</vt:lpstr>
      <vt:lpstr>Macro/IP Placement</vt:lpstr>
      <vt:lpstr>Macro/IP Placement</vt:lpstr>
      <vt:lpstr>Macro/IP Placement</vt:lpstr>
      <vt:lpstr>Powering the Macros</vt:lpstr>
      <vt:lpstr>Key Point To Remember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Windows User</dc:creator>
  <cp:lastModifiedBy>KAZI</cp:lastModifiedBy>
  <cp:revision>106</cp:revision>
  <dcterms:created xsi:type="dcterms:W3CDTF">2021-07-13T10:25:23Z</dcterms:created>
  <dcterms:modified xsi:type="dcterms:W3CDTF">2022-04-04T06:15:06Z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