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97" r:id="rId4"/>
    <p:sldId id="272" r:id="rId5"/>
    <p:sldId id="328" r:id="rId6"/>
    <p:sldId id="330" r:id="rId7"/>
    <p:sldId id="331" r:id="rId8"/>
    <p:sldId id="332" r:id="rId9"/>
    <p:sldId id="346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9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0677-CADA-4C20-BA44-9125EF8B9F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30AD-9AE9-4694-B781-B4C3AC0FED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CC9E-B90F-468D-8403-79C0661456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3F95-7E74-4248-A7B0-0565DFD13C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7A-11C7-4FFD-A075-E4990FE59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6A1-A138-4314-B663-A025CA53D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D6D-0F8F-4FEB-AB95-135571B75D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0AE-FE83-4ADC-A38A-90939832E0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3955-BF5E-46AD-B25A-66F787046A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5E2B-47AC-42E7-A76F-BB54F1DDE7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AE44-2582-4713-BF38-1C7304D69C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091BE903-2CD7-4524-8EEF-F4FF84B148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44500"/>
            <a:ext cx="11277600" cy="1001713"/>
          </a:xfrm>
        </p:spPr>
        <p:txBody>
          <a:bodyPr/>
          <a:lstStyle/>
          <a:p>
            <a:r>
              <a:rPr lang="en-US" dirty="0" smtClean="0"/>
              <a:t>Clock Tree Synthesis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6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>
            <a:off x="200103" y="4995333"/>
            <a:ext cx="118564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58938" y="498475"/>
            <a:ext cx="10533062" cy="1066800"/>
          </a:xfrm>
        </p:spPr>
        <p:txBody>
          <a:bodyPr/>
          <a:lstStyle/>
          <a:p>
            <a:r>
              <a:rPr lang="en-US" dirty="0" smtClean="0"/>
              <a:t>Slew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78934" y="4978400"/>
            <a:ext cx="1744133" cy="16933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40000" y="1642533"/>
            <a:ext cx="1964267" cy="3352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504267" y="1659467"/>
            <a:ext cx="4707467" cy="3386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11733" y="1642533"/>
            <a:ext cx="1710267" cy="33358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48267" y="4351867"/>
            <a:ext cx="10634133" cy="50800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48267" y="2198299"/>
            <a:ext cx="10634133" cy="50800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4800" y="4588934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10 %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74200" y="1846510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10 %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33000" y="4497706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90 %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87333" y="1835892"/>
            <a:ext cx="1778000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90 %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78933" y="569312"/>
            <a:ext cx="0" cy="512028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922000" y="4978400"/>
            <a:ext cx="1134533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41234" y="3111323"/>
            <a:ext cx="5985933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133" dirty="0"/>
              <a:t>Time taken from 10% till 90% during the transition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Insertion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8546" y="2800608"/>
            <a:ext cx="4267200" cy="6564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The time from the </a:t>
            </a:r>
            <a:r>
              <a:rPr lang="en-US" sz="2133" dirty="0" smtClean="0"/>
              <a:t>source of the clock </a:t>
            </a:r>
            <a:r>
              <a:rPr lang="en-US" sz="2133" dirty="0"/>
              <a:t>to the sink is called insertion </a:t>
            </a:r>
            <a:r>
              <a:rPr lang="en-US" sz="2133" dirty="0" smtClean="0"/>
              <a:t>delay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15900" y="2027289"/>
            <a:ext cx="4126970" cy="278042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CORE AREA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36287" y="1744158"/>
            <a:ext cx="4683420" cy="283131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39062" y="4807711"/>
            <a:ext cx="4680645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9421504" y="3281099"/>
            <a:ext cx="3330060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8" name="Rectangle 77"/>
          <p:cNvSpPr/>
          <p:nvPr/>
        </p:nvSpPr>
        <p:spPr>
          <a:xfrm rot="16200000">
            <a:off x="5012452" y="3281098"/>
            <a:ext cx="3330059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1770" y="1648980"/>
            <a:ext cx="5011271" cy="3542528"/>
          </a:xfrm>
          <a:prstGeom prst="rect">
            <a:avLst/>
          </a:prstGeom>
          <a:noFill/>
          <a:ln w="57150" cap="flat" cmpd="sng" algn="ctr">
            <a:solidFill>
              <a:srgbClr val="0071C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815057" y="2027289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6815057" y="2367677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6815057" y="274449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>
            <a:off x="6815057" y="312130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6815057" y="350565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6809812" y="381464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6" name="Straight Connector 85"/>
          <p:cNvCxnSpPr/>
          <p:nvPr/>
        </p:nvCxnSpPr>
        <p:spPr>
          <a:xfrm>
            <a:off x="6815057" y="4183917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>
            <a:off x="6815057" y="450797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7223137" y="2027289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724440" y="2375214"/>
            <a:ext cx="32698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38180" y="2752027"/>
            <a:ext cx="3188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06597" y="2763461"/>
            <a:ext cx="33120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16597" y="2766471"/>
            <a:ext cx="3309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29476" y="2027289"/>
            <a:ext cx="34738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34433" y="3505654"/>
            <a:ext cx="32639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629476" y="3490581"/>
            <a:ext cx="31229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438406" y="3490580"/>
            <a:ext cx="33405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22057" y="2759564"/>
            <a:ext cx="3337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536836" y="3822175"/>
            <a:ext cx="32802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061397" y="4183917"/>
            <a:ext cx="33588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425858" y="4166802"/>
            <a:ext cx="3409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438406" y="4168855"/>
            <a:ext cx="32744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887405" y="4700749"/>
            <a:ext cx="234652" cy="1840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2" idx="1"/>
            <a:endCxn id="98" idx="2"/>
          </p:cNvCxnSpPr>
          <p:nvPr/>
        </p:nvCxnSpPr>
        <p:spPr>
          <a:xfrm flipH="1" flipV="1">
            <a:off x="8700849" y="4155027"/>
            <a:ext cx="220920" cy="5726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4" name="Straight Arrow Connector 103"/>
          <p:cNvCxnSpPr>
            <a:stCxn id="102" idx="2"/>
            <a:endCxn id="94" idx="2"/>
          </p:cNvCxnSpPr>
          <p:nvPr/>
        </p:nvCxnSpPr>
        <p:spPr>
          <a:xfrm flipH="1" flipV="1">
            <a:off x="7697629" y="3838506"/>
            <a:ext cx="1189776" cy="95426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5" name="Straight Arrow Connector 104"/>
          <p:cNvCxnSpPr>
            <a:stCxn id="102" idx="6"/>
            <a:endCxn id="100" idx="2"/>
          </p:cNvCxnSpPr>
          <p:nvPr/>
        </p:nvCxnSpPr>
        <p:spPr>
          <a:xfrm flipV="1">
            <a:off x="9122057" y="4499654"/>
            <a:ext cx="474279" cy="2931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6" name="Straight Arrow Connector 105"/>
          <p:cNvCxnSpPr>
            <a:stCxn id="102" idx="0"/>
            <a:endCxn id="97" idx="2"/>
          </p:cNvCxnSpPr>
          <p:nvPr/>
        </p:nvCxnSpPr>
        <p:spPr>
          <a:xfrm flipV="1">
            <a:off x="9004731" y="3092416"/>
            <a:ext cx="284198" cy="16083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7" name="Straight Arrow Connector 106"/>
          <p:cNvCxnSpPr>
            <a:stCxn id="102" idx="1"/>
            <a:endCxn id="92" idx="2"/>
          </p:cNvCxnSpPr>
          <p:nvPr/>
        </p:nvCxnSpPr>
        <p:spPr>
          <a:xfrm flipH="1" flipV="1">
            <a:off x="8082091" y="3099323"/>
            <a:ext cx="839678" cy="162837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8" name="Straight Arrow Connector 107"/>
          <p:cNvCxnSpPr>
            <a:stCxn id="102" idx="1"/>
            <a:endCxn id="90" idx="2"/>
          </p:cNvCxnSpPr>
          <p:nvPr/>
        </p:nvCxnSpPr>
        <p:spPr>
          <a:xfrm flipH="1" flipV="1">
            <a:off x="7397602" y="3084879"/>
            <a:ext cx="1524167" cy="16428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2" idx="7"/>
            <a:endCxn id="95" idx="2"/>
          </p:cNvCxnSpPr>
          <p:nvPr/>
        </p:nvCxnSpPr>
        <p:spPr>
          <a:xfrm flipV="1">
            <a:off x="9087693" y="3823433"/>
            <a:ext cx="697929" cy="9042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2" idx="6"/>
            <a:endCxn id="101" idx="2"/>
          </p:cNvCxnSpPr>
          <p:nvPr/>
        </p:nvCxnSpPr>
        <p:spPr>
          <a:xfrm flipV="1">
            <a:off x="9122057" y="4501707"/>
            <a:ext cx="1480072" cy="29106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Straight Arrow Connector 110"/>
          <p:cNvCxnSpPr>
            <a:stCxn id="102" idx="7"/>
            <a:endCxn id="96" idx="2"/>
          </p:cNvCxnSpPr>
          <p:nvPr/>
        </p:nvCxnSpPr>
        <p:spPr>
          <a:xfrm flipV="1">
            <a:off x="9087693" y="3823432"/>
            <a:ext cx="1517741" cy="9042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2" name="Straight Arrow Connector 111"/>
          <p:cNvCxnSpPr>
            <a:stCxn id="102" idx="0"/>
            <a:endCxn id="91" idx="2"/>
          </p:cNvCxnSpPr>
          <p:nvPr/>
        </p:nvCxnSpPr>
        <p:spPr>
          <a:xfrm flipV="1">
            <a:off x="9004731" y="3096313"/>
            <a:ext cx="867469" cy="160443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3" name="Straight Arrow Connector 112"/>
          <p:cNvCxnSpPr>
            <a:endCxn id="89" idx="2"/>
          </p:cNvCxnSpPr>
          <p:nvPr/>
        </p:nvCxnSpPr>
        <p:spPr>
          <a:xfrm flipH="1" flipV="1">
            <a:off x="8887932" y="2708066"/>
            <a:ext cx="107628" cy="19926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/>
          <p:cNvCxnSpPr>
            <a:stCxn id="102" idx="1"/>
            <a:endCxn id="88" idx="2"/>
          </p:cNvCxnSpPr>
          <p:nvPr/>
        </p:nvCxnSpPr>
        <p:spPr>
          <a:xfrm flipH="1" flipV="1">
            <a:off x="7375038" y="2360141"/>
            <a:ext cx="1546732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5" name="Straight Arrow Connector 114"/>
          <p:cNvCxnSpPr>
            <a:stCxn id="102" idx="7"/>
            <a:endCxn id="93" idx="2"/>
          </p:cNvCxnSpPr>
          <p:nvPr/>
        </p:nvCxnSpPr>
        <p:spPr>
          <a:xfrm flipV="1">
            <a:off x="9087693" y="2360141"/>
            <a:ext cx="715476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8146264" y="2389658"/>
            <a:ext cx="329424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461581" y="2027059"/>
            <a:ext cx="33204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957944" y="3128839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57168" y="2020418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316759" y="2036081"/>
            <a:ext cx="34619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579994" y="2766469"/>
            <a:ext cx="31106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225364" y="2389668"/>
            <a:ext cx="3474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086068" y="3148645"/>
            <a:ext cx="3402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012958" y="4175123"/>
            <a:ext cx="30987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415673" y="2772919"/>
            <a:ext cx="33826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77846" y="3483451"/>
            <a:ext cx="33427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177105" y="2029634"/>
            <a:ext cx="33504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28" name="Straight Arrow Connector 127"/>
          <p:cNvCxnSpPr>
            <a:stCxn id="102" idx="1"/>
            <a:endCxn id="126" idx="2"/>
          </p:cNvCxnSpPr>
          <p:nvPr/>
        </p:nvCxnSpPr>
        <p:spPr>
          <a:xfrm flipH="1" flipV="1">
            <a:off x="8244986" y="3816303"/>
            <a:ext cx="676783" cy="9113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9" name="Straight Arrow Connector 128"/>
          <p:cNvCxnSpPr>
            <a:stCxn id="102" idx="3"/>
            <a:endCxn id="99" idx="2"/>
          </p:cNvCxnSpPr>
          <p:nvPr/>
        </p:nvCxnSpPr>
        <p:spPr>
          <a:xfrm flipH="1" flipV="1">
            <a:off x="7229342" y="4516769"/>
            <a:ext cx="1692427" cy="3410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0" name="Straight Arrow Connector 129"/>
          <p:cNvCxnSpPr>
            <a:stCxn id="102" idx="2"/>
            <a:endCxn id="119" idx="2"/>
          </p:cNvCxnSpPr>
          <p:nvPr/>
        </p:nvCxnSpPr>
        <p:spPr>
          <a:xfrm flipH="1" flipV="1">
            <a:off x="7909069" y="2353270"/>
            <a:ext cx="978336" cy="24394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1" name="Straight Arrow Connector 130"/>
          <p:cNvCxnSpPr>
            <a:stCxn id="102" idx="7"/>
            <a:endCxn id="124" idx="2"/>
          </p:cNvCxnSpPr>
          <p:nvPr/>
        </p:nvCxnSpPr>
        <p:spPr>
          <a:xfrm flipV="1">
            <a:off x="9087693" y="4507975"/>
            <a:ext cx="1080201" cy="21972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2" name="Straight Arrow Connector 131"/>
          <p:cNvCxnSpPr>
            <a:stCxn id="102" idx="6"/>
            <a:endCxn id="123" idx="2"/>
          </p:cNvCxnSpPr>
          <p:nvPr/>
        </p:nvCxnSpPr>
        <p:spPr>
          <a:xfrm flipV="1">
            <a:off x="9122057" y="3481497"/>
            <a:ext cx="1134155" cy="13112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3" name="Straight Arrow Connector 132"/>
          <p:cNvCxnSpPr>
            <a:stCxn id="102" idx="1"/>
            <a:endCxn id="125" idx="2"/>
          </p:cNvCxnSpPr>
          <p:nvPr/>
        </p:nvCxnSpPr>
        <p:spPr>
          <a:xfrm flipH="1" flipV="1">
            <a:off x="8584804" y="3105771"/>
            <a:ext cx="336965" cy="16219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4" name="Straight Arrow Connector 133"/>
          <p:cNvCxnSpPr>
            <a:stCxn id="102" idx="7"/>
            <a:endCxn id="121" idx="2"/>
          </p:cNvCxnSpPr>
          <p:nvPr/>
        </p:nvCxnSpPr>
        <p:spPr>
          <a:xfrm flipV="1">
            <a:off x="9087693" y="3099321"/>
            <a:ext cx="1647835" cy="16283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5" name="Straight Arrow Connector 134"/>
          <p:cNvCxnSpPr>
            <a:stCxn id="102" idx="0"/>
            <a:endCxn id="116" idx="2"/>
          </p:cNvCxnSpPr>
          <p:nvPr/>
        </p:nvCxnSpPr>
        <p:spPr>
          <a:xfrm flipH="1" flipV="1">
            <a:off x="8310976" y="2722510"/>
            <a:ext cx="693755" cy="19782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6" name="Straight Arrow Connector 135"/>
          <p:cNvCxnSpPr>
            <a:stCxn id="102" idx="7"/>
            <a:endCxn id="127" idx="2"/>
          </p:cNvCxnSpPr>
          <p:nvPr/>
        </p:nvCxnSpPr>
        <p:spPr>
          <a:xfrm flipV="1">
            <a:off x="9087693" y="2362486"/>
            <a:ext cx="256935" cy="23652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7" name="Straight Arrow Connector 136"/>
          <p:cNvCxnSpPr>
            <a:stCxn id="102" idx="0"/>
            <a:endCxn id="117" idx="2"/>
          </p:cNvCxnSpPr>
          <p:nvPr/>
        </p:nvCxnSpPr>
        <p:spPr>
          <a:xfrm flipH="1" flipV="1">
            <a:off x="8627602" y="2359911"/>
            <a:ext cx="377129" cy="23408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8" name="Straight Arrow Connector 137"/>
          <p:cNvCxnSpPr>
            <a:stCxn id="102" idx="1"/>
            <a:endCxn id="118" idx="2"/>
          </p:cNvCxnSpPr>
          <p:nvPr/>
        </p:nvCxnSpPr>
        <p:spPr>
          <a:xfrm flipH="1" flipV="1">
            <a:off x="7109845" y="3461690"/>
            <a:ext cx="1811924" cy="126601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9" name="Straight Arrow Connector 138"/>
          <p:cNvCxnSpPr>
            <a:stCxn id="102" idx="7"/>
            <a:endCxn id="122" idx="2"/>
          </p:cNvCxnSpPr>
          <p:nvPr/>
        </p:nvCxnSpPr>
        <p:spPr>
          <a:xfrm flipV="1">
            <a:off x="9087693" y="2722520"/>
            <a:ext cx="1311399" cy="200518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0" name="Straight Arrow Connector 139"/>
          <p:cNvCxnSpPr>
            <a:stCxn id="102" idx="7"/>
            <a:endCxn id="120" idx="2"/>
          </p:cNvCxnSpPr>
          <p:nvPr/>
        </p:nvCxnSpPr>
        <p:spPr>
          <a:xfrm flipV="1">
            <a:off x="9087693" y="2368933"/>
            <a:ext cx="1402165" cy="23587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8785762" y="4853191"/>
            <a:ext cx="844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350" dirty="0">
                <a:solidFill>
                  <a:prstClr val="black"/>
                </a:solidFill>
                <a:latin typeface="Intel Clear"/>
              </a:rPr>
              <a:t>Clock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949893" y="3217960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latin typeface="Intel Clear"/>
              </a:rPr>
              <a:t>FF</a:t>
            </a:r>
          </a:p>
        </p:txBody>
      </p:sp>
      <p:sp>
        <p:nvSpPr>
          <p:cNvPr id="3" name="Oval 2"/>
          <p:cNvSpPr/>
          <p:nvPr/>
        </p:nvSpPr>
        <p:spPr>
          <a:xfrm>
            <a:off x="8802845" y="4587615"/>
            <a:ext cx="401186" cy="365001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86030" y="5457084"/>
            <a:ext cx="94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8" name="Curved Connector 7"/>
          <p:cNvCxnSpPr>
            <a:stCxn id="3" idx="3"/>
            <a:endCxn id="6" idx="0"/>
          </p:cNvCxnSpPr>
          <p:nvPr/>
        </p:nvCxnSpPr>
        <p:spPr>
          <a:xfrm rot="5400000">
            <a:off x="8280263" y="4875749"/>
            <a:ext cx="557921" cy="60474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19200" y="1374775"/>
                <a:ext cx="10972800" cy="43243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clock capacitance consists of </a:t>
                </a:r>
              </a:p>
              <a:p>
                <a:pPr lvl="1"/>
                <a:r>
                  <a:rPr lang="en-US" dirty="0" smtClean="0"/>
                  <a:t>Clock Generation [PLL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]	</a:t>
                </a:r>
              </a:p>
              <a:p>
                <a:pPr lvl="1"/>
                <a:r>
                  <a:rPr lang="en-US" dirty="0" smtClean="0"/>
                  <a:t>Clock Elements [Buffers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]</a:t>
                </a:r>
              </a:p>
              <a:p>
                <a:pPr lvl="1"/>
                <a:r>
                  <a:rPr lang="en-US" dirty="0" smtClean="0"/>
                  <a:t>Clock Wires</a:t>
                </a:r>
              </a:p>
              <a:p>
                <a:pPr lvl="1"/>
                <a:r>
                  <a:rPr lang="en-US" dirty="0" smtClean="0"/>
                  <a:t>Clock Load Of Sequential Elements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clock networks are so huge that they require a large percentage of the total chip power.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374650"/>
                <a:ext cx="10972800" cy="43251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Signal Integrity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562100"/>
                <a:ext cx="10972800" cy="42560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Noise can disrupt the clock </a:t>
                </a:r>
              </a:p>
              <a:p>
                <a:pPr lvl="1"/>
                <a:r>
                  <a:rPr lang="en-US" dirty="0" smtClean="0"/>
                  <a:t>Irregular clock edges can effect the register operation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Slow clock transition</a:t>
                </a:r>
              </a:p>
              <a:p>
                <a:pPr lvl="1"/>
                <a:r>
                  <a:rPr lang="en-US" dirty="0" smtClean="0"/>
                  <a:t>Bad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𝑠𝑒𝑡𝑢𝑝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Fast clock transition</a:t>
                </a:r>
              </a:p>
              <a:p>
                <a:pPr lvl="1"/>
                <a:r>
                  <a:rPr lang="en-US" dirty="0" smtClean="0"/>
                  <a:t>Power</a:t>
                </a:r>
              </a:p>
              <a:p>
                <a:pPr lvl="1"/>
                <a:r>
                  <a:rPr lang="en-US" dirty="0" smtClean="0"/>
                  <a:t>Area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45" y="1562244"/>
                <a:ext cx="10972800" cy="4255441"/>
              </a:xfrm>
              <a:blipFill>
                <a:blip r:embed="rId2"/>
                <a:stretch>
                  <a:fillRect t="-1433" b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739900"/>
            <a:ext cx="10972800" cy="4325938"/>
          </a:xfrm>
        </p:spPr>
        <p:txBody>
          <a:bodyPr/>
          <a:lstStyle/>
          <a:p>
            <a:r>
              <a:rPr lang="en-US" dirty="0" smtClean="0"/>
              <a:t>Trees</a:t>
            </a:r>
          </a:p>
          <a:p>
            <a:endParaRPr lang="en-US" dirty="0"/>
          </a:p>
          <a:p>
            <a:pPr lvl="1"/>
            <a:r>
              <a:rPr lang="en-US" dirty="0" smtClean="0"/>
              <a:t>H-Tree</a:t>
            </a:r>
          </a:p>
          <a:p>
            <a:pPr lvl="1"/>
            <a:r>
              <a:rPr lang="en-US" dirty="0" smtClean="0"/>
              <a:t>Mesh Tree [ Grid]</a:t>
            </a:r>
          </a:p>
          <a:p>
            <a:pPr lvl="1"/>
            <a:r>
              <a:rPr lang="en-US" dirty="0"/>
              <a:t>Spine tree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-444137" y="405443"/>
            <a:ext cx="3950672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1" kern="1200" spc="0" baseline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189">
              <a:defRPr/>
            </a:pPr>
            <a:r>
              <a:rPr lang="en-US" sz="4000" i="0" dirty="0">
                <a:ea typeface="+mj-ea"/>
              </a:rPr>
              <a:t>Clock</a:t>
            </a:r>
            <a:r>
              <a:rPr lang="en-US" sz="4000" dirty="0"/>
              <a:t> </a:t>
            </a:r>
            <a:r>
              <a:rPr lang="en-US" sz="4000" i="0" dirty="0"/>
              <a:t>Tree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61" y="781364"/>
            <a:ext cx="3387346" cy="5167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8903" y="1537787"/>
            <a:ext cx="5512525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make a tree 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the RC-Delay</a:t>
            </a:r>
          </a:p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?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Excessive power usage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RC for each net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integrity at risk</a:t>
            </a:r>
          </a:p>
          <a:p>
            <a:pPr marL="365760" lvl="0" indent="-256032">
              <a:spcBef>
                <a:spcPts val="300"/>
              </a:spcBef>
              <a:buClr>
                <a:srgbClr val="37A76F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?</a:t>
            </a:r>
          </a:p>
          <a:p>
            <a:pPr marL="658368" lvl="1" indent="-246888">
              <a:spcBef>
                <a:spcPts val="300"/>
              </a:spcBef>
              <a:buClr>
                <a:srgbClr val="63A537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455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/>
          <p:cNvSpPr txBox="1">
            <a:spLocks/>
          </p:cNvSpPr>
          <p:nvPr/>
        </p:nvSpPr>
        <p:spPr>
          <a:xfrm>
            <a:off x="588191" y="2823083"/>
            <a:ext cx="5292347" cy="16923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342900" rtl="0" eaLnBrk="1" latinLnBrk="0" hangingPunct="1">
              <a:spcBef>
                <a:spcPts val="432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28625" indent="-171450" algn="l" defTabSz="342900" rtl="0" eaLnBrk="1" latinLnBrk="0" hangingPunct="1">
              <a:spcBef>
                <a:spcPts val="36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171450" algn="l" defTabSz="342900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42975" indent="-172641" algn="l" defTabSz="342900" rtl="0" eaLnBrk="1" latinLnBrk="0" hangingPunct="1">
              <a:spcBef>
                <a:spcPts val="28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93292" indent="-172641" algn="l" defTabSz="342900" rtl="0" eaLnBrk="1" latinLnBrk="0" hangingPunct="1">
              <a:spcBef>
                <a:spcPts val="252"/>
              </a:spcBef>
              <a:buClr>
                <a:schemeClr val="accent1"/>
              </a:buClr>
              <a:buFont typeface="Times New Roman" panose="02020603050405020304" pitchFamily="18" charset="0"/>
              <a:buChar char="‣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93292" indent="-171450" algn="l" defTabSz="342900" rtl="0" eaLnBrk="1" latinLnBrk="0" hangingPunct="1">
              <a:spcBef>
                <a:spcPts val="252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Good slew rates</a:t>
            </a:r>
          </a:p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Less total switching capacitance </a:t>
            </a:r>
          </a:p>
          <a:p>
            <a:pPr marL="365760" lvl="0" indent="-256032" defTabSz="914400">
              <a:spcBef>
                <a:spcPts val="300"/>
              </a:spcBef>
              <a:buClr>
                <a:srgbClr val="37A76F">
                  <a:lumMod val="75000"/>
                </a:srgbClr>
              </a:buClr>
            </a:pPr>
            <a:r>
              <a:rPr lang="en-US" sz="2800" dirty="0">
                <a:solidFill>
                  <a:srgbClr val="455F51"/>
                </a:solidFill>
              </a:rPr>
              <a:t>Lower RC Values</a:t>
            </a:r>
          </a:p>
          <a:p>
            <a:pPr lvl="1">
              <a:spcBef>
                <a:spcPts val="576"/>
              </a:spcBef>
              <a:buClr>
                <a:srgbClr val="0071C5"/>
              </a:buClr>
              <a:buFont typeface="Wingdings" panose="05000000000000000000" pitchFamily="2" charset="2"/>
              <a:buChar char="Ø"/>
            </a:pPr>
            <a:endParaRPr lang="en-US" sz="1867" dirty="0">
              <a:solidFill>
                <a:sysClr val="windowText" lastClr="000000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-352697" y="507044"/>
            <a:ext cx="4027426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ctr" defTabSz="457189">
              <a:lnSpc>
                <a:spcPct val="100000"/>
              </a:lnSpc>
              <a:spcBef>
                <a:spcPct val="0"/>
              </a:spcBef>
              <a:buNone/>
              <a:defRPr sz="4000" b="0" i="0" spc="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Buffered Tree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64" y="781364"/>
            <a:ext cx="4207243" cy="51676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2541588" cy="10668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 defTabSz="457189"/>
            <a:r>
              <a:rPr lang="en-US" dirty="0"/>
              <a:t>H-Tree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49488"/>
            <a:ext cx="6437313" cy="225425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The skew in this type of tree is lower</a:t>
            </a:r>
          </a:p>
          <a:p>
            <a:pPr lvl="1"/>
            <a:r>
              <a:rPr lang="en-US" dirty="0" smtClean="0"/>
              <a:t>Power consumption is tolerable 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Very low floorplan flexibility </a:t>
            </a:r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="" xmlns:a16="http://schemas.microsoft.com/office/drawing/2014/main" id="{5081C84E-87CE-479D-B899-84D4E41F3813}"/>
              </a:ext>
            </a:extLst>
          </p:cNvPr>
          <p:cNvSpPr/>
          <p:nvPr/>
        </p:nvSpPr>
        <p:spPr>
          <a:xfrm rot="5400000">
            <a:off x="10190087" y="2390683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0057917-A605-4B03-83C8-95BA4BD339D8}"/>
              </a:ext>
            </a:extLst>
          </p:cNvPr>
          <p:cNvCxnSpPr>
            <a:cxnSpLocks/>
          </p:cNvCxnSpPr>
          <p:nvPr/>
        </p:nvCxnSpPr>
        <p:spPr>
          <a:xfrm>
            <a:off x="8357870" y="2595900"/>
            <a:ext cx="1863711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5C605394-4FA6-4550-8F79-E2EDE4BAD3B5}"/>
              </a:ext>
            </a:extLst>
          </p:cNvPr>
          <p:cNvSpPr/>
          <p:nvPr/>
        </p:nvSpPr>
        <p:spPr>
          <a:xfrm rot="16200000">
            <a:off x="7923726" y="2394572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="" xmlns:a16="http://schemas.microsoft.com/office/drawing/2014/main" id="{694ACE1E-24E2-4FBA-A44D-30F90D125CBE}"/>
              </a:ext>
            </a:extLst>
          </p:cNvPr>
          <p:cNvSpPr/>
          <p:nvPr/>
        </p:nvSpPr>
        <p:spPr>
          <a:xfrm rot="5400000">
            <a:off x="10214539" y="4193320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5D9FF4C5-D925-4471-A3DD-1688FD924225}"/>
              </a:ext>
            </a:extLst>
          </p:cNvPr>
          <p:cNvCxnSpPr>
            <a:cxnSpLocks/>
          </p:cNvCxnSpPr>
          <p:nvPr/>
        </p:nvCxnSpPr>
        <p:spPr>
          <a:xfrm>
            <a:off x="8382322" y="4398537"/>
            <a:ext cx="1863711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E806F64-BC47-44CE-94A4-42AFB9C8C820}"/>
              </a:ext>
            </a:extLst>
          </p:cNvPr>
          <p:cNvSpPr/>
          <p:nvPr/>
        </p:nvSpPr>
        <p:spPr>
          <a:xfrm rot="16200000">
            <a:off x="7948178" y="4197209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9B9135-33D6-4AC8-B167-A0BE4172802D}"/>
              </a:ext>
            </a:extLst>
          </p:cNvPr>
          <p:cNvCxnSpPr>
            <a:cxnSpLocks/>
          </p:cNvCxnSpPr>
          <p:nvPr/>
        </p:nvCxnSpPr>
        <p:spPr>
          <a:xfrm>
            <a:off x="9288519" y="2595899"/>
            <a:ext cx="0" cy="1802639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2" name="Isosceles Triangle 51">
            <a:extLst>
              <a:ext uri="{FF2B5EF4-FFF2-40B4-BE49-F238E27FC236}">
                <a16:creationId xmlns="" xmlns:a16="http://schemas.microsoft.com/office/drawing/2014/main" id="{4BFCD7FB-1F82-4F35-BA31-36919A8AFCCC}"/>
              </a:ext>
            </a:extLst>
          </p:cNvPr>
          <p:cNvSpPr/>
          <p:nvPr/>
        </p:nvSpPr>
        <p:spPr>
          <a:xfrm rot="5400000">
            <a:off x="8520291" y="1987184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F8B4ADE-CA6D-42E0-9EEA-C1D50B6C0E96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277075" y="2098549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4" name="Isosceles Triangle 53">
            <a:extLst>
              <a:ext uri="{FF2B5EF4-FFF2-40B4-BE49-F238E27FC236}">
                <a16:creationId xmlns="" xmlns:a16="http://schemas.microsoft.com/office/drawing/2014/main" id="{E15683FC-DFC7-4E21-A215-EDB61CED3C55}"/>
              </a:ext>
            </a:extLst>
          </p:cNvPr>
          <p:cNvSpPr/>
          <p:nvPr/>
        </p:nvSpPr>
        <p:spPr>
          <a:xfrm rot="16200000">
            <a:off x="7098864" y="2002175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="" xmlns:a16="http://schemas.microsoft.com/office/drawing/2014/main" id="{DDE35C42-D174-4936-B182-60AB786E3D7E}"/>
              </a:ext>
            </a:extLst>
          </p:cNvPr>
          <p:cNvSpPr/>
          <p:nvPr/>
        </p:nvSpPr>
        <p:spPr>
          <a:xfrm rot="5400000">
            <a:off x="8525283" y="295493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="" xmlns:a16="http://schemas.microsoft.com/office/drawing/2014/main" id="{174B6F63-AB1C-4F2D-9751-8F88162F10F4}"/>
              </a:ext>
            </a:extLst>
          </p:cNvPr>
          <p:cNvSpPr/>
          <p:nvPr/>
        </p:nvSpPr>
        <p:spPr>
          <a:xfrm rot="16200000">
            <a:off x="7088800" y="2954932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03056EE7-841C-4ED8-8017-9BAF7BE76F09}"/>
              </a:ext>
            </a:extLst>
          </p:cNvPr>
          <p:cNvCxnSpPr>
            <a:cxnSpLocks/>
          </p:cNvCxnSpPr>
          <p:nvPr/>
        </p:nvCxnSpPr>
        <p:spPr>
          <a:xfrm>
            <a:off x="7953937" y="2112816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0F2BCE7E-B27D-462F-80D9-421CFFB66C8C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7332226" y="3066296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9" name="Isosceles Triangle 58">
            <a:extLst>
              <a:ext uri="{FF2B5EF4-FFF2-40B4-BE49-F238E27FC236}">
                <a16:creationId xmlns="" xmlns:a16="http://schemas.microsoft.com/office/drawing/2014/main" id="{8E713795-BEF5-4519-95FA-44457A6EED64}"/>
              </a:ext>
            </a:extLst>
          </p:cNvPr>
          <p:cNvSpPr/>
          <p:nvPr/>
        </p:nvSpPr>
        <p:spPr>
          <a:xfrm rot="5400000">
            <a:off x="11196447" y="198005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2C2CA647-7EBF-47B5-AC4B-DD1C0FD49CD8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953231" y="2091416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1" name="Isosceles Triangle 60">
            <a:extLst>
              <a:ext uri="{FF2B5EF4-FFF2-40B4-BE49-F238E27FC236}">
                <a16:creationId xmlns="" xmlns:a16="http://schemas.microsoft.com/office/drawing/2014/main" id="{E705F4CF-752B-4EDC-AF17-ABAA23DE0FB6}"/>
              </a:ext>
            </a:extLst>
          </p:cNvPr>
          <p:cNvSpPr/>
          <p:nvPr/>
        </p:nvSpPr>
        <p:spPr>
          <a:xfrm rot="16200000">
            <a:off x="9775020" y="1995041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A9090748-BFDA-459D-8D39-34D6A1191E91}"/>
              </a:ext>
            </a:extLst>
          </p:cNvPr>
          <p:cNvSpPr/>
          <p:nvPr/>
        </p:nvSpPr>
        <p:spPr>
          <a:xfrm rot="5400000">
            <a:off x="11201439" y="2947797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="" xmlns:a16="http://schemas.microsoft.com/office/drawing/2014/main" id="{2E7EA56E-B5DD-42F0-8787-F1AF558299D8}"/>
              </a:ext>
            </a:extLst>
          </p:cNvPr>
          <p:cNvSpPr/>
          <p:nvPr/>
        </p:nvSpPr>
        <p:spPr>
          <a:xfrm rot="16200000">
            <a:off x="9764956" y="2947799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554E56F-1061-482E-9F26-B3CAA8A87054}"/>
              </a:ext>
            </a:extLst>
          </p:cNvPr>
          <p:cNvCxnSpPr>
            <a:cxnSpLocks/>
          </p:cNvCxnSpPr>
          <p:nvPr/>
        </p:nvCxnSpPr>
        <p:spPr>
          <a:xfrm>
            <a:off x="10630093" y="2105682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4F8AFC95-352F-426E-A1DA-7C96BB5685FD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10008382" y="3059163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="" xmlns:a16="http://schemas.microsoft.com/office/drawing/2014/main" id="{0114F453-D2D3-4F35-9449-2DEE8CC65223}"/>
              </a:ext>
            </a:extLst>
          </p:cNvPr>
          <p:cNvSpPr/>
          <p:nvPr/>
        </p:nvSpPr>
        <p:spPr>
          <a:xfrm rot="5400000">
            <a:off x="8552536" y="3775336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19E12B55-045D-4BDE-8E17-E855957DAEB9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7309320" y="3886701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8" name="Isosceles Triangle 67">
            <a:extLst>
              <a:ext uri="{FF2B5EF4-FFF2-40B4-BE49-F238E27FC236}">
                <a16:creationId xmlns="" xmlns:a16="http://schemas.microsoft.com/office/drawing/2014/main" id="{07418A15-F065-4073-97C7-EF9FDB6A4406}"/>
              </a:ext>
            </a:extLst>
          </p:cNvPr>
          <p:cNvSpPr/>
          <p:nvPr/>
        </p:nvSpPr>
        <p:spPr>
          <a:xfrm rot="16200000">
            <a:off x="7131109" y="3790327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="" xmlns:a16="http://schemas.microsoft.com/office/drawing/2014/main" id="{84688C32-C74F-4075-8226-66830D748D0F}"/>
              </a:ext>
            </a:extLst>
          </p:cNvPr>
          <p:cNvSpPr/>
          <p:nvPr/>
        </p:nvSpPr>
        <p:spPr>
          <a:xfrm rot="5400000">
            <a:off x="8557528" y="4743083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="" xmlns:a16="http://schemas.microsoft.com/office/drawing/2014/main" id="{12125A47-E4DF-4E4E-96AC-F8F850040A6A}"/>
              </a:ext>
            </a:extLst>
          </p:cNvPr>
          <p:cNvSpPr/>
          <p:nvPr/>
        </p:nvSpPr>
        <p:spPr>
          <a:xfrm rot="16200000">
            <a:off x="7121045" y="4743084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DD5859D1-92C0-4E4D-B3D3-62D0A226B205}"/>
              </a:ext>
            </a:extLst>
          </p:cNvPr>
          <p:cNvCxnSpPr>
            <a:cxnSpLocks/>
          </p:cNvCxnSpPr>
          <p:nvPr/>
        </p:nvCxnSpPr>
        <p:spPr>
          <a:xfrm>
            <a:off x="7986183" y="3900968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526615DF-D0C1-47F0-9CA9-A75A6EAEBA66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364471" y="4854448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3" name="Isosceles Triangle 72">
            <a:extLst>
              <a:ext uri="{FF2B5EF4-FFF2-40B4-BE49-F238E27FC236}">
                <a16:creationId xmlns="" xmlns:a16="http://schemas.microsoft.com/office/drawing/2014/main" id="{74E24161-A12C-4DA2-B322-167F43FF30C2}"/>
              </a:ext>
            </a:extLst>
          </p:cNvPr>
          <p:cNvSpPr/>
          <p:nvPr/>
        </p:nvSpPr>
        <p:spPr>
          <a:xfrm rot="5400000">
            <a:off x="11198589" y="3782468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C9E56783-EF67-4488-AFD8-7C6A09DC51C9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9955373" y="3893833"/>
            <a:ext cx="1275251" cy="1426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75" name="Isosceles Triangle 74">
            <a:extLst>
              <a:ext uri="{FF2B5EF4-FFF2-40B4-BE49-F238E27FC236}">
                <a16:creationId xmlns="" xmlns:a16="http://schemas.microsoft.com/office/drawing/2014/main" id="{BF82E53C-7B60-4D0E-93FA-8940385ABBCD}"/>
              </a:ext>
            </a:extLst>
          </p:cNvPr>
          <p:cNvSpPr/>
          <p:nvPr/>
        </p:nvSpPr>
        <p:spPr>
          <a:xfrm rot="16200000">
            <a:off x="9777163" y="3797459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="" xmlns:a16="http://schemas.microsoft.com/office/drawing/2014/main" id="{0C3FB1EE-AE93-4263-AFB6-C6C5D7105F3B}"/>
              </a:ext>
            </a:extLst>
          </p:cNvPr>
          <p:cNvSpPr/>
          <p:nvPr/>
        </p:nvSpPr>
        <p:spPr>
          <a:xfrm rot="5400000">
            <a:off x="11203581" y="4750215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="" xmlns:a16="http://schemas.microsoft.com/office/drawing/2014/main" id="{2DE47213-63A2-47E8-84D3-1CE8F4F4203E}"/>
              </a:ext>
            </a:extLst>
          </p:cNvPr>
          <p:cNvSpPr/>
          <p:nvPr/>
        </p:nvSpPr>
        <p:spPr>
          <a:xfrm rot="16200000">
            <a:off x="9767099" y="4750216"/>
            <a:ext cx="286800" cy="222731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7A5E488-DCA7-492E-B302-D9C3AF3CB326}"/>
              </a:ext>
            </a:extLst>
          </p:cNvPr>
          <p:cNvCxnSpPr>
            <a:cxnSpLocks/>
          </p:cNvCxnSpPr>
          <p:nvPr/>
        </p:nvCxnSpPr>
        <p:spPr>
          <a:xfrm>
            <a:off x="10632236" y="3908100"/>
            <a:ext cx="0" cy="95348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0B5CD3C6-44B2-4513-B9AC-6AEA2DA2A984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10010525" y="4861580"/>
            <a:ext cx="1225092" cy="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80" name="Isosceles Triangle 79">
            <a:extLst>
              <a:ext uri="{FF2B5EF4-FFF2-40B4-BE49-F238E27FC236}">
                <a16:creationId xmlns="" xmlns:a16="http://schemas.microsoft.com/office/drawing/2014/main" id="{E02AC495-64E6-4180-877C-4A2A8B52B32B}"/>
              </a:ext>
            </a:extLst>
          </p:cNvPr>
          <p:cNvSpPr/>
          <p:nvPr/>
        </p:nvSpPr>
        <p:spPr>
          <a:xfrm rot="5400000">
            <a:off x="6661296" y="3328084"/>
            <a:ext cx="465637" cy="402656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4B549CAB-A2FB-47C7-9D64-B47C497BD4EE}"/>
              </a:ext>
            </a:extLst>
          </p:cNvPr>
          <p:cNvCxnSpPr>
            <a:cxnSpLocks/>
          </p:cNvCxnSpPr>
          <p:nvPr/>
        </p:nvCxnSpPr>
        <p:spPr>
          <a:xfrm>
            <a:off x="7095443" y="3539707"/>
            <a:ext cx="2193076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49B2DA79-5568-4D78-9B7C-5726E68F7C56}"/>
              </a:ext>
            </a:extLst>
          </p:cNvPr>
          <p:cNvCxnSpPr>
            <a:cxnSpLocks/>
          </p:cNvCxnSpPr>
          <p:nvPr/>
        </p:nvCxnSpPr>
        <p:spPr>
          <a:xfrm>
            <a:off x="6317547" y="3539707"/>
            <a:ext cx="375240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DCE881DA-93F5-4612-8A6E-866A036A2431}"/>
              </a:ext>
            </a:extLst>
          </p:cNvPr>
          <p:cNvCxnSpPr>
            <a:cxnSpLocks/>
          </p:cNvCxnSpPr>
          <p:nvPr/>
        </p:nvCxnSpPr>
        <p:spPr>
          <a:xfrm>
            <a:off x="7095443" y="3536919"/>
            <a:ext cx="2193076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D41D6C43-F320-4115-A0A7-043540FCA95B}"/>
              </a:ext>
            </a:extLst>
          </p:cNvPr>
          <p:cNvCxnSpPr>
            <a:cxnSpLocks/>
          </p:cNvCxnSpPr>
          <p:nvPr/>
        </p:nvCxnSpPr>
        <p:spPr>
          <a:xfrm>
            <a:off x="6317547" y="3536919"/>
            <a:ext cx="375240" cy="0"/>
          </a:xfrm>
          <a:prstGeom prst="line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8984849" y="5195216"/>
            <a:ext cx="28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15913"/>
            <a:ext cx="10972800" cy="10668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76325"/>
            <a:ext cx="5938838" cy="5029200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Skew is determined by the grid density and not overly sensitive to load position </a:t>
            </a:r>
          </a:p>
          <a:p>
            <a:pPr lvl="1"/>
            <a:r>
              <a:rPr lang="en-US" dirty="0" smtClean="0"/>
              <a:t>Signals are available across the chip</a:t>
            </a:r>
          </a:p>
          <a:p>
            <a:pPr lvl="1"/>
            <a:r>
              <a:rPr lang="en-US" dirty="0" smtClean="0"/>
              <a:t>Extreme low skew values 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Power hungry </a:t>
            </a:r>
          </a:p>
          <a:p>
            <a:pPr lvl="2"/>
            <a:r>
              <a:rPr lang="en-US" dirty="0"/>
              <a:t>Large wire cap</a:t>
            </a:r>
          </a:p>
          <a:p>
            <a:pPr lvl="2"/>
            <a:r>
              <a:rPr lang="en-US" dirty="0"/>
              <a:t>Large routing area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66182" y="865908"/>
            <a:ext cx="4036292" cy="493221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9684328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90728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15600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68692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80764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94291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4364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82220" y="865908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8728" y="854363"/>
            <a:ext cx="0" cy="49322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66182" y="3017982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66182" y="3655291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66182" y="2380672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66182" y="4301836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66182" y="1752599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66182" y="4957618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66182" y="1143000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66182" y="5557980"/>
            <a:ext cx="4036292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92842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1538019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27007" y="2166092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2803402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36243" y="3440711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45478" y="4087256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50430" y="4743038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245478" y="534340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019185" y="311744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50457" y="1989040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36931" y="3117439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5850457" y="4277383"/>
            <a:ext cx="380252" cy="42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0" name="Elbow Connector 49"/>
          <p:cNvCxnSpPr>
            <a:stCxn id="46" idx="0"/>
            <a:endCxn id="37" idx="3"/>
          </p:cNvCxnSpPr>
          <p:nvPr/>
        </p:nvCxnSpPr>
        <p:spPr>
          <a:xfrm flipV="1">
            <a:off x="6255163" y="1143002"/>
            <a:ext cx="956627" cy="1060620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0"/>
            <a:endCxn id="38" idx="3"/>
          </p:cNvCxnSpPr>
          <p:nvPr/>
        </p:nvCxnSpPr>
        <p:spPr>
          <a:xfrm flipV="1">
            <a:off x="6255163" y="1752601"/>
            <a:ext cx="956627" cy="45102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0"/>
            <a:endCxn id="39" idx="3"/>
          </p:cNvCxnSpPr>
          <p:nvPr/>
        </p:nvCxnSpPr>
        <p:spPr>
          <a:xfrm>
            <a:off x="6255163" y="2203622"/>
            <a:ext cx="947391" cy="177052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6" idx="0"/>
            <a:endCxn id="40" idx="3"/>
          </p:cNvCxnSpPr>
          <p:nvPr/>
        </p:nvCxnSpPr>
        <p:spPr>
          <a:xfrm>
            <a:off x="6255163" y="2203623"/>
            <a:ext cx="956627" cy="81436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0"/>
            <a:endCxn id="40" idx="3"/>
          </p:cNvCxnSpPr>
          <p:nvPr/>
        </p:nvCxnSpPr>
        <p:spPr>
          <a:xfrm flipV="1">
            <a:off x="6241637" y="3017983"/>
            <a:ext cx="970152" cy="31403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0"/>
            <a:endCxn id="41" idx="3"/>
          </p:cNvCxnSpPr>
          <p:nvPr/>
        </p:nvCxnSpPr>
        <p:spPr>
          <a:xfrm>
            <a:off x="6241637" y="3332020"/>
            <a:ext cx="970152" cy="323272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0"/>
            <a:endCxn id="42" idx="3"/>
          </p:cNvCxnSpPr>
          <p:nvPr/>
        </p:nvCxnSpPr>
        <p:spPr>
          <a:xfrm>
            <a:off x="6241637" y="3332021"/>
            <a:ext cx="979387" cy="96981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0"/>
            <a:endCxn id="42" idx="3"/>
          </p:cNvCxnSpPr>
          <p:nvPr/>
        </p:nvCxnSpPr>
        <p:spPr>
          <a:xfrm flipV="1">
            <a:off x="6255163" y="4301838"/>
            <a:ext cx="965861" cy="19012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0"/>
            <a:endCxn id="43" idx="3"/>
          </p:cNvCxnSpPr>
          <p:nvPr/>
        </p:nvCxnSpPr>
        <p:spPr>
          <a:xfrm>
            <a:off x="6255163" y="4491965"/>
            <a:ext cx="970813" cy="465655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0"/>
            <a:endCxn id="44" idx="3"/>
          </p:cNvCxnSpPr>
          <p:nvPr/>
        </p:nvCxnSpPr>
        <p:spPr>
          <a:xfrm>
            <a:off x="6255163" y="4491965"/>
            <a:ext cx="965861" cy="1066017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5" idx="0"/>
            <a:endCxn id="46" idx="3"/>
          </p:cNvCxnSpPr>
          <p:nvPr/>
        </p:nvCxnSpPr>
        <p:spPr>
          <a:xfrm flipV="1">
            <a:off x="5423891" y="2203622"/>
            <a:ext cx="402112" cy="1128400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5" idx="0"/>
            <a:endCxn id="47" idx="3"/>
          </p:cNvCxnSpPr>
          <p:nvPr/>
        </p:nvCxnSpPr>
        <p:spPr>
          <a:xfrm flipV="1">
            <a:off x="5423891" y="3332021"/>
            <a:ext cx="388587" cy="1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5" idx="0"/>
            <a:endCxn id="48" idx="3"/>
          </p:cNvCxnSpPr>
          <p:nvPr/>
        </p:nvCxnSpPr>
        <p:spPr>
          <a:xfrm>
            <a:off x="5423891" y="3332022"/>
            <a:ext cx="402112" cy="1159943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342617" y="376133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3" name="Straight Connector 82"/>
          <p:cNvCxnSpPr>
            <a:stCxn id="79" idx="0"/>
          </p:cNvCxnSpPr>
          <p:nvPr/>
        </p:nvCxnSpPr>
        <p:spPr>
          <a:xfrm flipH="1" flipV="1">
            <a:off x="9482886" y="365041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0174204" y="2502266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6" name="Straight Connector 85"/>
          <p:cNvCxnSpPr>
            <a:stCxn id="85" idx="0"/>
          </p:cNvCxnSpPr>
          <p:nvPr/>
        </p:nvCxnSpPr>
        <p:spPr>
          <a:xfrm flipH="1" flipV="1">
            <a:off x="10314472" y="2391342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126145" y="1864957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88" name="Straight Connector 87"/>
          <p:cNvCxnSpPr>
            <a:stCxn id="87" idx="0"/>
          </p:cNvCxnSpPr>
          <p:nvPr/>
        </p:nvCxnSpPr>
        <p:spPr>
          <a:xfrm flipH="1" flipV="1">
            <a:off x="8266414" y="1754033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574916" y="377419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0" name="Straight Connector 89"/>
          <p:cNvCxnSpPr>
            <a:stCxn id="89" idx="0"/>
          </p:cNvCxnSpPr>
          <p:nvPr/>
        </p:nvCxnSpPr>
        <p:spPr>
          <a:xfrm flipH="1" flipV="1">
            <a:off x="10715184" y="366327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942521" y="2482362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 flipH="1" flipV="1">
            <a:off x="9082790" y="2371438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134932" y="4411894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4" name="Straight Connector 93"/>
          <p:cNvCxnSpPr>
            <a:stCxn id="93" idx="0"/>
          </p:cNvCxnSpPr>
          <p:nvPr/>
        </p:nvCxnSpPr>
        <p:spPr>
          <a:xfrm flipH="1" flipV="1">
            <a:off x="8275200" y="4300970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9754053" y="4403525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6" name="Straight Connector 95"/>
          <p:cNvCxnSpPr>
            <a:stCxn id="95" idx="0"/>
          </p:cNvCxnSpPr>
          <p:nvPr/>
        </p:nvCxnSpPr>
        <p:spPr>
          <a:xfrm flipH="1" flipV="1">
            <a:off x="9894322" y="4292601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340168" y="1250186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98" name="Straight Connector 97"/>
          <p:cNvCxnSpPr>
            <a:stCxn id="97" idx="0"/>
          </p:cNvCxnSpPr>
          <p:nvPr/>
        </p:nvCxnSpPr>
        <p:spPr>
          <a:xfrm flipH="1" flipV="1">
            <a:off x="9480436" y="1139262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954327" y="1868925"/>
            <a:ext cx="280803" cy="35559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i="1" dirty="0">
                <a:solidFill>
                  <a:schemeClr val="bg1"/>
                </a:solidFill>
                <a:latin typeface="Intel Clear" panose="020B0604020203020204" pitchFamily="34" charset="0"/>
              </a:rPr>
              <a:t>FF</a:t>
            </a:r>
          </a:p>
        </p:txBody>
      </p:sp>
      <p:cxnSp>
        <p:nvCxnSpPr>
          <p:cNvPr id="100" name="Straight Connector 99"/>
          <p:cNvCxnSpPr>
            <a:stCxn id="99" idx="0"/>
          </p:cNvCxnSpPr>
          <p:nvPr/>
        </p:nvCxnSpPr>
        <p:spPr>
          <a:xfrm flipH="1" flipV="1">
            <a:off x="11094595" y="1758001"/>
            <a:ext cx="133" cy="110924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1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0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3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6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5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9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3525"/>
            <a:ext cx="10972800" cy="1066800"/>
          </a:xfrm>
        </p:spPr>
        <p:txBody>
          <a:bodyPr/>
          <a:lstStyle/>
          <a:p>
            <a:r>
              <a:rPr lang="en-US" dirty="0"/>
              <a:t>Spine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01838"/>
            <a:ext cx="6802438" cy="2987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Small RC delay </a:t>
            </a:r>
            <a:endParaRPr lang="en-US" dirty="0" smtClean="0"/>
          </a:p>
          <a:p>
            <a:pPr lvl="1"/>
            <a:r>
              <a:rPr lang="en-US" dirty="0"/>
              <a:t>Floorplan flexibility higher than H-Tree, But lower than Mesh Tree </a:t>
            </a:r>
          </a:p>
          <a:p>
            <a:pPr lvl="1"/>
            <a:r>
              <a:rPr lang="en-US" dirty="0"/>
              <a:t>Consumes less power as compared to Mesh Tree/Grid 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 smtClean="0"/>
              <a:t>Difficult to balance delays, high skew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1770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5" name="Rectangle 4"/>
          <p:cNvSpPr/>
          <p:nvPr/>
        </p:nvSpPr>
        <p:spPr>
          <a:xfrm>
            <a:off x="9083941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5091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34250" y="485475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9151" y="254893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530303" y="2531068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1530" y="2548934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V="1">
            <a:off x="8221031" y="4608010"/>
            <a:ext cx="2926821" cy="2978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8646281" y="2291588"/>
            <a:ext cx="3090356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>
            <a:off x="9083941" y="2301219"/>
            <a:ext cx="4233" cy="253828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74811" y="2295106"/>
            <a:ext cx="3" cy="23596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0414565" y="2301219"/>
            <a:ext cx="1476" cy="24771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776944" y="4608009"/>
            <a:ext cx="1816" cy="24674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019323" y="4637799"/>
            <a:ext cx="10279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9318171" y="4637799"/>
            <a:ext cx="10280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646281" y="4637799"/>
            <a:ext cx="737" cy="21695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7662752" y="3812649"/>
            <a:ext cx="1867549" cy="2300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>
            <a:off x="7663545" y="1783832"/>
            <a:ext cx="1263855" cy="3977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8941541" y="4194307"/>
            <a:ext cx="571387" cy="44349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472247" y="4220238"/>
            <a:ext cx="423255" cy="39128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10436928" y="4190449"/>
            <a:ext cx="402027" cy="41756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925571" y="4220238"/>
            <a:ext cx="511355" cy="38777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512927" y="3832465"/>
            <a:ext cx="939360" cy="35798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487414" y="3809507"/>
            <a:ext cx="25513" cy="420532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133388" y="2088084"/>
            <a:ext cx="255677" cy="213653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>
            <a:off x="9961724" y="1887179"/>
            <a:ext cx="369041" cy="414559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9379572" y="2083065"/>
            <a:ext cx="193387" cy="20852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10364078" y="1889741"/>
            <a:ext cx="474877" cy="401848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8890789" y="1785819"/>
            <a:ext cx="488784" cy="296551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</p:cNvCxnSpPr>
          <p:nvPr/>
        </p:nvCxnSpPr>
        <p:spPr>
          <a:xfrm flipH="1" flipV="1">
            <a:off x="8881301" y="1785823"/>
            <a:ext cx="1482777" cy="10322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10903343" y="2531068"/>
            <a:ext cx="489020" cy="4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</a:rPr>
              <a:t>FF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DCC5A0E6-9298-4F32-99D6-AB0652AD658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1147853" y="2300522"/>
            <a:ext cx="1" cy="23054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H="1">
            <a:off x="7662160" y="1753614"/>
            <a:ext cx="792" cy="2082044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09" name="Isosceles Triangle 108">
            <a:extLst>
              <a:ext uri="{FF2B5EF4-FFF2-40B4-BE49-F238E27FC236}">
                <a16:creationId xmlns="" xmlns:a16="http://schemas.microsoft.com/office/drawing/2014/main" id="{A937FA1C-C14F-46EA-A22E-2499298D1321}"/>
              </a:ext>
            </a:extLst>
          </p:cNvPr>
          <p:cNvSpPr/>
          <p:nvPr/>
        </p:nvSpPr>
        <p:spPr>
          <a:xfrm rot="5400000">
            <a:off x="7126946" y="2529879"/>
            <a:ext cx="451541" cy="644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5C66FB49-C618-4E7D-B9CB-A132EA8AAE80}"/>
              </a:ext>
            </a:extLst>
          </p:cNvPr>
          <p:cNvCxnSpPr>
            <a:cxnSpLocks/>
          </p:cNvCxnSpPr>
          <p:nvPr/>
        </p:nvCxnSpPr>
        <p:spPr>
          <a:xfrm flipV="1">
            <a:off x="6369607" y="2849532"/>
            <a:ext cx="660952" cy="2645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8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5" grpId="0" animBg="1"/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145874" y="2441303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8925"/>
            <a:ext cx="10972800" cy="1066800"/>
          </a:xfrm>
        </p:spPr>
        <p:txBody>
          <a:bodyPr/>
          <a:lstStyle/>
          <a:p>
            <a:r>
              <a:rPr lang="en-US" dirty="0" smtClean="0"/>
              <a:t>A Quick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1984"/>
              </p:ext>
            </p:extLst>
          </p:nvPr>
        </p:nvGraphicFramePr>
        <p:xfrm>
          <a:off x="349796" y="1734456"/>
          <a:ext cx="11393712" cy="302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4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8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84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84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Structure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Skew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Cap/area/power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Floorplan Flexibility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H-Tree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Low /medium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Low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High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Medium</a:t>
                      </a: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408113"/>
            <a:ext cx="109728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Clock </a:t>
            </a:r>
            <a:r>
              <a:rPr lang="en-US" dirty="0"/>
              <a:t>Tree Synthesis</a:t>
            </a:r>
          </a:p>
          <a:p>
            <a:r>
              <a:rPr lang="en-US" dirty="0"/>
              <a:t>Why Clock Tree </a:t>
            </a:r>
            <a:r>
              <a:rPr lang="en-US" dirty="0" smtClean="0"/>
              <a:t>Synthesis?</a:t>
            </a:r>
            <a:endParaRPr lang="en-US" dirty="0"/>
          </a:p>
          <a:p>
            <a:pPr lvl="1"/>
            <a:r>
              <a:rPr lang="en-US" dirty="0"/>
              <a:t>Timing 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Signal integrity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Tree</a:t>
            </a:r>
          </a:p>
          <a:p>
            <a:pPr lvl="2"/>
            <a:r>
              <a:rPr lang="en-US" dirty="0"/>
              <a:t>H-Tree</a:t>
            </a:r>
          </a:p>
          <a:p>
            <a:pPr lvl="2"/>
            <a:r>
              <a:rPr lang="en-US" dirty="0"/>
              <a:t>Grid [ Mesh Tree ]</a:t>
            </a:r>
          </a:p>
          <a:p>
            <a:pPr lvl="2"/>
            <a:r>
              <a:rPr lang="en-US" dirty="0"/>
              <a:t>Spine </a:t>
            </a:r>
            <a:r>
              <a:rPr lang="en-US" dirty="0" smtClean="0"/>
              <a:t>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Clock Tree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39863"/>
            <a:ext cx="6016625" cy="4325937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Tree Synthesis (CTS) is a process which </a:t>
            </a:r>
            <a:r>
              <a:rPr lang="en-US" dirty="0" smtClean="0"/>
              <a:t>distributes the clock </a:t>
            </a:r>
            <a:r>
              <a:rPr lang="en-US" dirty="0"/>
              <a:t>evenly to all sequential elements in a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It adds buffers and inverters to achieve zero/minimum skew or balanced skew</a:t>
            </a:r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t="9908" r="22377" b="19272"/>
          <a:stretch/>
        </p:blipFill>
        <p:spPr>
          <a:xfrm>
            <a:off x="6635402" y="1564703"/>
            <a:ext cx="4956523" cy="3547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Clock Tree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5750"/>
            <a:ext cx="6016625" cy="3970338"/>
          </a:xfrm>
        </p:spPr>
        <p:txBody>
          <a:bodyPr/>
          <a:lstStyle/>
          <a:p>
            <a:r>
              <a:rPr lang="en-US" dirty="0" smtClean="0"/>
              <a:t>Why can’t the clock be routed like any other net?</a:t>
            </a:r>
          </a:p>
          <a:p>
            <a:endParaRPr lang="en-US" dirty="0" smtClean="0"/>
          </a:p>
          <a:p>
            <a:r>
              <a:rPr lang="en-US" dirty="0" smtClean="0"/>
              <a:t>Implications on clock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Signal integrity etc.</a:t>
            </a:r>
          </a:p>
          <a:p>
            <a:pPr marL="342891" lvl="1" indent="0">
              <a:buNone/>
            </a:pP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024308" y="1943012"/>
            <a:ext cx="4126970" cy="278042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CORE AREA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44695" y="1659881"/>
            <a:ext cx="4683420" cy="283131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47470" y="4723434"/>
            <a:ext cx="4680645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9629912" y="3196822"/>
            <a:ext cx="3330060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7" name="Rectangle 76"/>
          <p:cNvSpPr/>
          <p:nvPr/>
        </p:nvSpPr>
        <p:spPr>
          <a:xfrm rot="16200000">
            <a:off x="5220860" y="3196821"/>
            <a:ext cx="3330059" cy="276836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IO PAD AREA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590178" y="1564703"/>
            <a:ext cx="5011271" cy="3542528"/>
          </a:xfrm>
          <a:prstGeom prst="rect">
            <a:avLst/>
          </a:prstGeom>
          <a:noFill/>
          <a:ln w="57150" cap="flat" cmpd="sng" algn="ctr">
            <a:solidFill>
              <a:srgbClr val="0071C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023465" y="1943012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7023465" y="228340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7023465" y="266021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7023465" y="303702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3" name="Straight Connector 82"/>
          <p:cNvCxnSpPr/>
          <p:nvPr/>
        </p:nvCxnSpPr>
        <p:spPr>
          <a:xfrm>
            <a:off x="7023465" y="3421376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7018220" y="3730363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7023465" y="4099640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cxnSp>
        <p:nvCxnSpPr>
          <p:cNvPr id="86" name="Straight Connector 85"/>
          <p:cNvCxnSpPr/>
          <p:nvPr/>
        </p:nvCxnSpPr>
        <p:spPr>
          <a:xfrm>
            <a:off x="7023465" y="4423699"/>
            <a:ext cx="4133058" cy="0"/>
          </a:xfrm>
          <a:prstGeom prst="line">
            <a:avLst/>
          </a:prstGeom>
          <a:noFill/>
          <a:ln w="28575" cap="flat" cmpd="sng" algn="ctr">
            <a:solidFill>
              <a:srgbClr val="003C71"/>
            </a:solidFill>
            <a:prstDash val="soli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7431545" y="1943012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32848" y="2290937"/>
            <a:ext cx="32698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6588" y="2667750"/>
            <a:ext cx="3188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15005" y="2679184"/>
            <a:ext cx="33120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25005" y="2682194"/>
            <a:ext cx="3309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37884" y="1943012"/>
            <a:ext cx="34738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42841" y="3421377"/>
            <a:ext cx="32639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837884" y="3406304"/>
            <a:ext cx="31229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646814" y="3406303"/>
            <a:ext cx="33405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30465" y="2675287"/>
            <a:ext cx="333743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745244" y="3737898"/>
            <a:ext cx="32802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69805" y="4099640"/>
            <a:ext cx="33588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634266" y="4082525"/>
            <a:ext cx="3409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646814" y="4084578"/>
            <a:ext cx="32744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095813" y="4616472"/>
            <a:ext cx="234652" cy="18404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02" name="Straight Arrow Connector 101"/>
          <p:cNvCxnSpPr>
            <a:stCxn id="101" idx="1"/>
            <a:endCxn id="97" idx="2"/>
          </p:cNvCxnSpPr>
          <p:nvPr/>
        </p:nvCxnSpPr>
        <p:spPr>
          <a:xfrm flipH="1" flipV="1">
            <a:off x="8909257" y="4070750"/>
            <a:ext cx="220920" cy="57267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3" name="Straight Arrow Connector 102"/>
          <p:cNvCxnSpPr>
            <a:stCxn id="101" idx="2"/>
            <a:endCxn id="93" idx="2"/>
          </p:cNvCxnSpPr>
          <p:nvPr/>
        </p:nvCxnSpPr>
        <p:spPr>
          <a:xfrm flipH="1" flipV="1">
            <a:off x="7906037" y="3754229"/>
            <a:ext cx="1189776" cy="95426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4" name="Straight Arrow Connector 103"/>
          <p:cNvCxnSpPr>
            <a:stCxn id="101" idx="6"/>
            <a:endCxn id="99" idx="2"/>
          </p:cNvCxnSpPr>
          <p:nvPr/>
        </p:nvCxnSpPr>
        <p:spPr>
          <a:xfrm flipV="1">
            <a:off x="9330465" y="4415377"/>
            <a:ext cx="474279" cy="2931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5" name="Straight Arrow Connector 104"/>
          <p:cNvCxnSpPr>
            <a:stCxn id="101" idx="0"/>
            <a:endCxn id="96" idx="2"/>
          </p:cNvCxnSpPr>
          <p:nvPr/>
        </p:nvCxnSpPr>
        <p:spPr>
          <a:xfrm flipV="1">
            <a:off x="9213139" y="3008139"/>
            <a:ext cx="284198" cy="16083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6" name="Straight Arrow Connector 105"/>
          <p:cNvCxnSpPr>
            <a:stCxn id="101" idx="1"/>
            <a:endCxn id="91" idx="2"/>
          </p:cNvCxnSpPr>
          <p:nvPr/>
        </p:nvCxnSpPr>
        <p:spPr>
          <a:xfrm flipH="1" flipV="1">
            <a:off x="8290499" y="3015046"/>
            <a:ext cx="839678" cy="162837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7" name="Straight Arrow Connector 106"/>
          <p:cNvCxnSpPr>
            <a:stCxn id="101" idx="1"/>
            <a:endCxn id="89" idx="2"/>
          </p:cNvCxnSpPr>
          <p:nvPr/>
        </p:nvCxnSpPr>
        <p:spPr>
          <a:xfrm flipH="1" flipV="1">
            <a:off x="7606010" y="3000602"/>
            <a:ext cx="1524167" cy="16428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8" name="Straight Arrow Connector 107"/>
          <p:cNvCxnSpPr>
            <a:stCxn id="101" idx="7"/>
            <a:endCxn id="94" idx="2"/>
          </p:cNvCxnSpPr>
          <p:nvPr/>
        </p:nvCxnSpPr>
        <p:spPr>
          <a:xfrm flipV="1">
            <a:off x="9296101" y="3739156"/>
            <a:ext cx="697929" cy="9042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1" idx="6"/>
            <a:endCxn id="100" idx="2"/>
          </p:cNvCxnSpPr>
          <p:nvPr/>
        </p:nvCxnSpPr>
        <p:spPr>
          <a:xfrm flipV="1">
            <a:off x="9330465" y="4417430"/>
            <a:ext cx="1480072" cy="29106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1" idx="7"/>
            <a:endCxn id="95" idx="2"/>
          </p:cNvCxnSpPr>
          <p:nvPr/>
        </p:nvCxnSpPr>
        <p:spPr>
          <a:xfrm flipV="1">
            <a:off x="9296101" y="3739155"/>
            <a:ext cx="1517741" cy="9042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Straight Arrow Connector 110"/>
          <p:cNvCxnSpPr>
            <a:stCxn id="101" idx="0"/>
            <a:endCxn id="90" idx="2"/>
          </p:cNvCxnSpPr>
          <p:nvPr/>
        </p:nvCxnSpPr>
        <p:spPr>
          <a:xfrm flipV="1">
            <a:off x="9213139" y="3012036"/>
            <a:ext cx="867469" cy="160443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2" name="Straight Arrow Connector 111"/>
          <p:cNvCxnSpPr>
            <a:endCxn id="88" idx="2"/>
          </p:cNvCxnSpPr>
          <p:nvPr/>
        </p:nvCxnSpPr>
        <p:spPr>
          <a:xfrm flipH="1" flipV="1">
            <a:off x="9096340" y="2623789"/>
            <a:ext cx="107628" cy="19926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3" name="Straight Arrow Connector 112"/>
          <p:cNvCxnSpPr>
            <a:stCxn id="101" idx="1"/>
            <a:endCxn id="87" idx="2"/>
          </p:cNvCxnSpPr>
          <p:nvPr/>
        </p:nvCxnSpPr>
        <p:spPr>
          <a:xfrm flipH="1" flipV="1">
            <a:off x="7583446" y="2275864"/>
            <a:ext cx="1546732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/>
          <p:cNvCxnSpPr>
            <a:stCxn id="101" idx="7"/>
            <a:endCxn id="92" idx="2"/>
          </p:cNvCxnSpPr>
          <p:nvPr/>
        </p:nvCxnSpPr>
        <p:spPr>
          <a:xfrm flipV="1">
            <a:off x="9296101" y="2275864"/>
            <a:ext cx="715476" cy="236756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15" name="Rectangle 114"/>
          <p:cNvSpPr/>
          <p:nvPr/>
        </p:nvSpPr>
        <p:spPr>
          <a:xfrm>
            <a:off x="8354672" y="2305381"/>
            <a:ext cx="329424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669989" y="1942782"/>
            <a:ext cx="33204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166352" y="3044562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965576" y="1936141"/>
            <a:ext cx="30380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525167" y="1951804"/>
            <a:ext cx="34619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788402" y="2682192"/>
            <a:ext cx="311068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33772" y="2305391"/>
            <a:ext cx="347456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94476" y="3064368"/>
            <a:ext cx="340287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221366" y="4090846"/>
            <a:ext cx="309872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24081" y="2688642"/>
            <a:ext cx="338261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286254" y="3399174"/>
            <a:ext cx="334279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85513" y="1945357"/>
            <a:ext cx="335045" cy="332852"/>
          </a:xfrm>
          <a:prstGeom prst="rect">
            <a:avLst/>
          </a:prstGeom>
          <a:solidFill>
            <a:srgbClr val="0071C5">
              <a:lumMod val="20000"/>
              <a:lumOff val="80000"/>
            </a:srgb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FF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127" name="Straight Arrow Connector 126"/>
          <p:cNvCxnSpPr>
            <a:stCxn id="101" idx="1"/>
            <a:endCxn id="125" idx="2"/>
          </p:cNvCxnSpPr>
          <p:nvPr/>
        </p:nvCxnSpPr>
        <p:spPr>
          <a:xfrm flipH="1" flipV="1">
            <a:off x="8453394" y="3732026"/>
            <a:ext cx="676783" cy="9113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8" name="Straight Arrow Connector 127"/>
          <p:cNvCxnSpPr>
            <a:stCxn id="101" idx="3"/>
            <a:endCxn id="98" idx="2"/>
          </p:cNvCxnSpPr>
          <p:nvPr/>
        </p:nvCxnSpPr>
        <p:spPr>
          <a:xfrm flipH="1" flipV="1">
            <a:off x="7437750" y="4432492"/>
            <a:ext cx="1692427" cy="3410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29" name="Straight Arrow Connector 128"/>
          <p:cNvCxnSpPr>
            <a:stCxn id="101" idx="2"/>
            <a:endCxn id="118" idx="2"/>
          </p:cNvCxnSpPr>
          <p:nvPr/>
        </p:nvCxnSpPr>
        <p:spPr>
          <a:xfrm flipH="1" flipV="1">
            <a:off x="8117477" y="2268993"/>
            <a:ext cx="978336" cy="24394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0" name="Straight Arrow Connector 129"/>
          <p:cNvCxnSpPr>
            <a:stCxn id="101" idx="7"/>
            <a:endCxn id="123" idx="2"/>
          </p:cNvCxnSpPr>
          <p:nvPr/>
        </p:nvCxnSpPr>
        <p:spPr>
          <a:xfrm flipV="1">
            <a:off x="9296101" y="4423698"/>
            <a:ext cx="1080201" cy="21972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1" name="Straight Arrow Connector 130"/>
          <p:cNvCxnSpPr>
            <a:stCxn id="101" idx="6"/>
            <a:endCxn id="122" idx="2"/>
          </p:cNvCxnSpPr>
          <p:nvPr/>
        </p:nvCxnSpPr>
        <p:spPr>
          <a:xfrm flipV="1">
            <a:off x="9330465" y="3397220"/>
            <a:ext cx="1134155" cy="13112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2" name="Straight Arrow Connector 131"/>
          <p:cNvCxnSpPr>
            <a:stCxn id="101" idx="1"/>
            <a:endCxn id="124" idx="2"/>
          </p:cNvCxnSpPr>
          <p:nvPr/>
        </p:nvCxnSpPr>
        <p:spPr>
          <a:xfrm flipH="1" flipV="1">
            <a:off x="8793212" y="3021494"/>
            <a:ext cx="336965" cy="16219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3" name="Straight Arrow Connector 132"/>
          <p:cNvCxnSpPr>
            <a:stCxn id="101" idx="7"/>
            <a:endCxn id="120" idx="2"/>
          </p:cNvCxnSpPr>
          <p:nvPr/>
        </p:nvCxnSpPr>
        <p:spPr>
          <a:xfrm flipV="1">
            <a:off x="9296101" y="3015044"/>
            <a:ext cx="1647835" cy="16283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4" name="Straight Arrow Connector 133"/>
          <p:cNvCxnSpPr>
            <a:stCxn id="101" idx="0"/>
            <a:endCxn id="115" idx="2"/>
          </p:cNvCxnSpPr>
          <p:nvPr/>
        </p:nvCxnSpPr>
        <p:spPr>
          <a:xfrm flipH="1" flipV="1">
            <a:off x="8519384" y="2638233"/>
            <a:ext cx="693755" cy="19782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5" name="Straight Arrow Connector 134"/>
          <p:cNvCxnSpPr>
            <a:stCxn id="101" idx="7"/>
            <a:endCxn id="126" idx="2"/>
          </p:cNvCxnSpPr>
          <p:nvPr/>
        </p:nvCxnSpPr>
        <p:spPr>
          <a:xfrm flipV="1">
            <a:off x="9296101" y="2278209"/>
            <a:ext cx="256935" cy="23652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6" name="Straight Arrow Connector 135"/>
          <p:cNvCxnSpPr>
            <a:stCxn id="101" idx="0"/>
            <a:endCxn id="116" idx="2"/>
          </p:cNvCxnSpPr>
          <p:nvPr/>
        </p:nvCxnSpPr>
        <p:spPr>
          <a:xfrm flipH="1" flipV="1">
            <a:off x="8836010" y="2275634"/>
            <a:ext cx="377129" cy="23408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7" name="Straight Arrow Connector 136"/>
          <p:cNvCxnSpPr>
            <a:stCxn id="101" idx="1"/>
            <a:endCxn id="117" idx="2"/>
          </p:cNvCxnSpPr>
          <p:nvPr/>
        </p:nvCxnSpPr>
        <p:spPr>
          <a:xfrm flipH="1" flipV="1">
            <a:off x="7318253" y="3377413"/>
            <a:ext cx="1811924" cy="126601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8" name="Straight Arrow Connector 137"/>
          <p:cNvCxnSpPr>
            <a:stCxn id="101" idx="7"/>
            <a:endCxn id="121" idx="2"/>
          </p:cNvCxnSpPr>
          <p:nvPr/>
        </p:nvCxnSpPr>
        <p:spPr>
          <a:xfrm flipV="1">
            <a:off x="9296101" y="2638243"/>
            <a:ext cx="1311399" cy="200518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9" name="Straight Arrow Connector 138"/>
          <p:cNvCxnSpPr>
            <a:stCxn id="101" idx="7"/>
            <a:endCxn id="119" idx="2"/>
          </p:cNvCxnSpPr>
          <p:nvPr/>
        </p:nvCxnSpPr>
        <p:spPr>
          <a:xfrm flipV="1">
            <a:off x="9296101" y="2284656"/>
            <a:ext cx="1402165" cy="23587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8994170" y="4768914"/>
            <a:ext cx="844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350" dirty="0">
                <a:solidFill>
                  <a:prstClr val="black"/>
                </a:solidFill>
                <a:latin typeface="Intel Clear"/>
              </a:rPr>
              <a:t>Clock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158301" y="3133683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  <a:latin typeface="Intel Clear"/>
              </a:rPr>
              <a:t>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9900"/>
            <a:ext cx="2286000" cy="1066800"/>
          </a:xfrm>
        </p:spPr>
        <p:txBody>
          <a:bodyPr/>
          <a:lstStyle/>
          <a:p>
            <a:r>
              <a:rPr lang="en-US" dirty="0" smtClean="0"/>
              <a:t>Timing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36700"/>
            <a:ext cx="10972800" cy="4325938"/>
          </a:xfrm>
        </p:spPr>
        <p:txBody>
          <a:bodyPr>
            <a:normAutofit/>
          </a:bodyPr>
          <a:lstStyle/>
          <a:p>
            <a:r>
              <a:rPr lang="en-US" b="1" dirty="0" smtClean="0"/>
              <a:t>Skew</a:t>
            </a:r>
          </a:p>
          <a:p>
            <a:pPr lvl="1"/>
            <a:r>
              <a:rPr lang="en-US" dirty="0"/>
              <a:t>Clock skew is </a:t>
            </a:r>
            <a:r>
              <a:rPr lang="en-US" dirty="0" smtClean="0"/>
              <a:t>the </a:t>
            </a:r>
            <a:r>
              <a:rPr lang="en-US" dirty="0"/>
              <a:t>difference in the arrival time of a clock signal at two different </a:t>
            </a:r>
            <a:r>
              <a:rPr lang="en-US" dirty="0" smtClean="0"/>
              <a:t>Flops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Jitter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lock </a:t>
            </a:r>
            <a:r>
              <a:rPr lang="en-US" dirty="0"/>
              <a:t>jitter is the deviation of a clock edge from its ideal position in time</a:t>
            </a:r>
            <a:endParaRPr lang="en-US" dirty="0" smtClean="0"/>
          </a:p>
          <a:p>
            <a:r>
              <a:rPr lang="en-US" b="1" dirty="0" smtClean="0"/>
              <a:t>Slew</a:t>
            </a:r>
          </a:p>
          <a:p>
            <a:pPr lvl="1"/>
            <a:r>
              <a:rPr lang="en-US" dirty="0" smtClean="0"/>
              <a:t>Transition time of the clock- rise/fall time of the clock</a:t>
            </a:r>
          </a:p>
          <a:p>
            <a:r>
              <a:rPr lang="en-US" b="1" dirty="0" smtClean="0"/>
              <a:t>Insertion Delay</a:t>
            </a:r>
          </a:p>
          <a:p>
            <a:pPr lvl="1"/>
            <a:r>
              <a:rPr lang="en-US" dirty="0"/>
              <a:t>The amount of time taken by the clock signal to travel from source to sinks is called the </a:t>
            </a:r>
            <a:r>
              <a:rPr lang="en-US" b="1" dirty="0"/>
              <a:t>insertion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2990" y="114472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ff2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8849227" y="226953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39799" y="1766983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66793" y="2404840"/>
            <a:ext cx="1" cy="6619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13044" y="1566883"/>
            <a:ext cx="5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728" y="117084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ff1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967965" y="229565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58537" y="1793102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5531" y="2430960"/>
            <a:ext cx="0" cy="63586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5033" y="1389270"/>
            <a:ext cx="57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510" y="2956288"/>
            <a:ext cx="9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400415" y="1087541"/>
            <a:ext cx="3322503" cy="1868747"/>
          </a:xfrm>
          <a:prstGeom prst="cloud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Combinational logic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19194" y="1793104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85529" y="3046031"/>
            <a:ext cx="5860864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67249" y="1566883"/>
            <a:ext cx="3044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3"/>
          </p:cNvCxnSpPr>
          <p:nvPr/>
        </p:nvCxnSpPr>
        <p:spPr>
          <a:xfrm flipH="1">
            <a:off x="2330682" y="3046031"/>
            <a:ext cx="7344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267" y="2466804"/>
            <a:ext cx="190061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en-US" sz="2133" dirty="0" err="1"/>
          </a:p>
        </p:txBody>
      </p:sp>
      <p:sp>
        <p:nvSpPr>
          <p:cNvPr id="26" name="TextBox 25"/>
          <p:cNvSpPr txBox="1"/>
          <p:nvPr/>
        </p:nvSpPr>
        <p:spPr>
          <a:xfrm>
            <a:off x="1302405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0587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449688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17573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1664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338688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1757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49549" y="4559955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0657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89457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49549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333771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38688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02779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70664" y="3934120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83953" y="3934120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03717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7160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3569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69271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71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03579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0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4348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03579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687800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271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680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24694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03798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3355943" y="4232360"/>
            <a:ext cx="351933" cy="1021512"/>
          </a:xfrm>
          <a:custGeom>
            <a:avLst/>
            <a:gdLst>
              <a:gd name="connsiteX0" fmla="*/ 0 w 263950"/>
              <a:gd name="connsiteY0" fmla="*/ 11990 h 766134"/>
              <a:gd name="connsiteX1" fmla="*/ 226243 w 263950"/>
              <a:gd name="connsiteY1" fmla="*/ 87404 h 766134"/>
              <a:gd name="connsiteX2" fmla="*/ 28280 w 263950"/>
              <a:gd name="connsiteY2" fmla="*/ 662439 h 766134"/>
              <a:gd name="connsiteX3" fmla="*/ 263950 w 263950"/>
              <a:gd name="connsiteY3" fmla="*/ 766134 h 76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950" h="766134">
                <a:moveTo>
                  <a:pt x="0" y="11990"/>
                </a:moveTo>
                <a:cubicBezTo>
                  <a:pt x="110765" y="-4507"/>
                  <a:pt x="221530" y="-21004"/>
                  <a:pt x="226243" y="87404"/>
                </a:cubicBezTo>
                <a:cubicBezTo>
                  <a:pt x="230956" y="195812"/>
                  <a:pt x="21996" y="549317"/>
                  <a:pt x="28280" y="662439"/>
                </a:cubicBezTo>
                <a:cubicBezTo>
                  <a:pt x="34565" y="775561"/>
                  <a:pt x="226243" y="750423"/>
                  <a:pt x="263950" y="766134"/>
                </a:cubicBezTo>
              </a:path>
            </a:pathLst>
          </a:custGeom>
          <a:noFill/>
          <a:ln w="158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3216752" y="3661890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2ns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70782" y="5524021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3ns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26118" y="3993086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59053" y="5188092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43048" y="4559953"/>
            <a:ext cx="749285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Skew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90216" y="4744008"/>
            <a:ext cx="350331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92332" y="4589158"/>
            <a:ext cx="317634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= 3-2 =&gt;1 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1912" y="4518852"/>
            <a:ext cx="28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skew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81" grpId="0"/>
      <p:bldP spid="82" grpId="0"/>
      <p:bldP spid="83" grpId="0"/>
      <p:bldP spid="8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2990" y="114472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ff2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8849227" y="226953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39799" y="1766983"/>
            <a:ext cx="30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66793" y="2404840"/>
            <a:ext cx="1" cy="6619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13044" y="1566883"/>
            <a:ext cx="5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728" y="1170840"/>
            <a:ext cx="786809" cy="12445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ff1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967965" y="2295656"/>
            <a:ext cx="235132" cy="12983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58537" y="1793102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5531" y="2430960"/>
            <a:ext cx="0" cy="63586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5033" y="1389270"/>
            <a:ext cx="57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510" y="2956288"/>
            <a:ext cx="9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400415" y="1087541"/>
            <a:ext cx="3322503" cy="1868747"/>
          </a:xfrm>
          <a:prstGeom prst="cloud">
            <a:avLst/>
          </a:prstGeom>
          <a:solidFill>
            <a:schemeClr val="accent1"/>
          </a:solid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Intel Clear" panose="020B0604020203020204" pitchFamily="34" charset="0"/>
              </a:rPr>
              <a:t>Combinational logic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219194" y="1793104"/>
            <a:ext cx="1333796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85529" y="3046031"/>
            <a:ext cx="5860864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67249" y="1566883"/>
            <a:ext cx="3044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3"/>
          </p:cNvCxnSpPr>
          <p:nvPr/>
        </p:nvCxnSpPr>
        <p:spPr>
          <a:xfrm flipH="1">
            <a:off x="2330682" y="3046031"/>
            <a:ext cx="7344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7267" y="2466804"/>
            <a:ext cx="1900619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en-US" sz="2133" dirty="0" err="1"/>
          </a:p>
        </p:txBody>
      </p:sp>
      <p:sp>
        <p:nvSpPr>
          <p:cNvPr id="26" name="TextBox 25"/>
          <p:cNvSpPr txBox="1"/>
          <p:nvPr/>
        </p:nvSpPr>
        <p:spPr>
          <a:xfrm>
            <a:off x="1302405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0587" y="2466804"/>
            <a:ext cx="2252627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037822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05707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69798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26822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70570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37683" y="4548428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59470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377591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037683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921905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6822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90913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58798" y="392259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72087" y="392259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03717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47160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35693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69271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71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03579" y="554243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060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43487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803579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687800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271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6808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24694" y="491660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037983" y="491660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01298" y="3647167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/>
              <a:t>2ns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570782" y="5521414"/>
            <a:ext cx="102275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3ns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514252" y="3981559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Launch clock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59053" y="5188092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Capture clock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96418" y="4560669"/>
            <a:ext cx="749285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Skew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926822" y="4715691"/>
            <a:ext cx="461987" cy="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76649" y="4576131"/>
            <a:ext cx="317634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= </a:t>
            </a:r>
            <a:r>
              <a:rPr lang="en-US" sz="2133" dirty="0" smtClean="0"/>
              <a:t>2-3 =&gt; -1 </a:t>
            </a:r>
            <a:r>
              <a:rPr lang="en-US" sz="2133" dirty="0"/>
              <a:t>ns</a:t>
            </a:r>
          </a:p>
        </p:txBody>
      </p:sp>
      <p:sp>
        <p:nvSpPr>
          <p:cNvPr id="20" name="Freeform 19"/>
          <p:cNvSpPr/>
          <p:nvPr/>
        </p:nvSpPr>
        <p:spPr>
          <a:xfrm>
            <a:off x="3670649" y="4240634"/>
            <a:ext cx="261298" cy="1119134"/>
          </a:xfrm>
          <a:custGeom>
            <a:avLst/>
            <a:gdLst>
              <a:gd name="connsiteX0" fmla="*/ 13077 w 261298"/>
              <a:gd name="connsiteY0" fmla="*/ 1010635 h 1119134"/>
              <a:gd name="connsiteX1" fmla="*/ 261271 w 261298"/>
              <a:gd name="connsiteY1" fmla="*/ 1036760 h 1119134"/>
              <a:gd name="connsiteX2" fmla="*/ 14 w 261298"/>
              <a:gd name="connsiteY2" fmla="*/ 96235 h 1119134"/>
              <a:gd name="connsiteX3" fmla="*/ 248208 w 261298"/>
              <a:gd name="connsiteY3" fmla="*/ 30920 h 1119134"/>
              <a:gd name="connsiteX4" fmla="*/ 248208 w 261298"/>
              <a:gd name="connsiteY4" fmla="*/ 30920 h 111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8" h="1119134">
                <a:moveTo>
                  <a:pt x="13077" y="1010635"/>
                </a:moveTo>
                <a:cubicBezTo>
                  <a:pt x="138262" y="1099897"/>
                  <a:pt x="263448" y="1189160"/>
                  <a:pt x="261271" y="1036760"/>
                </a:cubicBezTo>
                <a:cubicBezTo>
                  <a:pt x="259094" y="884360"/>
                  <a:pt x="2191" y="263875"/>
                  <a:pt x="14" y="96235"/>
                </a:cubicBezTo>
                <a:cubicBezTo>
                  <a:pt x="-2163" y="-71405"/>
                  <a:pt x="248208" y="30920"/>
                  <a:pt x="248208" y="30920"/>
                </a:cubicBezTo>
                <a:lnTo>
                  <a:pt x="248208" y="3092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321912" y="4518852"/>
            <a:ext cx="28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skew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3" grpId="0"/>
      <p:bldP spid="87" grpId="0"/>
      <p:bldP spid="20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482848" y="3415775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50818" y="3444383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5470" y="3437445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2268" y="3420881"/>
            <a:ext cx="527901" cy="625835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  <a:ln w="158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Jitter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2533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80419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44509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01533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8041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12395" y="2347797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6941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52303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12395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396616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01534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5624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33510" y="1721963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46799" y="1721963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2533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0419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0" idx="2"/>
          </p:cNvCxnSpPr>
          <p:nvPr/>
        </p:nvCxnSpPr>
        <p:spPr>
          <a:xfrm flipV="1">
            <a:off x="5844510" y="4041609"/>
            <a:ext cx="902289" cy="5107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09417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180419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12395" y="4046716"/>
            <a:ext cx="889000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69419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52303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512395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396616" y="3420881"/>
            <a:ext cx="0" cy="625835"/>
          </a:xfrm>
          <a:prstGeom prst="line">
            <a:avLst/>
          </a:prstGeom>
          <a:ln w="15875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01534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65624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33510" y="3420881"/>
            <a:ext cx="778885" cy="0"/>
          </a:xfrm>
          <a:prstGeom prst="line">
            <a:avLst/>
          </a:prstGeom>
          <a:ln w="158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753243" y="3427652"/>
            <a:ext cx="0" cy="62583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8963" y="1780929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Ideal clock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1066" y="3569651"/>
            <a:ext cx="1968071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 smtClean="0"/>
              <a:t>Realistic </a:t>
            </a:r>
            <a:r>
              <a:rPr lang="en-US" sz="2133" dirty="0"/>
              <a:t>clock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557047" y="3172774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32347" y="3172773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41739" y="3172771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333371" y="3172770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6647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74201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150817" y="3172769"/>
            <a:ext cx="0" cy="86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0"/>
          </p:cNvCxnSpPr>
          <p:nvPr/>
        </p:nvCxnSpPr>
        <p:spPr>
          <a:xfrm flipH="1" flipV="1">
            <a:off x="3401534" y="2109223"/>
            <a:ext cx="4685" cy="1311659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0"/>
          </p:cNvCxnSpPr>
          <p:nvPr/>
        </p:nvCxnSpPr>
        <p:spPr>
          <a:xfrm flipH="1" flipV="1">
            <a:off x="5069417" y="2109223"/>
            <a:ext cx="3" cy="132822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746799" y="2130893"/>
            <a:ext cx="10903" cy="1306552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91839" y="2206575"/>
            <a:ext cx="0" cy="140061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1"/>
            <a:endCxn id="40" idx="3"/>
          </p:cNvCxnSpPr>
          <p:nvPr/>
        </p:nvCxnSpPr>
        <p:spPr>
          <a:xfrm>
            <a:off x="6482848" y="3728692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05470" y="3750363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42268" y="3752407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137444" y="3740569"/>
            <a:ext cx="527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66117" y="5119800"/>
            <a:ext cx="756784" cy="3282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dirty="0"/>
              <a:t>Jitter</a:t>
            </a:r>
          </a:p>
        </p:txBody>
      </p:sp>
      <p:cxnSp>
        <p:nvCxnSpPr>
          <p:cNvPr id="65" name="Straight Arrow Connector 64"/>
          <p:cNvCxnSpPr>
            <a:endCxn id="63" idx="0"/>
          </p:cNvCxnSpPr>
          <p:nvPr/>
        </p:nvCxnSpPr>
        <p:spPr>
          <a:xfrm flipH="1">
            <a:off x="5844510" y="3728692"/>
            <a:ext cx="902289" cy="139110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3" idx="0"/>
          </p:cNvCxnSpPr>
          <p:nvPr/>
        </p:nvCxnSpPr>
        <p:spPr>
          <a:xfrm>
            <a:off x="5065624" y="3750363"/>
            <a:ext cx="778885" cy="13694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3" idx="0"/>
          </p:cNvCxnSpPr>
          <p:nvPr/>
        </p:nvCxnSpPr>
        <p:spPr>
          <a:xfrm>
            <a:off x="3401533" y="3750363"/>
            <a:ext cx="2442976" cy="1369436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3" idx="0"/>
          </p:cNvCxnSpPr>
          <p:nvPr/>
        </p:nvCxnSpPr>
        <p:spPr>
          <a:xfrm flipH="1">
            <a:off x="5844510" y="3740570"/>
            <a:ext cx="2556885" cy="137922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66990" y="2205527"/>
            <a:ext cx="3409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PLL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Supply 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Crosstalk Between Signals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533" y="1564703"/>
            <a:ext cx="1664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5166" y="1123406"/>
            <a:ext cx="10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46024" y="2351436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50ns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459378" y="2321582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100ns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8059049" y="2297705"/>
            <a:ext cx="103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150ns</a:t>
            </a:r>
            <a:endParaRPr lang="en-US" sz="14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9" grpId="0" animBg="1"/>
      <p:bldP spid="38" grpId="0" animBg="1"/>
      <p:bldP spid="35" grpId="0"/>
      <p:bldP spid="63" grpId="0"/>
      <p:bldP spid="36" grpId="0"/>
      <p:bldP spid="64" grpId="0"/>
      <p:bldP spid="66" grpId="0"/>
      <p:bldP spid="68" grpId="0"/>
    </p:bldLst>
  </p:timing>
</p:sld>
</file>

<file path=ppt/theme/theme1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12767</TotalTime>
  <Words>646</Words>
  <Application>Microsoft Office PowerPoint</Application>
  <PresentationFormat>Widescreen</PresentationFormat>
  <Paragraphs>320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Intel Clear</vt:lpstr>
      <vt:lpstr>Times New Roman</vt:lpstr>
      <vt:lpstr>Wingdings</vt:lpstr>
      <vt:lpstr>ADINWEST Basic Template</vt:lpstr>
      <vt:lpstr>1_Office Theme</vt:lpstr>
      <vt:lpstr>Clock Tree Synthesis</vt:lpstr>
      <vt:lpstr>PowerPoint Presentation</vt:lpstr>
      <vt:lpstr>Contents </vt:lpstr>
      <vt:lpstr>Clock Tree Synthesis</vt:lpstr>
      <vt:lpstr>Clock Tree Synthesis</vt:lpstr>
      <vt:lpstr>Timing </vt:lpstr>
      <vt:lpstr>Skew</vt:lpstr>
      <vt:lpstr>Skew</vt:lpstr>
      <vt:lpstr>Jitter</vt:lpstr>
      <vt:lpstr>Slew</vt:lpstr>
      <vt:lpstr>Insertion Delay</vt:lpstr>
      <vt:lpstr>Power</vt:lpstr>
      <vt:lpstr>Signal Integrity </vt:lpstr>
      <vt:lpstr>Solution?</vt:lpstr>
      <vt:lpstr>PowerPoint Presentation</vt:lpstr>
      <vt:lpstr>PowerPoint Presentation</vt:lpstr>
      <vt:lpstr>H-Tree</vt:lpstr>
      <vt:lpstr>Grid</vt:lpstr>
      <vt:lpstr>Spine Tree</vt:lpstr>
      <vt:lpstr>A Quick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KAZI</cp:lastModifiedBy>
  <cp:revision>122</cp:revision>
  <dcterms:created xsi:type="dcterms:W3CDTF">2021-07-13T10:25:23Z</dcterms:created>
  <dcterms:modified xsi:type="dcterms:W3CDTF">2022-04-04T06:14:37Z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