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8" r:id="rId2"/>
  </p:sldMasterIdLst>
  <p:notesMasterIdLst>
    <p:notesMasterId r:id="rId26"/>
  </p:notesMasterIdLst>
  <p:handoutMasterIdLst>
    <p:handoutMasterId r:id="rId27"/>
  </p:handoutMasterIdLst>
  <p:sldIdLst>
    <p:sldId id="257" r:id="rId3"/>
    <p:sldId id="297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89911" autoAdjust="0"/>
  </p:normalViewPr>
  <p:slideViewPr>
    <p:cSldViewPr snapToGrid="0">
      <p:cViewPr varScale="1">
        <p:scale>
          <a:sx n="74" d="100"/>
          <a:sy n="74" d="100"/>
        </p:scale>
        <p:origin x="420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Disclosed Pursuant to NDA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Disclosed Pursuant to 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89ab376cd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89ab376cd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964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e89ab376cd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e89ab376cd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848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80f99d4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e80f99d4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485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e80f99d48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e80f99d48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414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e94062c31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e94062c31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994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e94062c31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ge94062c31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7562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94062c3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ge94062c3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7745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e94062c31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ge94062c31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135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e94062c31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ge94062c31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4161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e94062c314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ge94062c314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52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89ab376cd_0_2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e89ab376cd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768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e94062c314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e94062c314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798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e94062c314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ge94062c31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970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e94062c314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ge94062c314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195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89ab376cd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89ab376cd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93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89ab376cd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89ab376cd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706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89ab376c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89ab376c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114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89ab376cd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89ab376cd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493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89ab376cd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89ab376cd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654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89ab376cd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89ab376cd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54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89ab376cd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e89ab376cd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29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32000">
              <a:schemeClr val="accent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3213" y="2358297"/>
            <a:ext cx="10950515" cy="1470025"/>
          </a:xfrm>
        </p:spPr>
        <p:txBody>
          <a:bodyPr lIns="0" rIns="0" anchor="b" anchorCtr="0">
            <a:noAutofit/>
          </a:bodyPr>
          <a:lstStyle>
            <a:lvl1pPr algn="l">
              <a:lnSpc>
                <a:spcPct val="80000"/>
              </a:lnSpc>
              <a:defRPr sz="3733" b="0" spc="0" baseline="0">
                <a:solidFill>
                  <a:schemeClr val="bg1">
                    <a:alpha val="90000"/>
                  </a:schemeClr>
                </a:solidFill>
                <a:latin typeface="+mj-lt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28pt Intel Clear Title 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6440" y="3874707"/>
            <a:ext cx="8440283" cy="123381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 i="0" baseline="0">
                <a:solidFill>
                  <a:schemeClr val="accent3"/>
                </a:solidFill>
                <a:latin typeface="+mj-lt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18pt Intel Clear </a:t>
            </a:r>
            <a:r>
              <a:rPr lang="en-US" dirty="0" err="1" smtClean="0"/>
              <a:t>Subhejhtyytygsdvfsad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521476" y="6277839"/>
            <a:ext cx="51490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MERL Confidential </a:t>
            </a:r>
            <a:endParaRPr lang="en-US" sz="1200" b="0" dirty="0">
              <a:solidFill>
                <a:schemeClr val="accent3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9599" y="6283496"/>
            <a:ext cx="21570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Rev.</a:t>
            </a: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 1.0, Dr. Roomi  Naqvi</a:t>
            </a:r>
            <a:endParaRPr lang="en-US" sz="1200" b="0" dirty="0">
              <a:solidFill>
                <a:schemeClr val="bg1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635215" y="6185506"/>
            <a:ext cx="220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Intel Clear" panose="020B0604020203020204" pitchFamily="34" charset="0"/>
              </a:rPr>
              <a:t>Disclosed</a:t>
            </a:r>
            <a:r>
              <a:rPr lang="en-US" sz="1200" baseline="0" dirty="0">
                <a:solidFill>
                  <a:schemeClr val="bg1"/>
                </a:solidFill>
                <a:latin typeface="Intel Clear" panose="020B0604020203020204" pitchFamily="34" charset="0"/>
              </a:rPr>
              <a:t> Pursuant to NDA</a:t>
            </a:r>
          </a:p>
        </p:txBody>
      </p:sp>
    </p:spTree>
    <p:extLst>
      <p:ext uri="{BB962C8B-B14F-4D97-AF65-F5344CB8AC3E}">
        <p14:creationId xmlns:p14="http://schemas.microsoft.com/office/powerpoint/2010/main" val="115527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82A8-9671-42C5-9435-0C23A32649F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8234-F10E-4541-99C2-52488943F65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96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2" indent="0">
              <a:buNone/>
              <a:defRPr sz="1600" b="1"/>
            </a:lvl6pPr>
            <a:lvl7pPr marL="2743202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60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2" indent="0">
              <a:buNone/>
              <a:defRPr sz="1600" b="1"/>
            </a:lvl6pPr>
            <a:lvl7pPr marL="2743202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60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483A-B16E-4D01-ACDC-0542359C66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29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99C8-884D-4EEF-813E-6E6992E185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613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B19A-8682-4999-959B-BFCA070178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66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1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1" indent="0">
              <a:buNone/>
              <a:defRPr sz="1000"/>
            </a:lvl5pPr>
            <a:lvl6pPr marL="2286002" indent="0">
              <a:buNone/>
              <a:defRPr sz="1000"/>
            </a:lvl6pPr>
            <a:lvl7pPr marL="2743202" indent="0">
              <a:buNone/>
              <a:defRPr sz="1000"/>
            </a:lvl7pPr>
            <a:lvl8pPr marL="3200401" indent="0">
              <a:buNone/>
              <a:defRPr sz="1000"/>
            </a:lvl8pPr>
            <a:lvl9pPr marL="36576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C1A-D051-4C61-9471-F30211FB9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19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1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1" indent="0">
              <a:buNone/>
              <a:defRPr sz="2000"/>
            </a:lvl5pPr>
            <a:lvl6pPr marL="2286002" indent="0">
              <a:buNone/>
              <a:defRPr sz="2000"/>
            </a:lvl6pPr>
            <a:lvl7pPr marL="2743202" indent="0">
              <a:buNone/>
              <a:defRPr sz="2000"/>
            </a:lvl7pPr>
            <a:lvl8pPr marL="3200401" indent="0">
              <a:buNone/>
              <a:defRPr sz="2000"/>
            </a:lvl8pPr>
            <a:lvl9pPr marL="365760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1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1" indent="0">
              <a:buNone/>
              <a:defRPr sz="1000"/>
            </a:lvl5pPr>
            <a:lvl6pPr marL="2286002" indent="0">
              <a:buNone/>
              <a:defRPr sz="1000"/>
            </a:lvl6pPr>
            <a:lvl7pPr marL="2743202" indent="0">
              <a:buNone/>
              <a:defRPr sz="1000"/>
            </a:lvl7pPr>
            <a:lvl8pPr marL="3200401" indent="0">
              <a:buNone/>
              <a:defRPr sz="1000"/>
            </a:lvl8pPr>
            <a:lvl9pPr marL="36576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01E7-3D06-426F-97AB-A3312676E0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49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1568-0998-40F0-BF50-CE874AD6498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51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2FFB-6980-4634-B455-F6F0F537E93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3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70" y="193392"/>
            <a:ext cx="11399231" cy="751841"/>
          </a:xfrm>
        </p:spPr>
        <p:txBody>
          <a:bodyPr/>
          <a:lstStyle>
            <a:lvl1pPr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029200"/>
          </a:xfrm>
          <a:prstGeom prst="rect">
            <a:avLst/>
          </a:prstGeo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571486" indent="-228594">
              <a:spcBef>
                <a:spcPts val="480"/>
              </a:spcBef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914377" indent="-228594">
              <a:spcBef>
                <a:spcPts val="432"/>
              </a:spcBef>
              <a:buFont typeface="Wingdings" panose="05000000000000000000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1257269" indent="-230182">
              <a:spcBef>
                <a:spcPts val="384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</a:defRPr>
            </a:lvl4pPr>
            <a:lvl5pPr marL="1591016" indent="-230182">
              <a:spcBef>
                <a:spcPts val="336"/>
              </a:spcBef>
              <a:buFont typeface="Times New Roman" panose="02020603050405020304" pitchFamily="18" charset="0"/>
              <a:buChar char="‣"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143002"/>
            <a:ext cx="5384800" cy="50291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43000"/>
            <a:ext cx="53848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/>
            </a:lvl2pPr>
            <a:lvl3pPr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939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617" indent="0">
              <a:buNone/>
              <a:defRPr sz="2000" b="1"/>
            </a:lvl2pPr>
            <a:lvl3pPr marL="913233" indent="0">
              <a:buNone/>
              <a:defRPr sz="1800" b="1"/>
            </a:lvl3pPr>
            <a:lvl4pPr marL="1369852" indent="0">
              <a:buNone/>
              <a:defRPr sz="1600" b="1"/>
            </a:lvl4pPr>
            <a:lvl5pPr marL="1826470" indent="0">
              <a:buNone/>
              <a:defRPr sz="1600" b="1"/>
            </a:lvl5pPr>
            <a:lvl6pPr marL="2283083" indent="0">
              <a:buNone/>
              <a:defRPr sz="1600" b="1"/>
            </a:lvl6pPr>
            <a:lvl7pPr marL="2739705" indent="0">
              <a:buNone/>
              <a:defRPr sz="1600" b="1"/>
            </a:lvl7pPr>
            <a:lvl8pPr marL="3196323" indent="0">
              <a:buNone/>
              <a:defRPr sz="1600" b="1"/>
            </a:lvl8pPr>
            <a:lvl9pPr marL="36529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2" y="1143000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617" indent="0">
              <a:buNone/>
              <a:defRPr sz="2000" b="1"/>
            </a:lvl2pPr>
            <a:lvl3pPr marL="913233" indent="0">
              <a:buNone/>
              <a:defRPr sz="1800" b="1"/>
            </a:lvl3pPr>
            <a:lvl4pPr marL="1369852" indent="0">
              <a:buNone/>
              <a:defRPr sz="1600" b="1"/>
            </a:lvl4pPr>
            <a:lvl5pPr marL="1826470" indent="0">
              <a:buNone/>
              <a:defRPr sz="1600" b="1"/>
            </a:lvl5pPr>
            <a:lvl6pPr marL="2283083" indent="0">
              <a:buNone/>
              <a:defRPr sz="1600" b="1"/>
            </a:lvl6pPr>
            <a:lvl7pPr marL="2739705" indent="0">
              <a:buNone/>
              <a:defRPr sz="1600" b="1"/>
            </a:lvl7pPr>
            <a:lvl8pPr marL="3196323" indent="0">
              <a:buNone/>
              <a:defRPr sz="1600" b="1"/>
            </a:lvl8pPr>
            <a:lvl9pPr marL="36529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6" y="1828802"/>
            <a:ext cx="5389033" cy="43433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 marL="576058" indent="-228594">
              <a:buFont typeface="Courier New" panose="02070309020205020404" pitchFamily="49" charset="0"/>
              <a:buChar char="o"/>
              <a:defRPr sz="2133"/>
            </a:lvl3pPr>
            <a:lvl4pPr marL="1066773" indent="-380990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08542" y="1782763"/>
            <a:ext cx="5389033" cy="43433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 marL="576058" indent="-228594">
              <a:buFont typeface="Courier New" panose="02070309020205020404" pitchFamily="49" charset="0"/>
              <a:buChar char="o"/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8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066" y="866052"/>
            <a:ext cx="11313335" cy="5306149"/>
          </a:xfrm>
          <a:prstGeom prst="rect">
            <a:avLst/>
          </a:prstGeom>
        </p:spPr>
        <p:txBody>
          <a:bodyPr/>
          <a:lstStyle>
            <a:lvl1pPr marL="380990" indent="-380990">
              <a:spcBef>
                <a:spcPts val="576"/>
              </a:spcBef>
              <a:buFont typeface="Wingdings" panose="05000000000000000000" pitchFamily="2" charset="2"/>
              <a:buChar char="Ø"/>
              <a:tabLst>
                <a:tab pos="339717" algn="l"/>
              </a:tabLst>
              <a:defRPr sz="2400">
                <a:solidFill>
                  <a:schemeClr val="tx1"/>
                </a:solidFill>
              </a:defRPr>
            </a:lvl1pPr>
            <a:lvl2pPr marL="723882" indent="-380990">
              <a:spcBef>
                <a:spcPts val="480"/>
              </a:spcBef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1066773" indent="-380990">
              <a:spcBef>
                <a:spcPts val="432"/>
              </a:spcBef>
              <a:buFont typeface="Wingdings" panose="05000000000000000000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1406489" indent="-380990">
              <a:spcBef>
                <a:spcPts val="384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</a:defRPr>
            </a:lvl4pPr>
            <a:lvl5pPr marL="1749382" indent="-380990">
              <a:spcBef>
                <a:spcPts val="336"/>
              </a:spcBef>
              <a:buFont typeface="Wingdings" panose="05000000000000000000" pitchFamily="2" charset="2"/>
              <a:buChar char="ü"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7484" y="228600"/>
            <a:ext cx="10972800" cy="762000"/>
          </a:xfrm>
        </p:spPr>
        <p:txBody>
          <a:bodyPr/>
          <a:lstStyle>
            <a:lvl1pPr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147" y="3023524"/>
            <a:ext cx="10972800" cy="766157"/>
          </a:xfrm>
        </p:spPr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1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1" indent="0" algn="ctr">
              <a:buNone/>
              <a:defRPr sz="1600"/>
            </a:lvl5pPr>
            <a:lvl6pPr marL="2286002" indent="0" algn="ctr">
              <a:buNone/>
              <a:defRPr sz="1600"/>
            </a:lvl6pPr>
            <a:lvl7pPr marL="2743202" indent="0" algn="ctr">
              <a:buNone/>
              <a:defRPr sz="1600"/>
            </a:lvl7pPr>
            <a:lvl8pPr marL="3200401" indent="0" algn="ctr">
              <a:buNone/>
              <a:defRPr sz="1600"/>
            </a:lvl8pPr>
            <a:lvl9pPr marL="3657602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C9F-F24E-4A7E-AC1E-C366FEE07D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5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D281-6546-4FBB-9351-779A001F36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116" y="6297593"/>
            <a:ext cx="121920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897" y="243841"/>
            <a:ext cx="11399231" cy="75184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50488" y="6354931"/>
            <a:ext cx="488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MERL Confidential </a:t>
            </a:r>
            <a:endParaRPr lang="en-US" sz="1200" b="0" dirty="0">
              <a:solidFill>
                <a:schemeClr val="accent3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89663" y="6354932"/>
            <a:ext cx="30726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0" dirty="0">
                <a:solidFill>
                  <a:schemeClr val="bg1"/>
                </a:solidFill>
                <a:latin typeface="Intel Clear" panose="020B0604020203020204" pitchFamily="34" charset="0"/>
              </a:rPr>
              <a:t>Accelerating Engineering Innovation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8008" y="6398662"/>
            <a:ext cx="256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Intel Clear" panose="020B0604020203020204" pitchFamily="34" charset="0"/>
              </a:rPr>
              <a:t>Rev. 1.0  Dr. Roomi Naqvi</a:t>
            </a:r>
            <a:r>
              <a:rPr lang="en-US" sz="1200" b="0" dirty="0">
                <a:solidFill>
                  <a:schemeClr val="tx1"/>
                </a:solidFill>
                <a:latin typeface="Intel Clear" panose="020B0604020203020204" pitchFamily="34" charset="0"/>
              </a:rPr>
              <a:t> </a:t>
            </a:r>
            <a:endParaRPr lang="en-US" sz="1200" b="0" dirty="0">
              <a:solidFill>
                <a:srgbClr val="FF0000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20" name="Text Placeholder 14"/>
          <p:cNvSpPr>
            <a:spLocks noGrp="1"/>
          </p:cNvSpPr>
          <p:nvPr>
            <p:ph type="body" idx="1"/>
          </p:nvPr>
        </p:nvSpPr>
        <p:spPr>
          <a:xfrm>
            <a:off x="618008" y="1244425"/>
            <a:ext cx="10964392" cy="4931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575778" y="6405797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11628300" y="6365867"/>
            <a:ext cx="5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CB1289-EF13-449D-BC2B-759FFBC0FE46}" type="slidenum">
              <a:rPr lang="en-US" sz="1200" b="0" smtClean="0">
                <a:solidFill>
                  <a:schemeClr val="bg1"/>
                </a:solidFill>
                <a:latin typeface="Intel Clear" panose="020B0604020203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0" dirty="0">
              <a:solidFill>
                <a:srgbClr val="FF0000"/>
              </a:solidFill>
              <a:effectLst/>
              <a:latin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7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457189" rtl="0" eaLnBrk="1" latinLnBrk="0" hangingPunct="1">
        <a:lnSpc>
          <a:spcPct val="100000"/>
        </a:lnSpc>
        <a:spcBef>
          <a:spcPct val="0"/>
        </a:spcBef>
        <a:buNone/>
        <a:defRPr sz="3200" b="0" i="1" kern="1200" spc="0" baseline="0">
          <a:solidFill>
            <a:schemeClr val="tx2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1pPr>
    </p:titleStyle>
    <p:bodyStyle>
      <a:lvl1pPr marL="228594" indent="-228594" algn="l" defTabSz="457189" rtl="0" eaLnBrk="1" latinLnBrk="0" hangingPunct="1">
        <a:spcBef>
          <a:spcPts val="576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q"/>
        <a:defRPr sz="2400" b="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189" indent="-457189" algn="l" defTabSz="457189" rtl="0" eaLnBrk="1" latinLnBrk="0" hangingPunct="1"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76058" indent="-228594" algn="l" defTabSz="457189" rtl="0" eaLnBrk="1" latinLnBrk="0" hangingPunct="1">
        <a:spcBef>
          <a:spcPts val="480"/>
        </a:spcBef>
        <a:buClr>
          <a:schemeClr val="accent1"/>
        </a:buClr>
        <a:buFont typeface="Courier New" panose="02070309020205020404" pitchFamily="49" charset="0"/>
        <a:buChar char="o"/>
        <a:defRPr sz="2133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14377" indent="-228594" algn="l" defTabSz="457189" rtl="0" eaLnBrk="1" latinLnBrk="0" hangingPunct="1">
        <a:spcBef>
          <a:spcPts val="432"/>
        </a:spcBef>
        <a:buClr>
          <a:schemeClr val="accent1"/>
        </a:buClr>
        <a:buFont typeface="Arial" panose="020B0604020202020204" pitchFamily="34" charset="0"/>
        <a:buChar char="•"/>
        <a:defRPr sz="2133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261840" indent="-228594" algn="l" defTabSz="457189" rtl="0" eaLnBrk="1" latinLnBrk="0" hangingPunct="1">
        <a:spcBef>
          <a:spcPts val="384"/>
        </a:spcBef>
        <a:buClr>
          <a:schemeClr val="accent1"/>
        </a:buClr>
        <a:buFont typeface="Times New Roman" panose="02020603050405020304" pitchFamily="18" charset="0"/>
        <a:buChar char="‣"/>
        <a:defRPr sz="2133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591016" indent="-228594" algn="l" defTabSz="457189" rtl="0" eaLnBrk="1" latinLnBrk="0" hangingPunct="1">
        <a:spcBef>
          <a:spcPts val="336"/>
        </a:spcBef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72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68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orient="horz" pos="108">
          <p15:clr>
            <a:srgbClr val="F26B43"/>
          </p15:clr>
        </p15:guide>
        <p15:guide id="8" orient="horz" pos="540">
          <p15:clr>
            <a:srgbClr val="F26B43"/>
          </p15:clr>
        </p15:guide>
        <p15:guide id="0" orient="horz" pos="291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15820A83-3C23-471C-B609-C9B51CB023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9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1" indent="-228601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444500"/>
            <a:ext cx="11277600" cy="1001713"/>
          </a:xfrm>
        </p:spPr>
        <p:txBody>
          <a:bodyPr/>
          <a:lstStyle/>
          <a:p>
            <a:r>
              <a:rPr lang="en-US" dirty="0" smtClean="0"/>
              <a:t>Routing and Checkers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7131" y="1698171"/>
            <a:ext cx="579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Workshop Session 7,8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89ab376cd_0_525"/>
          <p:cNvSpPr txBox="1">
            <a:spLocks noGrp="1"/>
          </p:cNvSpPr>
          <p:nvPr>
            <p:ph type="title" idx="4294967295"/>
          </p:nvPr>
        </p:nvSpPr>
        <p:spPr>
          <a:xfrm>
            <a:off x="0" y="404813"/>
            <a:ext cx="11399838" cy="7508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/>
              <a:t>Routing</a:t>
            </a:r>
            <a:endParaRPr/>
          </a:p>
        </p:txBody>
      </p:sp>
      <p:sp>
        <p:nvSpPr>
          <p:cNvPr id="405" name="Google Shape;405;ge89ab376cd_0_525"/>
          <p:cNvSpPr txBox="1">
            <a:spLocks noGrp="1"/>
          </p:cNvSpPr>
          <p:nvPr>
            <p:ph type="body" idx="4294967295"/>
          </p:nvPr>
        </p:nvSpPr>
        <p:spPr>
          <a:xfrm>
            <a:off x="1219200" y="1239838"/>
            <a:ext cx="109728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228594" indent="-228594">
              <a:spcBef>
                <a:spcPts val="0"/>
              </a:spcBef>
              <a:buSzPts val="1800"/>
              <a:buFont typeface="Noto Sans Symbols"/>
              <a:buChar char="⮚"/>
            </a:pPr>
            <a:r>
              <a:rPr lang="en-US"/>
              <a:t>Detailed Routing</a:t>
            </a:r>
            <a:endParaRPr/>
          </a:p>
        </p:txBody>
      </p:sp>
      <p:sp>
        <p:nvSpPr>
          <p:cNvPr id="406" name="Google Shape;406;ge89ab376cd_0_525"/>
          <p:cNvSpPr/>
          <p:nvPr/>
        </p:nvSpPr>
        <p:spPr>
          <a:xfrm>
            <a:off x="1057791" y="1978691"/>
            <a:ext cx="5689600" cy="3556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e89ab376cd_0_525"/>
          <p:cNvSpPr/>
          <p:nvPr/>
        </p:nvSpPr>
        <p:spPr>
          <a:xfrm rot="5400000">
            <a:off x="4800161" y="3565616"/>
            <a:ext cx="3218800" cy="414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408" name="Google Shape;408;ge89ab376cd_0_525"/>
          <p:cNvSpPr/>
          <p:nvPr/>
        </p:nvSpPr>
        <p:spPr>
          <a:xfrm rot="-5400000">
            <a:off x="-149009" y="3565891"/>
            <a:ext cx="3226400" cy="40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e89ab376cd_0_525"/>
          <p:cNvSpPr/>
          <p:nvPr/>
        </p:nvSpPr>
        <p:spPr>
          <a:xfrm>
            <a:off x="1260991" y="2142625"/>
            <a:ext cx="53480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 PAD 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e89ab376cd_0_525"/>
          <p:cNvSpPr/>
          <p:nvPr/>
        </p:nvSpPr>
        <p:spPr>
          <a:xfrm>
            <a:off x="1260991" y="5005900"/>
            <a:ext cx="53556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411" name="Google Shape;411;ge89ab376cd_0_525"/>
          <p:cNvSpPr/>
          <p:nvPr/>
        </p:nvSpPr>
        <p:spPr>
          <a:xfrm>
            <a:off x="1260991" y="2791491"/>
            <a:ext cx="406400" cy="20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e89ab376cd_0_525"/>
          <p:cNvSpPr/>
          <p:nvPr/>
        </p:nvSpPr>
        <p:spPr>
          <a:xfrm>
            <a:off x="1260991" y="4518691"/>
            <a:ext cx="406400" cy="20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e89ab376cd_0_525"/>
          <p:cNvSpPr/>
          <p:nvPr/>
        </p:nvSpPr>
        <p:spPr>
          <a:xfrm>
            <a:off x="6202444" y="2791489"/>
            <a:ext cx="414400" cy="2160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e89ab376cd_0_525"/>
          <p:cNvSpPr/>
          <p:nvPr/>
        </p:nvSpPr>
        <p:spPr>
          <a:xfrm>
            <a:off x="6202443" y="4518689"/>
            <a:ext cx="432800" cy="241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e89ab376cd_0_525"/>
          <p:cNvSpPr txBox="1"/>
          <p:nvPr/>
        </p:nvSpPr>
        <p:spPr>
          <a:xfrm>
            <a:off x="1287184" y="2801680"/>
            <a:ext cx="3548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Din1</a:t>
            </a:r>
            <a:endParaRPr sz="2400"/>
          </a:p>
        </p:txBody>
      </p:sp>
      <p:sp>
        <p:nvSpPr>
          <p:cNvPr id="416" name="Google Shape;416;ge89ab376cd_0_525"/>
          <p:cNvSpPr txBox="1"/>
          <p:nvPr/>
        </p:nvSpPr>
        <p:spPr>
          <a:xfrm>
            <a:off x="1287184" y="4528295"/>
            <a:ext cx="3724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Din2</a:t>
            </a:r>
            <a:endParaRPr sz="2400"/>
          </a:p>
        </p:txBody>
      </p:sp>
      <p:sp>
        <p:nvSpPr>
          <p:cNvPr id="417" name="Google Shape;417;ge89ab376cd_0_525"/>
          <p:cNvSpPr txBox="1"/>
          <p:nvPr/>
        </p:nvSpPr>
        <p:spPr>
          <a:xfrm>
            <a:off x="6228668" y="2834040"/>
            <a:ext cx="4064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Dout1</a:t>
            </a:r>
            <a:endParaRPr sz="2400"/>
          </a:p>
        </p:txBody>
      </p:sp>
      <p:sp>
        <p:nvSpPr>
          <p:cNvPr id="418" name="Google Shape;418;ge89ab376cd_0_525"/>
          <p:cNvSpPr txBox="1"/>
          <p:nvPr/>
        </p:nvSpPr>
        <p:spPr>
          <a:xfrm>
            <a:off x="6215555" y="4546903"/>
            <a:ext cx="4064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Dout2</a:t>
            </a:r>
            <a:endParaRPr sz="2400"/>
          </a:p>
        </p:txBody>
      </p:sp>
      <p:sp>
        <p:nvSpPr>
          <p:cNvPr id="419" name="Google Shape;419;ge89ab376cd_0_525"/>
          <p:cNvSpPr/>
          <p:nvPr/>
        </p:nvSpPr>
        <p:spPr>
          <a:xfrm>
            <a:off x="1667391" y="3007819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e89ab376cd_0_525"/>
          <p:cNvSpPr/>
          <p:nvPr/>
        </p:nvSpPr>
        <p:spPr>
          <a:xfrm rot="10800000">
            <a:off x="1667561" y="2521104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e89ab376cd_0_525"/>
          <p:cNvSpPr/>
          <p:nvPr/>
        </p:nvSpPr>
        <p:spPr>
          <a:xfrm>
            <a:off x="1667391" y="3505563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e89ab376cd_0_525"/>
          <p:cNvSpPr/>
          <p:nvPr/>
        </p:nvSpPr>
        <p:spPr>
          <a:xfrm>
            <a:off x="1667391" y="4003307"/>
            <a:ext cx="45352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e89ab376cd_0_525"/>
          <p:cNvSpPr/>
          <p:nvPr/>
        </p:nvSpPr>
        <p:spPr>
          <a:xfrm>
            <a:off x="1667391" y="4501051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e89ab376cd_0_525"/>
          <p:cNvSpPr/>
          <p:nvPr/>
        </p:nvSpPr>
        <p:spPr>
          <a:xfrm>
            <a:off x="3336697" y="3018705"/>
            <a:ext cx="508000" cy="497600"/>
          </a:xfrm>
          <a:prstGeom prst="rect">
            <a:avLst/>
          </a:prstGeom>
          <a:solidFill>
            <a:srgbClr val="FFC647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e89ab376cd_0_525"/>
          <p:cNvSpPr/>
          <p:nvPr/>
        </p:nvSpPr>
        <p:spPr>
          <a:xfrm>
            <a:off x="4207391" y="3007489"/>
            <a:ext cx="508000" cy="497600"/>
          </a:xfrm>
          <a:prstGeom prst="rect">
            <a:avLst/>
          </a:prstGeom>
          <a:solidFill>
            <a:srgbClr val="FFC647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e89ab376cd_0_525"/>
          <p:cNvSpPr/>
          <p:nvPr/>
        </p:nvSpPr>
        <p:spPr>
          <a:xfrm>
            <a:off x="3811035" y="3988563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427" name="Google Shape;427;ge89ab376cd_0_525"/>
          <p:cNvSpPr/>
          <p:nvPr/>
        </p:nvSpPr>
        <p:spPr>
          <a:xfrm>
            <a:off x="4918591" y="4030213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e89ab376cd_0_525"/>
          <p:cNvSpPr/>
          <p:nvPr/>
        </p:nvSpPr>
        <p:spPr>
          <a:xfrm>
            <a:off x="2400001" y="3007489"/>
            <a:ext cx="508000" cy="497600"/>
          </a:xfrm>
          <a:prstGeom prst="rect">
            <a:avLst/>
          </a:prstGeom>
          <a:solidFill>
            <a:srgbClr val="FFC647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e89ab376cd_0_525"/>
          <p:cNvSpPr/>
          <p:nvPr/>
        </p:nvSpPr>
        <p:spPr>
          <a:xfrm>
            <a:off x="5003037" y="3007489"/>
            <a:ext cx="508000" cy="497600"/>
          </a:xfrm>
          <a:prstGeom prst="rect">
            <a:avLst/>
          </a:prstGeom>
          <a:solidFill>
            <a:srgbClr val="FFC647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e89ab376cd_0_525"/>
          <p:cNvSpPr/>
          <p:nvPr/>
        </p:nvSpPr>
        <p:spPr>
          <a:xfrm>
            <a:off x="3038991" y="3988563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e89ab376cd_0_525"/>
          <p:cNvSpPr/>
          <p:nvPr/>
        </p:nvSpPr>
        <p:spPr>
          <a:xfrm>
            <a:off x="2276991" y="3985507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2" name="Google Shape;432;ge89ab376cd_0_525"/>
          <p:cNvCxnSpPr>
            <a:endCxn id="428" idx="1"/>
          </p:cNvCxnSpPr>
          <p:nvPr/>
        </p:nvCxnSpPr>
        <p:spPr>
          <a:xfrm>
            <a:off x="1667201" y="2890689"/>
            <a:ext cx="732800" cy="36560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ge89ab376cd_0_525"/>
          <p:cNvCxnSpPr/>
          <p:nvPr/>
        </p:nvCxnSpPr>
        <p:spPr>
          <a:xfrm>
            <a:off x="2908001" y="3278793"/>
            <a:ext cx="428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4" name="Google Shape;434;ge89ab376cd_0_525"/>
          <p:cNvCxnSpPr>
            <a:endCxn id="425" idx="1"/>
          </p:cNvCxnSpPr>
          <p:nvPr/>
        </p:nvCxnSpPr>
        <p:spPr>
          <a:xfrm rot="10800000" flipH="1">
            <a:off x="3844591" y="3256289"/>
            <a:ext cx="362800" cy="4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5" name="Google Shape;435;ge89ab376cd_0_525"/>
          <p:cNvCxnSpPr>
            <a:endCxn id="429" idx="1"/>
          </p:cNvCxnSpPr>
          <p:nvPr/>
        </p:nvCxnSpPr>
        <p:spPr>
          <a:xfrm>
            <a:off x="4723437" y="3256289"/>
            <a:ext cx="2796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6" name="Google Shape;436;ge89ab376cd_0_525"/>
          <p:cNvCxnSpPr>
            <a:stCxn id="417" idx="1"/>
          </p:cNvCxnSpPr>
          <p:nvPr/>
        </p:nvCxnSpPr>
        <p:spPr>
          <a:xfrm rot="10800000" flipV="1">
            <a:off x="5533468" y="2926372"/>
            <a:ext cx="695200" cy="477267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7" name="Google Shape;437;ge89ab376cd_0_525"/>
          <p:cNvCxnSpPr/>
          <p:nvPr/>
        </p:nvCxnSpPr>
        <p:spPr>
          <a:xfrm flipH="1">
            <a:off x="1667391" y="4252177"/>
            <a:ext cx="609600" cy="35880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ge89ab376cd_0_525"/>
          <p:cNvCxnSpPr/>
          <p:nvPr/>
        </p:nvCxnSpPr>
        <p:spPr>
          <a:xfrm>
            <a:off x="2784991" y="4279085"/>
            <a:ext cx="2540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9" name="Google Shape;439;ge89ab376cd_0_525"/>
          <p:cNvCxnSpPr/>
          <p:nvPr/>
        </p:nvCxnSpPr>
        <p:spPr>
          <a:xfrm>
            <a:off x="3557035" y="4283320"/>
            <a:ext cx="2540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0" name="Google Shape;440;ge89ab376cd_0_525"/>
          <p:cNvCxnSpPr/>
          <p:nvPr/>
        </p:nvCxnSpPr>
        <p:spPr>
          <a:xfrm rot="10800000" flipH="1">
            <a:off x="4334391" y="4278920"/>
            <a:ext cx="584400" cy="44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1" name="Google Shape;441;ge89ab376cd_0_525"/>
          <p:cNvCxnSpPr/>
          <p:nvPr/>
        </p:nvCxnSpPr>
        <p:spPr>
          <a:xfrm>
            <a:off x="5426591" y="4273297"/>
            <a:ext cx="711200" cy="36600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2" name="Google Shape;442;ge89ab376cd_0_525"/>
          <p:cNvCxnSpPr/>
          <p:nvPr/>
        </p:nvCxnSpPr>
        <p:spPr>
          <a:xfrm>
            <a:off x="5963156" y="4639700"/>
            <a:ext cx="2796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3" name="Google Shape;443;ge89ab376cd_0_525"/>
          <p:cNvSpPr txBox="1"/>
          <p:nvPr/>
        </p:nvSpPr>
        <p:spPr>
          <a:xfrm>
            <a:off x="7315200" y="2798201"/>
            <a:ext cx="49632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0990" indent="-380990">
              <a:buClr>
                <a:schemeClr val="tx2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Actual interconnects established</a:t>
            </a:r>
            <a:endParaRPr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Clr>
                <a:schemeClr val="tx2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Least detoured path considered</a:t>
            </a:r>
            <a:endParaRPr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Clr>
                <a:schemeClr val="tx2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iterations are performed to overcome Design Rule Violations</a:t>
            </a:r>
            <a:endParaRPr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00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89ab376cd_0_578"/>
          <p:cNvSpPr txBox="1">
            <a:spLocks noGrp="1"/>
          </p:cNvSpPr>
          <p:nvPr>
            <p:ph type="title" idx="4294967295"/>
          </p:nvPr>
        </p:nvSpPr>
        <p:spPr>
          <a:xfrm>
            <a:off x="0" y="407988"/>
            <a:ext cx="11399838" cy="752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dirty="0"/>
              <a:t>Maze Routing - LEE’s Algorithm</a:t>
            </a:r>
            <a:endParaRPr dirty="0"/>
          </a:p>
        </p:txBody>
      </p:sp>
      <p:sp>
        <p:nvSpPr>
          <p:cNvPr id="449" name="Google Shape;449;ge89ab376cd_0_578"/>
          <p:cNvSpPr txBox="1">
            <a:spLocks noGrp="1"/>
          </p:cNvSpPr>
          <p:nvPr>
            <p:ph type="body" idx="4294967295"/>
          </p:nvPr>
        </p:nvSpPr>
        <p:spPr>
          <a:xfrm>
            <a:off x="0" y="1112838"/>
            <a:ext cx="109728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457200" indent="-457200">
              <a:spcBef>
                <a:spcPts val="0"/>
              </a:spcBef>
              <a:buSzPts val="1800"/>
            </a:pPr>
            <a:r>
              <a:rPr lang="en-US" sz="2000" dirty="0"/>
              <a:t>A commonly used Algorithm,</a:t>
            </a:r>
            <a:endParaRPr sz="2000" dirty="0"/>
          </a:p>
          <a:p>
            <a:pPr marL="457200" indent="-457200">
              <a:spcBef>
                <a:spcPts val="576"/>
              </a:spcBef>
              <a:buSzPts val="1800"/>
            </a:pPr>
            <a:r>
              <a:rPr lang="en-US" sz="2000" dirty="0"/>
              <a:t>Path between two points is found and connection established</a:t>
            </a:r>
            <a:endParaRPr sz="2000" dirty="0"/>
          </a:p>
          <a:p>
            <a:pPr marL="457200" indent="-457200">
              <a:spcBef>
                <a:spcPts val="576"/>
              </a:spcBef>
              <a:buSzPts val="1800"/>
            </a:pPr>
            <a:r>
              <a:rPr lang="en-US" sz="2000" dirty="0"/>
              <a:t>The idea is to create a path between Source and Target of two cells,</a:t>
            </a:r>
            <a:endParaRPr sz="2000" dirty="0"/>
          </a:p>
        </p:txBody>
      </p:sp>
      <p:sp>
        <p:nvSpPr>
          <p:cNvPr id="450" name="Google Shape;450;ge89ab376cd_0_578"/>
          <p:cNvSpPr/>
          <p:nvPr/>
        </p:nvSpPr>
        <p:spPr>
          <a:xfrm>
            <a:off x="2527941" y="2359330"/>
            <a:ext cx="5689600" cy="3556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503;ge89ab376cd_0_632"/>
          <p:cNvSpPr/>
          <p:nvPr/>
        </p:nvSpPr>
        <p:spPr>
          <a:xfrm rot="5400000">
            <a:off x="6237912" y="3908832"/>
            <a:ext cx="3218800" cy="414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137" name="Google Shape;504;ge89ab376cd_0_632"/>
          <p:cNvSpPr/>
          <p:nvPr/>
        </p:nvSpPr>
        <p:spPr>
          <a:xfrm rot="-5400000">
            <a:off x="1288741" y="3909106"/>
            <a:ext cx="3226400" cy="40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05;ge89ab376cd_0_632"/>
          <p:cNvSpPr/>
          <p:nvPr/>
        </p:nvSpPr>
        <p:spPr>
          <a:xfrm>
            <a:off x="2698741" y="2485841"/>
            <a:ext cx="53480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 PAD 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506;ge89ab376cd_0_632"/>
          <p:cNvSpPr/>
          <p:nvPr/>
        </p:nvSpPr>
        <p:spPr>
          <a:xfrm>
            <a:off x="2698741" y="5349116"/>
            <a:ext cx="53556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140" name="Google Shape;507;ge89ab376cd_0_632"/>
          <p:cNvSpPr/>
          <p:nvPr/>
        </p:nvSpPr>
        <p:spPr>
          <a:xfrm>
            <a:off x="3117708" y="3351033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508;ge89ab376cd_0_632"/>
          <p:cNvSpPr/>
          <p:nvPr/>
        </p:nvSpPr>
        <p:spPr>
          <a:xfrm rot="10800000">
            <a:off x="3105312" y="2864248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509;ge89ab376cd_0_632"/>
          <p:cNvSpPr/>
          <p:nvPr/>
        </p:nvSpPr>
        <p:spPr>
          <a:xfrm>
            <a:off x="3105141" y="3848778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510;ge89ab376cd_0_632"/>
          <p:cNvSpPr/>
          <p:nvPr/>
        </p:nvSpPr>
        <p:spPr>
          <a:xfrm>
            <a:off x="3105141" y="4346522"/>
            <a:ext cx="4542800" cy="2340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511;ge89ab376cd_0_632"/>
          <p:cNvSpPr/>
          <p:nvPr/>
        </p:nvSpPr>
        <p:spPr>
          <a:xfrm>
            <a:off x="3105141" y="4844266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512;ge89ab376cd_0_632"/>
          <p:cNvSpPr/>
          <p:nvPr/>
        </p:nvSpPr>
        <p:spPr>
          <a:xfrm rot="10800000">
            <a:off x="3105312" y="3113121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513;ge89ab376cd_0_632"/>
          <p:cNvSpPr/>
          <p:nvPr/>
        </p:nvSpPr>
        <p:spPr>
          <a:xfrm>
            <a:off x="3105141" y="5093140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514;ge89ab376cd_0_632"/>
          <p:cNvSpPr/>
          <p:nvPr/>
        </p:nvSpPr>
        <p:spPr>
          <a:xfrm>
            <a:off x="3105141" y="3599906"/>
            <a:ext cx="4542800" cy="2484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515;ge89ab376cd_0_632"/>
          <p:cNvSpPr/>
          <p:nvPr/>
        </p:nvSpPr>
        <p:spPr>
          <a:xfrm>
            <a:off x="3105141" y="4099906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516;ge89ab376cd_0_632"/>
          <p:cNvSpPr/>
          <p:nvPr/>
        </p:nvSpPr>
        <p:spPr>
          <a:xfrm>
            <a:off x="3105141" y="4580650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517;ge89ab376cd_0_632"/>
          <p:cNvSpPr/>
          <p:nvPr/>
        </p:nvSpPr>
        <p:spPr>
          <a:xfrm>
            <a:off x="3317649" y="2869336"/>
            <a:ext cx="203200" cy="2472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518;ge89ab376cd_0_632"/>
          <p:cNvSpPr/>
          <p:nvPr/>
        </p:nvSpPr>
        <p:spPr>
          <a:xfrm>
            <a:off x="3736151" y="2869336"/>
            <a:ext cx="203200" cy="2472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519;ge89ab376cd_0_632"/>
          <p:cNvSpPr/>
          <p:nvPr/>
        </p:nvSpPr>
        <p:spPr>
          <a:xfrm>
            <a:off x="4123799" y="2876177"/>
            <a:ext cx="203200" cy="24612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520;ge89ab376cd_0_632"/>
          <p:cNvSpPr/>
          <p:nvPr/>
        </p:nvSpPr>
        <p:spPr>
          <a:xfrm>
            <a:off x="4511448" y="2876177"/>
            <a:ext cx="190400" cy="24612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521;ge89ab376cd_0_632"/>
          <p:cNvSpPr/>
          <p:nvPr/>
        </p:nvSpPr>
        <p:spPr>
          <a:xfrm>
            <a:off x="4925784" y="2876177"/>
            <a:ext cx="203200" cy="24612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522;ge89ab376cd_0_632"/>
          <p:cNvSpPr/>
          <p:nvPr/>
        </p:nvSpPr>
        <p:spPr>
          <a:xfrm>
            <a:off x="5412268" y="2869317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523;ge89ab376cd_0_632"/>
          <p:cNvSpPr/>
          <p:nvPr/>
        </p:nvSpPr>
        <p:spPr>
          <a:xfrm>
            <a:off x="5863991" y="2869336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524;ge89ab376cd_0_632"/>
          <p:cNvSpPr/>
          <p:nvPr/>
        </p:nvSpPr>
        <p:spPr>
          <a:xfrm>
            <a:off x="6746649" y="2876177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525;ge89ab376cd_0_632"/>
          <p:cNvSpPr/>
          <p:nvPr/>
        </p:nvSpPr>
        <p:spPr>
          <a:xfrm>
            <a:off x="6340249" y="2869336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526;ge89ab376cd_0_632"/>
          <p:cNvSpPr/>
          <p:nvPr/>
        </p:nvSpPr>
        <p:spPr>
          <a:xfrm>
            <a:off x="7153049" y="2864176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527;ge89ab376cd_0_632"/>
          <p:cNvSpPr/>
          <p:nvPr/>
        </p:nvSpPr>
        <p:spPr>
          <a:xfrm>
            <a:off x="3939369" y="3350710"/>
            <a:ext cx="746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Cell1 </a:t>
            </a:r>
            <a:r>
              <a:rPr lang="en-US" sz="16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6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528;ge89ab376cd_0_632"/>
          <p:cNvSpPr txBox="1"/>
          <p:nvPr/>
        </p:nvSpPr>
        <p:spPr>
          <a:xfrm>
            <a:off x="4123799" y="3973215"/>
            <a:ext cx="60800" cy="3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endParaRPr sz="21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529;ge89ab376cd_0_632"/>
          <p:cNvSpPr txBox="1"/>
          <p:nvPr/>
        </p:nvSpPr>
        <p:spPr>
          <a:xfrm>
            <a:off x="4130692" y="3868950"/>
            <a:ext cx="1964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dirty="0"/>
          </a:p>
        </p:txBody>
      </p:sp>
      <p:sp>
        <p:nvSpPr>
          <p:cNvPr id="163" name="Google Shape;530;ge89ab376cd_0_632"/>
          <p:cNvSpPr txBox="1"/>
          <p:nvPr/>
        </p:nvSpPr>
        <p:spPr>
          <a:xfrm>
            <a:off x="4130693" y="4111491"/>
            <a:ext cx="1964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dirty="0"/>
          </a:p>
        </p:txBody>
      </p:sp>
      <p:sp>
        <p:nvSpPr>
          <p:cNvPr id="164" name="Google Shape;531;ge89ab376cd_0_632"/>
          <p:cNvSpPr txBox="1"/>
          <p:nvPr/>
        </p:nvSpPr>
        <p:spPr>
          <a:xfrm>
            <a:off x="4123799" y="4352804"/>
            <a:ext cx="2036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dirty="0"/>
          </a:p>
        </p:txBody>
      </p:sp>
      <p:sp>
        <p:nvSpPr>
          <p:cNvPr id="165" name="Google Shape;532;ge89ab376cd_0_632"/>
          <p:cNvSpPr txBox="1"/>
          <p:nvPr/>
        </p:nvSpPr>
        <p:spPr>
          <a:xfrm>
            <a:off x="4327241" y="4340162"/>
            <a:ext cx="1896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66" name="Google Shape;533;ge89ab376cd_0_632"/>
          <p:cNvSpPr txBox="1"/>
          <p:nvPr/>
        </p:nvSpPr>
        <p:spPr>
          <a:xfrm>
            <a:off x="4326999" y="4111490"/>
            <a:ext cx="190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/>
          </a:p>
        </p:txBody>
      </p:sp>
      <p:sp>
        <p:nvSpPr>
          <p:cNvPr id="167" name="Google Shape;534;ge89ab376cd_0_632"/>
          <p:cNvSpPr txBox="1"/>
          <p:nvPr/>
        </p:nvSpPr>
        <p:spPr>
          <a:xfrm>
            <a:off x="4516895" y="4340162"/>
            <a:ext cx="190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/>
          </a:p>
        </p:txBody>
      </p:sp>
      <p:sp>
        <p:nvSpPr>
          <p:cNvPr id="168" name="Google Shape;535;ge89ab376cd_0_632"/>
          <p:cNvSpPr txBox="1"/>
          <p:nvPr/>
        </p:nvSpPr>
        <p:spPr>
          <a:xfrm>
            <a:off x="4524719" y="4108246"/>
            <a:ext cx="1843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69" name="Google Shape;536;ge89ab376cd_0_632"/>
          <p:cNvSpPr txBox="1"/>
          <p:nvPr/>
        </p:nvSpPr>
        <p:spPr>
          <a:xfrm>
            <a:off x="4706796" y="4340162"/>
            <a:ext cx="218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/>
          </a:p>
        </p:txBody>
      </p:sp>
      <p:sp>
        <p:nvSpPr>
          <p:cNvPr id="170" name="Google Shape;537;ge89ab376cd_0_632"/>
          <p:cNvSpPr txBox="1"/>
          <p:nvPr/>
        </p:nvSpPr>
        <p:spPr>
          <a:xfrm>
            <a:off x="4701947" y="4115674"/>
            <a:ext cx="224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/>
          </a:p>
        </p:txBody>
      </p:sp>
      <p:sp>
        <p:nvSpPr>
          <p:cNvPr id="171" name="Google Shape;538;ge89ab376cd_0_632"/>
          <p:cNvSpPr txBox="1"/>
          <p:nvPr/>
        </p:nvSpPr>
        <p:spPr>
          <a:xfrm>
            <a:off x="4920936" y="4340162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/>
          </a:p>
        </p:txBody>
      </p:sp>
      <p:sp>
        <p:nvSpPr>
          <p:cNvPr id="172" name="Google Shape;539;ge89ab376cd_0_632"/>
          <p:cNvSpPr txBox="1"/>
          <p:nvPr/>
        </p:nvSpPr>
        <p:spPr>
          <a:xfrm>
            <a:off x="4925781" y="4106859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73" name="Google Shape;540;ge89ab376cd_0_632"/>
          <p:cNvSpPr txBox="1"/>
          <p:nvPr/>
        </p:nvSpPr>
        <p:spPr>
          <a:xfrm>
            <a:off x="4326999" y="3866664"/>
            <a:ext cx="190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dirty="0"/>
          </a:p>
        </p:txBody>
      </p:sp>
      <p:sp>
        <p:nvSpPr>
          <p:cNvPr id="174" name="Google Shape;541;ge89ab376cd_0_632"/>
          <p:cNvSpPr txBox="1"/>
          <p:nvPr/>
        </p:nvSpPr>
        <p:spPr>
          <a:xfrm>
            <a:off x="4518165" y="3869495"/>
            <a:ext cx="1764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dirty="0"/>
          </a:p>
        </p:txBody>
      </p:sp>
      <p:sp>
        <p:nvSpPr>
          <p:cNvPr id="175" name="Google Shape;542;ge89ab376cd_0_632"/>
          <p:cNvSpPr txBox="1"/>
          <p:nvPr/>
        </p:nvSpPr>
        <p:spPr>
          <a:xfrm>
            <a:off x="4701948" y="3860638"/>
            <a:ext cx="224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76" name="Google Shape;543;ge89ab376cd_0_632"/>
          <p:cNvSpPr txBox="1"/>
          <p:nvPr/>
        </p:nvSpPr>
        <p:spPr>
          <a:xfrm>
            <a:off x="4929171" y="3860638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/>
          </a:p>
        </p:txBody>
      </p:sp>
      <p:sp>
        <p:nvSpPr>
          <p:cNvPr id="177" name="Google Shape;544;ge89ab376cd_0_632"/>
          <p:cNvSpPr txBox="1"/>
          <p:nvPr/>
        </p:nvSpPr>
        <p:spPr>
          <a:xfrm>
            <a:off x="3937779" y="3866664"/>
            <a:ext cx="192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dirty="0"/>
          </a:p>
        </p:txBody>
      </p:sp>
      <p:sp>
        <p:nvSpPr>
          <p:cNvPr id="178" name="Google Shape;545;ge89ab376cd_0_632"/>
          <p:cNvSpPr txBox="1"/>
          <p:nvPr/>
        </p:nvSpPr>
        <p:spPr>
          <a:xfrm>
            <a:off x="3734579" y="3860363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2400"/>
          </a:p>
        </p:txBody>
      </p:sp>
      <p:sp>
        <p:nvSpPr>
          <p:cNvPr id="179" name="Google Shape;546;ge89ab376cd_0_632"/>
          <p:cNvSpPr txBox="1"/>
          <p:nvPr/>
        </p:nvSpPr>
        <p:spPr>
          <a:xfrm>
            <a:off x="3939349" y="4116587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2400" dirty="0"/>
          </a:p>
        </p:txBody>
      </p:sp>
      <p:sp>
        <p:nvSpPr>
          <p:cNvPr id="181" name="Google Shape;595;ge89ab376cd_0_632"/>
          <p:cNvSpPr/>
          <p:nvPr/>
        </p:nvSpPr>
        <p:spPr>
          <a:xfrm>
            <a:off x="5124136" y="4346220"/>
            <a:ext cx="746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 2</a:t>
            </a:r>
            <a:endParaRPr sz="2400" dirty="0">
              <a:solidFill>
                <a:schemeClr val="dk1"/>
              </a:solidFill>
            </a:endParaRPr>
          </a:p>
          <a:p>
            <a:pPr algn="ctr"/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596;ge89ab376cd_0_632"/>
          <p:cNvSpPr txBox="1"/>
          <p:nvPr/>
        </p:nvSpPr>
        <p:spPr>
          <a:xfrm>
            <a:off x="5141596" y="4372154"/>
            <a:ext cx="208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3" name="Google Shape;599;ge89ab376cd_0_632"/>
          <p:cNvSpPr txBox="1"/>
          <p:nvPr/>
        </p:nvSpPr>
        <p:spPr>
          <a:xfrm>
            <a:off x="4712220" y="3607704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184" name="Google Shape;600;ge89ab376cd_0_632"/>
          <p:cNvSpPr txBox="1"/>
          <p:nvPr/>
        </p:nvSpPr>
        <p:spPr>
          <a:xfrm>
            <a:off x="3743133" y="3607711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/>
          </a:p>
        </p:txBody>
      </p:sp>
      <p:sp>
        <p:nvSpPr>
          <p:cNvPr id="185" name="Google Shape;601;ge89ab376cd_0_632"/>
          <p:cNvSpPr txBox="1"/>
          <p:nvPr/>
        </p:nvSpPr>
        <p:spPr>
          <a:xfrm>
            <a:off x="3733333" y="4107878"/>
            <a:ext cx="213142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86" name="Google Shape;602;ge89ab376cd_0_632"/>
          <p:cNvSpPr txBox="1"/>
          <p:nvPr/>
        </p:nvSpPr>
        <p:spPr>
          <a:xfrm>
            <a:off x="4938431" y="3607726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87" name="Google Shape;603;ge89ab376cd_0_632"/>
          <p:cNvSpPr txBox="1"/>
          <p:nvPr/>
        </p:nvSpPr>
        <p:spPr>
          <a:xfrm>
            <a:off x="3950867" y="4347728"/>
            <a:ext cx="174612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88" name="Google Shape;604;ge89ab376cd_0_632"/>
          <p:cNvSpPr txBox="1"/>
          <p:nvPr/>
        </p:nvSpPr>
        <p:spPr>
          <a:xfrm>
            <a:off x="3733320" y="4352320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189" name="Google Shape;605;ge89ab376cd_0_632"/>
          <p:cNvSpPr txBox="1"/>
          <p:nvPr/>
        </p:nvSpPr>
        <p:spPr>
          <a:xfrm>
            <a:off x="3733331" y="4600526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90" name="Google Shape;606;ge89ab376cd_0_632"/>
          <p:cNvSpPr txBox="1"/>
          <p:nvPr/>
        </p:nvSpPr>
        <p:spPr>
          <a:xfrm>
            <a:off x="3529681" y="4589208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191" name="Google Shape;607;ge89ab376cd_0_632"/>
          <p:cNvSpPr txBox="1"/>
          <p:nvPr/>
        </p:nvSpPr>
        <p:spPr>
          <a:xfrm>
            <a:off x="3531115" y="4347742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92" name="Google Shape;608;ge89ab376cd_0_632"/>
          <p:cNvSpPr txBox="1"/>
          <p:nvPr/>
        </p:nvSpPr>
        <p:spPr>
          <a:xfrm>
            <a:off x="3513583" y="4101220"/>
            <a:ext cx="227737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193" name="Google Shape;609;ge89ab376cd_0_632"/>
          <p:cNvSpPr txBox="1"/>
          <p:nvPr/>
        </p:nvSpPr>
        <p:spPr>
          <a:xfrm>
            <a:off x="3526380" y="3851685"/>
            <a:ext cx="21494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94" name="Google Shape;610;ge89ab376cd_0_632"/>
          <p:cNvSpPr txBox="1"/>
          <p:nvPr/>
        </p:nvSpPr>
        <p:spPr>
          <a:xfrm>
            <a:off x="3532274" y="3587017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5</a:t>
            </a:r>
            <a:endParaRPr sz="2400" dirty="0"/>
          </a:p>
        </p:txBody>
      </p:sp>
      <p:sp>
        <p:nvSpPr>
          <p:cNvPr id="195" name="Google Shape;611;ge89ab376cd_0_632"/>
          <p:cNvSpPr txBox="1"/>
          <p:nvPr/>
        </p:nvSpPr>
        <p:spPr>
          <a:xfrm>
            <a:off x="3943964" y="4589192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</a:rPr>
              <a:t>5</a:t>
            </a:r>
            <a:endParaRPr sz="2400"/>
          </a:p>
        </p:txBody>
      </p:sp>
      <p:sp>
        <p:nvSpPr>
          <p:cNvPr id="196" name="Google Shape;612;ge89ab376cd_0_632"/>
          <p:cNvSpPr txBox="1"/>
          <p:nvPr/>
        </p:nvSpPr>
        <p:spPr>
          <a:xfrm>
            <a:off x="4129800" y="4602295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97" name="Google Shape;613;ge89ab376cd_0_632"/>
          <p:cNvSpPr txBox="1"/>
          <p:nvPr/>
        </p:nvSpPr>
        <p:spPr>
          <a:xfrm>
            <a:off x="4333764" y="4589208"/>
            <a:ext cx="18440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5</a:t>
            </a:r>
            <a:endParaRPr sz="2400" dirty="0"/>
          </a:p>
        </p:txBody>
      </p:sp>
      <p:sp>
        <p:nvSpPr>
          <p:cNvPr id="198" name="Google Shape;614;ge89ab376cd_0_632"/>
          <p:cNvSpPr txBox="1"/>
          <p:nvPr/>
        </p:nvSpPr>
        <p:spPr>
          <a:xfrm>
            <a:off x="4514536" y="4594526"/>
            <a:ext cx="20626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99" name="Google Shape;615;ge89ab376cd_0_632"/>
          <p:cNvSpPr txBox="1"/>
          <p:nvPr/>
        </p:nvSpPr>
        <p:spPr>
          <a:xfrm>
            <a:off x="4714752" y="4593546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00" name="Google Shape;616;ge89ab376cd_0_632"/>
          <p:cNvSpPr txBox="1"/>
          <p:nvPr/>
        </p:nvSpPr>
        <p:spPr>
          <a:xfrm>
            <a:off x="4932381" y="4592226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8</a:t>
            </a:r>
            <a:endParaRPr sz="2400" dirty="0"/>
          </a:p>
        </p:txBody>
      </p:sp>
      <p:sp>
        <p:nvSpPr>
          <p:cNvPr id="201" name="Google Shape;613;ge89ab376cd_0_632"/>
          <p:cNvSpPr txBox="1"/>
          <p:nvPr/>
        </p:nvSpPr>
        <p:spPr>
          <a:xfrm>
            <a:off x="4130599" y="4846723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5</a:t>
            </a:r>
            <a:endParaRPr sz="2400" dirty="0"/>
          </a:p>
        </p:txBody>
      </p:sp>
      <p:sp>
        <p:nvSpPr>
          <p:cNvPr id="202" name="Google Shape;614;ge89ab376cd_0_632"/>
          <p:cNvSpPr txBox="1"/>
          <p:nvPr/>
        </p:nvSpPr>
        <p:spPr>
          <a:xfrm>
            <a:off x="4327801" y="4852676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03" name="Google Shape;614;ge89ab376cd_0_632"/>
          <p:cNvSpPr txBox="1"/>
          <p:nvPr/>
        </p:nvSpPr>
        <p:spPr>
          <a:xfrm>
            <a:off x="3934576" y="4849308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04" name="Google Shape;614;ge89ab376cd_0_632"/>
          <p:cNvSpPr txBox="1"/>
          <p:nvPr/>
        </p:nvSpPr>
        <p:spPr>
          <a:xfrm>
            <a:off x="4134323" y="5096975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05" name="Google Shape;606;ge89ab376cd_0_632"/>
          <p:cNvSpPr txBox="1"/>
          <p:nvPr/>
        </p:nvSpPr>
        <p:spPr>
          <a:xfrm>
            <a:off x="3323948" y="4348776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06" name="Google Shape;607;ge89ab376cd_0_632"/>
          <p:cNvSpPr txBox="1"/>
          <p:nvPr/>
        </p:nvSpPr>
        <p:spPr>
          <a:xfrm>
            <a:off x="3328358" y="4098734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07" name="Google Shape;615;ge89ab376cd_0_632"/>
          <p:cNvSpPr txBox="1"/>
          <p:nvPr/>
        </p:nvSpPr>
        <p:spPr>
          <a:xfrm>
            <a:off x="4517540" y="4845663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08" name="Google Shape;615;ge89ab376cd_0_632"/>
          <p:cNvSpPr txBox="1"/>
          <p:nvPr/>
        </p:nvSpPr>
        <p:spPr>
          <a:xfrm>
            <a:off x="4319746" y="5085500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09" name="Google Shape;615;ge89ab376cd_0_632"/>
          <p:cNvSpPr txBox="1"/>
          <p:nvPr/>
        </p:nvSpPr>
        <p:spPr>
          <a:xfrm>
            <a:off x="3944795" y="5094296"/>
            <a:ext cx="172696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10" name="Google Shape;615;ge89ab376cd_0_632"/>
          <p:cNvSpPr txBox="1"/>
          <p:nvPr/>
        </p:nvSpPr>
        <p:spPr>
          <a:xfrm>
            <a:off x="3747084" y="4849840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11" name="Google Shape;615;ge89ab376cd_0_632"/>
          <p:cNvSpPr txBox="1"/>
          <p:nvPr/>
        </p:nvSpPr>
        <p:spPr>
          <a:xfrm>
            <a:off x="3115171" y="4096487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12" name="Google Shape;608;ge89ab376cd_0_632"/>
          <p:cNvSpPr txBox="1"/>
          <p:nvPr/>
        </p:nvSpPr>
        <p:spPr>
          <a:xfrm>
            <a:off x="3314307" y="3852924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213" name="Google Shape;608;ge89ab376cd_0_632"/>
          <p:cNvSpPr txBox="1"/>
          <p:nvPr/>
        </p:nvSpPr>
        <p:spPr>
          <a:xfrm>
            <a:off x="3105842" y="3857895"/>
            <a:ext cx="203200" cy="2257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14" name="Google Shape;608;ge89ab376cd_0_632"/>
          <p:cNvSpPr txBox="1"/>
          <p:nvPr/>
        </p:nvSpPr>
        <p:spPr>
          <a:xfrm>
            <a:off x="3321032" y="3618471"/>
            <a:ext cx="203200" cy="2257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7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e89ab376cd_0_632"/>
          <p:cNvSpPr/>
          <p:nvPr/>
        </p:nvSpPr>
        <p:spPr>
          <a:xfrm>
            <a:off x="303492" y="1598939"/>
            <a:ext cx="5927600" cy="38668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2" name="Google Shape;502;ge89ab376cd_0_632"/>
          <p:cNvSpPr txBox="1">
            <a:spLocks noGrp="1"/>
          </p:cNvSpPr>
          <p:nvPr>
            <p:ph type="title" idx="4294967295"/>
          </p:nvPr>
        </p:nvSpPr>
        <p:spPr>
          <a:xfrm>
            <a:off x="0" y="673100"/>
            <a:ext cx="11399838" cy="752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/>
              <a:t>LEE’s Algorithm</a:t>
            </a:r>
            <a:endParaRPr/>
          </a:p>
        </p:txBody>
      </p:sp>
      <p:sp>
        <p:nvSpPr>
          <p:cNvPr id="503" name="Google Shape;503;ge89ab376cd_0_632"/>
          <p:cNvSpPr/>
          <p:nvPr/>
        </p:nvSpPr>
        <p:spPr>
          <a:xfrm rot="5400000">
            <a:off x="4180512" y="3344055"/>
            <a:ext cx="3218800" cy="414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504" name="Google Shape;504;ge89ab376cd_0_632"/>
          <p:cNvSpPr/>
          <p:nvPr/>
        </p:nvSpPr>
        <p:spPr>
          <a:xfrm rot="-5400000">
            <a:off x="-768659" y="3344329"/>
            <a:ext cx="3226400" cy="40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e89ab376cd_0_632"/>
          <p:cNvSpPr/>
          <p:nvPr/>
        </p:nvSpPr>
        <p:spPr>
          <a:xfrm>
            <a:off x="641341" y="1921064"/>
            <a:ext cx="53480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 PAD 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e89ab376cd_0_632"/>
          <p:cNvSpPr/>
          <p:nvPr/>
        </p:nvSpPr>
        <p:spPr>
          <a:xfrm>
            <a:off x="641341" y="4784339"/>
            <a:ext cx="53556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507" name="Google Shape;507;ge89ab376cd_0_632"/>
          <p:cNvSpPr/>
          <p:nvPr/>
        </p:nvSpPr>
        <p:spPr>
          <a:xfrm>
            <a:off x="1060308" y="2786256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e89ab376cd_0_632"/>
          <p:cNvSpPr/>
          <p:nvPr/>
        </p:nvSpPr>
        <p:spPr>
          <a:xfrm rot="10800000">
            <a:off x="1047912" y="2299471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e89ab376cd_0_632"/>
          <p:cNvSpPr/>
          <p:nvPr/>
        </p:nvSpPr>
        <p:spPr>
          <a:xfrm>
            <a:off x="1047741" y="3284001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e89ab376cd_0_632"/>
          <p:cNvSpPr/>
          <p:nvPr/>
        </p:nvSpPr>
        <p:spPr>
          <a:xfrm>
            <a:off x="1047741" y="3781745"/>
            <a:ext cx="4542800" cy="2340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e89ab376cd_0_632"/>
          <p:cNvSpPr/>
          <p:nvPr/>
        </p:nvSpPr>
        <p:spPr>
          <a:xfrm>
            <a:off x="1047741" y="4279489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e89ab376cd_0_632"/>
          <p:cNvSpPr/>
          <p:nvPr/>
        </p:nvSpPr>
        <p:spPr>
          <a:xfrm rot="10800000">
            <a:off x="1047912" y="2548344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e89ab376cd_0_632"/>
          <p:cNvSpPr/>
          <p:nvPr/>
        </p:nvSpPr>
        <p:spPr>
          <a:xfrm>
            <a:off x="1047741" y="4528363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e89ab376cd_0_632"/>
          <p:cNvSpPr/>
          <p:nvPr/>
        </p:nvSpPr>
        <p:spPr>
          <a:xfrm>
            <a:off x="1047741" y="3035129"/>
            <a:ext cx="4542800" cy="2484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e89ab376cd_0_632"/>
          <p:cNvSpPr/>
          <p:nvPr/>
        </p:nvSpPr>
        <p:spPr>
          <a:xfrm>
            <a:off x="1047741" y="3535129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e89ab376cd_0_632"/>
          <p:cNvSpPr/>
          <p:nvPr/>
        </p:nvSpPr>
        <p:spPr>
          <a:xfrm>
            <a:off x="1047741" y="4015873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e89ab376cd_0_632"/>
          <p:cNvSpPr/>
          <p:nvPr/>
        </p:nvSpPr>
        <p:spPr>
          <a:xfrm>
            <a:off x="1260249" y="2304559"/>
            <a:ext cx="203200" cy="2472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e89ab376cd_0_632"/>
          <p:cNvSpPr/>
          <p:nvPr/>
        </p:nvSpPr>
        <p:spPr>
          <a:xfrm>
            <a:off x="1678751" y="2304559"/>
            <a:ext cx="203200" cy="2472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e89ab376cd_0_632"/>
          <p:cNvSpPr/>
          <p:nvPr/>
        </p:nvSpPr>
        <p:spPr>
          <a:xfrm>
            <a:off x="2066399" y="2311400"/>
            <a:ext cx="203200" cy="24612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e89ab376cd_0_632"/>
          <p:cNvSpPr/>
          <p:nvPr/>
        </p:nvSpPr>
        <p:spPr>
          <a:xfrm>
            <a:off x="2454048" y="2311400"/>
            <a:ext cx="190400" cy="24612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e89ab376cd_0_632"/>
          <p:cNvSpPr/>
          <p:nvPr/>
        </p:nvSpPr>
        <p:spPr>
          <a:xfrm>
            <a:off x="2868384" y="2311400"/>
            <a:ext cx="203200" cy="24612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e89ab376cd_0_632"/>
          <p:cNvSpPr/>
          <p:nvPr/>
        </p:nvSpPr>
        <p:spPr>
          <a:xfrm>
            <a:off x="3354868" y="2304540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e89ab376cd_0_632"/>
          <p:cNvSpPr/>
          <p:nvPr/>
        </p:nvSpPr>
        <p:spPr>
          <a:xfrm>
            <a:off x="3806591" y="2304559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e89ab376cd_0_632"/>
          <p:cNvSpPr/>
          <p:nvPr/>
        </p:nvSpPr>
        <p:spPr>
          <a:xfrm>
            <a:off x="4689249" y="2311400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e89ab376cd_0_632"/>
          <p:cNvSpPr/>
          <p:nvPr/>
        </p:nvSpPr>
        <p:spPr>
          <a:xfrm>
            <a:off x="4282849" y="2304559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e89ab376cd_0_632"/>
          <p:cNvSpPr/>
          <p:nvPr/>
        </p:nvSpPr>
        <p:spPr>
          <a:xfrm>
            <a:off x="5095649" y="2299399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e89ab376cd_0_632"/>
          <p:cNvSpPr/>
          <p:nvPr/>
        </p:nvSpPr>
        <p:spPr>
          <a:xfrm>
            <a:off x="1881969" y="2785933"/>
            <a:ext cx="746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Cell1 </a:t>
            </a:r>
            <a:r>
              <a:rPr lang="en-US" sz="16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6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e89ab376cd_0_632"/>
          <p:cNvSpPr txBox="1"/>
          <p:nvPr/>
        </p:nvSpPr>
        <p:spPr>
          <a:xfrm>
            <a:off x="2066399" y="3408438"/>
            <a:ext cx="60800" cy="3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endParaRPr sz="21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e89ab376cd_0_632"/>
          <p:cNvSpPr txBox="1"/>
          <p:nvPr/>
        </p:nvSpPr>
        <p:spPr>
          <a:xfrm>
            <a:off x="2073292" y="3304173"/>
            <a:ext cx="1964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dirty="0"/>
          </a:p>
        </p:txBody>
      </p:sp>
      <p:sp>
        <p:nvSpPr>
          <p:cNvPr id="530" name="Google Shape;530;ge89ab376cd_0_632"/>
          <p:cNvSpPr txBox="1"/>
          <p:nvPr/>
        </p:nvSpPr>
        <p:spPr>
          <a:xfrm>
            <a:off x="2073293" y="3546714"/>
            <a:ext cx="1964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/>
          </a:p>
        </p:txBody>
      </p:sp>
      <p:sp>
        <p:nvSpPr>
          <p:cNvPr id="531" name="Google Shape;531;ge89ab376cd_0_632"/>
          <p:cNvSpPr txBox="1"/>
          <p:nvPr/>
        </p:nvSpPr>
        <p:spPr>
          <a:xfrm>
            <a:off x="2066399" y="3788027"/>
            <a:ext cx="2036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/>
          </a:p>
        </p:txBody>
      </p:sp>
      <p:sp>
        <p:nvSpPr>
          <p:cNvPr id="532" name="Google Shape;532;ge89ab376cd_0_632"/>
          <p:cNvSpPr txBox="1"/>
          <p:nvPr/>
        </p:nvSpPr>
        <p:spPr>
          <a:xfrm>
            <a:off x="2269841" y="3775385"/>
            <a:ext cx="1896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533" name="Google Shape;533;ge89ab376cd_0_632"/>
          <p:cNvSpPr txBox="1"/>
          <p:nvPr/>
        </p:nvSpPr>
        <p:spPr>
          <a:xfrm>
            <a:off x="2269599" y="3546713"/>
            <a:ext cx="190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/>
          </a:p>
        </p:txBody>
      </p:sp>
      <p:sp>
        <p:nvSpPr>
          <p:cNvPr id="534" name="Google Shape;534;ge89ab376cd_0_632"/>
          <p:cNvSpPr txBox="1"/>
          <p:nvPr/>
        </p:nvSpPr>
        <p:spPr>
          <a:xfrm>
            <a:off x="2459495" y="3775385"/>
            <a:ext cx="190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/>
          </a:p>
        </p:txBody>
      </p:sp>
      <p:sp>
        <p:nvSpPr>
          <p:cNvPr id="535" name="Google Shape;535;ge89ab376cd_0_632"/>
          <p:cNvSpPr txBox="1"/>
          <p:nvPr/>
        </p:nvSpPr>
        <p:spPr>
          <a:xfrm>
            <a:off x="2467319" y="3543469"/>
            <a:ext cx="1843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536" name="Google Shape;536;ge89ab376cd_0_632"/>
          <p:cNvSpPr txBox="1"/>
          <p:nvPr/>
        </p:nvSpPr>
        <p:spPr>
          <a:xfrm>
            <a:off x="2649396" y="3775385"/>
            <a:ext cx="218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/>
          </a:p>
        </p:txBody>
      </p:sp>
      <p:sp>
        <p:nvSpPr>
          <p:cNvPr id="537" name="Google Shape;537;ge89ab376cd_0_632"/>
          <p:cNvSpPr txBox="1"/>
          <p:nvPr/>
        </p:nvSpPr>
        <p:spPr>
          <a:xfrm>
            <a:off x="2644547" y="3550897"/>
            <a:ext cx="224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/>
          </a:p>
        </p:txBody>
      </p:sp>
      <p:sp>
        <p:nvSpPr>
          <p:cNvPr id="538" name="Google Shape;538;ge89ab376cd_0_632"/>
          <p:cNvSpPr txBox="1"/>
          <p:nvPr/>
        </p:nvSpPr>
        <p:spPr>
          <a:xfrm>
            <a:off x="2863536" y="3775385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/>
          </a:p>
        </p:txBody>
      </p:sp>
      <p:sp>
        <p:nvSpPr>
          <p:cNvPr id="539" name="Google Shape;539;ge89ab376cd_0_632"/>
          <p:cNvSpPr txBox="1"/>
          <p:nvPr/>
        </p:nvSpPr>
        <p:spPr>
          <a:xfrm>
            <a:off x="2868381" y="3542082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540" name="Google Shape;540;ge89ab376cd_0_632"/>
          <p:cNvSpPr txBox="1"/>
          <p:nvPr/>
        </p:nvSpPr>
        <p:spPr>
          <a:xfrm>
            <a:off x="2269599" y="3301887"/>
            <a:ext cx="190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/>
          </a:p>
        </p:txBody>
      </p:sp>
      <p:sp>
        <p:nvSpPr>
          <p:cNvPr id="541" name="Google Shape;541;ge89ab376cd_0_632"/>
          <p:cNvSpPr txBox="1"/>
          <p:nvPr/>
        </p:nvSpPr>
        <p:spPr>
          <a:xfrm>
            <a:off x="2460765" y="3304718"/>
            <a:ext cx="1764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dirty="0"/>
          </a:p>
        </p:txBody>
      </p:sp>
      <p:sp>
        <p:nvSpPr>
          <p:cNvPr id="542" name="Google Shape;542;ge89ab376cd_0_632"/>
          <p:cNvSpPr txBox="1"/>
          <p:nvPr/>
        </p:nvSpPr>
        <p:spPr>
          <a:xfrm>
            <a:off x="2644548" y="3295861"/>
            <a:ext cx="224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543" name="Google Shape;543;ge89ab376cd_0_632"/>
          <p:cNvSpPr txBox="1"/>
          <p:nvPr/>
        </p:nvSpPr>
        <p:spPr>
          <a:xfrm>
            <a:off x="2871771" y="3295861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/>
          </a:p>
        </p:txBody>
      </p:sp>
      <p:sp>
        <p:nvSpPr>
          <p:cNvPr id="544" name="Google Shape;544;ge89ab376cd_0_632"/>
          <p:cNvSpPr txBox="1"/>
          <p:nvPr/>
        </p:nvSpPr>
        <p:spPr>
          <a:xfrm>
            <a:off x="1880379" y="3301887"/>
            <a:ext cx="192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/>
          </a:p>
        </p:txBody>
      </p:sp>
      <p:sp>
        <p:nvSpPr>
          <p:cNvPr id="545" name="Google Shape;545;ge89ab376cd_0_632"/>
          <p:cNvSpPr txBox="1"/>
          <p:nvPr/>
        </p:nvSpPr>
        <p:spPr>
          <a:xfrm>
            <a:off x="1677179" y="3295586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2400"/>
          </a:p>
        </p:txBody>
      </p:sp>
      <p:sp>
        <p:nvSpPr>
          <p:cNvPr id="546" name="Google Shape;546;ge89ab376cd_0_632"/>
          <p:cNvSpPr txBox="1"/>
          <p:nvPr/>
        </p:nvSpPr>
        <p:spPr>
          <a:xfrm>
            <a:off x="1881949" y="3551810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2400" dirty="0"/>
          </a:p>
        </p:txBody>
      </p:sp>
      <p:cxnSp>
        <p:nvCxnSpPr>
          <p:cNvPr id="591" name="Google Shape;591;ge89ab376cd_0_632"/>
          <p:cNvCxnSpPr>
            <a:stCxn id="529" idx="0"/>
          </p:cNvCxnSpPr>
          <p:nvPr/>
        </p:nvCxnSpPr>
        <p:spPr>
          <a:xfrm rot="16200000" flipH="1">
            <a:off x="2321720" y="3153945"/>
            <a:ext cx="597832" cy="898289"/>
          </a:xfrm>
          <a:prstGeom prst="bentConnector4">
            <a:avLst>
              <a:gd name="adj1" fmla="val 99913"/>
              <a:gd name="adj2" fmla="val 55466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3" name="Google Shape;593;ge89ab376cd_0_632"/>
          <p:cNvSpPr txBox="1"/>
          <p:nvPr/>
        </p:nvSpPr>
        <p:spPr>
          <a:xfrm>
            <a:off x="2835473" y="5553737"/>
            <a:ext cx="894800" cy="3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1</a:t>
            </a:r>
            <a:endParaRPr sz="2400"/>
          </a:p>
        </p:txBody>
      </p:sp>
      <p:sp>
        <p:nvSpPr>
          <p:cNvPr id="594" name="Google Shape;594;ge89ab376cd_0_632"/>
          <p:cNvSpPr txBox="1"/>
          <p:nvPr/>
        </p:nvSpPr>
        <p:spPr>
          <a:xfrm>
            <a:off x="8834429" y="5562597"/>
            <a:ext cx="866000" cy="3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2</a:t>
            </a:r>
            <a:endParaRPr sz="21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e89ab376cd_0_632"/>
          <p:cNvSpPr/>
          <p:nvPr/>
        </p:nvSpPr>
        <p:spPr>
          <a:xfrm>
            <a:off x="3066736" y="3781443"/>
            <a:ext cx="746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 2</a:t>
            </a:r>
            <a:endParaRPr sz="2400" dirty="0">
              <a:solidFill>
                <a:schemeClr val="dk1"/>
              </a:solidFill>
            </a:endParaRPr>
          </a:p>
          <a:p>
            <a:pPr algn="ctr"/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e89ab376cd_0_632"/>
          <p:cNvSpPr txBox="1"/>
          <p:nvPr/>
        </p:nvSpPr>
        <p:spPr>
          <a:xfrm>
            <a:off x="3084196" y="3807377"/>
            <a:ext cx="208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99" name="Google Shape;599;ge89ab376cd_0_632"/>
          <p:cNvSpPr txBox="1"/>
          <p:nvPr/>
        </p:nvSpPr>
        <p:spPr>
          <a:xfrm>
            <a:off x="2654820" y="3042927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600" name="Google Shape;600;ge89ab376cd_0_632"/>
          <p:cNvSpPr txBox="1"/>
          <p:nvPr/>
        </p:nvSpPr>
        <p:spPr>
          <a:xfrm>
            <a:off x="1685733" y="3042934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/>
          </a:p>
        </p:txBody>
      </p:sp>
      <p:sp>
        <p:nvSpPr>
          <p:cNvPr id="601" name="Google Shape;601;ge89ab376cd_0_632"/>
          <p:cNvSpPr txBox="1"/>
          <p:nvPr/>
        </p:nvSpPr>
        <p:spPr>
          <a:xfrm>
            <a:off x="1675933" y="3543101"/>
            <a:ext cx="213142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602" name="Google Shape;602;ge89ab376cd_0_632"/>
          <p:cNvSpPr txBox="1"/>
          <p:nvPr/>
        </p:nvSpPr>
        <p:spPr>
          <a:xfrm>
            <a:off x="2881031" y="3042949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603" name="Google Shape;603;ge89ab376cd_0_632"/>
          <p:cNvSpPr txBox="1"/>
          <p:nvPr/>
        </p:nvSpPr>
        <p:spPr>
          <a:xfrm>
            <a:off x="1893467" y="3782951"/>
            <a:ext cx="174612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604" name="Google Shape;604;ge89ab376cd_0_632"/>
          <p:cNvSpPr txBox="1"/>
          <p:nvPr/>
        </p:nvSpPr>
        <p:spPr>
          <a:xfrm>
            <a:off x="1675920" y="3787543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605" name="Google Shape;605;ge89ab376cd_0_632"/>
          <p:cNvSpPr txBox="1"/>
          <p:nvPr/>
        </p:nvSpPr>
        <p:spPr>
          <a:xfrm>
            <a:off x="1675931" y="4035749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606" name="Google Shape;606;ge89ab376cd_0_632"/>
          <p:cNvSpPr txBox="1"/>
          <p:nvPr/>
        </p:nvSpPr>
        <p:spPr>
          <a:xfrm>
            <a:off x="1472281" y="4024431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607" name="Google Shape;607;ge89ab376cd_0_632"/>
          <p:cNvSpPr txBox="1"/>
          <p:nvPr/>
        </p:nvSpPr>
        <p:spPr>
          <a:xfrm>
            <a:off x="1473715" y="3782965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608" name="Google Shape;608;ge89ab376cd_0_632"/>
          <p:cNvSpPr txBox="1"/>
          <p:nvPr/>
        </p:nvSpPr>
        <p:spPr>
          <a:xfrm>
            <a:off x="1456183" y="3536443"/>
            <a:ext cx="227737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609" name="Google Shape;609;ge89ab376cd_0_632"/>
          <p:cNvSpPr txBox="1"/>
          <p:nvPr/>
        </p:nvSpPr>
        <p:spPr>
          <a:xfrm>
            <a:off x="1468980" y="3286908"/>
            <a:ext cx="21494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610" name="Google Shape;610;ge89ab376cd_0_632"/>
          <p:cNvSpPr txBox="1"/>
          <p:nvPr/>
        </p:nvSpPr>
        <p:spPr>
          <a:xfrm>
            <a:off x="1474874" y="3022240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5</a:t>
            </a:r>
            <a:endParaRPr sz="2400" dirty="0"/>
          </a:p>
        </p:txBody>
      </p:sp>
      <p:sp>
        <p:nvSpPr>
          <p:cNvPr id="611" name="Google Shape;611;ge89ab376cd_0_632"/>
          <p:cNvSpPr txBox="1"/>
          <p:nvPr/>
        </p:nvSpPr>
        <p:spPr>
          <a:xfrm>
            <a:off x="1886564" y="4024415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</a:rPr>
              <a:t>5</a:t>
            </a:r>
            <a:endParaRPr sz="2400"/>
          </a:p>
        </p:txBody>
      </p:sp>
      <p:sp>
        <p:nvSpPr>
          <p:cNvPr id="612" name="Google Shape;612;ge89ab376cd_0_632"/>
          <p:cNvSpPr txBox="1"/>
          <p:nvPr/>
        </p:nvSpPr>
        <p:spPr>
          <a:xfrm>
            <a:off x="2072400" y="4037518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/>
          </a:p>
        </p:txBody>
      </p:sp>
      <p:sp>
        <p:nvSpPr>
          <p:cNvPr id="613" name="Google Shape;613;ge89ab376cd_0_632"/>
          <p:cNvSpPr txBox="1"/>
          <p:nvPr/>
        </p:nvSpPr>
        <p:spPr>
          <a:xfrm>
            <a:off x="2276364" y="4024431"/>
            <a:ext cx="18440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5</a:t>
            </a:r>
            <a:endParaRPr sz="2400" dirty="0"/>
          </a:p>
        </p:txBody>
      </p:sp>
      <p:sp>
        <p:nvSpPr>
          <p:cNvPr id="614" name="Google Shape;614;ge89ab376cd_0_632"/>
          <p:cNvSpPr txBox="1"/>
          <p:nvPr/>
        </p:nvSpPr>
        <p:spPr>
          <a:xfrm>
            <a:off x="2457136" y="4029749"/>
            <a:ext cx="20626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615" name="Google Shape;615;ge89ab376cd_0_632"/>
          <p:cNvSpPr txBox="1"/>
          <p:nvPr/>
        </p:nvSpPr>
        <p:spPr>
          <a:xfrm>
            <a:off x="2657352" y="4028769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616" name="Google Shape;616;ge89ab376cd_0_632"/>
          <p:cNvSpPr txBox="1"/>
          <p:nvPr/>
        </p:nvSpPr>
        <p:spPr>
          <a:xfrm>
            <a:off x="2874981" y="4027449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8</a:t>
            </a:r>
            <a:endParaRPr sz="2400" dirty="0"/>
          </a:p>
        </p:txBody>
      </p:sp>
      <p:sp>
        <p:nvSpPr>
          <p:cNvPr id="125" name="Google Shape;613;ge89ab376cd_0_632"/>
          <p:cNvSpPr txBox="1"/>
          <p:nvPr/>
        </p:nvSpPr>
        <p:spPr>
          <a:xfrm>
            <a:off x="2073199" y="4281946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5</a:t>
            </a:r>
            <a:endParaRPr sz="2400" dirty="0"/>
          </a:p>
        </p:txBody>
      </p:sp>
      <p:sp>
        <p:nvSpPr>
          <p:cNvPr id="126" name="Google Shape;614;ge89ab376cd_0_632"/>
          <p:cNvSpPr txBox="1"/>
          <p:nvPr/>
        </p:nvSpPr>
        <p:spPr>
          <a:xfrm>
            <a:off x="2270401" y="4287899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27" name="Google Shape;614;ge89ab376cd_0_632"/>
          <p:cNvSpPr txBox="1"/>
          <p:nvPr/>
        </p:nvSpPr>
        <p:spPr>
          <a:xfrm>
            <a:off x="1877176" y="4284531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28" name="Google Shape;614;ge89ab376cd_0_632"/>
          <p:cNvSpPr txBox="1"/>
          <p:nvPr/>
        </p:nvSpPr>
        <p:spPr>
          <a:xfrm>
            <a:off x="2076923" y="4532198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29" name="Google Shape;606;ge89ab376cd_0_632"/>
          <p:cNvSpPr txBox="1"/>
          <p:nvPr/>
        </p:nvSpPr>
        <p:spPr>
          <a:xfrm>
            <a:off x="1266548" y="3783999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130" name="Google Shape;607;ge89ab376cd_0_632"/>
          <p:cNvSpPr txBox="1"/>
          <p:nvPr/>
        </p:nvSpPr>
        <p:spPr>
          <a:xfrm>
            <a:off x="1270958" y="3533957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31" name="Google Shape;615;ge89ab376cd_0_632"/>
          <p:cNvSpPr txBox="1"/>
          <p:nvPr/>
        </p:nvSpPr>
        <p:spPr>
          <a:xfrm>
            <a:off x="2460140" y="4280886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132" name="Google Shape;615;ge89ab376cd_0_632"/>
          <p:cNvSpPr txBox="1"/>
          <p:nvPr/>
        </p:nvSpPr>
        <p:spPr>
          <a:xfrm>
            <a:off x="2262346" y="4520723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133" name="Google Shape;615;ge89ab376cd_0_632"/>
          <p:cNvSpPr txBox="1"/>
          <p:nvPr/>
        </p:nvSpPr>
        <p:spPr>
          <a:xfrm>
            <a:off x="1887395" y="4529519"/>
            <a:ext cx="172696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134" name="Google Shape;615;ge89ab376cd_0_632"/>
          <p:cNvSpPr txBox="1"/>
          <p:nvPr/>
        </p:nvSpPr>
        <p:spPr>
          <a:xfrm>
            <a:off x="1689684" y="4285063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135" name="Google Shape;615;ge89ab376cd_0_632"/>
          <p:cNvSpPr txBox="1"/>
          <p:nvPr/>
        </p:nvSpPr>
        <p:spPr>
          <a:xfrm>
            <a:off x="1057771" y="3531710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136" name="Google Shape;608;ge89ab376cd_0_632"/>
          <p:cNvSpPr txBox="1"/>
          <p:nvPr/>
        </p:nvSpPr>
        <p:spPr>
          <a:xfrm>
            <a:off x="1256907" y="3288147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138" name="Google Shape;608;ge89ab376cd_0_632"/>
          <p:cNvSpPr txBox="1"/>
          <p:nvPr/>
        </p:nvSpPr>
        <p:spPr>
          <a:xfrm>
            <a:off x="1048442" y="3293118"/>
            <a:ext cx="203200" cy="2257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39" name="Google Shape;608;ge89ab376cd_0_632"/>
          <p:cNvSpPr txBox="1"/>
          <p:nvPr/>
        </p:nvSpPr>
        <p:spPr>
          <a:xfrm>
            <a:off x="1263632" y="3053694"/>
            <a:ext cx="203200" cy="2257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40" name="Google Shape;503;ge89ab376cd_0_632"/>
          <p:cNvSpPr/>
          <p:nvPr/>
        </p:nvSpPr>
        <p:spPr>
          <a:xfrm rot="5400000">
            <a:off x="9950992" y="3364846"/>
            <a:ext cx="3218800" cy="414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141" name="Google Shape;504;ge89ab376cd_0_632"/>
          <p:cNvSpPr/>
          <p:nvPr/>
        </p:nvSpPr>
        <p:spPr>
          <a:xfrm rot="-5400000">
            <a:off x="5001821" y="3365120"/>
            <a:ext cx="3226400" cy="40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505;ge89ab376cd_0_632"/>
          <p:cNvSpPr/>
          <p:nvPr/>
        </p:nvSpPr>
        <p:spPr>
          <a:xfrm>
            <a:off x="6411821" y="1941855"/>
            <a:ext cx="53480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 PAD 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506;ge89ab376cd_0_632"/>
          <p:cNvSpPr/>
          <p:nvPr/>
        </p:nvSpPr>
        <p:spPr>
          <a:xfrm>
            <a:off x="6411821" y="4805130"/>
            <a:ext cx="53556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144" name="Google Shape;507;ge89ab376cd_0_632"/>
          <p:cNvSpPr/>
          <p:nvPr/>
        </p:nvSpPr>
        <p:spPr>
          <a:xfrm>
            <a:off x="6830788" y="2807047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508;ge89ab376cd_0_632"/>
          <p:cNvSpPr/>
          <p:nvPr/>
        </p:nvSpPr>
        <p:spPr>
          <a:xfrm rot="10800000">
            <a:off x="6818392" y="2320262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509;ge89ab376cd_0_632"/>
          <p:cNvSpPr/>
          <p:nvPr/>
        </p:nvSpPr>
        <p:spPr>
          <a:xfrm>
            <a:off x="6818221" y="3304792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510;ge89ab376cd_0_632"/>
          <p:cNvSpPr/>
          <p:nvPr/>
        </p:nvSpPr>
        <p:spPr>
          <a:xfrm>
            <a:off x="6818221" y="3802536"/>
            <a:ext cx="4542800" cy="2340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511;ge89ab376cd_0_632"/>
          <p:cNvSpPr/>
          <p:nvPr/>
        </p:nvSpPr>
        <p:spPr>
          <a:xfrm>
            <a:off x="6818221" y="4300280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512;ge89ab376cd_0_632"/>
          <p:cNvSpPr/>
          <p:nvPr/>
        </p:nvSpPr>
        <p:spPr>
          <a:xfrm rot="10800000">
            <a:off x="6818392" y="2569135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513;ge89ab376cd_0_632"/>
          <p:cNvSpPr/>
          <p:nvPr/>
        </p:nvSpPr>
        <p:spPr>
          <a:xfrm>
            <a:off x="6818221" y="4549154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514;ge89ab376cd_0_632"/>
          <p:cNvSpPr/>
          <p:nvPr/>
        </p:nvSpPr>
        <p:spPr>
          <a:xfrm>
            <a:off x="6818221" y="3055920"/>
            <a:ext cx="4542800" cy="2484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515;ge89ab376cd_0_632"/>
          <p:cNvSpPr/>
          <p:nvPr/>
        </p:nvSpPr>
        <p:spPr>
          <a:xfrm>
            <a:off x="6818221" y="3555920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516;ge89ab376cd_0_632"/>
          <p:cNvSpPr/>
          <p:nvPr/>
        </p:nvSpPr>
        <p:spPr>
          <a:xfrm>
            <a:off x="6818221" y="4036664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517;ge89ab376cd_0_632"/>
          <p:cNvSpPr/>
          <p:nvPr/>
        </p:nvSpPr>
        <p:spPr>
          <a:xfrm>
            <a:off x="7030729" y="2325350"/>
            <a:ext cx="203200" cy="2472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518;ge89ab376cd_0_632"/>
          <p:cNvSpPr/>
          <p:nvPr/>
        </p:nvSpPr>
        <p:spPr>
          <a:xfrm>
            <a:off x="7449231" y="2325350"/>
            <a:ext cx="203200" cy="2472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519;ge89ab376cd_0_632"/>
          <p:cNvSpPr/>
          <p:nvPr/>
        </p:nvSpPr>
        <p:spPr>
          <a:xfrm>
            <a:off x="7836879" y="2332191"/>
            <a:ext cx="203200" cy="24612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520;ge89ab376cd_0_632"/>
          <p:cNvSpPr/>
          <p:nvPr/>
        </p:nvSpPr>
        <p:spPr>
          <a:xfrm>
            <a:off x="8224528" y="2332191"/>
            <a:ext cx="190400" cy="24612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521;ge89ab376cd_0_632"/>
          <p:cNvSpPr/>
          <p:nvPr/>
        </p:nvSpPr>
        <p:spPr>
          <a:xfrm>
            <a:off x="8638864" y="2332191"/>
            <a:ext cx="203200" cy="24612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522;ge89ab376cd_0_632"/>
          <p:cNvSpPr/>
          <p:nvPr/>
        </p:nvSpPr>
        <p:spPr>
          <a:xfrm>
            <a:off x="9125348" y="2325331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523;ge89ab376cd_0_632"/>
          <p:cNvSpPr/>
          <p:nvPr/>
        </p:nvSpPr>
        <p:spPr>
          <a:xfrm>
            <a:off x="9577071" y="2325350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524;ge89ab376cd_0_632"/>
          <p:cNvSpPr/>
          <p:nvPr/>
        </p:nvSpPr>
        <p:spPr>
          <a:xfrm>
            <a:off x="10459729" y="2332191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525;ge89ab376cd_0_632"/>
          <p:cNvSpPr/>
          <p:nvPr/>
        </p:nvSpPr>
        <p:spPr>
          <a:xfrm>
            <a:off x="10053329" y="2325350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526;ge89ab376cd_0_632"/>
          <p:cNvSpPr/>
          <p:nvPr/>
        </p:nvSpPr>
        <p:spPr>
          <a:xfrm>
            <a:off x="10866129" y="2320190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527;ge89ab376cd_0_632"/>
          <p:cNvSpPr/>
          <p:nvPr/>
        </p:nvSpPr>
        <p:spPr>
          <a:xfrm>
            <a:off x="7652449" y="2806724"/>
            <a:ext cx="746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Cell1 </a:t>
            </a:r>
            <a:r>
              <a:rPr lang="en-US" sz="16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6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528;ge89ab376cd_0_632"/>
          <p:cNvSpPr txBox="1"/>
          <p:nvPr/>
        </p:nvSpPr>
        <p:spPr>
          <a:xfrm>
            <a:off x="7836879" y="3429229"/>
            <a:ext cx="60800" cy="3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endParaRPr sz="21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529;ge89ab376cd_0_632"/>
          <p:cNvSpPr txBox="1"/>
          <p:nvPr/>
        </p:nvSpPr>
        <p:spPr>
          <a:xfrm>
            <a:off x="7843772" y="3324964"/>
            <a:ext cx="1964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dirty="0"/>
          </a:p>
        </p:txBody>
      </p:sp>
      <p:sp>
        <p:nvSpPr>
          <p:cNvPr id="167" name="Google Shape;530;ge89ab376cd_0_632"/>
          <p:cNvSpPr txBox="1"/>
          <p:nvPr/>
        </p:nvSpPr>
        <p:spPr>
          <a:xfrm>
            <a:off x="7843773" y="3567505"/>
            <a:ext cx="1964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/>
          </a:p>
        </p:txBody>
      </p:sp>
      <p:sp>
        <p:nvSpPr>
          <p:cNvPr id="168" name="Google Shape;531;ge89ab376cd_0_632"/>
          <p:cNvSpPr txBox="1"/>
          <p:nvPr/>
        </p:nvSpPr>
        <p:spPr>
          <a:xfrm>
            <a:off x="7836879" y="3808818"/>
            <a:ext cx="2036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/>
          </a:p>
        </p:txBody>
      </p:sp>
      <p:sp>
        <p:nvSpPr>
          <p:cNvPr id="169" name="Google Shape;532;ge89ab376cd_0_632"/>
          <p:cNvSpPr txBox="1"/>
          <p:nvPr/>
        </p:nvSpPr>
        <p:spPr>
          <a:xfrm>
            <a:off x="8040321" y="3796176"/>
            <a:ext cx="1896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70" name="Google Shape;533;ge89ab376cd_0_632"/>
          <p:cNvSpPr txBox="1"/>
          <p:nvPr/>
        </p:nvSpPr>
        <p:spPr>
          <a:xfrm>
            <a:off x="8040079" y="3567504"/>
            <a:ext cx="190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/>
          </a:p>
        </p:txBody>
      </p:sp>
      <p:sp>
        <p:nvSpPr>
          <p:cNvPr id="171" name="Google Shape;534;ge89ab376cd_0_632"/>
          <p:cNvSpPr txBox="1"/>
          <p:nvPr/>
        </p:nvSpPr>
        <p:spPr>
          <a:xfrm>
            <a:off x="8229975" y="3796176"/>
            <a:ext cx="190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/>
          </a:p>
        </p:txBody>
      </p:sp>
      <p:sp>
        <p:nvSpPr>
          <p:cNvPr id="172" name="Google Shape;535;ge89ab376cd_0_632"/>
          <p:cNvSpPr txBox="1"/>
          <p:nvPr/>
        </p:nvSpPr>
        <p:spPr>
          <a:xfrm>
            <a:off x="8237799" y="3564260"/>
            <a:ext cx="1843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73" name="Google Shape;536;ge89ab376cd_0_632"/>
          <p:cNvSpPr txBox="1"/>
          <p:nvPr/>
        </p:nvSpPr>
        <p:spPr>
          <a:xfrm>
            <a:off x="8419876" y="3796176"/>
            <a:ext cx="218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/>
          </a:p>
        </p:txBody>
      </p:sp>
      <p:sp>
        <p:nvSpPr>
          <p:cNvPr id="174" name="Google Shape;537;ge89ab376cd_0_632"/>
          <p:cNvSpPr txBox="1"/>
          <p:nvPr/>
        </p:nvSpPr>
        <p:spPr>
          <a:xfrm>
            <a:off x="8415027" y="3571688"/>
            <a:ext cx="224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/>
          </a:p>
        </p:txBody>
      </p:sp>
      <p:sp>
        <p:nvSpPr>
          <p:cNvPr id="175" name="Google Shape;538;ge89ab376cd_0_632"/>
          <p:cNvSpPr txBox="1"/>
          <p:nvPr/>
        </p:nvSpPr>
        <p:spPr>
          <a:xfrm>
            <a:off x="8634016" y="3796176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/>
          </a:p>
        </p:txBody>
      </p:sp>
      <p:sp>
        <p:nvSpPr>
          <p:cNvPr id="176" name="Google Shape;539;ge89ab376cd_0_632"/>
          <p:cNvSpPr txBox="1"/>
          <p:nvPr/>
        </p:nvSpPr>
        <p:spPr>
          <a:xfrm>
            <a:off x="8638861" y="3562873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77" name="Google Shape;540;ge89ab376cd_0_632"/>
          <p:cNvSpPr txBox="1"/>
          <p:nvPr/>
        </p:nvSpPr>
        <p:spPr>
          <a:xfrm>
            <a:off x="8040079" y="3322678"/>
            <a:ext cx="190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/>
          </a:p>
        </p:txBody>
      </p:sp>
      <p:sp>
        <p:nvSpPr>
          <p:cNvPr id="178" name="Google Shape;541;ge89ab376cd_0_632"/>
          <p:cNvSpPr txBox="1"/>
          <p:nvPr/>
        </p:nvSpPr>
        <p:spPr>
          <a:xfrm>
            <a:off x="8231245" y="3325509"/>
            <a:ext cx="1764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dirty="0"/>
          </a:p>
        </p:txBody>
      </p:sp>
      <p:sp>
        <p:nvSpPr>
          <p:cNvPr id="179" name="Google Shape;542;ge89ab376cd_0_632"/>
          <p:cNvSpPr txBox="1"/>
          <p:nvPr/>
        </p:nvSpPr>
        <p:spPr>
          <a:xfrm>
            <a:off x="8415028" y="3316652"/>
            <a:ext cx="224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80" name="Google Shape;543;ge89ab376cd_0_632"/>
          <p:cNvSpPr txBox="1"/>
          <p:nvPr/>
        </p:nvSpPr>
        <p:spPr>
          <a:xfrm>
            <a:off x="8642251" y="3316652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/>
          </a:p>
        </p:txBody>
      </p:sp>
      <p:sp>
        <p:nvSpPr>
          <p:cNvPr id="181" name="Google Shape;544;ge89ab376cd_0_632"/>
          <p:cNvSpPr txBox="1"/>
          <p:nvPr/>
        </p:nvSpPr>
        <p:spPr>
          <a:xfrm>
            <a:off x="7650859" y="3322678"/>
            <a:ext cx="192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/>
          </a:p>
        </p:txBody>
      </p:sp>
      <p:sp>
        <p:nvSpPr>
          <p:cNvPr id="182" name="Google Shape;545;ge89ab376cd_0_632"/>
          <p:cNvSpPr txBox="1"/>
          <p:nvPr/>
        </p:nvSpPr>
        <p:spPr>
          <a:xfrm>
            <a:off x="7447659" y="3316377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2400"/>
          </a:p>
        </p:txBody>
      </p:sp>
      <p:sp>
        <p:nvSpPr>
          <p:cNvPr id="183" name="Google Shape;546;ge89ab376cd_0_632"/>
          <p:cNvSpPr txBox="1"/>
          <p:nvPr/>
        </p:nvSpPr>
        <p:spPr>
          <a:xfrm>
            <a:off x="7652429" y="3572601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2400" dirty="0"/>
          </a:p>
        </p:txBody>
      </p:sp>
      <p:sp>
        <p:nvSpPr>
          <p:cNvPr id="185" name="Google Shape;595;ge89ab376cd_0_632"/>
          <p:cNvSpPr/>
          <p:nvPr/>
        </p:nvSpPr>
        <p:spPr>
          <a:xfrm>
            <a:off x="8837216" y="3802234"/>
            <a:ext cx="746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 2</a:t>
            </a:r>
            <a:endParaRPr sz="2400" dirty="0">
              <a:solidFill>
                <a:schemeClr val="dk1"/>
              </a:solidFill>
            </a:endParaRPr>
          </a:p>
          <a:p>
            <a:pPr algn="ctr"/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596;ge89ab376cd_0_632"/>
          <p:cNvSpPr txBox="1"/>
          <p:nvPr/>
        </p:nvSpPr>
        <p:spPr>
          <a:xfrm>
            <a:off x="8854676" y="3828168"/>
            <a:ext cx="208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7" name="Google Shape;599;ge89ab376cd_0_632"/>
          <p:cNvSpPr txBox="1"/>
          <p:nvPr/>
        </p:nvSpPr>
        <p:spPr>
          <a:xfrm>
            <a:off x="8425300" y="3063718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188" name="Google Shape;600;ge89ab376cd_0_632"/>
          <p:cNvSpPr txBox="1"/>
          <p:nvPr/>
        </p:nvSpPr>
        <p:spPr>
          <a:xfrm>
            <a:off x="7456213" y="3063725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/>
          </a:p>
        </p:txBody>
      </p:sp>
      <p:sp>
        <p:nvSpPr>
          <p:cNvPr id="189" name="Google Shape;601;ge89ab376cd_0_632"/>
          <p:cNvSpPr txBox="1"/>
          <p:nvPr/>
        </p:nvSpPr>
        <p:spPr>
          <a:xfrm>
            <a:off x="7446413" y="3563892"/>
            <a:ext cx="213142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90" name="Google Shape;602;ge89ab376cd_0_632"/>
          <p:cNvSpPr txBox="1"/>
          <p:nvPr/>
        </p:nvSpPr>
        <p:spPr>
          <a:xfrm>
            <a:off x="8651511" y="3063740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91" name="Google Shape;603;ge89ab376cd_0_632"/>
          <p:cNvSpPr txBox="1"/>
          <p:nvPr/>
        </p:nvSpPr>
        <p:spPr>
          <a:xfrm>
            <a:off x="7663947" y="3803742"/>
            <a:ext cx="174612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92" name="Google Shape;604;ge89ab376cd_0_632"/>
          <p:cNvSpPr txBox="1"/>
          <p:nvPr/>
        </p:nvSpPr>
        <p:spPr>
          <a:xfrm>
            <a:off x="7446400" y="3808334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193" name="Google Shape;605;ge89ab376cd_0_632"/>
          <p:cNvSpPr txBox="1"/>
          <p:nvPr/>
        </p:nvSpPr>
        <p:spPr>
          <a:xfrm>
            <a:off x="7446411" y="4056540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94" name="Google Shape;606;ge89ab376cd_0_632"/>
          <p:cNvSpPr txBox="1"/>
          <p:nvPr/>
        </p:nvSpPr>
        <p:spPr>
          <a:xfrm>
            <a:off x="7242761" y="4045222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195" name="Google Shape;607;ge89ab376cd_0_632"/>
          <p:cNvSpPr txBox="1"/>
          <p:nvPr/>
        </p:nvSpPr>
        <p:spPr>
          <a:xfrm>
            <a:off x="7244195" y="3803756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96" name="Google Shape;608;ge89ab376cd_0_632"/>
          <p:cNvSpPr txBox="1"/>
          <p:nvPr/>
        </p:nvSpPr>
        <p:spPr>
          <a:xfrm>
            <a:off x="7226663" y="3557234"/>
            <a:ext cx="227737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197" name="Google Shape;609;ge89ab376cd_0_632"/>
          <p:cNvSpPr txBox="1"/>
          <p:nvPr/>
        </p:nvSpPr>
        <p:spPr>
          <a:xfrm>
            <a:off x="7239460" y="3307699"/>
            <a:ext cx="21494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98" name="Google Shape;610;ge89ab376cd_0_632"/>
          <p:cNvSpPr txBox="1"/>
          <p:nvPr/>
        </p:nvSpPr>
        <p:spPr>
          <a:xfrm>
            <a:off x="7245354" y="3043031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5</a:t>
            </a:r>
            <a:endParaRPr sz="2400" dirty="0"/>
          </a:p>
        </p:txBody>
      </p:sp>
      <p:sp>
        <p:nvSpPr>
          <p:cNvPr id="199" name="Google Shape;611;ge89ab376cd_0_632"/>
          <p:cNvSpPr txBox="1"/>
          <p:nvPr/>
        </p:nvSpPr>
        <p:spPr>
          <a:xfrm>
            <a:off x="7657044" y="4045206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</a:rPr>
              <a:t>5</a:t>
            </a:r>
            <a:endParaRPr sz="2400"/>
          </a:p>
        </p:txBody>
      </p:sp>
      <p:sp>
        <p:nvSpPr>
          <p:cNvPr id="200" name="Google Shape;612;ge89ab376cd_0_632"/>
          <p:cNvSpPr txBox="1"/>
          <p:nvPr/>
        </p:nvSpPr>
        <p:spPr>
          <a:xfrm>
            <a:off x="7842880" y="4058309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/>
          </a:p>
        </p:txBody>
      </p:sp>
      <p:sp>
        <p:nvSpPr>
          <p:cNvPr id="201" name="Google Shape;613;ge89ab376cd_0_632"/>
          <p:cNvSpPr txBox="1"/>
          <p:nvPr/>
        </p:nvSpPr>
        <p:spPr>
          <a:xfrm>
            <a:off x="8046844" y="4045222"/>
            <a:ext cx="18440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5</a:t>
            </a:r>
            <a:endParaRPr sz="2400" dirty="0"/>
          </a:p>
        </p:txBody>
      </p:sp>
      <p:sp>
        <p:nvSpPr>
          <p:cNvPr id="202" name="Google Shape;614;ge89ab376cd_0_632"/>
          <p:cNvSpPr txBox="1"/>
          <p:nvPr/>
        </p:nvSpPr>
        <p:spPr>
          <a:xfrm>
            <a:off x="8227616" y="4050540"/>
            <a:ext cx="20626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03" name="Google Shape;615;ge89ab376cd_0_632"/>
          <p:cNvSpPr txBox="1"/>
          <p:nvPr/>
        </p:nvSpPr>
        <p:spPr>
          <a:xfrm>
            <a:off x="8427832" y="4049560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04" name="Google Shape;616;ge89ab376cd_0_632"/>
          <p:cNvSpPr txBox="1"/>
          <p:nvPr/>
        </p:nvSpPr>
        <p:spPr>
          <a:xfrm>
            <a:off x="8645461" y="4048240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8</a:t>
            </a:r>
            <a:endParaRPr sz="2400" dirty="0"/>
          </a:p>
        </p:txBody>
      </p:sp>
      <p:sp>
        <p:nvSpPr>
          <p:cNvPr id="205" name="Google Shape;613;ge89ab376cd_0_632"/>
          <p:cNvSpPr txBox="1"/>
          <p:nvPr/>
        </p:nvSpPr>
        <p:spPr>
          <a:xfrm>
            <a:off x="7843679" y="4302737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5</a:t>
            </a:r>
            <a:endParaRPr sz="2400" dirty="0"/>
          </a:p>
        </p:txBody>
      </p:sp>
      <p:sp>
        <p:nvSpPr>
          <p:cNvPr id="206" name="Google Shape;614;ge89ab376cd_0_632"/>
          <p:cNvSpPr txBox="1"/>
          <p:nvPr/>
        </p:nvSpPr>
        <p:spPr>
          <a:xfrm>
            <a:off x="8040881" y="4308690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07" name="Google Shape;614;ge89ab376cd_0_632"/>
          <p:cNvSpPr txBox="1"/>
          <p:nvPr/>
        </p:nvSpPr>
        <p:spPr>
          <a:xfrm>
            <a:off x="7647656" y="4305322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08" name="Google Shape;614;ge89ab376cd_0_632"/>
          <p:cNvSpPr txBox="1"/>
          <p:nvPr/>
        </p:nvSpPr>
        <p:spPr>
          <a:xfrm>
            <a:off x="7847403" y="4552989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09" name="Google Shape;606;ge89ab376cd_0_632"/>
          <p:cNvSpPr txBox="1"/>
          <p:nvPr/>
        </p:nvSpPr>
        <p:spPr>
          <a:xfrm>
            <a:off x="7037028" y="3804790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10" name="Google Shape;607;ge89ab376cd_0_632"/>
          <p:cNvSpPr txBox="1"/>
          <p:nvPr/>
        </p:nvSpPr>
        <p:spPr>
          <a:xfrm>
            <a:off x="7041438" y="3554748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11" name="Google Shape;615;ge89ab376cd_0_632"/>
          <p:cNvSpPr txBox="1"/>
          <p:nvPr/>
        </p:nvSpPr>
        <p:spPr>
          <a:xfrm>
            <a:off x="8230620" y="4301677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12" name="Google Shape;615;ge89ab376cd_0_632"/>
          <p:cNvSpPr txBox="1"/>
          <p:nvPr/>
        </p:nvSpPr>
        <p:spPr>
          <a:xfrm>
            <a:off x="8032826" y="4541514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13" name="Google Shape;615;ge89ab376cd_0_632"/>
          <p:cNvSpPr txBox="1"/>
          <p:nvPr/>
        </p:nvSpPr>
        <p:spPr>
          <a:xfrm>
            <a:off x="7657875" y="4550310"/>
            <a:ext cx="172696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14" name="Google Shape;615;ge89ab376cd_0_632"/>
          <p:cNvSpPr txBox="1"/>
          <p:nvPr/>
        </p:nvSpPr>
        <p:spPr>
          <a:xfrm>
            <a:off x="7460164" y="4305854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15" name="Google Shape;615;ge89ab376cd_0_632"/>
          <p:cNvSpPr txBox="1"/>
          <p:nvPr/>
        </p:nvSpPr>
        <p:spPr>
          <a:xfrm>
            <a:off x="6828251" y="3552501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16" name="Google Shape;608;ge89ab376cd_0_632"/>
          <p:cNvSpPr txBox="1"/>
          <p:nvPr/>
        </p:nvSpPr>
        <p:spPr>
          <a:xfrm>
            <a:off x="7027387" y="3308938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217" name="Google Shape;608;ge89ab376cd_0_632"/>
          <p:cNvSpPr txBox="1"/>
          <p:nvPr/>
        </p:nvSpPr>
        <p:spPr>
          <a:xfrm>
            <a:off x="6818922" y="3313909"/>
            <a:ext cx="203200" cy="2257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18" name="Google Shape;608;ge89ab376cd_0_632"/>
          <p:cNvSpPr txBox="1"/>
          <p:nvPr/>
        </p:nvSpPr>
        <p:spPr>
          <a:xfrm>
            <a:off x="7034112" y="3074485"/>
            <a:ext cx="203200" cy="2257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cxnSp>
        <p:nvCxnSpPr>
          <p:cNvPr id="592" name="Google Shape;592;ge89ab376cd_0_632"/>
          <p:cNvCxnSpPr/>
          <p:nvPr/>
        </p:nvCxnSpPr>
        <p:spPr>
          <a:xfrm rot="16200000" flipH="1">
            <a:off x="8095130" y="3205322"/>
            <a:ext cx="652399" cy="913200"/>
          </a:xfrm>
          <a:prstGeom prst="bentConnector4">
            <a:avLst>
              <a:gd name="adj1" fmla="val 16100"/>
              <a:gd name="adj2" fmla="val 64849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3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e80f99d48f_0_5"/>
          <p:cNvSpPr txBox="1"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  <a:prstGeom prst="rect">
            <a:avLst/>
          </a:prstGeom>
        </p:spPr>
        <p:txBody>
          <a:bodyPr spcFirstLastPara="1" vert="horz" wrap="square" lIns="91433" tIns="45700" rIns="91433" bIns="45700" anchor="ctr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Filler Cell Insertion</a:t>
            </a:r>
            <a:endParaRPr/>
          </a:p>
        </p:txBody>
      </p:sp>
      <p:sp>
        <p:nvSpPr>
          <p:cNvPr id="622" name="Google Shape;622;ge80f99d48f_0_5"/>
          <p:cNvSpPr txBox="1">
            <a:spLocks noGrp="1"/>
          </p:cNvSpPr>
          <p:nvPr>
            <p:ph type="body" idx="4294967295"/>
          </p:nvPr>
        </p:nvSpPr>
        <p:spPr>
          <a:xfrm>
            <a:off x="6570663" y="1739900"/>
            <a:ext cx="5621337" cy="4325938"/>
          </a:xfrm>
          <a:prstGeom prst="rect">
            <a:avLst/>
          </a:prstGeom>
        </p:spPr>
        <p:txBody>
          <a:bodyPr spcFirstLastPara="1" vert="horz" wrap="square" lIns="91433" tIns="45700" rIns="91433" bIns="45700" anchor="t" anchorCtr="0">
            <a:normAutofit/>
          </a:bodyPr>
          <a:lstStyle/>
          <a:p>
            <a:pPr marL="641347" indent="-514350">
              <a:spcBef>
                <a:spcPts val="267"/>
              </a:spcBef>
              <a:buSzPts val="2100"/>
            </a:pPr>
            <a:r>
              <a:rPr lang="en-US" dirty="0"/>
              <a:t>Gaps in between the standard cells in the rows and rail discontinuity, results in DRC violations.</a:t>
            </a:r>
            <a:endParaRPr dirty="0"/>
          </a:p>
          <a:p>
            <a:pPr marL="641347" indent="-514350">
              <a:spcBef>
                <a:spcPts val="0"/>
              </a:spcBef>
              <a:buSzPts val="2100"/>
            </a:pPr>
            <a:r>
              <a:rPr lang="en-US" dirty="0"/>
              <a:t>Filler cells are usually added which are physical cells containing n-well, p-well and power rails.</a:t>
            </a:r>
            <a:endParaRPr dirty="0"/>
          </a:p>
        </p:txBody>
      </p:sp>
      <p:sp>
        <p:nvSpPr>
          <p:cNvPr id="623" name="Google Shape;623;ge80f99d48f_0_5"/>
          <p:cNvSpPr/>
          <p:nvPr/>
        </p:nvSpPr>
        <p:spPr>
          <a:xfrm>
            <a:off x="551288" y="1564704"/>
            <a:ext cx="5689600" cy="3556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e80f99d48f_0_5"/>
          <p:cNvSpPr/>
          <p:nvPr/>
        </p:nvSpPr>
        <p:spPr>
          <a:xfrm rot="5400000">
            <a:off x="4293659" y="3151629"/>
            <a:ext cx="3218800" cy="414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625" name="Google Shape;625;ge80f99d48f_0_5"/>
          <p:cNvSpPr/>
          <p:nvPr/>
        </p:nvSpPr>
        <p:spPr>
          <a:xfrm rot="-5400000">
            <a:off x="-655512" y="3151904"/>
            <a:ext cx="3226400" cy="40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ge80f99d48f_0_5"/>
          <p:cNvSpPr/>
          <p:nvPr/>
        </p:nvSpPr>
        <p:spPr>
          <a:xfrm>
            <a:off x="754488" y="1728639"/>
            <a:ext cx="53480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 PAD 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ge80f99d48f_0_5"/>
          <p:cNvSpPr/>
          <p:nvPr/>
        </p:nvSpPr>
        <p:spPr>
          <a:xfrm>
            <a:off x="754488" y="4591913"/>
            <a:ext cx="53556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628" name="Google Shape;628;ge80f99d48f_0_5"/>
          <p:cNvSpPr/>
          <p:nvPr/>
        </p:nvSpPr>
        <p:spPr>
          <a:xfrm>
            <a:off x="754488" y="2377504"/>
            <a:ext cx="406400" cy="20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e80f99d48f_0_5"/>
          <p:cNvSpPr/>
          <p:nvPr/>
        </p:nvSpPr>
        <p:spPr>
          <a:xfrm>
            <a:off x="754488" y="4104704"/>
            <a:ext cx="406400" cy="20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e80f99d48f_0_5"/>
          <p:cNvSpPr/>
          <p:nvPr/>
        </p:nvSpPr>
        <p:spPr>
          <a:xfrm>
            <a:off x="5695941" y="2377503"/>
            <a:ext cx="414400" cy="2160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ge80f99d48f_0_5"/>
          <p:cNvSpPr/>
          <p:nvPr/>
        </p:nvSpPr>
        <p:spPr>
          <a:xfrm>
            <a:off x="5695940" y="4104703"/>
            <a:ext cx="432800" cy="241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e80f99d48f_0_5"/>
          <p:cNvSpPr txBox="1"/>
          <p:nvPr/>
        </p:nvSpPr>
        <p:spPr>
          <a:xfrm>
            <a:off x="806081" y="2377504"/>
            <a:ext cx="3548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Din1</a:t>
            </a:r>
            <a:endParaRPr sz="2400"/>
          </a:p>
        </p:txBody>
      </p:sp>
      <p:sp>
        <p:nvSpPr>
          <p:cNvPr id="633" name="Google Shape;633;ge80f99d48f_0_5"/>
          <p:cNvSpPr txBox="1"/>
          <p:nvPr/>
        </p:nvSpPr>
        <p:spPr>
          <a:xfrm>
            <a:off x="754884" y="4104704"/>
            <a:ext cx="4064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Din2</a:t>
            </a:r>
            <a:endParaRPr sz="2400"/>
          </a:p>
        </p:txBody>
      </p:sp>
      <p:sp>
        <p:nvSpPr>
          <p:cNvPr id="634" name="Google Shape;634;ge80f99d48f_0_5"/>
          <p:cNvSpPr txBox="1"/>
          <p:nvPr/>
        </p:nvSpPr>
        <p:spPr>
          <a:xfrm>
            <a:off x="5695941" y="2386771"/>
            <a:ext cx="4064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Dout1</a:t>
            </a:r>
            <a:endParaRPr sz="2400"/>
          </a:p>
        </p:txBody>
      </p:sp>
      <p:sp>
        <p:nvSpPr>
          <p:cNvPr id="635" name="Google Shape;635;ge80f99d48f_0_5"/>
          <p:cNvSpPr txBox="1"/>
          <p:nvPr/>
        </p:nvSpPr>
        <p:spPr>
          <a:xfrm>
            <a:off x="5722165" y="4129243"/>
            <a:ext cx="4064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Dout2</a:t>
            </a:r>
            <a:endParaRPr sz="2400"/>
          </a:p>
        </p:txBody>
      </p:sp>
      <p:sp>
        <p:nvSpPr>
          <p:cNvPr id="636" name="Google Shape;636;ge80f99d48f_0_5"/>
          <p:cNvSpPr/>
          <p:nvPr/>
        </p:nvSpPr>
        <p:spPr>
          <a:xfrm>
            <a:off x="1160888" y="2593832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e80f99d48f_0_5"/>
          <p:cNvSpPr/>
          <p:nvPr/>
        </p:nvSpPr>
        <p:spPr>
          <a:xfrm rot="10800000">
            <a:off x="1161059" y="2107117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e80f99d48f_0_5"/>
          <p:cNvSpPr/>
          <p:nvPr/>
        </p:nvSpPr>
        <p:spPr>
          <a:xfrm>
            <a:off x="1160888" y="3091576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e80f99d48f_0_5"/>
          <p:cNvSpPr/>
          <p:nvPr/>
        </p:nvSpPr>
        <p:spPr>
          <a:xfrm>
            <a:off x="1160888" y="3589320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e80f99d48f_0_5"/>
          <p:cNvSpPr/>
          <p:nvPr/>
        </p:nvSpPr>
        <p:spPr>
          <a:xfrm>
            <a:off x="1160888" y="4087064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e80f99d48f_0_5"/>
          <p:cNvSpPr/>
          <p:nvPr/>
        </p:nvSpPr>
        <p:spPr>
          <a:xfrm>
            <a:off x="2830195" y="2604719"/>
            <a:ext cx="508000" cy="497600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latin typeface="Arial"/>
                <a:ea typeface="Arial"/>
                <a:cs typeface="Arial"/>
                <a:sym typeface="Arial"/>
              </a:rPr>
              <a:t>1</a:t>
            </a:r>
            <a:endParaRPr sz="1867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e80f99d48f_0_5"/>
          <p:cNvSpPr/>
          <p:nvPr/>
        </p:nvSpPr>
        <p:spPr>
          <a:xfrm>
            <a:off x="3700888" y="2593503"/>
            <a:ext cx="508000" cy="497600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latin typeface="Arial"/>
                <a:ea typeface="Arial"/>
                <a:cs typeface="Arial"/>
                <a:sym typeface="Arial"/>
              </a:rPr>
              <a:t>2</a:t>
            </a:r>
            <a:endParaRPr sz="1867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e80f99d48f_0_5"/>
          <p:cNvSpPr/>
          <p:nvPr/>
        </p:nvSpPr>
        <p:spPr>
          <a:xfrm>
            <a:off x="3304532" y="3574576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latin typeface="Arial"/>
                <a:ea typeface="Arial"/>
                <a:cs typeface="Arial"/>
                <a:sym typeface="Arial"/>
              </a:rPr>
              <a:t>2</a:t>
            </a:r>
            <a:endParaRPr sz="2400"/>
          </a:p>
        </p:txBody>
      </p:sp>
      <p:sp>
        <p:nvSpPr>
          <p:cNvPr id="644" name="Google Shape;644;ge80f99d48f_0_5"/>
          <p:cNvSpPr/>
          <p:nvPr/>
        </p:nvSpPr>
        <p:spPr>
          <a:xfrm>
            <a:off x="4412088" y="3616227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latin typeface="Arial"/>
                <a:ea typeface="Arial"/>
                <a:cs typeface="Arial"/>
                <a:sym typeface="Arial"/>
              </a:rPr>
              <a:t>ff2</a:t>
            </a:r>
            <a:endParaRPr sz="1867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e80f99d48f_0_5"/>
          <p:cNvSpPr/>
          <p:nvPr/>
        </p:nvSpPr>
        <p:spPr>
          <a:xfrm rot="-10303059">
            <a:off x="3308134" y="2870156"/>
            <a:ext cx="401161" cy="88177"/>
          </a:xfrm>
          <a:custGeom>
            <a:avLst/>
            <a:gdLst/>
            <a:ahLst/>
            <a:cxnLst/>
            <a:rect l="l" t="t" r="r" b="b"/>
            <a:pathLst>
              <a:path w="753754" h="172240" extrusionOk="0">
                <a:moveTo>
                  <a:pt x="0" y="172240"/>
                </a:moveTo>
                <a:cubicBezTo>
                  <a:pt x="47006" y="87628"/>
                  <a:pt x="94012" y="3017"/>
                  <a:pt x="213755" y="48"/>
                </a:cubicBezTo>
                <a:cubicBezTo>
                  <a:pt x="333498" y="-2921"/>
                  <a:pt x="642257" y="131666"/>
                  <a:pt x="718457" y="154427"/>
                </a:cubicBezTo>
                <a:cubicBezTo>
                  <a:pt x="794657" y="177188"/>
                  <a:pt x="732806" y="156901"/>
                  <a:pt x="670955" y="136614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e80f99d48f_0_5"/>
          <p:cNvSpPr/>
          <p:nvPr/>
        </p:nvSpPr>
        <p:spPr>
          <a:xfrm>
            <a:off x="1160890" y="3734863"/>
            <a:ext cx="610609" cy="491564"/>
          </a:xfrm>
          <a:custGeom>
            <a:avLst/>
            <a:gdLst/>
            <a:ahLst/>
            <a:cxnLst/>
            <a:rect l="l" t="t" r="r" b="b"/>
            <a:pathLst>
              <a:path w="640499" h="368673" extrusionOk="0">
                <a:moveTo>
                  <a:pt x="0" y="368673"/>
                </a:moveTo>
                <a:cubicBezTo>
                  <a:pt x="131123" y="363725"/>
                  <a:pt x="262247" y="358777"/>
                  <a:pt x="296883" y="315234"/>
                </a:cubicBezTo>
                <a:cubicBezTo>
                  <a:pt x="331519" y="271691"/>
                  <a:pt x="194953" y="159864"/>
                  <a:pt x="207818" y="107415"/>
                </a:cubicBezTo>
                <a:cubicBezTo>
                  <a:pt x="220683" y="54965"/>
                  <a:pt x="336468" y="-6390"/>
                  <a:pt x="374073" y="537"/>
                </a:cubicBezTo>
                <a:cubicBezTo>
                  <a:pt x="411678" y="7464"/>
                  <a:pt x="401782" y="125228"/>
                  <a:pt x="433449" y="148979"/>
                </a:cubicBezTo>
                <a:cubicBezTo>
                  <a:pt x="465116" y="172730"/>
                  <a:pt x="530431" y="157885"/>
                  <a:pt x="564078" y="143041"/>
                </a:cubicBezTo>
                <a:cubicBezTo>
                  <a:pt x="597725" y="128197"/>
                  <a:pt x="624444" y="70800"/>
                  <a:pt x="635330" y="59914"/>
                </a:cubicBezTo>
                <a:cubicBezTo>
                  <a:pt x="646216" y="49028"/>
                  <a:pt x="637804" y="63377"/>
                  <a:pt x="629392" y="77727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e80f99d48f_0_5"/>
          <p:cNvSpPr/>
          <p:nvPr/>
        </p:nvSpPr>
        <p:spPr>
          <a:xfrm>
            <a:off x="4920089" y="3704681"/>
            <a:ext cx="799545" cy="641121"/>
          </a:xfrm>
          <a:custGeom>
            <a:avLst/>
            <a:gdLst/>
            <a:ahLst/>
            <a:cxnLst/>
            <a:rect l="l" t="t" r="r" b="b"/>
            <a:pathLst>
              <a:path w="1181595" h="480841" extrusionOk="0">
                <a:moveTo>
                  <a:pt x="0" y="159741"/>
                </a:moveTo>
                <a:cubicBezTo>
                  <a:pt x="150420" y="68202"/>
                  <a:pt x="300841" y="-23337"/>
                  <a:pt x="362197" y="5362"/>
                </a:cubicBezTo>
                <a:cubicBezTo>
                  <a:pt x="423553" y="34061"/>
                  <a:pt x="347353" y="252764"/>
                  <a:pt x="368135" y="331933"/>
                </a:cubicBezTo>
                <a:cubicBezTo>
                  <a:pt x="388917" y="411102"/>
                  <a:pt x="413657" y="472457"/>
                  <a:pt x="486888" y="480374"/>
                </a:cubicBezTo>
                <a:cubicBezTo>
                  <a:pt x="560119" y="488291"/>
                  <a:pt x="706582" y="393288"/>
                  <a:pt x="807522" y="379434"/>
                </a:cubicBezTo>
                <a:cubicBezTo>
                  <a:pt x="908462" y="365580"/>
                  <a:pt x="1030185" y="397247"/>
                  <a:pt x="1092530" y="397247"/>
                </a:cubicBezTo>
                <a:cubicBezTo>
                  <a:pt x="1154875" y="397247"/>
                  <a:pt x="1168235" y="388340"/>
                  <a:pt x="1181595" y="379434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e80f99d48f_0_5"/>
          <p:cNvSpPr/>
          <p:nvPr/>
        </p:nvSpPr>
        <p:spPr>
          <a:xfrm>
            <a:off x="3849990" y="3686536"/>
            <a:ext cx="550223" cy="267712"/>
          </a:xfrm>
          <a:custGeom>
            <a:avLst/>
            <a:gdLst/>
            <a:ahLst/>
            <a:cxnLst/>
            <a:rect l="l" t="t" r="r" b="b"/>
            <a:pathLst>
              <a:path w="825335" h="200784" extrusionOk="0">
                <a:moveTo>
                  <a:pt x="0" y="125847"/>
                </a:moveTo>
                <a:cubicBezTo>
                  <a:pt x="133597" y="58059"/>
                  <a:pt x="267195" y="-9729"/>
                  <a:pt x="362197" y="1157"/>
                </a:cubicBezTo>
                <a:cubicBezTo>
                  <a:pt x="457199" y="12043"/>
                  <a:pt x="492825" y="165432"/>
                  <a:pt x="570015" y="191162"/>
                </a:cubicBezTo>
                <a:cubicBezTo>
                  <a:pt x="647205" y="216892"/>
                  <a:pt x="736270" y="186214"/>
                  <a:pt x="825335" y="155536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e80f99d48f_0_5"/>
          <p:cNvSpPr/>
          <p:nvPr/>
        </p:nvSpPr>
        <p:spPr>
          <a:xfrm>
            <a:off x="1893499" y="2593503"/>
            <a:ext cx="508000" cy="497600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latin typeface="Arial"/>
                <a:ea typeface="Arial"/>
                <a:cs typeface="Arial"/>
                <a:sym typeface="Arial"/>
              </a:rPr>
              <a:t>ff1</a:t>
            </a:r>
            <a:endParaRPr sz="1867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e80f99d48f_0_5"/>
          <p:cNvSpPr/>
          <p:nvPr/>
        </p:nvSpPr>
        <p:spPr>
          <a:xfrm>
            <a:off x="4496535" y="2593503"/>
            <a:ext cx="508000" cy="497600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latin typeface="Arial"/>
                <a:ea typeface="Arial"/>
                <a:cs typeface="Arial"/>
                <a:sym typeface="Arial"/>
              </a:rPr>
              <a:t>ff2</a:t>
            </a:r>
            <a:endParaRPr sz="1867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e80f99d48f_0_5"/>
          <p:cNvSpPr/>
          <p:nvPr/>
        </p:nvSpPr>
        <p:spPr>
          <a:xfrm>
            <a:off x="2532488" y="3574576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latin typeface="Arial"/>
                <a:ea typeface="Arial"/>
                <a:cs typeface="Arial"/>
                <a:sym typeface="Arial"/>
              </a:rPr>
              <a:t>1</a:t>
            </a:r>
            <a:endParaRPr sz="1867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e80f99d48f_0_5"/>
          <p:cNvSpPr/>
          <p:nvPr/>
        </p:nvSpPr>
        <p:spPr>
          <a:xfrm>
            <a:off x="1770488" y="3571520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latin typeface="Arial"/>
                <a:ea typeface="Arial"/>
                <a:cs typeface="Arial"/>
                <a:sym typeface="Arial"/>
              </a:rPr>
              <a:t>ff1</a:t>
            </a:r>
            <a:endParaRPr sz="1867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e80f99d48f_0_5"/>
          <p:cNvSpPr/>
          <p:nvPr/>
        </p:nvSpPr>
        <p:spPr>
          <a:xfrm>
            <a:off x="2269252" y="3760642"/>
            <a:ext cx="264493" cy="213209"/>
          </a:xfrm>
          <a:custGeom>
            <a:avLst/>
            <a:gdLst/>
            <a:ahLst/>
            <a:cxnLst/>
            <a:rect l="l" t="t" r="r" b="b"/>
            <a:pathLst>
              <a:path w="198370" h="159907" extrusionOk="0">
                <a:moveTo>
                  <a:pt x="0" y="52455"/>
                </a:moveTo>
                <a:cubicBezTo>
                  <a:pt x="8906" y="109357"/>
                  <a:pt x="17813" y="166260"/>
                  <a:pt x="47501" y="159333"/>
                </a:cubicBezTo>
                <a:cubicBezTo>
                  <a:pt x="77189" y="152406"/>
                  <a:pt x="153390" y="33653"/>
                  <a:pt x="178130" y="10892"/>
                </a:cubicBezTo>
                <a:cubicBezTo>
                  <a:pt x="202870" y="-11869"/>
                  <a:pt x="199406" y="5449"/>
                  <a:pt x="195943" y="22767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e80f99d48f_0_5"/>
          <p:cNvSpPr/>
          <p:nvPr/>
        </p:nvSpPr>
        <p:spPr>
          <a:xfrm>
            <a:off x="3045107" y="3838499"/>
            <a:ext cx="293088" cy="106973"/>
          </a:xfrm>
          <a:custGeom>
            <a:avLst/>
            <a:gdLst/>
            <a:ahLst/>
            <a:cxnLst/>
            <a:rect l="l" t="t" r="r" b="b"/>
            <a:pathLst>
              <a:path w="219816" h="80230" extrusionOk="0">
                <a:moveTo>
                  <a:pt x="0" y="0"/>
                </a:moveTo>
                <a:cubicBezTo>
                  <a:pt x="24245" y="33152"/>
                  <a:pt x="48491" y="66304"/>
                  <a:pt x="83127" y="77190"/>
                </a:cubicBezTo>
                <a:cubicBezTo>
                  <a:pt x="117763" y="88076"/>
                  <a:pt x="187036" y="66304"/>
                  <a:pt x="207818" y="65314"/>
                </a:cubicBezTo>
                <a:cubicBezTo>
                  <a:pt x="228600" y="64324"/>
                  <a:pt x="218209" y="67788"/>
                  <a:pt x="207818" y="71252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e80f99d48f_0_5"/>
          <p:cNvSpPr/>
          <p:nvPr/>
        </p:nvSpPr>
        <p:spPr>
          <a:xfrm>
            <a:off x="2395922" y="2742781"/>
            <a:ext cx="435429" cy="74440"/>
          </a:xfrm>
          <a:custGeom>
            <a:avLst/>
            <a:gdLst/>
            <a:ahLst/>
            <a:cxnLst/>
            <a:rect l="l" t="t" r="r" b="b"/>
            <a:pathLst>
              <a:path w="326572" h="55830" extrusionOk="0">
                <a:moveTo>
                  <a:pt x="0" y="55830"/>
                </a:moveTo>
                <a:cubicBezTo>
                  <a:pt x="49975" y="32574"/>
                  <a:pt x="99951" y="9318"/>
                  <a:pt x="154380" y="2391"/>
                </a:cubicBezTo>
                <a:cubicBezTo>
                  <a:pt x="208809" y="-4536"/>
                  <a:pt x="267690" y="4865"/>
                  <a:pt x="326572" y="14266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e80f99d48f_0_5"/>
          <p:cNvSpPr/>
          <p:nvPr/>
        </p:nvSpPr>
        <p:spPr>
          <a:xfrm>
            <a:off x="1160889" y="2331342"/>
            <a:ext cx="728353" cy="652900"/>
          </a:xfrm>
          <a:custGeom>
            <a:avLst/>
            <a:gdLst/>
            <a:ahLst/>
            <a:cxnLst/>
            <a:rect l="l" t="t" r="r" b="b"/>
            <a:pathLst>
              <a:path w="546265" h="489675" extrusionOk="0">
                <a:moveTo>
                  <a:pt x="0" y="109090"/>
                </a:moveTo>
                <a:cubicBezTo>
                  <a:pt x="73231" y="42786"/>
                  <a:pt x="146463" y="-23518"/>
                  <a:pt x="184068" y="8150"/>
                </a:cubicBezTo>
                <a:cubicBezTo>
                  <a:pt x="221673" y="39817"/>
                  <a:pt x="214745" y="218937"/>
                  <a:pt x="225631" y="299095"/>
                </a:cubicBezTo>
                <a:cubicBezTo>
                  <a:pt x="236517" y="379254"/>
                  <a:pt x="195943" y="481184"/>
                  <a:pt x="249382" y="489101"/>
                </a:cubicBezTo>
                <a:cubicBezTo>
                  <a:pt x="302821" y="497018"/>
                  <a:pt x="424543" y="421807"/>
                  <a:pt x="546265" y="346597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e80f99d48f_0_5"/>
          <p:cNvSpPr/>
          <p:nvPr/>
        </p:nvSpPr>
        <p:spPr>
          <a:xfrm>
            <a:off x="4216806" y="2752687"/>
            <a:ext cx="305685" cy="127869"/>
          </a:xfrm>
          <a:custGeom>
            <a:avLst/>
            <a:gdLst/>
            <a:ahLst/>
            <a:cxnLst/>
            <a:rect l="l" t="t" r="r" b="b"/>
            <a:pathLst>
              <a:path w="229264" h="95902" extrusionOk="0">
                <a:moveTo>
                  <a:pt x="0" y="95902"/>
                </a:moveTo>
                <a:lnTo>
                  <a:pt x="213756" y="6837"/>
                </a:lnTo>
                <a:cubicBezTo>
                  <a:pt x="246413" y="-7017"/>
                  <a:pt x="221178" y="2879"/>
                  <a:pt x="195943" y="12775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e80f99d48f_0_5"/>
          <p:cNvSpPr/>
          <p:nvPr/>
        </p:nvSpPr>
        <p:spPr>
          <a:xfrm>
            <a:off x="5000577" y="2497107"/>
            <a:ext cx="680852" cy="541799"/>
          </a:xfrm>
          <a:custGeom>
            <a:avLst/>
            <a:gdLst/>
            <a:ahLst/>
            <a:cxnLst/>
            <a:rect l="l" t="t" r="r" b="b"/>
            <a:pathLst>
              <a:path w="510639" h="406349" extrusionOk="0">
                <a:moveTo>
                  <a:pt x="0" y="263836"/>
                </a:moveTo>
                <a:cubicBezTo>
                  <a:pt x="58387" y="334593"/>
                  <a:pt x="116774" y="405350"/>
                  <a:pt x="160317" y="406340"/>
                </a:cubicBezTo>
                <a:cubicBezTo>
                  <a:pt x="203860" y="407330"/>
                  <a:pt x="223652" y="332119"/>
                  <a:pt x="261257" y="269774"/>
                </a:cubicBezTo>
                <a:cubicBezTo>
                  <a:pt x="298862" y="207429"/>
                  <a:pt x="344385" y="75810"/>
                  <a:pt x="385948" y="32267"/>
                </a:cubicBezTo>
                <a:cubicBezTo>
                  <a:pt x="427511" y="-11276"/>
                  <a:pt x="469075" y="-1380"/>
                  <a:pt x="510639" y="8517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9" name="Google Shape;659;ge80f99d48f_0_5"/>
          <p:cNvCxnSpPr/>
          <p:nvPr/>
        </p:nvCxnSpPr>
        <p:spPr>
          <a:xfrm rot="10800000" flipH="1">
            <a:off x="4081733" y="2440567"/>
            <a:ext cx="2759600" cy="1470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77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e80f99d48f_0_49"/>
          <p:cNvSpPr txBox="1"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  <a:prstGeom prst="rect">
            <a:avLst/>
          </a:prstGeom>
        </p:spPr>
        <p:txBody>
          <a:bodyPr spcFirstLastPara="1" vert="horz" wrap="square" lIns="91433" tIns="45700" rIns="91433" bIns="45700" anchor="ctr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Before and After Filler cell Insertion</a:t>
            </a:r>
            <a:endParaRPr/>
          </a:p>
        </p:txBody>
      </p:sp>
      <p:pic>
        <p:nvPicPr>
          <p:cNvPr id="665" name="Google Shape;665;ge80f99d48f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068" y="1564701"/>
            <a:ext cx="4001299" cy="4034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ge80f99d48f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533" y="1564701"/>
            <a:ext cx="4149768" cy="4034633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ge80f99d48f_0_49"/>
          <p:cNvSpPr txBox="1"/>
          <p:nvPr/>
        </p:nvSpPr>
        <p:spPr>
          <a:xfrm>
            <a:off x="1791935" y="5599334"/>
            <a:ext cx="3595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N-Well mask before filler insertion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ge80f99d48f_0_49"/>
          <p:cNvSpPr txBox="1"/>
          <p:nvPr/>
        </p:nvSpPr>
        <p:spPr>
          <a:xfrm>
            <a:off x="6501636" y="5599334"/>
            <a:ext cx="3760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N-Well mask after filler insertion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67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" grpId="0"/>
      <p:bldP spid="6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e94062c314_0_10"/>
          <p:cNvSpPr txBox="1"/>
          <p:nvPr/>
        </p:nvSpPr>
        <p:spPr>
          <a:xfrm>
            <a:off x="607401" y="391001"/>
            <a:ext cx="10977200" cy="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3733" dirty="0">
                <a:solidFill>
                  <a:schemeClr val="dk2"/>
                </a:solidFill>
              </a:rPr>
              <a:t>Sign Off</a:t>
            </a:r>
            <a:endParaRPr sz="3733" dirty="0">
              <a:solidFill>
                <a:schemeClr val="dk2"/>
              </a:solidFill>
            </a:endParaRPr>
          </a:p>
        </p:txBody>
      </p:sp>
      <p:sp>
        <p:nvSpPr>
          <p:cNvPr id="674" name="Google Shape;674;ge94062c314_0_10"/>
          <p:cNvSpPr txBox="1"/>
          <p:nvPr/>
        </p:nvSpPr>
        <p:spPr>
          <a:xfrm>
            <a:off x="609600" y="1242133"/>
            <a:ext cx="109728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to ensure that,</a:t>
            </a:r>
            <a:endParaRPr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576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792" lvl="1" indent="-342900">
              <a:spcBef>
                <a:spcPts val="480"/>
              </a:spcBef>
              <a:buClr>
                <a:schemeClr val="tx2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133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layout implements all design rules</a:t>
            </a:r>
            <a:endParaRPr sz="2133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1255" lvl="1" indent="-342900">
              <a:spcBef>
                <a:spcPts val="48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sz="2133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792" lvl="1" indent="-342900">
              <a:spcBef>
                <a:spcPts val="480"/>
              </a:spcBef>
              <a:buClr>
                <a:schemeClr val="tx2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133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any unmatched nets that may occur due to short/open circuits.</a:t>
            </a:r>
            <a:endParaRPr sz="2133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1255" lvl="1" indent="-342900">
              <a:spcBef>
                <a:spcPts val="48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sz="2133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792" lvl="1" indent="-342900">
              <a:spcBef>
                <a:spcPts val="480"/>
              </a:spcBef>
              <a:buClr>
                <a:schemeClr val="tx2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133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US" sz="2133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2133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Schematic (LVS) identifies any differences in the nets.</a:t>
            </a:r>
            <a:endParaRPr sz="2133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e94062c314_0_19"/>
          <p:cNvSpPr txBox="1"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/>
              <a:t>Design Rule Check (DRC) </a:t>
            </a:r>
            <a:endParaRPr/>
          </a:p>
        </p:txBody>
      </p:sp>
      <p:sp>
        <p:nvSpPr>
          <p:cNvPr id="680" name="Google Shape;680;ge94062c314_0_19"/>
          <p:cNvSpPr txBox="1">
            <a:spLocks noGrp="1"/>
          </p:cNvSpPr>
          <p:nvPr>
            <p:ph type="body" idx="4294967295"/>
          </p:nvPr>
        </p:nvSpPr>
        <p:spPr>
          <a:xfrm>
            <a:off x="1219200" y="1565275"/>
            <a:ext cx="10972800" cy="4324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228594" indent="-228594">
              <a:spcBef>
                <a:spcPts val="0"/>
              </a:spcBef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US"/>
              <a:t>DRC is based on the technology file provided along with the PDK.</a:t>
            </a:r>
            <a:endParaRPr/>
          </a:p>
          <a:p>
            <a:pPr marL="228594" indent="-76198">
              <a:spcBef>
                <a:spcPts val="576"/>
              </a:spcBef>
              <a:buClr>
                <a:schemeClr val="accent1"/>
              </a:buClr>
              <a:buSzPts val="1800"/>
              <a:buNone/>
            </a:pPr>
            <a:endParaRPr/>
          </a:p>
          <a:p>
            <a:pPr marL="228594" indent="-228594">
              <a:spcBef>
                <a:spcPts val="576"/>
              </a:spcBef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US"/>
              <a:t>Magic is used for Design Rules Checking.</a:t>
            </a:r>
            <a:endParaRPr/>
          </a:p>
        </p:txBody>
      </p:sp>
      <p:sp>
        <p:nvSpPr>
          <p:cNvPr id="681" name="Google Shape;681;ge94062c314_0_19"/>
          <p:cNvSpPr txBox="1"/>
          <p:nvPr/>
        </p:nvSpPr>
        <p:spPr>
          <a:xfrm>
            <a:off x="2658100" y="3542491"/>
            <a:ext cx="6299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take this example to understand DRC!</a:t>
            </a:r>
            <a:endParaRPr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e94062c314_0_25"/>
          <p:cNvSpPr txBox="1"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/>
              <a:t>DRC</a:t>
            </a:r>
            <a:endParaRPr/>
          </a:p>
        </p:txBody>
      </p:sp>
      <p:sp>
        <p:nvSpPr>
          <p:cNvPr id="687" name="Google Shape;687;ge94062c314_0_25"/>
          <p:cNvSpPr txBox="1">
            <a:spLocks noGrp="1"/>
          </p:cNvSpPr>
          <p:nvPr>
            <p:ph type="body" idx="4294967295"/>
          </p:nvPr>
        </p:nvSpPr>
        <p:spPr>
          <a:xfrm>
            <a:off x="1219200" y="1447800"/>
            <a:ext cx="10972800" cy="43259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/>
              <a:t>So after routing certain design rules are checked to ensure seamless routing.</a:t>
            </a:r>
            <a:endParaRPr dirty="0"/>
          </a:p>
        </p:txBody>
      </p:sp>
      <p:sp>
        <p:nvSpPr>
          <p:cNvPr id="688" name="Google Shape;688;ge94062c314_0_25"/>
          <p:cNvSpPr/>
          <p:nvPr/>
        </p:nvSpPr>
        <p:spPr>
          <a:xfrm>
            <a:off x="3282035" y="2084825"/>
            <a:ext cx="5689600" cy="3556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e94062c314_0_25"/>
          <p:cNvSpPr/>
          <p:nvPr/>
        </p:nvSpPr>
        <p:spPr>
          <a:xfrm rot="5400000">
            <a:off x="7024405" y="3671751"/>
            <a:ext cx="3218800" cy="414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690" name="Google Shape;690;ge94062c314_0_25"/>
          <p:cNvSpPr/>
          <p:nvPr/>
        </p:nvSpPr>
        <p:spPr>
          <a:xfrm rot="-5400000">
            <a:off x="2075235" y="3672025"/>
            <a:ext cx="3226400" cy="40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e94062c314_0_25"/>
          <p:cNvSpPr/>
          <p:nvPr/>
        </p:nvSpPr>
        <p:spPr>
          <a:xfrm>
            <a:off x="3485235" y="2248760"/>
            <a:ext cx="53480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 PAD 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e94062c314_0_25"/>
          <p:cNvSpPr/>
          <p:nvPr/>
        </p:nvSpPr>
        <p:spPr>
          <a:xfrm>
            <a:off x="3485235" y="5112035"/>
            <a:ext cx="53556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693" name="Google Shape;693;ge94062c314_0_25"/>
          <p:cNvSpPr/>
          <p:nvPr/>
        </p:nvSpPr>
        <p:spPr>
          <a:xfrm>
            <a:off x="3485235" y="2897625"/>
            <a:ext cx="406400" cy="20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ge94062c314_0_25"/>
          <p:cNvSpPr/>
          <p:nvPr/>
        </p:nvSpPr>
        <p:spPr>
          <a:xfrm>
            <a:off x="3485235" y="4624825"/>
            <a:ext cx="406400" cy="20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ge94062c314_0_25"/>
          <p:cNvSpPr/>
          <p:nvPr/>
        </p:nvSpPr>
        <p:spPr>
          <a:xfrm>
            <a:off x="8426688" y="2897624"/>
            <a:ext cx="414400" cy="2160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e94062c314_0_25"/>
          <p:cNvSpPr/>
          <p:nvPr/>
        </p:nvSpPr>
        <p:spPr>
          <a:xfrm>
            <a:off x="8426687" y="4624824"/>
            <a:ext cx="432800" cy="241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ge94062c314_0_25"/>
          <p:cNvSpPr txBox="1"/>
          <p:nvPr/>
        </p:nvSpPr>
        <p:spPr>
          <a:xfrm>
            <a:off x="3511428" y="2907816"/>
            <a:ext cx="3548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Din2</a:t>
            </a:r>
            <a:endParaRPr sz="1733"/>
          </a:p>
        </p:txBody>
      </p:sp>
      <p:sp>
        <p:nvSpPr>
          <p:cNvPr id="698" name="Google Shape;698;ge94062c314_0_25"/>
          <p:cNvSpPr txBox="1"/>
          <p:nvPr/>
        </p:nvSpPr>
        <p:spPr>
          <a:xfrm>
            <a:off x="3511428" y="4634430"/>
            <a:ext cx="372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Din1</a:t>
            </a:r>
            <a:endParaRPr sz="1733"/>
          </a:p>
        </p:txBody>
      </p:sp>
      <p:sp>
        <p:nvSpPr>
          <p:cNvPr id="699" name="Google Shape;699;ge94062c314_0_25"/>
          <p:cNvSpPr txBox="1"/>
          <p:nvPr/>
        </p:nvSpPr>
        <p:spPr>
          <a:xfrm>
            <a:off x="8452912" y="2940176"/>
            <a:ext cx="406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Dout1</a:t>
            </a:r>
            <a:endParaRPr sz="1733"/>
          </a:p>
        </p:txBody>
      </p:sp>
      <p:sp>
        <p:nvSpPr>
          <p:cNvPr id="700" name="Google Shape;700;ge94062c314_0_25"/>
          <p:cNvSpPr txBox="1"/>
          <p:nvPr/>
        </p:nvSpPr>
        <p:spPr>
          <a:xfrm>
            <a:off x="8439799" y="4653038"/>
            <a:ext cx="406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Dout2</a:t>
            </a:r>
            <a:endParaRPr sz="1733"/>
          </a:p>
        </p:txBody>
      </p:sp>
      <p:sp>
        <p:nvSpPr>
          <p:cNvPr id="701" name="Google Shape;701;ge94062c314_0_25"/>
          <p:cNvSpPr/>
          <p:nvPr/>
        </p:nvSpPr>
        <p:spPr>
          <a:xfrm>
            <a:off x="3891635" y="3113953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ge94062c314_0_25"/>
          <p:cNvSpPr/>
          <p:nvPr/>
        </p:nvSpPr>
        <p:spPr>
          <a:xfrm rot="10800000">
            <a:off x="3891805" y="2627239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e94062c314_0_25"/>
          <p:cNvSpPr/>
          <p:nvPr/>
        </p:nvSpPr>
        <p:spPr>
          <a:xfrm>
            <a:off x="3891635" y="3611697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e94062c314_0_25"/>
          <p:cNvSpPr/>
          <p:nvPr/>
        </p:nvSpPr>
        <p:spPr>
          <a:xfrm>
            <a:off x="3891635" y="4109441"/>
            <a:ext cx="45352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e94062c314_0_25"/>
          <p:cNvSpPr/>
          <p:nvPr/>
        </p:nvSpPr>
        <p:spPr>
          <a:xfrm>
            <a:off x="3891635" y="4607185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e94062c314_0_25"/>
          <p:cNvSpPr/>
          <p:nvPr/>
        </p:nvSpPr>
        <p:spPr>
          <a:xfrm>
            <a:off x="5560941" y="3124840"/>
            <a:ext cx="508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e94062c314_0_25"/>
          <p:cNvSpPr/>
          <p:nvPr/>
        </p:nvSpPr>
        <p:spPr>
          <a:xfrm>
            <a:off x="6431635" y="3113624"/>
            <a:ext cx="508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e94062c314_0_25"/>
          <p:cNvSpPr/>
          <p:nvPr/>
        </p:nvSpPr>
        <p:spPr>
          <a:xfrm>
            <a:off x="6203045" y="4112831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09" name="Google Shape;709;ge94062c314_0_25"/>
          <p:cNvSpPr/>
          <p:nvPr/>
        </p:nvSpPr>
        <p:spPr>
          <a:xfrm>
            <a:off x="7142635" y="4112848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ge94062c314_0_25"/>
          <p:cNvSpPr/>
          <p:nvPr/>
        </p:nvSpPr>
        <p:spPr>
          <a:xfrm>
            <a:off x="4690245" y="3118491"/>
            <a:ext cx="508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ge94062c314_0_25"/>
          <p:cNvSpPr/>
          <p:nvPr/>
        </p:nvSpPr>
        <p:spPr>
          <a:xfrm>
            <a:off x="7227281" y="3113624"/>
            <a:ext cx="508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e94062c314_0_25"/>
          <p:cNvSpPr/>
          <p:nvPr/>
        </p:nvSpPr>
        <p:spPr>
          <a:xfrm>
            <a:off x="5479135" y="4112997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ge94062c314_0_25"/>
          <p:cNvSpPr/>
          <p:nvPr/>
        </p:nvSpPr>
        <p:spPr>
          <a:xfrm>
            <a:off x="4670685" y="4112841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4" name="Google Shape;714;ge94062c314_0_25"/>
          <p:cNvCxnSpPr/>
          <p:nvPr/>
        </p:nvCxnSpPr>
        <p:spPr>
          <a:xfrm>
            <a:off x="5132245" y="3384928"/>
            <a:ext cx="428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5" name="Google Shape;715;ge94062c314_0_25"/>
          <p:cNvCxnSpPr>
            <a:endCxn id="707" idx="1"/>
          </p:cNvCxnSpPr>
          <p:nvPr/>
        </p:nvCxnSpPr>
        <p:spPr>
          <a:xfrm rot="10800000" flipH="1">
            <a:off x="6068835" y="3362424"/>
            <a:ext cx="362800" cy="4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6" name="Google Shape;716;ge94062c314_0_25"/>
          <p:cNvCxnSpPr>
            <a:endCxn id="711" idx="1"/>
          </p:cNvCxnSpPr>
          <p:nvPr/>
        </p:nvCxnSpPr>
        <p:spPr>
          <a:xfrm>
            <a:off x="6947681" y="3362424"/>
            <a:ext cx="2796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7" name="Google Shape;717;ge94062c314_0_25"/>
          <p:cNvCxnSpPr>
            <a:stCxn id="699" idx="1"/>
          </p:cNvCxnSpPr>
          <p:nvPr/>
        </p:nvCxnSpPr>
        <p:spPr>
          <a:xfrm rot="10800000" flipV="1">
            <a:off x="7757712" y="3022281"/>
            <a:ext cx="695200" cy="384693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8" name="Google Shape;718;ge94062c314_0_25"/>
          <p:cNvCxnSpPr>
            <a:stCxn id="710" idx="1"/>
            <a:endCxn id="698" idx="3"/>
          </p:cNvCxnSpPr>
          <p:nvPr/>
        </p:nvCxnSpPr>
        <p:spPr>
          <a:xfrm rot="10800000" flipV="1">
            <a:off x="3883829" y="3367290"/>
            <a:ext cx="806417" cy="1349245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9" name="Google Shape;719;ge94062c314_0_25"/>
          <p:cNvCxnSpPr>
            <a:stCxn id="713" idx="3"/>
            <a:endCxn id="712" idx="1"/>
          </p:cNvCxnSpPr>
          <p:nvPr/>
        </p:nvCxnSpPr>
        <p:spPr>
          <a:xfrm>
            <a:off x="5178685" y="4361641"/>
            <a:ext cx="300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0" name="Google Shape;720;ge94062c314_0_25"/>
          <p:cNvCxnSpPr>
            <a:stCxn id="712" idx="3"/>
            <a:endCxn id="708" idx="1"/>
          </p:cNvCxnSpPr>
          <p:nvPr/>
        </p:nvCxnSpPr>
        <p:spPr>
          <a:xfrm>
            <a:off x="5987135" y="4361797"/>
            <a:ext cx="2160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1" name="Google Shape;721;ge94062c314_0_25"/>
          <p:cNvCxnSpPr>
            <a:stCxn id="708" idx="3"/>
            <a:endCxn id="709" idx="1"/>
          </p:cNvCxnSpPr>
          <p:nvPr/>
        </p:nvCxnSpPr>
        <p:spPr>
          <a:xfrm>
            <a:off x="6711045" y="4361631"/>
            <a:ext cx="4316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2" name="Google Shape;722;ge94062c314_0_25"/>
          <p:cNvCxnSpPr/>
          <p:nvPr/>
        </p:nvCxnSpPr>
        <p:spPr>
          <a:xfrm>
            <a:off x="7650835" y="4379432"/>
            <a:ext cx="711200" cy="36600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3" name="Google Shape;723;ge94062c314_0_25"/>
          <p:cNvCxnSpPr/>
          <p:nvPr/>
        </p:nvCxnSpPr>
        <p:spPr>
          <a:xfrm>
            <a:off x="8187400" y="4745835"/>
            <a:ext cx="2796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4" name="Google Shape;724;ge94062c314_0_25"/>
          <p:cNvCxnSpPr/>
          <p:nvPr/>
        </p:nvCxnSpPr>
        <p:spPr>
          <a:xfrm rot="-5400000" flipH="1">
            <a:off x="3464235" y="3433056"/>
            <a:ext cx="1464400" cy="609600"/>
          </a:xfrm>
          <a:prstGeom prst="bentConnector3">
            <a:avLst>
              <a:gd name="adj1" fmla="val 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5" name="Google Shape;725;ge94062c314_0_25"/>
          <p:cNvSpPr/>
          <p:nvPr/>
        </p:nvSpPr>
        <p:spPr>
          <a:xfrm>
            <a:off x="4127021" y="3479651"/>
            <a:ext cx="497200" cy="5164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6" name="Google Shape;726;ge94062c314_0_25"/>
          <p:cNvCxnSpPr/>
          <p:nvPr/>
        </p:nvCxnSpPr>
        <p:spPr>
          <a:xfrm rot="10800000" flipH="1">
            <a:off x="4451367" y="4470000"/>
            <a:ext cx="219200" cy="4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0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e94062c314_0_68"/>
          <p:cNvSpPr txBox="1"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/>
              <a:t>Some common DRC rules</a:t>
            </a:r>
            <a:endParaRPr/>
          </a:p>
        </p:txBody>
      </p:sp>
      <p:sp>
        <p:nvSpPr>
          <p:cNvPr id="732" name="Google Shape;732;ge94062c314_0_68"/>
          <p:cNvSpPr txBox="1">
            <a:spLocks noGrp="1"/>
          </p:cNvSpPr>
          <p:nvPr>
            <p:ph type="body" idx="4294967295"/>
          </p:nvPr>
        </p:nvSpPr>
        <p:spPr>
          <a:xfrm>
            <a:off x="1219200" y="1593850"/>
            <a:ext cx="10972800" cy="43259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228594" indent="-228594">
              <a:spcBef>
                <a:spcPts val="0"/>
              </a:spcBef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US" dirty="0"/>
              <a:t>Remember what you see on the mask is what you see on the silicon!</a:t>
            </a:r>
            <a:endParaRPr dirty="0"/>
          </a:p>
        </p:txBody>
      </p:sp>
      <p:sp>
        <p:nvSpPr>
          <p:cNvPr id="733" name="Google Shape;733;ge94062c314_0_68"/>
          <p:cNvSpPr/>
          <p:nvPr/>
        </p:nvSpPr>
        <p:spPr>
          <a:xfrm>
            <a:off x="3101917" y="2646492"/>
            <a:ext cx="711200" cy="274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2400" i="1">
                <a:latin typeface="Arial"/>
                <a:ea typeface="Arial"/>
                <a:cs typeface="Arial"/>
                <a:sym typeface="Arial"/>
              </a:rPr>
              <a:t>t1</a:t>
            </a:r>
            <a:endParaRPr sz="2400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ge94062c314_0_68"/>
          <p:cNvSpPr/>
          <p:nvPr/>
        </p:nvSpPr>
        <p:spPr>
          <a:xfrm>
            <a:off x="4422717" y="2646492"/>
            <a:ext cx="711200" cy="274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2400" i="1">
                <a:latin typeface="Arial"/>
                <a:ea typeface="Arial"/>
                <a:cs typeface="Arial"/>
                <a:sym typeface="Arial"/>
              </a:rPr>
              <a:t>t2</a:t>
            </a:r>
            <a:endParaRPr sz="2400" i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5" name="Google Shape;735;ge94062c314_0_68"/>
          <p:cNvCxnSpPr/>
          <p:nvPr/>
        </p:nvCxnSpPr>
        <p:spPr>
          <a:xfrm>
            <a:off x="3101917" y="2501019"/>
            <a:ext cx="7112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36" name="Google Shape;736;ge94062c314_0_68"/>
          <p:cNvSpPr/>
          <p:nvPr/>
        </p:nvSpPr>
        <p:spPr>
          <a:xfrm>
            <a:off x="2845159" y="2008617"/>
            <a:ext cx="20244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Wire width</a:t>
            </a:r>
            <a:endParaRPr sz="2400"/>
          </a:p>
        </p:txBody>
      </p:sp>
      <p:sp>
        <p:nvSpPr>
          <p:cNvPr id="737" name="Google Shape;737;ge94062c314_0_68"/>
          <p:cNvSpPr/>
          <p:nvPr/>
        </p:nvSpPr>
        <p:spPr>
          <a:xfrm>
            <a:off x="6562116" y="2646492"/>
            <a:ext cx="711200" cy="274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2400" i="1">
                <a:latin typeface="Arial"/>
                <a:ea typeface="Arial"/>
                <a:cs typeface="Arial"/>
                <a:sym typeface="Arial"/>
              </a:rPr>
              <a:t>t1</a:t>
            </a:r>
            <a:endParaRPr sz="2400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e94062c314_0_68"/>
          <p:cNvSpPr/>
          <p:nvPr/>
        </p:nvSpPr>
        <p:spPr>
          <a:xfrm>
            <a:off x="7870456" y="2646492"/>
            <a:ext cx="711200" cy="274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2400" i="1">
                <a:latin typeface="Arial"/>
                <a:ea typeface="Arial"/>
                <a:cs typeface="Arial"/>
                <a:sym typeface="Arial"/>
              </a:rPr>
              <a:t>t2</a:t>
            </a:r>
            <a:endParaRPr sz="2400" i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9" name="Google Shape;739;ge94062c314_0_68"/>
          <p:cNvCxnSpPr/>
          <p:nvPr/>
        </p:nvCxnSpPr>
        <p:spPr>
          <a:xfrm>
            <a:off x="7273316" y="2493273"/>
            <a:ext cx="630800" cy="76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40" name="Google Shape;740;ge94062c314_0_68"/>
          <p:cNvSpPr txBox="1"/>
          <p:nvPr/>
        </p:nvSpPr>
        <p:spPr>
          <a:xfrm>
            <a:off x="6651256" y="2090647"/>
            <a:ext cx="1930400" cy="3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Wire Spacing</a:t>
            </a:r>
            <a:endParaRPr sz="2400"/>
          </a:p>
        </p:txBody>
      </p:sp>
      <p:cxnSp>
        <p:nvCxnSpPr>
          <p:cNvPr id="741" name="Google Shape;741;ge94062c314_0_68"/>
          <p:cNvCxnSpPr/>
          <p:nvPr/>
        </p:nvCxnSpPr>
        <p:spPr>
          <a:xfrm>
            <a:off x="3101917" y="2409216"/>
            <a:ext cx="0" cy="204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2" name="Google Shape;742;ge94062c314_0_68"/>
          <p:cNvCxnSpPr/>
          <p:nvPr/>
        </p:nvCxnSpPr>
        <p:spPr>
          <a:xfrm>
            <a:off x="3792031" y="2409216"/>
            <a:ext cx="0" cy="204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3" name="Google Shape;743;ge94062c314_0_68"/>
          <p:cNvCxnSpPr/>
          <p:nvPr/>
        </p:nvCxnSpPr>
        <p:spPr>
          <a:xfrm>
            <a:off x="7262707" y="2403221"/>
            <a:ext cx="0" cy="204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4" name="Google Shape;744;ge94062c314_0_68"/>
          <p:cNvCxnSpPr/>
          <p:nvPr/>
        </p:nvCxnSpPr>
        <p:spPr>
          <a:xfrm>
            <a:off x="7904829" y="2391196"/>
            <a:ext cx="0" cy="204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e94062c314_0_85"/>
          <p:cNvSpPr txBox="1"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/>
              <a:t>DRC</a:t>
            </a:r>
            <a:endParaRPr/>
          </a:p>
        </p:txBody>
      </p:sp>
      <p:sp>
        <p:nvSpPr>
          <p:cNvPr id="750" name="Google Shape;750;ge94062c314_0_85"/>
          <p:cNvSpPr txBox="1">
            <a:spLocks noGrp="1"/>
          </p:cNvSpPr>
          <p:nvPr>
            <p:ph type="body" idx="4294967295"/>
          </p:nvPr>
        </p:nvSpPr>
        <p:spPr>
          <a:xfrm>
            <a:off x="1219200" y="1511300"/>
            <a:ext cx="10972800" cy="43259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dirty="0"/>
              <a:t>Next set of common DRC’s occur when,</a:t>
            </a:r>
            <a:endParaRPr dirty="0"/>
          </a:p>
        </p:txBody>
      </p:sp>
      <p:sp>
        <p:nvSpPr>
          <p:cNvPr id="751" name="Google Shape;751;ge94062c314_0_85"/>
          <p:cNvSpPr/>
          <p:nvPr/>
        </p:nvSpPr>
        <p:spPr>
          <a:xfrm>
            <a:off x="3282035" y="2084825"/>
            <a:ext cx="5689600" cy="3556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e94062c314_0_85"/>
          <p:cNvSpPr/>
          <p:nvPr/>
        </p:nvSpPr>
        <p:spPr>
          <a:xfrm rot="5400000">
            <a:off x="7024405" y="3671751"/>
            <a:ext cx="3218800" cy="414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753" name="Google Shape;753;ge94062c314_0_85"/>
          <p:cNvSpPr/>
          <p:nvPr/>
        </p:nvSpPr>
        <p:spPr>
          <a:xfrm rot="-5400000">
            <a:off x="2075235" y="3672025"/>
            <a:ext cx="3226400" cy="40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ge94062c314_0_85"/>
          <p:cNvSpPr/>
          <p:nvPr/>
        </p:nvSpPr>
        <p:spPr>
          <a:xfrm>
            <a:off x="3485235" y="2248760"/>
            <a:ext cx="53480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 PAD 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ge94062c314_0_85"/>
          <p:cNvSpPr/>
          <p:nvPr/>
        </p:nvSpPr>
        <p:spPr>
          <a:xfrm>
            <a:off x="3485235" y="5112035"/>
            <a:ext cx="53556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756" name="Google Shape;756;ge94062c314_0_85"/>
          <p:cNvSpPr/>
          <p:nvPr/>
        </p:nvSpPr>
        <p:spPr>
          <a:xfrm>
            <a:off x="3485235" y="2897625"/>
            <a:ext cx="406400" cy="20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e94062c314_0_85"/>
          <p:cNvSpPr/>
          <p:nvPr/>
        </p:nvSpPr>
        <p:spPr>
          <a:xfrm>
            <a:off x="3485235" y="4624825"/>
            <a:ext cx="406400" cy="20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ge94062c314_0_85"/>
          <p:cNvSpPr/>
          <p:nvPr/>
        </p:nvSpPr>
        <p:spPr>
          <a:xfrm>
            <a:off x="8426688" y="2897624"/>
            <a:ext cx="414400" cy="2160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ge94062c314_0_85"/>
          <p:cNvSpPr/>
          <p:nvPr/>
        </p:nvSpPr>
        <p:spPr>
          <a:xfrm>
            <a:off x="8426687" y="4624824"/>
            <a:ext cx="432800" cy="241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ge94062c314_0_85"/>
          <p:cNvSpPr txBox="1"/>
          <p:nvPr/>
        </p:nvSpPr>
        <p:spPr>
          <a:xfrm>
            <a:off x="3511428" y="2907816"/>
            <a:ext cx="3548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Din2</a:t>
            </a:r>
            <a:endParaRPr sz="1733"/>
          </a:p>
        </p:txBody>
      </p:sp>
      <p:sp>
        <p:nvSpPr>
          <p:cNvPr id="761" name="Google Shape;761;ge94062c314_0_85"/>
          <p:cNvSpPr txBox="1"/>
          <p:nvPr/>
        </p:nvSpPr>
        <p:spPr>
          <a:xfrm>
            <a:off x="3511428" y="4634430"/>
            <a:ext cx="372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Din1</a:t>
            </a:r>
            <a:endParaRPr sz="1733"/>
          </a:p>
        </p:txBody>
      </p:sp>
      <p:sp>
        <p:nvSpPr>
          <p:cNvPr id="762" name="Google Shape;762;ge94062c314_0_85"/>
          <p:cNvSpPr txBox="1"/>
          <p:nvPr/>
        </p:nvSpPr>
        <p:spPr>
          <a:xfrm>
            <a:off x="8452912" y="2940176"/>
            <a:ext cx="406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Dout1</a:t>
            </a:r>
            <a:endParaRPr sz="1733"/>
          </a:p>
        </p:txBody>
      </p:sp>
      <p:sp>
        <p:nvSpPr>
          <p:cNvPr id="763" name="Google Shape;763;ge94062c314_0_85"/>
          <p:cNvSpPr txBox="1"/>
          <p:nvPr/>
        </p:nvSpPr>
        <p:spPr>
          <a:xfrm>
            <a:off x="8439799" y="4653038"/>
            <a:ext cx="406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Dout2</a:t>
            </a:r>
            <a:endParaRPr sz="1733"/>
          </a:p>
        </p:txBody>
      </p:sp>
      <p:sp>
        <p:nvSpPr>
          <p:cNvPr id="764" name="Google Shape;764;ge94062c314_0_85"/>
          <p:cNvSpPr/>
          <p:nvPr/>
        </p:nvSpPr>
        <p:spPr>
          <a:xfrm>
            <a:off x="3891635" y="3113953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ge94062c314_0_85"/>
          <p:cNvSpPr/>
          <p:nvPr/>
        </p:nvSpPr>
        <p:spPr>
          <a:xfrm rot="10800000">
            <a:off x="3891805" y="2627239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ge94062c314_0_85"/>
          <p:cNvSpPr/>
          <p:nvPr/>
        </p:nvSpPr>
        <p:spPr>
          <a:xfrm>
            <a:off x="3891635" y="3611697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e94062c314_0_85"/>
          <p:cNvSpPr/>
          <p:nvPr/>
        </p:nvSpPr>
        <p:spPr>
          <a:xfrm>
            <a:off x="3891635" y="4109441"/>
            <a:ext cx="45352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ge94062c314_0_85"/>
          <p:cNvSpPr/>
          <p:nvPr/>
        </p:nvSpPr>
        <p:spPr>
          <a:xfrm>
            <a:off x="3891635" y="4607185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ge94062c314_0_85"/>
          <p:cNvSpPr/>
          <p:nvPr/>
        </p:nvSpPr>
        <p:spPr>
          <a:xfrm>
            <a:off x="5560941" y="3124840"/>
            <a:ext cx="508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e94062c314_0_85"/>
          <p:cNvSpPr/>
          <p:nvPr/>
        </p:nvSpPr>
        <p:spPr>
          <a:xfrm>
            <a:off x="6431635" y="3113624"/>
            <a:ext cx="508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e94062c314_0_85"/>
          <p:cNvSpPr/>
          <p:nvPr/>
        </p:nvSpPr>
        <p:spPr>
          <a:xfrm>
            <a:off x="6203045" y="4112831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72" name="Google Shape;772;ge94062c314_0_85"/>
          <p:cNvSpPr/>
          <p:nvPr/>
        </p:nvSpPr>
        <p:spPr>
          <a:xfrm>
            <a:off x="7142635" y="4112848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e94062c314_0_85"/>
          <p:cNvSpPr/>
          <p:nvPr/>
        </p:nvSpPr>
        <p:spPr>
          <a:xfrm>
            <a:off x="4726228" y="3118491"/>
            <a:ext cx="508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ge94062c314_0_85"/>
          <p:cNvSpPr/>
          <p:nvPr/>
        </p:nvSpPr>
        <p:spPr>
          <a:xfrm>
            <a:off x="7227281" y="3113624"/>
            <a:ext cx="508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ge94062c314_0_85"/>
          <p:cNvSpPr/>
          <p:nvPr/>
        </p:nvSpPr>
        <p:spPr>
          <a:xfrm>
            <a:off x="5479135" y="4112997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e94062c314_0_85"/>
          <p:cNvSpPr/>
          <p:nvPr/>
        </p:nvSpPr>
        <p:spPr>
          <a:xfrm>
            <a:off x="4670685" y="4112841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7" name="Google Shape;777;ge94062c314_0_85"/>
          <p:cNvCxnSpPr/>
          <p:nvPr/>
        </p:nvCxnSpPr>
        <p:spPr>
          <a:xfrm>
            <a:off x="5132245" y="3384928"/>
            <a:ext cx="428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8" name="Google Shape;778;ge94062c314_0_85"/>
          <p:cNvCxnSpPr>
            <a:endCxn id="770" idx="1"/>
          </p:cNvCxnSpPr>
          <p:nvPr/>
        </p:nvCxnSpPr>
        <p:spPr>
          <a:xfrm rot="10800000" flipH="1">
            <a:off x="6068835" y="3362424"/>
            <a:ext cx="362800" cy="4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9" name="Google Shape;779;ge94062c314_0_85"/>
          <p:cNvCxnSpPr>
            <a:endCxn id="774" idx="1"/>
          </p:cNvCxnSpPr>
          <p:nvPr/>
        </p:nvCxnSpPr>
        <p:spPr>
          <a:xfrm>
            <a:off x="6947681" y="3362424"/>
            <a:ext cx="2796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0" name="Google Shape;780;ge94062c314_0_85"/>
          <p:cNvCxnSpPr>
            <a:stCxn id="762" idx="1"/>
          </p:cNvCxnSpPr>
          <p:nvPr/>
        </p:nvCxnSpPr>
        <p:spPr>
          <a:xfrm rot="10800000" flipV="1">
            <a:off x="7757712" y="3022281"/>
            <a:ext cx="695200" cy="384693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1" name="Google Shape;781;ge94062c314_0_85"/>
          <p:cNvCxnSpPr>
            <a:stCxn id="773" idx="1"/>
            <a:endCxn id="761" idx="3"/>
          </p:cNvCxnSpPr>
          <p:nvPr/>
        </p:nvCxnSpPr>
        <p:spPr>
          <a:xfrm rot="10800000" flipV="1">
            <a:off x="3883828" y="3367290"/>
            <a:ext cx="842400" cy="1349245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2" name="Google Shape;782;ge94062c314_0_85"/>
          <p:cNvCxnSpPr>
            <a:stCxn id="776" idx="3"/>
            <a:endCxn id="775" idx="1"/>
          </p:cNvCxnSpPr>
          <p:nvPr/>
        </p:nvCxnSpPr>
        <p:spPr>
          <a:xfrm>
            <a:off x="5178685" y="4361641"/>
            <a:ext cx="300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3" name="Google Shape;783;ge94062c314_0_85"/>
          <p:cNvCxnSpPr>
            <a:stCxn id="775" idx="3"/>
            <a:endCxn id="771" idx="1"/>
          </p:cNvCxnSpPr>
          <p:nvPr/>
        </p:nvCxnSpPr>
        <p:spPr>
          <a:xfrm>
            <a:off x="5987135" y="4361797"/>
            <a:ext cx="2160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4" name="Google Shape;784;ge94062c314_0_85"/>
          <p:cNvCxnSpPr>
            <a:stCxn id="771" idx="3"/>
            <a:endCxn id="772" idx="1"/>
          </p:cNvCxnSpPr>
          <p:nvPr/>
        </p:nvCxnSpPr>
        <p:spPr>
          <a:xfrm>
            <a:off x="6711045" y="4361631"/>
            <a:ext cx="4316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5" name="Google Shape;785;ge94062c314_0_85"/>
          <p:cNvCxnSpPr/>
          <p:nvPr/>
        </p:nvCxnSpPr>
        <p:spPr>
          <a:xfrm>
            <a:off x="7650835" y="4379432"/>
            <a:ext cx="711200" cy="36600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6" name="Google Shape;786;ge94062c314_0_85"/>
          <p:cNvCxnSpPr/>
          <p:nvPr/>
        </p:nvCxnSpPr>
        <p:spPr>
          <a:xfrm>
            <a:off x="8187400" y="4745835"/>
            <a:ext cx="2796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ge94062c314_0_85"/>
          <p:cNvCxnSpPr/>
          <p:nvPr/>
        </p:nvCxnSpPr>
        <p:spPr>
          <a:xfrm rot="-5400000" flipH="1">
            <a:off x="3464235" y="3433056"/>
            <a:ext cx="1464400" cy="609600"/>
          </a:xfrm>
          <a:prstGeom prst="bentConnector3">
            <a:avLst>
              <a:gd name="adj1" fmla="val 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8" name="Google Shape;788;ge94062c314_0_85"/>
          <p:cNvSpPr/>
          <p:nvPr/>
        </p:nvSpPr>
        <p:spPr>
          <a:xfrm>
            <a:off x="4184988" y="3126884"/>
            <a:ext cx="497200" cy="5164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9" name="Google Shape;789;ge94062c314_0_85"/>
          <p:cNvCxnSpPr/>
          <p:nvPr/>
        </p:nvCxnSpPr>
        <p:spPr>
          <a:xfrm rot="10800000" flipH="1">
            <a:off x="4451367" y="4470000"/>
            <a:ext cx="219200" cy="4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12962" y="185358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Synthesis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12958" y="1020209"/>
            <a:ext cx="2228295" cy="54005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Floorplanning/Power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12958" y="1913714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Placement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12958" y="2747843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12958" y="3581972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12958" y="4481496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RC Extraction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12958" y="5393038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GDS Generation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2958" y="6217000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Verification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49706" y="292911"/>
            <a:ext cx="2077375" cy="3593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Yosys,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OpenSTA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579" y="1154056"/>
            <a:ext cx="2254931" cy="3962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init_fp, ioplacer, pdn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49704" y="1969834"/>
            <a:ext cx="1890944" cy="3782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RePLace,OpenDP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49708" y="2850499"/>
            <a:ext cx="1420427" cy="3617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TritonCTS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58581" y="3678705"/>
            <a:ext cx="2432483" cy="36768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FastRoute, TritonRoute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49705" y="4568792"/>
            <a:ext cx="1828800" cy="3832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SPEF-Extractor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58581" y="5474414"/>
            <a:ext cx="1118591" cy="3654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Magic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58581" y="6282653"/>
            <a:ext cx="1029811" cy="3747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Magic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7827689" y="264608"/>
            <a:ext cx="337351" cy="6321549"/>
          </a:xfrm>
          <a:prstGeom prst="rightBrace">
            <a:avLst>
              <a:gd name="adj1" fmla="val 8333"/>
              <a:gd name="adj2" fmla="val 47558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038834" y="2585391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Open-source EDA Tools</a:t>
            </a:r>
          </a:p>
        </p:txBody>
      </p:sp>
      <p:cxnSp>
        <p:nvCxnSpPr>
          <p:cNvPr id="21" name="Straight Arrow Connector 20"/>
          <p:cNvCxnSpPr>
            <a:stCxn id="2" idx="2"/>
            <a:endCxn id="3" idx="0"/>
          </p:cNvCxnSpPr>
          <p:nvPr/>
        </p:nvCxnSpPr>
        <p:spPr>
          <a:xfrm flipH="1">
            <a:off x="6527105" y="655874"/>
            <a:ext cx="3" cy="364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0"/>
          </p:cNvCxnSpPr>
          <p:nvPr/>
        </p:nvCxnSpPr>
        <p:spPr>
          <a:xfrm>
            <a:off x="6527103" y="1571581"/>
            <a:ext cx="0" cy="342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5" idx="0"/>
          </p:cNvCxnSpPr>
          <p:nvPr/>
        </p:nvCxnSpPr>
        <p:spPr>
          <a:xfrm>
            <a:off x="6527103" y="2384229"/>
            <a:ext cx="0" cy="363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6" idx="0"/>
          </p:cNvCxnSpPr>
          <p:nvPr/>
        </p:nvCxnSpPr>
        <p:spPr>
          <a:xfrm>
            <a:off x="6527103" y="3218358"/>
            <a:ext cx="0" cy="363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7" idx="0"/>
          </p:cNvCxnSpPr>
          <p:nvPr/>
        </p:nvCxnSpPr>
        <p:spPr>
          <a:xfrm>
            <a:off x="6527103" y="4052489"/>
            <a:ext cx="0" cy="429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8" idx="0"/>
          </p:cNvCxnSpPr>
          <p:nvPr/>
        </p:nvCxnSpPr>
        <p:spPr>
          <a:xfrm>
            <a:off x="6527103" y="4952012"/>
            <a:ext cx="0" cy="441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9" idx="0"/>
          </p:cNvCxnSpPr>
          <p:nvPr/>
        </p:nvCxnSpPr>
        <p:spPr>
          <a:xfrm>
            <a:off x="6527103" y="5863550"/>
            <a:ext cx="0" cy="353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" idx="1"/>
          </p:cNvCxnSpPr>
          <p:nvPr/>
        </p:nvCxnSpPr>
        <p:spPr>
          <a:xfrm>
            <a:off x="4276619" y="420617"/>
            <a:ext cx="1136343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942443" y="838037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" idx="1"/>
          </p:cNvCxnSpPr>
          <p:nvPr/>
        </p:nvCxnSpPr>
        <p:spPr>
          <a:xfrm>
            <a:off x="4276617" y="1290238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942443" y="1742431"/>
            <a:ext cx="1584663" cy="21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942443" y="2566032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942443" y="3404839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942443" y="4266988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942443" y="5172520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942443" y="6040273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276617" y="2171657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276617" y="3018804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274851" y="3833116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274851" y="4737153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74849" y="5657145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274849" y="6470016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19014" y="169066"/>
            <a:ext cx="579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19014" y="1037409"/>
            <a:ext cx="59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19014" y="1909306"/>
            <a:ext cx="579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47554" y="2744462"/>
            <a:ext cx="649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57394" y="3545942"/>
            <a:ext cx="639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19014" y="4440751"/>
            <a:ext cx="576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19013" y="5379574"/>
            <a:ext cx="57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19014" y="6190646"/>
            <a:ext cx="55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95292" y="608398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795292" y="151622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795292" y="234817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95292" y="318230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795292" y="402012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795292" y="4931458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734771" y="5816443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163782" y="281389"/>
            <a:ext cx="3007857" cy="3145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Design.v, Design.sdc,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Std_cells.lef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Std_cells.lib 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318330" y="654277"/>
            <a:ext cx="2531783" cy="34261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63782" y="1131959"/>
            <a:ext cx="3023175" cy="3045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Design_gate_level_netlist.v, macro.lef, macro.cfg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314658" y="1571578"/>
            <a:ext cx="2535453" cy="33772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Floorplan.def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63781" y="2021389"/>
            <a:ext cx="3019619" cy="29905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Floorplan.def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330706" y="2404974"/>
            <a:ext cx="2519407" cy="37151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Placement.def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163782" y="2856501"/>
            <a:ext cx="3020927" cy="29913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Design_gate_level_netlist.v, Placement.def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2330705" y="3242122"/>
            <a:ext cx="2519407" cy="38999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CTS.def, CTS_netlist.v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163781" y="3740428"/>
            <a:ext cx="3030767" cy="2926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CTS.def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2330705" y="4119576"/>
            <a:ext cx="2519407" cy="3709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163780" y="4641923"/>
            <a:ext cx="3017853" cy="3100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330705" y="5043585"/>
            <a:ext cx="2519407" cy="4009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Design.spef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163780" y="5543004"/>
            <a:ext cx="3007859" cy="3036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2330705" y="5929145"/>
            <a:ext cx="2519407" cy="35344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Design.gds, Design.lef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163781" y="6364514"/>
            <a:ext cx="3029529" cy="3041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Design.gds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0741157" y="6516583"/>
            <a:ext cx="424464" cy="261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741157" y="6174781"/>
            <a:ext cx="424464" cy="261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741157" y="5839877"/>
            <a:ext cx="424464" cy="26171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741157" y="5497437"/>
            <a:ext cx="424464" cy="26171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1165621" y="5456518"/>
            <a:ext cx="83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165621" y="5786685"/>
            <a:ext cx="87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173714" y="6131458"/>
            <a:ext cx="105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 Step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173715" y="6488091"/>
            <a:ext cx="120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EDA Tool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977217" y="324433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</p:txBody>
      </p:sp>
      <p:sp>
        <p:nvSpPr>
          <p:cNvPr id="20" name="Oval 19"/>
          <p:cNvSpPr/>
          <p:nvPr/>
        </p:nvSpPr>
        <p:spPr>
          <a:xfrm>
            <a:off x="5250911" y="3263232"/>
            <a:ext cx="2555613" cy="358086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1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e94062c314_0_128"/>
          <p:cNvSpPr txBox="1"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/>
              <a:t>DRC Violation</a:t>
            </a:r>
            <a:endParaRPr/>
          </a:p>
        </p:txBody>
      </p:sp>
      <p:sp>
        <p:nvSpPr>
          <p:cNvPr id="795" name="Google Shape;795;ge94062c314_0_128"/>
          <p:cNvSpPr txBox="1">
            <a:spLocks noGrp="1"/>
          </p:cNvSpPr>
          <p:nvPr>
            <p:ph type="body" idx="4294967295"/>
          </p:nvPr>
        </p:nvSpPr>
        <p:spPr>
          <a:xfrm>
            <a:off x="0" y="1701800"/>
            <a:ext cx="4775200" cy="382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/>
              <a:t>DRC violation type: Signal Short</a:t>
            </a:r>
            <a:endParaRPr/>
          </a:p>
        </p:txBody>
      </p:sp>
      <p:sp>
        <p:nvSpPr>
          <p:cNvPr id="796" name="Google Shape;796;ge94062c314_0_128"/>
          <p:cNvSpPr/>
          <p:nvPr/>
        </p:nvSpPr>
        <p:spPr>
          <a:xfrm>
            <a:off x="2336800" y="3073407"/>
            <a:ext cx="711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ge94062c314_0_128"/>
          <p:cNvSpPr/>
          <p:nvPr/>
        </p:nvSpPr>
        <p:spPr>
          <a:xfrm rot="-5400000">
            <a:off x="3352800" y="2057407"/>
            <a:ext cx="711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ge94062c314_0_128"/>
          <p:cNvSpPr/>
          <p:nvPr/>
        </p:nvSpPr>
        <p:spPr>
          <a:xfrm>
            <a:off x="3505200" y="2424315"/>
            <a:ext cx="711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ge94062c314_0_128"/>
          <p:cNvSpPr txBox="1"/>
          <p:nvPr/>
        </p:nvSpPr>
        <p:spPr>
          <a:xfrm>
            <a:off x="6197600" y="1701800"/>
            <a:ext cx="4775200" cy="3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Solution: Use different metal layers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e94062c314_0_128"/>
          <p:cNvSpPr/>
          <p:nvPr/>
        </p:nvSpPr>
        <p:spPr>
          <a:xfrm>
            <a:off x="8813800" y="2509101"/>
            <a:ext cx="711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e94062c314_0_128"/>
          <p:cNvSpPr/>
          <p:nvPr/>
        </p:nvSpPr>
        <p:spPr>
          <a:xfrm>
            <a:off x="7620000" y="3038393"/>
            <a:ext cx="711200" cy="2743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e94062c314_0_128"/>
          <p:cNvSpPr/>
          <p:nvPr/>
        </p:nvSpPr>
        <p:spPr>
          <a:xfrm rot="-5400000">
            <a:off x="8572500" y="2057391"/>
            <a:ext cx="711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ge94062c314_0_128"/>
          <p:cNvSpPr/>
          <p:nvPr/>
        </p:nvSpPr>
        <p:spPr>
          <a:xfrm>
            <a:off x="7493000" y="3038399"/>
            <a:ext cx="965200" cy="781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e94062c314_0_128"/>
          <p:cNvSpPr/>
          <p:nvPr/>
        </p:nvSpPr>
        <p:spPr>
          <a:xfrm>
            <a:off x="7819809" y="3225789"/>
            <a:ext cx="311600" cy="40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e94062c314_0_128"/>
          <p:cNvSpPr/>
          <p:nvPr/>
        </p:nvSpPr>
        <p:spPr>
          <a:xfrm>
            <a:off x="8712200" y="3020391"/>
            <a:ext cx="914400" cy="817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e94062c314_0_128"/>
          <p:cNvSpPr/>
          <p:nvPr/>
        </p:nvSpPr>
        <p:spPr>
          <a:xfrm>
            <a:off x="8911936" y="4421721"/>
            <a:ext cx="311600" cy="40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ge94062c314_0_128"/>
          <p:cNvSpPr/>
          <p:nvPr/>
        </p:nvSpPr>
        <p:spPr>
          <a:xfrm>
            <a:off x="9013609" y="3225789"/>
            <a:ext cx="311600" cy="40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" grpId="0"/>
      <p:bldP spid="800" grpId="0" animBg="1"/>
      <p:bldP spid="801" grpId="0" animBg="1"/>
      <p:bldP spid="802" grpId="0" animBg="1"/>
      <p:bldP spid="803" grpId="0" animBg="1"/>
      <p:bldP spid="804" grpId="0" animBg="1"/>
      <p:bldP spid="805" grpId="0" animBg="1"/>
      <p:bldP spid="806" grpId="0" animBg="1"/>
      <p:bldP spid="80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e94062c314_1_41"/>
          <p:cNvSpPr txBox="1"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  <a:prstGeom prst="rect">
            <a:avLst/>
          </a:prstGeom>
        </p:spPr>
        <p:txBody>
          <a:bodyPr spcFirstLastPara="1" vert="horz" wrap="square" lIns="91433" tIns="45700" rIns="91433" bIns="4570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/>
              <a:t>Some common DRC rules</a:t>
            </a:r>
            <a:endParaRPr/>
          </a:p>
        </p:txBody>
      </p:sp>
      <p:sp>
        <p:nvSpPr>
          <p:cNvPr id="813" name="Google Shape;813;ge94062c314_1_41"/>
          <p:cNvSpPr/>
          <p:nvPr/>
        </p:nvSpPr>
        <p:spPr>
          <a:xfrm>
            <a:off x="8788400" y="1792751"/>
            <a:ext cx="711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ge94062c314_1_41"/>
          <p:cNvSpPr/>
          <p:nvPr/>
        </p:nvSpPr>
        <p:spPr>
          <a:xfrm>
            <a:off x="7594600" y="2322043"/>
            <a:ext cx="711200" cy="2743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ge94062c314_1_41"/>
          <p:cNvSpPr/>
          <p:nvPr/>
        </p:nvSpPr>
        <p:spPr>
          <a:xfrm rot="-5400000">
            <a:off x="8547100" y="1341040"/>
            <a:ext cx="711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ge94062c314_1_41"/>
          <p:cNvSpPr/>
          <p:nvPr/>
        </p:nvSpPr>
        <p:spPr>
          <a:xfrm>
            <a:off x="7467600" y="2322049"/>
            <a:ext cx="965200" cy="781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ge94062c314_1_41"/>
          <p:cNvSpPr/>
          <p:nvPr/>
        </p:nvSpPr>
        <p:spPr>
          <a:xfrm>
            <a:off x="7794409" y="2509440"/>
            <a:ext cx="311600" cy="40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ge94062c314_1_41"/>
          <p:cNvSpPr/>
          <p:nvPr/>
        </p:nvSpPr>
        <p:spPr>
          <a:xfrm>
            <a:off x="8686800" y="2304040"/>
            <a:ext cx="914400" cy="817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ge94062c314_1_41"/>
          <p:cNvSpPr/>
          <p:nvPr/>
        </p:nvSpPr>
        <p:spPr>
          <a:xfrm>
            <a:off x="8988209" y="2509440"/>
            <a:ext cx="311600" cy="40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0" name="Google Shape;820;ge94062c314_1_41"/>
          <p:cNvCxnSpPr/>
          <p:nvPr/>
        </p:nvCxnSpPr>
        <p:spPr>
          <a:xfrm>
            <a:off x="2688251" y="2233571"/>
            <a:ext cx="4020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21" name="Google Shape;821;ge94062c314_1_41"/>
          <p:cNvCxnSpPr/>
          <p:nvPr/>
        </p:nvCxnSpPr>
        <p:spPr>
          <a:xfrm>
            <a:off x="2688251" y="1968497"/>
            <a:ext cx="0" cy="366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ge94062c314_1_41"/>
          <p:cNvCxnSpPr/>
          <p:nvPr/>
        </p:nvCxnSpPr>
        <p:spPr>
          <a:xfrm>
            <a:off x="3071113" y="1968492"/>
            <a:ext cx="0" cy="366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3" name="Google Shape;823;ge94062c314_1_41"/>
          <p:cNvSpPr/>
          <p:nvPr/>
        </p:nvSpPr>
        <p:spPr>
          <a:xfrm>
            <a:off x="3727451" y="1883784"/>
            <a:ext cx="711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e94062c314_1_41"/>
          <p:cNvSpPr/>
          <p:nvPr/>
        </p:nvSpPr>
        <p:spPr>
          <a:xfrm>
            <a:off x="2533651" y="2413076"/>
            <a:ext cx="711200" cy="2743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ge94062c314_1_41"/>
          <p:cNvSpPr/>
          <p:nvPr/>
        </p:nvSpPr>
        <p:spPr>
          <a:xfrm rot="-5400000">
            <a:off x="3486151" y="1432073"/>
            <a:ext cx="711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e94062c314_1_41"/>
          <p:cNvSpPr/>
          <p:nvPr/>
        </p:nvSpPr>
        <p:spPr>
          <a:xfrm>
            <a:off x="2406651" y="2413083"/>
            <a:ext cx="965200" cy="781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ge94062c314_1_41"/>
          <p:cNvSpPr/>
          <p:nvPr/>
        </p:nvSpPr>
        <p:spPr>
          <a:xfrm>
            <a:off x="2733460" y="2600473"/>
            <a:ext cx="311600" cy="40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ge94062c314_1_41"/>
          <p:cNvSpPr/>
          <p:nvPr/>
        </p:nvSpPr>
        <p:spPr>
          <a:xfrm>
            <a:off x="3625851" y="2395073"/>
            <a:ext cx="914400" cy="817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ge94062c314_1_41"/>
          <p:cNvSpPr/>
          <p:nvPr/>
        </p:nvSpPr>
        <p:spPr>
          <a:xfrm>
            <a:off x="3927260" y="2600473"/>
            <a:ext cx="311600" cy="40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e94062c314_1_41"/>
          <p:cNvSpPr txBox="1"/>
          <p:nvPr/>
        </p:nvSpPr>
        <p:spPr>
          <a:xfrm>
            <a:off x="2406667" y="5234034"/>
            <a:ext cx="2117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Via width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831" name="Google Shape;831;ge94062c314_1_41"/>
          <p:cNvCxnSpPr/>
          <p:nvPr/>
        </p:nvCxnSpPr>
        <p:spPr>
          <a:xfrm>
            <a:off x="8106000" y="2108200"/>
            <a:ext cx="8764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32" name="Google Shape;832;ge94062c314_1_41"/>
          <p:cNvCxnSpPr/>
          <p:nvPr/>
        </p:nvCxnSpPr>
        <p:spPr>
          <a:xfrm>
            <a:off x="8988200" y="1853664"/>
            <a:ext cx="0" cy="366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3" name="Google Shape;833;ge94062c314_1_41"/>
          <p:cNvCxnSpPr/>
          <p:nvPr/>
        </p:nvCxnSpPr>
        <p:spPr>
          <a:xfrm flipH="1">
            <a:off x="8106013" y="1883792"/>
            <a:ext cx="800" cy="370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4" name="Google Shape;834;ge94062c314_1_41"/>
          <p:cNvSpPr txBox="1"/>
          <p:nvPr/>
        </p:nvSpPr>
        <p:spPr>
          <a:xfrm>
            <a:off x="7531100" y="5264834"/>
            <a:ext cx="2273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400">
                <a:solidFill>
                  <a:schemeClr val="dk2"/>
                </a:solidFill>
              </a:rPr>
              <a:t>2. Via Spacing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e94062c314_0_172"/>
          <p:cNvSpPr txBox="1"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/>
              <a:t>Layout Vs. Schematic</a:t>
            </a:r>
            <a:endParaRPr/>
          </a:p>
        </p:txBody>
      </p:sp>
      <p:sp>
        <p:nvSpPr>
          <p:cNvPr id="840" name="Google Shape;840;ge94062c314_0_172"/>
          <p:cNvSpPr txBox="1">
            <a:spLocks noGrp="1"/>
          </p:cNvSpPr>
          <p:nvPr>
            <p:ph type="body" idx="4294967295"/>
          </p:nvPr>
        </p:nvSpPr>
        <p:spPr>
          <a:xfrm>
            <a:off x="1219200" y="1458913"/>
            <a:ext cx="10972800" cy="39941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457200" indent="-457200"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en-US" dirty="0" err="1"/>
              <a:t>Netgen</a:t>
            </a:r>
            <a:r>
              <a:rPr lang="en-US" dirty="0"/>
              <a:t> is used for Layout </a:t>
            </a:r>
            <a:r>
              <a:rPr lang="en-US" dirty="0" err="1"/>
              <a:t>Vs</a:t>
            </a:r>
            <a:r>
              <a:rPr lang="en-US" dirty="0"/>
              <a:t> Schematic LVS check.</a:t>
            </a:r>
            <a:endParaRPr dirty="0"/>
          </a:p>
          <a:p>
            <a:pPr marL="457200" indent="-457200">
              <a:spcBef>
                <a:spcPts val="576"/>
              </a:spcBef>
              <a:buClr>
                <a:schemeClr val="dk2"/>
              </a:buClr>
              <a:buSzPts val="1800"/>
            </a:pPr>
            <a:r>
              <a:rPr lang="en-US" dirty="0"/>
              <a:t>Two step process:</a:t>
            </a:r>
            <a:endParaRPr dirty="0"/>
          </a:p>
          <a:p>
            <a:pPr marL="800092" lvl="1" indent="-457200">
              <a:spcBef>
                <a:spcPts val="480"/>
              </a:spcBef>
              <a:buClr>
                <a:schemeClr val="dk2"/>
              </a:buClr>
              <a:buSzPts val="1600"/>
            </a:pPr>
            <a:r>
              <a:rPr lang="en-US" dirty="0"/>
              <a:t>Extraction: The process extracts the devices and their connectivity from the physical layout, and then generates a </a:t>
            </a:r>
            <a:r>
              <a:rPr lang="en-US" dirty="0" err="1"/>
              <a:t>netlist</a:t>
            </a:r>
            <a:r>
              <a:rPr lang="en-US" dirty="0"/>
              <a:t> interpretation of the layout to be used in the comparison step.</a:t>
            </a:r>
            <a:endParaRPr dirty="0"/>
          </a:p>
          <a:p>
            <a:pPr marL="800092" lvl="1" indent="-457200">
              <a:spcBef>
                <a:spcPts val="480"/>
              </a:spcBef>
              <a:buClr>
                <a:schemeClr val="dk2"/>
              </a:buClr>
              <a:buSzPts val="1600"/>
            </a:pPr>
            <a:r>
              <a:rPr lang="en-US" dirty="0"/>
              <a:t>Comparison: The process compares the extracted </a:t>
            </a:r>
            <a:r>
              <a:rPr lang="en-US" dirty="0" err="1"/>
              <a:t>netlist</a:t>
            </a:r>
            <a:r>
              <a:rPr lang="en-US" dirty="0"/>
              <a:t> to the schematic </a:t>
            </a:r>
            <a:r>
              <a:rPr lang="en-US" dirty="0" err="1"/>
              <a:t>netlist</a:t>
            </a:r>
            <a:r>
              <a:rPr lang="en-US" dirty="0"/>
              <a:t>, and reports all discrepancies, which must then be debugged and resolved.</a:t>
            </a:r>
            <a:endParaRPr dirty="0"/>
          </a:p>
          <a:p>
            <a:pPr marL="457200" indent="-457200">
              <a:spcBef>
                <a:spcPts val="576"/>
              </a:spcBef>
              <a:buClr>
                <a:schemeClr val="dk2"/>
              </a:buClr>
              <a:buSzPts val="1800"/>
            </a:pPr>
            <a:r>
              <a:rPr lang="en-US" dirty="0"/>
              <a:t>Extracted SPICE by Magic vs. Verilog </a:t>
            </a:r>
            <a:r>
              <a:rPr lang="en-US" dirty="0" err="1"/>
              <a:t>netlist</a:t>
            </a:r>
            <a:r>
              <a:rPr lang="en-US" dirty="0"/>
              <a:t> </a:t>
            </a:r>
            <a:endParaRPr dirty="0"/>
          </a:p>
          <a:p>
            <a:pPr marL="0" indent="0">
              <a:spcBef>
                <a:spcPts val="576"/>
              </a:spcBef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3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e94062c314_0_177"/>
          <p:cNvSpPr txBox="1">
            <a:spLocks noGrp="1"/>
          </p:cNvSpPr>
          <p:nvPr>
            <p:ph type="title" idx="4294967295"/>
          </p:nvPr>
        </p:nvSpPr>
        <p:spPr>
          <a:xfrm>
            <a:off x="0" y="641350"/>
            <a:ext cx="10977563" cy="752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r>
              <a:rPr lang="en-US"/>
              <a:t>Key Things To Remember </a:t>
            </a:r>
            <a:endParaRPr/>
          </a:p>
        </p:txBody>
      </p:sp>
      <p:sp>
        <p:nvSpPr>
          <p:cNvPr id="846" name="Google Shape;846;ge94062c314_0_177"/>
          <p:cNvSpPr txBox="1">
            <a:spLocks noGrp="1"/>
          </p:cNvSpPr>
          <p:nvPr>
            <p:ph type="body" idx="4294967295"/>
          </p:nvPr>
        </p:nvSpPr>
        <p:spPr>
          <a:xfrm>
            <a:off x="0" y="1533525"/>
            <a:ext cx="11312525" cy="34575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/>
          <a:p>
            <a:pPr indent="-474121">
              <a:spcBef>
                <a:spcPts val="0"/>
              </a:spcBef>
              <a:buClr>
                <a:schemeClr val="dk2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chemeClr val="dk2"/>
                </a:solidFill>
              </a:rPr>
              <a:t>Metal 4 and 5 are usually used for power routing, i.e. for the power grid.</a:t>
            </a:r>
            <a:endParaRPr sz="2667" dirty="0">
              <a:solidFill>
                <a:schemeClr val="dk2"/>
              </a:solidFill>
            </a:endParaRPr>
          </a:p>
          <a:p>
            <a:pPr marL="1066785" indent="-457200">
              <a:buFont typeface="Wingdings" panose="05000000000000000000" pitchFamily="2" charset="2"/>
              <a:buChar char="Ø"/>
            </a:pPr>
            <a:endParaRPr sz="2667" dirty="0">
              <a:solidFill>
                <a:schemeClr val="dk2"/>
              </a:solidFill>
            </a:endParaRPr>
          </a:p>
          <a:p>
            <a:pPr indent="-474121">
              <a:buClr>
                <a:schemeClr val="dk2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chemeClr val="dk2"/>
                </a:solidFill>
              </a:rPr>
              <a:t>Routing violations must be avoided.</a:t>
            </a:r>
            <a:endParaRPr sz="2667" dirty="0">
              <a:solidFill>
                <a:schemeClr val="dk2"/>
              </a:solidFill>
            </a:endParaRPr>
          </a:p>
          <a:p>
            <a:pPr marL="1066785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sz="2667" dirty="0">
              <a:solidFill>
                <a:schemeClr val="dk2"/>
              </a:solidFill>
            </a:endParaRPr>
          </a:p>
          <a:p>
            <a:pPr indent="-474121">
              <a:spcBef>
                <a:spcPts val="0"/>
              </a:spcBef>
              <a:buClr>
                <a:schemeClr val="dk2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chemeClr val="dk2"/>
                </a:solidFill>
              </a:rPr>
              <a:t>The design needs to be DRC and LVS clean.</a:t>
            </a:r>
            <a:endParaRPr sz="2667" dirty="0">
              <a:solidFill>
                <a:schemeClr val="dk2"/>
              </a:solidFill>
            </a:endParaRPr>
          </a:p>
          <a:p>
            <a:pPr marL="1066785" indent="-457200">
              <a:buFont typeface="Wingdings" panose="05000000000000000000" pitchFamily="2" charset="2"/>
              <a:buChar char="Ø"/>
            </a:pPr>
            <a:endParaRPr sz="2667" dirty="0">
              <a:solidFill>
                <a:schemeClr val="dk2"/>
              </a:solidFill>
            </a:endParaRPr>
          </a:p>
          <a:p>
            <a:pPr indent="-474121">
              <a:buClr>
                <a:schemeClr val="dk2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chemeClr val="dk2"/>
                </a:solidFill>
              </a:rPr>
              <a:t>This can be achieved by tweaking and tuning design parameters in the flow.</a:t>
            </a:r>
            <a:endParaRPr sz="2667" dirty="0">
              <a:solidFill>
                <a:schemeClr val="dk2"/>
              </a:solidFill>
            </a:endParaRP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17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89ab376cd_0_295"/>
          <p:cNvSpPr txBox="1"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30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Contents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ge89ab376cd_0_295"/>
          <p:cNvSpPr txBox="1">
            <a:spLocks noGrp="1"/>
          </p:cNvSpPr>
          <p:nvPr>
            <p:ph type="body" idx="4294967295"/>
          </p:nvPr>
        </p:nvSpPr>
        <p:spPr>
          <a:xfrm>
            <a:off x="1219200" y="1739900"/>
            <a:ext cx="10972800" cy="43259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anchor="t" anchorCtr="0">
            <a:normAutofit/>
          </a:bodyPr>
          <a:lstStyle/>
          <a:p>
            <a:pPr marL="567264" indent="-457200">
              <a:spcBef>
                <a:spcPts val="0"/>
              </a:spcBef>
              <a:buSzPts val="2100"/>
            </a:pPr>
            <a:r>
              <a:rPr lang="en-US" dirty="0"/>
              <a:t>What is Routing</a:t>
            </a:r>
            <a:endParaRPr dirty="0"/>
          </a:p>
          <a:p>
            <a:pPr marL="567264" indent="-457200">
              <a:spcBef>
                <a:spcPts val="267"/>
              </a:spcBef>
              <a:buSzPts val="2100"/>
            </a:pPr>
            <a:r>
              <a:rPr lang="en-US" dirty="0"/>
              <a:t>Global Routing</a:t>
            </a:r>
            <a:endParaRPr dirty="0"/>
          </a:p>
          <a:p>
            <a:pPr marL="567264" indent="-457200">
              <a:spcBef>
                <a:spcPts val="267"/>
              </a:spcBef>
              <a:buSzPts val="2100"/>
            </a:pPr>
            <a:r>
              <a:rPr lang="en-US" dirty="0"/>
              <a:t>Detailed Routing</a:t>
            </a:r>
            <a:endParaRPr dirty="0"/>
          </a:p>
          <a:p>
            <a:pPr marL="567264" indent="-457200">
              <a:spcBef>
                <a:spcPts val="267"/>
              </a:spcBef>
              <a:buSzPts val="2100"/>
            </a:pPr>
            <a:r>
              <a:rPr lang="en-US" dirty="0"/>
              <a:t>Filler Insertion</a:t>
            </a:r>
            <a:endParaRPr dirty="0"/>
          </a:p>
          <a:p>
            <a:pPr marL="567264" indent="-457200">
              <a:spcBef>
                <a:spcPts val="267"/>
              </a:spcBef>
              <a:buSzPts val="2100"/>
            </a:pPr>
            <a:r>
              <a:rPr lang="en-US" dirty="0"/>
              <a:t>Design Rule Check (DRC)</a:t>
            </a:r>
            <a:endParaRPr dirty="0"/>
          </a:p>
          <a:p>
            <a:pPr marL="567264" indent="-457200">
              <a:spcBef>
                <a:spcPts val="267"/>
              </a:spcBef>
              <a:buSzPts val="2100"/>
            </a:pPr>
            <a:r>
              <a:rPr lang="en-US" dirty="0"/>
              <a:t>Layout Vs. Schematic (LVS)</a:t>
            </a:r>
            <a:endParaRPr dirty="0"/>
          </a:p>
          <a:p>
            <a:pPr marL="558797" indent="-457200">
              <a:spcBef>
                <a:spcPts val="267"/>
              </a:spcBef>
              <a:buSzPts val="2100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7264" indent="-457200">
              <a:spcBef>
                <a:spcPts val="267"/>
              </a:spcBef>
              <a:buSzPts val="2100"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89ab376cd_0_389"/>
          <p:cNvSpPr txBox="1"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  <a:prstGeom prst="rect">
            <a:avLst/>
          </a:prstGeom>
        </p:spPr>
        <p:txBody>
          <a:bodyPr spcFirstLastPara="1" vert="horz" wrap="square" lIns="91433" tIns="45700" rIns="91433" bIns="4570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003C71"/>
              </a:buClr>
              <a:buSzPts val="2800"/>
            </a:pPr>
            <a:r>
              <a:rPr lang="en-US" sz="3733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What is Routing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Google Shape;277;ge89ab376cd_0_389"/>
          <p:cNvSpPr txBox="1">
            <a:spLocks noGrp="1"/>
          </p:cNvSpPr>
          <p:nvPr>
            <p:ph type="body" idx="4294967295"/>
          </p:nvPr>
        </p:nvSpPr>
        <p:spPr>
          <a:xfrm>
            <a:off x="1219200" y="1400175"/>
            <a:ext cx="10972800" cy="4324350"/>
          </a:xfrm>
          <a:prstGeom prst="rect">
            <a:avLst/>
          </a:prstGeom>
        </p:spPr>
        <p:txBody>
          <a:bodyPr spcFirstLastPara="1" vert="horz" wrap="square" lIns="91433" tIns="45700" rIns="91433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tx2"/>
              </a:buClr>
              <a:buSzPts val="18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Routing is the stage after the CTS</a:t>
            </a:r>
            <a:r>
              <a:rPr lang="en-US" sz="24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,</a:t>
            </a:r>
            <a:endParaRPr sz="24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685792" lvl="1" indent="-342900">
              <a:spcBef>
                <a:spcPts val="480"/>
              </a:spcBef>
              <a:buClr>
                <a:schemeClr val="tx2"/>
              </a:buClr>
              <a:buSzPts val="1600"/>
            </a:pPr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Inter</a:t>
            </a:r>
            <a:r>
              <a:rPr lang="en-US" sz="2133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connects </a:t>
            </a:r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are established by determining precise paths for each nets</a:t>
            </a:r>
            <a:endParaRPr sz="21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792" lvl="1" indent="-342900">
              <a:spcBef>
                <a:spcPts val="480"/>
              </a:spcBef>
              <a:buClr>
                <a:schemeClr val="tx2"/>
              </a:buClr>
              <a:buSzPts val="1600"/>
            </a:pPr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This includes interconnections of the standard cells, macro pins and I/O pads of the chip</a:t>
            </a:r>
            <a:endParaRPr sz="21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792" lvl="1" indent="-342900">
              <a:spcBef>
                <a:spcPts val="480"/>
              </a:spcBef>
              <a:buClr>
                <a:schemeClr val="tx2"/>
              </a:buClr>
              <a:buSzPts val="1600"/>
            </a:pPr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Tool knows the exact location of the standard cells, macros and IO pads</a:t>
            </a:r>
            <a:endParaRPr sz="21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792" lvl="1" indent="-342900">
              <a:spcBef>
                <a:spcPts val="480"/>
              </a:spcBef>
              <a:buClr>
                <a:schemeClr val="tx2"/>
              </a:buClr>
              <a:buSzPts val="1600"/>
            </a:pPr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133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etal layers are used to create the electrical connections </a:t>
            </a:r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to complete the connectivity as defined in the </a:t>
            </a:r>
            <a:r>
              <a:rPr lang="en-US" sz="2133" dirty="0" smtClean="0">
                <a:latin typeface="Arial" panose="020B0604020202020204" pitchFamily="34" charset="0"/>
                <a:cs typeface="Arial" panose="020B0604020202020204" pitchFamily="34" charset="0"/>
              </a:rPr>
              <a:t>net list</a:t>
            </a:r>
            <a:endParaRPr sz="2133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914386" indent="-342900">
              <a:spcBef>
                <a:spcPts val="480"/>
              </a:spcBef>
              <a:buClr>
                <a:schemeClr val="tx2"/>
              </a:buClr>
            </a:pPr>
            <a:endParaRPr sz="21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Clr>
                <a:schemeClr val="tx2"/>
              </a:buClr>
              <a:buSzPts val="18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Routing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OpenLANE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two stage process;</a:t>
            </a:r>
            <a:endParaRPr sz="1867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685792" lvl="1" indent="-342900">
              <a:spcBef>
                <a:spcPts val="480"/>
              </a:spcBef>
              <a:buClr>
                <a:schemeClr val="tx2"/>
              </a:buClr>
              <a:buSzPts val="1600"/>
            </a:pPr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Global routing </a:t>
            </a:r>
            <a:r>
              <a:rPr lang="en-US" sz="2133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133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fastroute</a:t>
            </a:r>
            <a:endParaRPr sz="21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792" lvl="1" indent="-342900">
              <a:spcBef>
                <a:spcPts val="480"/>
              </a:spcBef>
              <a:buClr>
                <a:schemeClr val="tx2"/>
              </a:buClr>
              <a:buSzPts val="1600"/>
            </a:pPr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Detailed Routing- </a:t>
            </a:r>
            <a:r>
              <a:rPr lang="en-US" sz="2133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tritonroute</a:t>
            </a:r>
            <a:endParaRPr sz="21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lvl="1" indent="0">
              <a:spcBef>
                <a:spcPts val="480"/>
              </a:spcBef>
              <a:buClr>
                <a:schemeClr val="dk1"/>
              </a:buClr>
              <a:buSzPts val="1600"/>
              <a:buNone/>
            </a:pPr>
            <a:endParaRPr sz="2133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indent="0">
              <a:spcBef>
                <a:spcPts val="267"/>
              </a:spcBef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12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89ab376cd_0_397"/>
          <p:cNvSpPr txBox="1"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  <a:prstGeom prst="rect">
            <a:avLst/>
          </a:prstGeom>
        </p:spPr>
        <p:txBody>
          <a:bodyPr spcFirstLastPara="1" vert="horz" wrap="square" lIns="91433" tIns="45700" rIns="91433" bIns="4570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003C71"/>
              </a:buClr>
              <a:buSzPts val="2800"/>
            </a:pPr>
            <a:r>
              <a:rPr lang="en-US" sz="3733" i="1">
                <a:latin typeface="Times New Roman"/>
                <a:ea typeface="Times New Roman"/>
                <a:cs typeface="Times New Roman"/>
                <a:sym typeface="Times New Roman"/>
              </a:rPr>
              <a:t>Remember this ?</a:t>
            </a:r>
            <a:endParaRPr/>
          </a:p>
        </p:txBody>
      </p:sp>
      <p:pic>
        <p:nvPicPr>
          <p:cNvPr id="283" name="Google Shape;283;ge89ab376cd_0_397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 l="833"/>
          <a:stretch/>
        </p:blipFill>
        <p:spPr>
          <a:xfrm>
            <a:off x="0" y="1565275"/>
            <a:ext cx="5110163" cy="433546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e89ab376cd_0_397"/>
          <p:cNvSpPr txBox="1"/>
          <p:nvPr/>
        </p:nvSpPr>
        <p:spPr>
          <a:xfrm>
            <a:off x="5729933" y="2819401"/>
            <a:ext cx="636646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/>
            <a:r>
              <a:rPr lang="en-US" sz="20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Interconnects are implemented using available metal layers in sky130nm technology.</a:t>
            </a:r>
            <a:endParaRPr sz="20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89ab376cd_0_570"/>
          <p:cNvSpPr txBox="1">
            <a:spLocks noGrp="1"/>
          </p:cNvSpPr>
          <p:nvPr>
            <p:ph type="title" idx="4294967295"/>
          </p:nvPr>
        </p:nvSpPr>
        <p:spPr>
          <a:xfrm>
            <a:off x="0" y="317500"/>
            <a:ext cx="11399838" cy="752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dirty="0"/>
              <a:t>Routing</a:t>
            </a:r>
            <a:endParaRPr dirty="0"/>
          </a:p>
        </p:txBody>
      </p:sp>
      <p:pic>
        <p:nvPicPr>
          <p:cNvPr id="290" name="Google Shape;290;ge89ab376cd_0_570" descr="https://2.bp.blogspot.com/-_Q0ifzDTiPQ/VuvSWbKwvbI/AAAAAAAAALI/nsoKnoStB3Un8Jyu88k50bmU6_LorJZng/s1600/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167" y="1069439"/>
            <a:ext cx="7213600" cy="490410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e89ab376cd_0_570"/>
          <p:cNvSpPr txBox="1"/>
          <p:nvPr/>
        </p:nvSpPr>
        <p:spPr>
          <a:xfrm>
            <a:off x="7485967" y="1994368"/>
            <a:ext cx="442880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0990" indent="-380990">
              <a:buClr>
                <a:schemeClr val="dk2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Metal layers are placed on top of each other in alternating directions.</a:t>
            </a:r>
            <a:endParaRPr sz="2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8363" indent="-342900">
              <a:buClr>
                <a:schemeClr val="dk2"/>
              </a:buClr>
              <a:buSzPts val="1600"/>
              <a:buFont typeface="Wingdings" panose="05000000000000000000" pitchFamily="2" charset="2"/>
              <a:buChar char="Ø"/>
            </a:pPr>
            <a:endParaRPr sz="2200" dirty="0">
              <a:solidFill>
                <a:schemeClr val="tx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80990" indent="-380990">
              <a:buClr>
                <a:schemeClr val="dk2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This avoids the capacitive effect to arise between parallel metal plates.</a:t>
            </a:r>
            <a:endParaRPr sz="2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89ab376cd_0_404"/>
          <p:cNvSpPr txBox="1">
            <a:spLocks noGrp="1"/>
          </p:cNvSpPr>
          <p:nvPr>
            <p:ph type="title" idx="4294967295"/>
          </p:nvPr>
        </p:nvSpPr>
        <p:spPr>
          <a:xfrm>
            <a:off x="0" y="381000"/>
            <a:ext cx="11399838" cy="752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/>
              <a:t>Routing</a:t>
            </a:r>
            <a:endParaRPr/>
          </a:p>
        </p:txBody>
      </p:sp>
      <p:sp>
        <p:nvSpPr>
          <p:cNvPr id="297" name="Google Shape;297;ge89ab376cd_0_404"/>
          <p:cNvSpPr/>
          <p:nvPr/>
        </p:nvSpPr>
        <p:spPr>
          <a:xfrm>
            <a:off x="8592464" y="1871128"/>
            <a:ext cx="786800" cy="1244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ge89ab376cd_0_404"/>
          <p:cNvSpPr/>
          <p:nvPr/>
        </p:nvSpPr>
        <p:spPr>
          <a:xfrm>
            <a:off x="8888701" y="2995944"/>
            <a:ext cx="235200" cy="13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9" name="Google Shape;299;ge89ab376cd_0_404"/>
          <p:cNvCxnSpPr/>
          <p:nvPr/>
        </p:nvCxnSpPr>
        <p:spPr>
          <a:xfrm>
            <a:off x="9379273" y="2493391"/>
            <a:ext cx="3048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" name="Google Shape;300;ge89ab376cd_0_404"/>
          <p:cNvCxnSpPr/>
          <p:nvPr/>
        </p:nvCxnSpPr>
        <p:spPr>
          <a:xfrm>
            <a:off x="9006268" y="3131248"/>
            <a:ext cx="0" cy="66200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2" name="Google Shape;302;ge89ab376cd_0_404"/>
          <p:cNvSpPr/>
          <p:nvPr/>
        </p:nvSpPr>
        <p:spPr>
          <a:xfrm>
            <a:off x="2711201" y="1897248"/>
            <a:ext cx="786800" cy="1244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ge89ab376cd_0_404"/>
          <p:cNvSpPr/>
          <p:nvPr/>
        </p:nvSpPr>
        <p:spPr>
          <a:xfrm>
            <a:off x="3007439" y="3022064"/>
            <a:ext cx="235200" cy="13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4" name="Google Shape;304;ge89ab376cd_0_404"/>
          <p:cNvCxnSpPr/>
          <p:nvPr/>
        </p:nvCxnSpPr>
        <p:spPr>
          <a:xfrm>
            <a:off x="3498011" y="2519511"/>
            <a:ext cx="13336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5" name="Google Shape;305;ge89ab376cd_0_404"/>
          <p:cNvCxnSpPr/>
          <p:nvPr/>
        </p:nvCxnSpPr>
        <p:spPr>
          <a:xfrm>
            <a:off x="3125005" y="3157368"/>
            <a:ext cx="0" cy="63600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6" name="Google Shape;306;ge89ab376cd_0_404"/>
          <p:cNvSpPr txBox="1"/>
          <p:nvPr/>
        </p:nvSpPr>
        <p:spPr>
          <a:xfrm>
            <a:off x="3468705" y="2000940"/>
            <a:ext cx="805282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7" name="Google Shape;307;ge89ab376cd_0_404"/>
          <p:cNvCxnSpPr/>
          <p:nvPr/>
        </p:nvCxnSpPr>
        <p:spPr>
          <a:xfrm>
            <a:off x="7258668" y="2519512"/>
            <a:ext cx="13336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Google Shape;308;ge89ab376cd_0_404"/>
          <p:cNvCxnSpPr/>
          <p:nvPr/>
        </p:nvCxnSpPr>
        <p:spPr>
          <a:xfrm>
            <a:off x="3125004" y="3772439"/>
            <a:ext cx="58608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9" name="Google Shape;309;ge89ab376cd_0_404"/>
          <p:cNvCxnSpPr/>
          <p:nvPr/>
        </p:nvCxnSpPr>
        <p:spPr>
          <a:xfrm rot="10800000">
            <a:off x="2406801" y="2293291"/>
            <a:ext cx="3044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0" name="Google Shape;310;ge89ab376cd_0_404"/>
          <p:cNvCxnSpPr>
            <a:endCxn id="311" idx="2"/>
          </p:cNvCxnSpPr>
          <p:nvPr/>
        </p:nvCxnSpPr>
        <p:spPr>
          <a:xfrm flipH="1">
            <a:off x="1077304" y="3772572"/>
            <a:ext cx="2027200" cy="47831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2" name="Google Shape;312;ge89ab376cd_0_404"/>
          <p:cNvSpPr txBox="1"/>
          <p:nvPr/>
        </p:nvSpPr>
        <p:spPr>
          <a:xfrm>
            <a:off x="2467963" y="1523893"/>
            <a:ext cx="1408000" cy="28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Launch Flop</a:t>
            </a:r>
            <a:endParaRPr sz="2400"/>
          </a:p>
        </p:txBody>
      </p:sp>
      <p:sp>
        <p:nvSpPr>
          <p:cNvPr id="313" name="Google Shape;313;ge89ab376cd_0_404"/>
          <p:cNvSpPr txBox="1"/>
          <p:nvPr/>
        </p:nvSpPr>
        <p:spPr>
          <a:xfrm>
            <a:off x="8376213" y="1523893"/>
            <a:ext cx="1374800" cy="28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Capture Flop</a:t>
            </a:r>
            <a:endParaRPr sz="2400" dirty="0"/>
          </a:p>
        </p:txBody>
      </p:sp>
      <p:sp>
        <p:nvSpPr>
          <p:cNvPr id="314" name="Google Shape;314;ge89ab376cd_0_404"/>
          <p:cNvSpPr/>
          <p:nvPr/>
        </p:nvSpPr>
        <p:spPr>
          <a:xfrm rot="5400000">
            <a:off x="4831776" y="2293417"/>
            <a:ext cx="556800" cy="594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e89ab376cd_0_404"/>
          <p:cNvSpPr/>
          <p:nvPr/>
        </p:nvSpPr>
        <p:spPr>
          <a:xfrm>
            <a:off x="5407176" y="2565583"/>
            <a:ext cx="102800" cy="792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e89ab376cd_0_404"/>
          <p:cNvSpPr/>
          <p:nvPr/>
        </p:nvSpPr>
        <p:spPr>
          <a:xfrm>
            <a:off x="6099648" y="2379387"/>
            <a:ext cx="609600" cy="616400"/>
          </a:xfrm>
          <a:prstGeom prst="flowChartDelay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ge89ab376cd_0_404"/>
          <p:cNvCxnSpPr>
            <a:stCxn id="315" idx="6"/>
          </p:cNvCxnSpPr>
          <p:nvPr/>
        </p:nvCxnSpPr>
        <p:spPr>
          <a:xfrm>
            <a:off x="5509976" y="2605183"/>
            <a:ext cx="5896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18;ge89ab376cd_0_404"/>
          <p:cNvCxnSpPr>
            <a:stCxn id="316" idx="3"/>
          </p:cNvCxnSpPr>
          <p:nvPr/>
        </p:nvCxnSpPr>
        <p:spPr>
          <a:xfrm flipV="1">
            <a:off x="6709248" y="2519448"/>
            <a:ext cx="589672" cy="16813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9" name="Google Shape;319;ge89ab376cd_0_404"/>
          <p:cNvCxnSpPr/>
          <p:nvPr/>
        </p:nvCxnSpPr>
        <p:spPr>
          <a:xfrm>
            <a:off x="5765540" y="2868660"/>
            <a:ext cx="3340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0" name="Google Shape;320;ge89ab376cd_0_404"/>
          <p:cNvSpPr/>
          <p:nvPr/>
        </p:nvSpPr>
        <p:spPr>
          <a:xfrm>
            <a:off x="8570652" y="4096309"/>
            <a:ext cx="786800" cy="1244400"/>
          </a:xfrm>
          <a:prstGeom prst="rect">
            <a:avLst/>
          </a:prstGeom>
          <a:solidFill>
            <a:srgbClr val="7E8D95"/>
          </a:solidFill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ge89ab376cd_0_404"/>
          <p:cNvSpPr/>
          <p:nvPr/>
        </p:nvSpPr>
        <p:spPr>
          <a:xfrm>
            <a:off x="8866889" y="5221125"/>
            <a:ext cx="235200" cy="13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2" name="Google Shape;322;ge89ab376cd_0_404"/>
          <p:cNvCxnSpPr/>
          <p:nvPr/>
        </p:nvCxnSpPr>
        <p:spPr>
          <a:xfrm>
            <a:off x="9357461" y="4718572"/>
            <a:ext cx="3048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3" name="Google Shape;323;ge89ab376cd_0_404"/>
          <p:cNvCxnSpPr/>
          <p:nvPr/>
        </p:nvCxnSpPr>
        <p:spPr>
          <a:xfrm>
            <a:off x="8984456" y="5356429"/>
            <a:ext cx="0" cy="66200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5" name="Google Shape;325;ge89ab376cd_0_404"/>
          <p:cNvSpPr/>
          <p:nvPr/>
        </p:nvSpPr>
        <p:spPr>
          <a:xfrm>
            <a:off x="2689389" y="4122429"/>
            <a:ext cx="786800" cy="1244400"/>
          </a:xfrm>
          <a:prstGeom prst="rect">
            <a:avLst/>
          </a:prstGeom>
          <a:solidFill>
            <a:srgbClr val="7E8D95"/>
          </a:solidFill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ge89ab376cd_0_404"/>
          <p:cNvSpPr/>
          <p:nvPr/>
        </p:nvSpPr>
        <p:spPr>
          <a:xfrm>
            <a:off x="2985627" y="5247245"/>
            <a:ext cx="235200" cy="13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7" name="Google Shape;327;ge89ab376cd_0_404"/>
          <p:cNvCxnSpPr/>
          <p:nvPr/>
        </p:nvCxnSpPr>
        <p:spPr>
          <a:xfrm>
            <a:off x="3476199" y="4744692"/>
            <a:ext cx="13336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8" name="Google Shape;328;ge89ab376cd_0_404"/>
          <p:cNvCxnSpPr/>
          <p:nvPr/>
        </p:nvCxnSpPr>
        <p:spPr>
          <a:xfrm>
            <a:off x="3103193" y="5382549"/>
            <a:ext cx="0" cy="63600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9" name="Google Shape;329;ge89ab376cd_0_404"/>
          <p:cNvSpPr txBox="1"/>
          <p:nvPr/>
        </p:nvSpPr>
        <p:spPr>
          <a:xfrm>
            <a:off x="3529703" y="4272278"/>
            <a:ext cx="712061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0" name="Google Shape;330;ge89ab376cd_0_404"/>
          <p:cNvCxnSpPr/>
          <p:nvPr/>
        </p:nvCxnSpPr>
        <p:spPr>
          <a:xfrm>
            <a:off x="7236856" y="4744693"/>
            <a:ext cx="13336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ge89ab376cd_0_404"/>
          <p:cNvCxnSpPr/>
          <p:nvPr/>
        </p:nvCxnSpPr>
        <p:spPr>
          <a:xfrm>
            <a:off x="3103192" y="5997620"/>
            <a:ext cx="58608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2" name="Google Shape;332;ge89ab376cd_0_404"/>
          <p:cNvCxnSpPr/>
          <p:nvPr/>
        </p:nvCxnSpPr>
        <p:spPr>
          <a:xfrm rot="10800000">
            <a:off x="2384989" y="4518472"/>
            <a:ext cx="3044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3" name="Google Shape;333;ge89ab376cd_0_404"/>
          <p:cNvCxnSpPr/>
          <p:nvPr/>
        </p:nvCxnSpPr>
        <p:spPr>
          <a:xfrm flipH="1">
            <a:off x="1422397" y="5997620"/>
            <a:ext cx="1660400" cy="2200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4" name="Google Shape;334;ge89ab376cd_0_404"/>
          <p:cNvSpPr/>
          <p:nvPr/>
        </p:nvSpPr>
        <p:spPr>
          <a:xfrm rot="5400000">
            <a:off x="4809964" y="4518600"/>
            <a:ext cx="556800" cy="594000"/>
          </a:xfrm>
          <a:prstGeom prst="triangle">
            <a:avLst>
              <a:gd name="adj" fmla="val 50000"/>
            </a:avLst>
          </a:prstGeom>
          <a:solidFill>
            <a:srgbClr val="7E8D95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e89ab376cd_0_404"/>
          <p:cNvSpPr/>
          <p:nvPr/>
        </p:nvSpPr>
        <p:spPr>
          <a:xfrm>
            <a:off x="5385364" y="4790764"/>
            <a:ext cx="102800" cy="792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e89ab376cd_0_404"/>
          <p:cNvSpPr/>
          <p:nvPr/>
        </p:nvSpPr>
        <p:spPr>
          <a:xfrm>
            <a:off x="6077836" y="4604568"/>
            <a:ext cx="609600" cy="616400"/>
          </a:xfrm>
          <a:prstGeom prst="flowChartDelay">
            <a:avLst/>
          </a:prstGeom>
          <a:solidFill>
            <a:srgbClr val="7E8D95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ge89ab376cd_0_404"/>
          <p:cNvCxnSpPr>
            <a:stCxn id="335" idx="6"/>
          </p:cNvCxnSpPr>
          <p:nvPr/>
        </p:nvCxnSpPr>
        <p:spPr>
          <a:xfrm>
            <a:off x="5488164" y="4830364"/>
            <a:ext cx="5896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8" name="Google Shape;338;ge89ab376cd_0_404"/>
          <p:cNvCxnSpPr>
            <a:stCxn id="336" idx="3"/>
          </p:cNvCxnSpPr>
          <p:nvPr/>
        </p:nvCxnSpPr>
        <p:spPr>
          <a:xfrm flipV="1">
            <a:off x="6687436" y="4742518"/>
            <a:ext cx="581144" cy="17025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ge89ab376cd_0_404"/>
          <p:cNvCxnSpPr/>
          <p:nvPr/>
        </p:nvCxnSpPr>
        <p:spPr>
          <a:xfrm>
            <a:off x="5765540" y="5093841"/>
            <a:ext cx="3124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0" name="Google Shape;340;ge89ab376cd_0_404"/>
          <p:cNvCxnSpPr/>
          <p:nvPr/>
        </p:nvCxnSpPr>
        <p:spPr>
          <a:xfrm rot="10800000" flipH="1">
            <a:off x="5765540" y="2868643"/>
            <a:ext cx="14800" cy="222520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1" name="Google Shape;341;ge89ab376cd_0_404"/>
          <p:cNvSpPr txBox="1"/>
          <p:nvPr/>
        </p:nvSpPr>
        <p:spPr>
          <a:xfrm flipH="1">
            <a:off x="1727121" y="2221521"/>
            <a:ext cx="679600" cy="3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133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Din1</a:t>
            </a:r>
            <a:endParaRPr sz="2400" dirty="0"/>
          </a:p>
        </p:txBody>
      </p:sp>
      <p:sp>
        <p:nvSpPr>
          <p:cNvPr id="342" name="Google Shape;342;ge89ab376cd_0_404"/>
          <p:cNvSpPr txBox="1"/>
          <p:nvPr/>
        </p:nvSpPr>
        <p:spPr>
          <a:xfrm flipH="1">
            <a:off x="1727123" y="4340859"/>
            <a:ext cx="679600" cy="3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Din2</a:t>
            </a:r>
            <a:endParaRPr sz="2400"/>
          </a:p>
        </p:txBody>
      </p:sp>
      <p:sp>
        <p:nvSpPr>
          <p:cNvPr id="343" name="Google Shape;343;ge89ab376cd_0_404"/>
          <p:cNvSpPr txBox="1"/>
          <p:nvPr/>
        </p:nvSpPr>
        <p:spPr>
          <a:xfrm flipH="1">
            <a:off x="9869999" y="2329243"/>
            <a:ext cx="899600" cy="3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Dout1</a:t>
            </a:r>
            <a:endParaRPr sz="2400"/>
          </a:p>
        </p:txBody>
      </p:sp>
      <p:sp>
        <p:nvSpPr>
          <p:cNvPr id="344" name="Google Shape;344;ge89ab376cd_0_404"/>
          <p:cNvSpPr txBox="1"/>
          <p:nvPr/>
        </p:nvSpPr>
        <p:spPr>
          <a:xfrm flipH="1">
            <a:off x="9781808" y="4578403"/>
            <a:ext cx="899600" cy="3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Dout2</a:t>
            </a:r>
            <a:endParaRPr sz="2400"/>
          </a:p>
        </p:txBody>
      </p:sp>
      <p:sp>
        <p:nvSpPr>
          <p:cNvPr id="311" name="Google Shape;311;ge89ab376cd_0_404"/>
          <p:cNvSpPr txBox="1"/>
          <p:nvPr/>
        </p:nvSpPr>
        <p:spPr>
          <a:xfrm flipH="1">
            <a:off x="737504" y="3492172"/>
            <a:ext cx="679600" cy="3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sz="21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e89ab376cd_0_404"/>
          <p:cNvSpPr txBox="1"/>
          <p:nvPr/>
        </p:nvSpPr>
        <p:spPr>
          <a:xfrm>
            <a:off x="740135" y="1070462"/>
            <a:ext cx="10363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chemeClr val="accent2"/>
              </a:buClr>
              <a:buSzPts val="1600"/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Let's</a:t>
            </a: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Consider this example</a:t>
            </a: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6" name="Google Shape;346;ge89ab376cd_0_404"/>
          <p:cNvCxnSpPr/>
          <p:nvPr/>
        </p:nvCxnSpPr>
        <p:spPr>
          <a:xfrm>
            <a:off x="1417104" y="3789995"/>
            <a:ext cx="0" cy="221880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306;ge89ab376cd_0_404"/>
          <p:cNvSpPr txBox="1"/>
          <p:nvPr/>
        </p:nvSpPr>
        <p:spPr>
          <a:xfrm>
            <a:off x="8009974" y="2036379"/>
            <a:ext cx="732478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D2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306;ge89ab376cd_0_404"/>
          <p:cNvSpPr txBox="1"/>
          <p:nvPr/>
        </p:nvSpPr>
        <p:spPr>
          <a:xfrm>
            <a:off x="7890844" y="4226121"/>
            <a:ext cx="701424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9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89ab376cd_0_460"/>
          <p:cNvSpPr txBox="1">
            <a:spLocks noGrp="1"/>
          </p:cNvSpPr>
          <p:nvPr>
            <p:ph type="title" idx="4294967295"/>
          </p:nvPr>
        </p:nvSpPr>
        <p:spPr>
          <a:xfrm>
            <a:off x="0" y="474663"/>
            <a:ext cx="11399838" cy="7508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/>
              <a:t>Routing</a:t>
            </a:r>
            <a:endParaRPr/>
          </a:p>
        </p:txBody>
      </p:sp>
      <p:sp>
        <p:nvSpPr>
          <p:cNvPr id="352" name="Google Shape;352;ge89ab376cd_0_460"/>
          <p:cNvSpPr txBox="1">
            <a:spLocks noGrp="1"/>
          </p:cNvSpPr>
          <p:nvPr>
            <p:ph type="body" idx="4294967295"/>
          </p:nvPr>
        </p:nvSpPr>
        <p:spPr>
          <a:xfrm>
            <a:off x="1117600" y="1423988"/>
            <a:ext cx="11074400" cy="55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228594" indent="-228594">
              <a:spcBef>
                <a:spcPts val="0"/>
              </a:spcBef>
              <a:buSzPts val="1800"/>
              <a:buFont typeface="Noto Sans Symbols"/>
              <a:buChar char="⮚"/>
            </a:pPr>
            <a:r>
              <a:rPr lang="en-US"/>
              <a:t>Global Routing </a:t>
            </a:r>
            <a:endParaRPr/>
          </a:p>
        </p:txBody>
      </p:sp>
      <p:sp>
        <p:nvSpPr>
          <p:cNvPr id="353" name="Google Shape;353;ge89ab376cd_0_460"/>
          <p:cNvSpPr/>
          <p:nvPr/>
        </p:nvSpPr>
        <p:spPr>
          <a:xfrm>
            <a:off x="1014021" y="2164737"/>
            <a:ext cx="5689600" cy="3556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e89ab376cd_0_460"/>
          <p:cNvSpPr/>
          <p:nvPr/>
        </p:nvSpPr>
        <p:spPr>
          <a:xfrm rot="5400000">
            <a:off x="4756392" y="3751663"/>
            <a:ext cx="3218800" cy="414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355" name="Google Shape;355;ge89ab376cd_0_460"/>
          <p:cNvSpPr/>
          <p:nvPr/>
        </p:nvSpPr>
        <p:spPr>
          <a:xfrm rot="-5400000">
            <a:off x="-192779" y="3751937"/>
            <a:ext cx="3226400" cy="40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e89ab376cd_0_460"/>
          <p:cNvSpPr/>
          <p:nvPr/>
        </p:nvSpPr>
        <p:spPr>
          <a:xfrm>
            <a:off x="1217221" y="2328672"/>
            <a:ext cx="53480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 PAD 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e89ab376cd_0_460"/>
          <p:cNvSpPr/>
          <p:nvPr/>
        </p:nvSpPr>
        <p:spPr>
          <a:xfrm>
            <a:off x="1217221" y="5191947"/>
            <a:ext cx="53556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358" name="Google Shape;358;ge89ab376cd_0_460"/>
          <p:cNvSpPr/>
          <p:nvPr/>
        </p:nvSpPr>
        <p:spPr>
          <a:xfrm>
            <a:off x="1217221" y="2977537"/>
            <a:ext cx="406400" cy="20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e89ab376cd_0_460"/>
          <p:cNvSpPr/>
          <p:nvPr/>
        </p:nvSpPr>
        <p:spPr>
          <a:xfrm>
            <a:off x="1217221" y="4704737"/>
            <a:ext cx="406400" cy="20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e89ab376cd_0_460"/>
          <p:cNvSpPr/>
          <p:nvPr/>
        </p:nvSpPr>
        <p:spPr>
          <a:xfrm>
            <a:off x="6158675" y="2977536"/>
            <a:ext cx="414400" cy="2160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e89ab376cd_0_460"/>
          <p:cNvSpPr/>
          <p:nvPr/>
        </p:nvSpPr>
        <p:spPr>
          <a:xfrm>
            <a:off x="6158673" y="4704736"/>
            <a:ext cx="432800" cy="241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e89ab376cd_0_460"/>
          <p:cNvSpPr txBox="1"/>
          <p:nvPr/>
        </p:nvSpPr>
        <p:spPr>
          <a:xfrm>
            <a:off x="1268815" y="2977537"/>
            <a:ext cx="3548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Din1</a:t>
            </a:r>
            <a:endParaRPr sz="2400"/>
          </a:p>
        </p:txBody>
      </p:sp>
      <p:sp>
        <p:nvSpPr>
          <p:cNvPr id="363" name="Google Shape;363;ge89ab376cd_0_460"/>
          <p:cNvSpPr txBox="1"/>
          <p:nvPr/>
        </p:nvSpPr>
        <p:spPr>
          <a:xfrm>
            <a:off x="1217617" y="4704737"/>
            <a:ext cx="4064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Din2</a:t>
            </a:r>
            <a:endParaRPr sz="2400"/>
          </a:p>
        </p:txBody>
      </p:sp>
      <p:sp>
        <p:nvSpPr>
          <p:cNvPr id="364" name="Google Shape;364;ge89ab376cd_0_460"/>
          <p:cNvSpPr txBox="1"/>
          <p:nvPr/>
        </p:nvSpPr>
        <p:spPr>
          <a:xfrm>
            <a:off x="6158675" y="2986804"/>
            <a:ext cx="4064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Dout1</a:t>
            </a:r>
            <a:endParaRPr sz="2400"/>
          </a:p>
        </p:txBody>
      </p:sp>
      <p:sp>
        <p:nvSpPr>
          <p:cNvPr id="365" name="Google Shape;365;ge89ab376cd_0_460"/>
          <p:cNvSpPr txBox="1"/>
          <p:nvPr/>
        </p:nvSpPr>
        <p:spPr>
          <a:xfrm>
            <a:off x="6184899" y="4729276"/>
            <a:ext cx="4064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Dout2</a:t>
            </a:r>
            <a:endParaRPr sz="2400"/>
          </a:p>
        </p:txBody>
      </p:sp>
      <p:sp>
        <p:nvSpPr>
          <p:cNvPr id="366" name="Google Shape;366;ge89ab376cd_0_460"/>
          <p:cNvSpPr/>
          <p:nvPr/>
        </p:nvSpPr>
        <p:spPr>
          <a:xfrm>
            <a:off x="1623621" y="3193865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e89ab376cd_0_460"/>
          <p:cNvSpPr/>
          <p:nvPr/>
        </p:nvSpPr>
        <p:spPr>
          <a:xfrm rot="10800000">
            <a:off x="1623792" y="2707151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e89ab376cd_0_460"/>
          <p:cNvSpPr/>
          <p:nvPr/>
        </p:nvSpPr>
        <p:spPr>
          <a:xfrm>
            <a:off x="1623621" y="3691609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e89ab376cd_0_460"/>
          <p:cNvSpPr/>
          <p:nvPr/>
        </p:nvSpPr>
        <p:spPr>
          <a:xfrm>
            <a:off x="1623621" y="4189353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e89ab376cd_0_460"/>
          <p:cNvSpPr/>
          <p:nvPr/>
        </p:nvSpPr>
        <p:spPr>
          <a:xfrm>
            <a:off x="1623621" y="4687097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e89ab376cd_0_460"/>
          <p:cNvSpPr/>
          <p:nvPr/>
        </p:nvSpPr>
        <p:spPr>
          <a:xfrm>
            <a:off x="3292928" y="3204752"/>
            <a:ext cx="508000" cy="497600"/>
          </a:xfrm>
          <a:prstGeom prst="rect">
            <a:avLst/>
          </a:prstGeom>
          <a:solidFill>
            <a:srgbClr val="FFC647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e89ab376cd_0_460"/>
          <p:cNvSpPr/>
          <p:nvPr/>
        </p:nvSpPr>
        <p:spPr>
          <a:xfrm>
            <a:off x="4163621" y="3193536"/>
            <a:ext cx="508000" cy="497600"/>
          </a:xfrm>
          <a:prstGeom prst="rect">
            <a:avLst/>
          </a:prstGeom>
          <a:solidFill>
            <a:srgbClr val="FFC647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e89ab376cd_0_460"/>
          <p:cNvSpPr/>
          <p:nvPr/>
        </p:nvSpPr>
        <p:spPr>
          <a:xfrm>
            <a:off x="3767265" y="4174609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74" name="Google Shape;374;ge89ab376cd_0_460"/>
          <p:cNvSpPr/>
          <p:nvPr/>
        </p:nvSpPr>
        <p:spPr>
          <a:xfrm>
            <a:off x="4874821" y="4216260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e89ab376cd_0_460"/>
          <p:cNvSpPr/>
          <p:nvPr/>
        </p:nvSpPr>
        <p:spPr>
          <a:xfrm rot="-10303059">
            <a:off x="3770868" y="3470189"/>
            <a:ext cx="401161" cy="88177"/>
          </a:xfrm>
          <a:custGeom>
            <a:avLst/>
            <a:gdLst/>
            <a:ahLst/>
            <a:cxnLst/>
            <a:rect l="l" t="t" r="r" b="b"/>
            <a:pathLst>
              <a:path w="753754" h="172240" extrusionOk="0">
                <a:moveTo>
                  <a:pt x="0" y="172240"/>
                </a:moveTo>
                <a:cubicBezTo>
                  <a:pt x="47006" y="87628"/>
                  <a:pt x="94012" y="3017"/>
                  <a:pt x="213755" y="48"/>
                </a:cubicBezTo>
                <a:cubicBezTo>
                  <a:pt x="333498" y="-2921"/>
                  <a:pt x="642257" y="131666"/>
                  <a:pt x="718457" y="154427"/>
                </a:cubicBezTo>
                <a:cubicBezTo>
                  <a:pt x="794657" y="177188"/>
                  <a:pt x="732806" y="156901"/>
                  <a:pt x="670955" y="136614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e89ab376cd_0_460"/>
          <p:cNvSpPr/>
          <p:nvPr/>
        </p:nvSpPr>
        <p:spPr>
          <a:xfrm>
            <a:off x="1623624" y="4334897"/>
            <a:ext cx="610609" cy="491564"/>
          </a:xfrm>
          <a:custGeom>
            <a:avLst/>
            <a:gdLst/>
            <a:ahLst/>
            <a:cxnLst/>
            <a:rect l="l" t="t" r="r" b="b"/>
            <a:pathLst>
              <a:path w="640499" h="368673" extrusionOk="0">
                <a:moveTo>
                  <a:pt x="0" y="368673"/>
                </a:moveTo>
                <a:cubicBezTo>
                  <a:pt x="131123" y="363725"/>
                  <a:pt x="262247" y="358777"/>
                  <a:pt x="296883" y="315234"/>
                </a:cubicBezTo>
                <a:cubicBezTo>
                  <a:pt x="331519" y="271691"/>
                  <a:pt x="194953" y="159864"/>
                  <a:pt x="207818" y="107415"/>
                </a:cubicBezTo>
                <a:cubicBezTo>
                  <a:pt x="220683" y="54965"/>
                  <a:pt x="336468" y="-6390"/>
                  <a:pt x="374073" y="537"/>
                </a:cubicBezTo>
                <a:cubicBezTo>
                  <a:pt x="411678" y="7464"/>
                  <a:pt x="401782" y="125228"/>
                  <a:pt x="433449" y="148979"/>
                </a:cubicBezTo>
                <a:cubicBezTo>
                  <a:pt x="465116" y="172730"/>
                  <a:pt x="530431" y="157885"/>
                  <a:pt x="564078" y="143041"/>
                </a:cubicBezTo>
                <a:cubicBezTo>
                  <a:pt x="597725" y="128197"/>
                  <a:pt x="624444" y="70800"/>
                  <a:pt x="635330" y="59914"/>
                </a:cubicBezTo>
                <a:cubicBezTo>
                  <a:pt x="646216" y="49028"/>
                  <a:pt x="637804" y="63377"/>
                  <a:pt x="629392" y="77727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e89ab376cd_0_460"/>
          <p:cNvSpPr/>
          <p:nvPr/>
        </p:nvSpPr>
        <p:spPr>
          <a:xfrm>
            <a:off x="5382822" y="4304714"/>
            <a:ext cx="799545" cy="641121"/>
          </a:xfrm>
          <a:custGeom>
            <a:avLst/>
            <a:gdLst/>
            <a:ahLst/>
            <a:cxnLst/>
            <a:rect l="l" t="t" r="r" b="b"/>
            <a:pathLst>
              <a:path w="1181595" h="480841" extrusionOk="0">
                <a:moveTo>
                  <a:pt x="0" y="159741"/>
                </a:moveTo>
                <a:cubicBezTo>
                  <a:pt x="150420" y="68202"/>
                  <a:pt x="300841" y="-23337"/>
                  <a:pt x="362197" y="5362"/>
                </a:cubicBezTo>
                <a:cubicBezTo>
                  <a:pt x="423553" y="34061"/>
                  <a:pt x="347353" y="252764"/>
                  <a:pt x="368135" y="331933"/>
                </a:cubicBezTo>
                <a:cubicBezTo>
                  <a:pt x="388917" y="411102"/>
                  <a:pt x="413657" y="472457"/>
                  <a:pt x="486888" y="480374"/>
                </a:cubicBezTo>
                <a:cubicBezTo>
                  <a:pt x="560119" y="488291"/>
                  <a:pt x="706582" y="393288"/>
                  <a:pt x="807522" y="379434"/>
                </a:cubicBezTo>
                <a:cubicBezTo>
                  <a:pt x="908462" y="365580"/>
                  <a:pt x="1030185" y="397247"/>
                  <a:pt x="1092530" y="397247"/>
                </a:cubicBezTo>
                <a:cubicBezTo>
                  <a:pt x="1154875" y="397247"/>
                  <a:pt x="1168235" y="388340"/>
                  <a:pt x="1181595" y="379434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e89ab376cd_0_460"/>
          <p:cNvSpPr/>
          <p:nvPr/>
        </p:nvSpPr>
        <p:spPr>
          <a:xfrm>
            <a:off x="4312723" y="4286569"/>
            <a:ext cx="550223" cy="267712"/>
          </a:xfrm>
          <a:custGeom>
            <a:avLst/>
            <a:gdLst/>
            <a:ahLst/>
            <a:cxnLst/>
            <a:rect l="l" t="t" r="r" b="b"/>
            <a:pathLst>
              <a:path w="825335" h="200784" extrusionOk="0">
                <a:moveTo>
                  <a:pt x="0" y="125847"/>
                </a:moveTo>
                <a:cubicBezTo>
                  <a:pt x="133597" y="58059"/>
                  <a:pt x="267195" y="-9729"/>
                  <a:pt x="362197" y="1157"/>
                </a:cubicBezTo>
                <a:cubicBezTo>
                  <a:pt x="457199" y="12043"/>
                  <a:pt x="492825" y="165432"/>
                  <a:pt x="570015" y="191162"/>
                </a:cubicBezTo>
                <a:cubicBezTo>
                  <a:pt x="647205" y="216892"/>
                  <a:pt x="736270" y="186214"/>
                  <a:pt x="825335" y="155536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e89ab376cd_0_460"/>
          <p:cNvSpPr/>
          <p:nvPr/>
        </p:nvSpPr>
        <p:spPr>
          <a:xfrm>
            <a:off x="2356232" y="3193536"/>
            <a:ext cx="508000" cy="497600"/>
          </a:xfrm>
          <a:prstGeom prst="rect">
            <a:avLst/>
          </a:prstGeom>
          <a:solidFill>
            <a:srgbClr val="FFC647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e89ab376cd_0_460"/>
          <p:cNvSpPr/>
          <p:nvPr/>
        </p:nvSpPr>
        <p:spPr>
          <a:xfrm>
            <a:off x="4959268" y="3193536"/>
            <a:ext cx="508000" cy="497600"/>
          </a:xfrm>
          <a:prstGeom prst="rect">
            <a:avLst/>
          </a:prstGeom>
          <a:solidFill>
            <a:srgbClr val="FFC647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e89ab376cd_0_460"/>
          <p:cNvSpPr/>
          <p:nvPr/>
        </p:nvSpPr>
        <p:spPr>
          <a:xfrm>
            <a:off x="2995221" y="4174609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e89ab376cd_0_460"/>
          <p:cNvSpPr/>
          <p:nvPr/>
        </p:nvSpPr>
        <p:spPr>
          <a:xfrm>
            <a:off x="2233221" y="4171553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e89ab376cd_0_460"/>
          <p:cNvSpPr/>
          <p:nvPr/>
        </p:nvSpPr>
        <p:spPr>
          <a:xfrm>
            <a:off x="2731986" y="4360676"/>
            <a:ext cx="264493" cy="213209"/>
          </a:xfrm>
          <a:custGeom>
            <a:avLst/>
            <a:gdLst/>
            <a:ahLst/>
            <a:cxnLst/>
            <a:rect l="l" t="t" r="r" b="b"/>
            <a:pathLst>
              <a:path w="198370" h="159907" extrusionOk="0">
                <a:moveTo>
                  <a:pt x="0" y="52455"/>
                </a:moveTo>
                <a:cubicBezTo>
                  <a:pt x="8906" y="109357"/>
                  <a:pt x="17813" y="166260"/>
                  <a:pt x="47501" y="159333"/>
                </a:cubicBezTo>
                <a:cubicBezTo>
                  <a:pt x="77189" y="152406"/>
                  <a:pt x="153390" y="33653"/>
                  <a:pt x="178130" y="10892"/>
                </a:cubicBezTo>
                <a:cubicBezTo>
                  <a:pt x="202870" y="-11869"/>
                  <a:pt x="199406" y="5449"/>
                  <a:pt x="195943" y="22767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e89ab376cd_0_460"/>
          <p:cNvSpPr/>
          <p:nvPr/>
        </p:nvSpPr>
        <p:spPr>
          <a:xfrm>
            <a:off x="3507840" y="4438532"/>
            <a:ext cx="293088" cy="106973"/>
          </a:xfrm>
          <a:custGeom>
            <a:avLst/>
            <a:gdLst/>
            <a:ahLst/>
            <a:cxnLst/>
            <a:rect l="l" t="t" r="r" b="b"/>
            <a:pathLst>
              <a:path w="219816" h="80230" extrusionOk="0">
                <a:moveTo>
                  <a:pt x="0" y="0"/>
                </a:moveTo>
                <a:cubicBezTo>
                  <a:pt x="24245" y="33152"/>
                  <a:pt x="48491" y="66304"/>
                  <a:pt x="83127" y="77190"/>
                </a:cubicBezTo>
                <a:cubicBezTo>
                  <a:pt x="117763" y="88076"/>
                  <a:pt x="187036" y="66304"/>
                  <a:pt x="207818" y="65314"/>
                </a:cubicBezTo>
                <a:cubicBezTo>
                  <a:pt x="228600" y="64324"/>
                  <a:pt x="218209" y="67788"/>
                  <a:pt x="207818" y="71252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e89ab376cd_0_460"/>
          <p:cNvSpPr/>
          <p:nvPr/>
        </p:nvSpPr>
        <p:spPr>
          <a:xfrm>
            <a:off x="2858655" y="3342815"/>
            <a:ext cx="435429" cy="74440"/>
          </a:xfrm>
          <a:custGeom>
            <a:avLst/>
            <a:gdLst/>
            <a:ahLst/>
            <a:cxnLst/>
            <a:rect l="l" t="t" r="r" b="b"/>
            <a:pathLst>
              <a:path w="326572" h="55830" extrusionOk="0">
                <a:moveTo>
                  <a:pt x="0" y="55830"/>
                </a:moveTo>
                <a:cubicBezTo>
                  <a:pt x="49975" y="32574"/>
                  <a:pt x="99951" y="9318"/>
                  <a:pt x="154380" y="2391"/>
                </a:cubicBezTo>
                <a:cubicBezTo>
                  <a:pt x="208809" y="-4536"/>
                  <a:pt x="267690" y="4865"/>
                  <a:pt x="326572" y="14266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e89ab376cd_0_460"/>
          <p:cNvSpPr/>
          <p:nvPr/>
        </p:nvSpPr>
        <p:spPr>
          <a:xfrm>
            <a:off x="1623622" y="2931375"/>
            <a:ext cx="728353" cy="652900"/>
          </a:xfrm>
          <a:custGeom>
            <a:avLst/>
            <a:gdLst/>
            <a:ahLst/>
            <a:cxnLst/>
            <a:rect l="l" t="t" r="r" b="b"/>
            <a:pathLst>
              <a:path w="546265" h="489675" extrusionOk="0">
                <a:moveTo>
                  <a:pt x="0" y="109090"/>
                </a:moveTo>
                <a:cubicBezTo>
                  <a:pt x="73231" y="42786"/>
                  <a:pt x="146463" y="-23518"/>
                  <a:pt x="184068" y="8150"/>
                </a:cubicBezTo>
                <a:cubicBezTo>
                  <a:pt x="221673" y="39817"/>
                  <a:pt x="214745" y="218937"/>
                  <a:pt x="225631" y="299095"/>
                </a:cubicBezTo>
                <a:cubicBezTo>
                  <a:pt x="236517" y="379254"/>
                  <a:pt x="195943" y="481184"/>
                  <a:pt x="249382" y="489101"/>
                </a:cubicBezTo>
                <a:cubicBezTo>
                  <a:pt x="302821" y="497018"/>
                  <a:pt x="424543" y="421807"/>
                  <a:pt x="546265" y="346597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e89ab376cd_0_460"/>
          <p:cNvSpPr/>
          <p:nvPr/>
        </p:nvSpPr>
        <p:spPr>
          <a:xfrm>
            <a:off x="4679539" y="3352720"/>
            <a:ext cx="305685" cy="127869"/>
          </a:xfrm>
          <a:custGeom>
            <a:avLst/>
            <a:gdLst/>
            <a:ahLst/>
            <a:cxnLst/>
            <a:rect l="l" t="t" r="r" b="b"/>
            <a:pathLst>
              <a:path w="229264" h="95902" extrusionOk="0">
                <a:moveTo>
                  <a:pt x="0" y="95902"/>
                </a:moveTo>
                <a:lnTo>
                  <a:pt x="213756" y="6837"/>
                </a:lnTo>
                <a:cubicBezTo>
                  <a:pt x="246413" y="-7017"/>
                  <a:pt x="221178" y="2879"/>
                  <a:pt x="195943" y="12775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e89ab376cd_0_460"/>
          <p:cNvSpPr/>
          <p:nvPr/>
        </p:nvSpPr>
        <p:spPr>
          <a:xfrm>
            <a:off x="5463310" y="3097141"/>
            <a:ext cx="680852" cy="541799"/>
          </a:xfrm>
          <a:custGeom>
            <a:avLst/>
            <a:gdLst/>
            <a:ahLst/>
            <a:cxnLst/>
            <a:rect l="l" t="t" r="r" b="b"/>
            <a:pathLst>
              <a:path w="510639" h="406349" extrusionOk="0">
                <a:moveTo>
                  <a:pt x="0" y="263836"/>
                </a:moveTo>
                <a:cubicBezTo>
                  <a:pt x="58387" y="334593"/>
                  <a:pt x="116774" y="405350"/>
                  <a:pt x="160317" y="406340"/>
                </a:cubicBezTo>
                <a:cubicBezTo>
                  <a:pt x="203860" y="407330"/>
                  <a:pt x="223652" y="332119"/>
                  <a:pt x="261257" y="269774"/>
                </a:cubicBezTo>
                <a:cubicBezTo>
                  <a:pt x="298862" y="207429"/>
                  <a:pt x="344385" y="75810"/>
                  <a:pt x="385948" y="32267"/>
                </a:cubicBezTo>
                <a:cubicBezTo>
                  <a:pt x="427511" y="-11276"/>
                  <a:pt x="469075" y="-1380"/>
                  <a:pt x="510639" y="8517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e89ab376cd_0_460"/>
          <p:cNvSpPr txBox="1"/>
          <p:nvPr/>
        </p:nvSpPr>
        <p:spPr>
          <a:xfrm>
            <a:off x="7518399" y="2707005"/>
            <a:ext cx="431420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0990" indent="-380990">
              <a:buClr>
                <a:schemeClr val="tx2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Rough routing guides are established</a:t>
            </a:r>
            <a:endParaRPr sz="2000" dirty="0">
              <a:solidFill>
                <a:schemeClr val="tx2"/>
              </a:solidFill>
            </a:endParaRPr>
          </a:p>
          <a:p>
            <a:pPr marL="380990" indent="-380990">
              <a:buClr>
                <a:schemeClr val="tx2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Outlines for actual route</a:t>
            </a:r>
            <a:endParaRPr sz="2000" dirty="0">
              <a:solidFill>
                <a:schemeClr val="tx2"/>
              </a:solidFill>
            </a:endParaRPr>
          </a:p>
          <a:p>
            <a:pPr marL="380990" indent="-380990">
              <a:buClr>
                <a:schemeClr val="tx2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Not actual routing</a:t>
            </a:r>
            <a:endParaRPr sz="20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21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 animBg="1"/>
      <p:bldP spid="376" grpId="0" animBg="1"/>
      <p:bldP spid="377" grpId="0" animBg="1"/>
      <p:bldP spid="378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e89ab376cd_0_514"/>
          <p:cNvSpPr txBox="1">
            <a:spLocks noGrp="1"/>
          </p:cNvSpPr>
          <p:nvPr>
            <p:ph type="title" idx="4294967295"/>
          </p:nvPr>
        </p:nvSpPr>
        <p:spPr>
          <a:xfrm>
            <a:off x="0" y="390525"/>
            <a:ext cx="11399838" cy="752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dirty="0"/>
              <a:t>Why global routing?</a:t>
            </a:r>
            <a:endParaRPr dirty="0"/>
          </a:p>
        </p:txBody>
      </p:sp>
      <p:sp>
        <p:nvSpPr>
          <p:cNvPr id="395" name="Google Shape;395;ge89ab376cd_0_514"/>
          <p:cNvSpPr txBox="1">
            <a:spLocks noGrp="1"/>
          </p:cNvSpPr>
          <p:nvPr>
            <p:ph type="body" idx="4294967295"/>
          </p:nvPr>
        </p:nvSpPr>
        <p:spPr>
          <a:xfrm>
            <a:off x="0" y="1143000"/>
            <a:ext cx="109728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457200" indent="-457200">
              <a:spcBef>
                <a:spcPts val="0"/>
              </a:spcBef>
              <a:buSzPts val="1800"/>
            </a:pPr>
            <a:r>
              <a:rPr lang="en-US" dirty="0"/>
              <a:t>Analyze congestions</a:t>
            </a:r>
            <a:endParaRPr dirty="0"/>
          </a:p>
          <a:p>
            <a:pPr marL="609596" indent="-457200">
              <a:spcBef>
                <a:spcPts val="576"/>
              </a:spcBef>
              <a:buSzPts val="1800"/>
            </a:pPr>
            <a:endParaRPr dirty="0"/>
          </a:p>
          <a:p>
            <a:pPr marL="457200" indent="-457200">
              <a:spcBef>
                <a:spcPts val="576"/>
              </a:spcBef>
              <a:buSzPts val="1800"/>
            </a:pPr>
            <a:r>
              <a:rPr lang="en-US" dirty="0"/>
              <a:t>Identifies available paths</a:t>
            </a:r>
            <a:endParaRPr dirty="0"/>
          </a:p>
          <a:p>
            <a:pPr marL="609596" indent="-457200">
              <a:spcBef>
                <a:spcPts val="576"/>
              </a:spcBef>
              <a:buSzPts val="1800"/>
            </a:pPr>
            <a:endParaRPr dirty="0"/>
          </a:p>
          <a:p>
            <a:pPr marL="457200" indent="-457200">
              <a:spcBef>
                <a:spcPts val="576"/>
              </a:spcBef>
              <a:buSzPts val="1800"/>
            </a:pPr>
            <a:r>
              <a:rPr lang="en-US" dirty="0"/>
              <a:t>Minimizes detouring</a:t>
            </a:r>
            <a:endParaRPr dirty="0"/>
          </a:p>
          <a:p>
            <a:pPr marL="228594" indent="-76198">
              <a:spcBef>
                <a:spcPts val="576"/>
              </a:spcBef>
              <a:buSzPts val="1800"/>
              <a:buNone/>
            </a:pPr>
            <a:endParaRPr dirty="0"/>
          </a:p>
          <a:p>
            <a:pPr marL="228594" indent="-76198">
              <a:spcBef>
                <a:spcPts val="576"/>
              </a:spcBef>
              <a:buSzPts val="1800"/>
              <a:buNone/>
            </a:pPr>
            <a:endParaRPr dirty="0"/>
          </a:p>
        </p:txBody>
      </p:sp>
      <p:pic>
        <p:nvPicPr>
          <p:cNvPr id="396" name="Google Shape;396;ge89ab376cd_0_5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7270" y="1142992"/>
            <a:ext cx="20320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e89ab376cd_0_514" descr="Path Clip Art - Royalty Free - GoGrap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8001" y="2616200"/>
            <a:ext cx="2775668" cy="188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e89ab376cd_0_514" descr="Traffic Jam Symbol Detour Sign Drawing High-Res Vector Graphic - Getty  Image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65875" y="3560902"/>
            <a:ext cx="3257148" cy="25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e89ab376cd_0_514"/>
          <p:cNvSpPr/>
          <p:nvPr/>
        </p:nvSpPr>
        <p:spPr>
          <a:xfrm>
            <a:off x="3144596" y="4260527"/>
            <a:ext cx="674800" cy="1132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INWEST Basic Template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5875">
          <a:solidFill>
            <a:schemeClr val="accent1">
              <a:lumMod val="20000"/>
              <a:lumOff val="80000"/>
            </a:schemeClr>
          </a:solidFill>
        </a:ln>
        <a:effectLst/>
      </a:spPr>
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i="1" dirty="0">
            <a:solidFill>
              <a:schemeClr val="bg1"/>
            </a:solidFill>
            <a:latin typeface="Intel Clear" panose="020B0604020203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loorplanning" id="{DE2C661A-1AE3-4FC4-BABE-5A9E87266672}" vid="{126C85C7-EDD6-4806-A9D8-04A24A5B536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 to openlane v0.1" id="{8A1B5EFF-6135-47E0-B4A8-6B51F93C5EDF}" vid="{7B0569B6-B7F0-439F-ACA5-249EE72DA23B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12276</TotalTime>
  <Words>1121</Words>
  <Application>Microsoft Office PowerPoint</Application>
  <PresentationFormat>Widescreen</PresentationFormat>
  <Paragraphs>446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Intel Clear</vt:lpstr>
      <vt:lpstr>Noto Sans Symbols</vt:lpstr>
      <vt:lpstr>Times New Roman</vt:lpstr>
      <vt:lpstr>Wingdings</vt:lpstr>
      <vt:lpstr>ADINWEST Basic Template</vt:lpstr>
      <vt:lpstr>1_Office Theme</vt:lpstr>
      <vt:lpstr>Routing and Checkers</vt:lpstr>
      <vt:lpstr>PowerPoint Presentation</vt:lpstr>
      <vt:lpstr>Contents </vt:lpstr>
      <vt:lpstr>What is Routing</vt:lpstr>
      <vt:lpstr>Remember this ?</vt:lpstr>
      <vt:lpstr>Routing</vt:lpstr>
      <vt:lpstr>Routing</vt:lpstr>
      <vt:lpstr>Routing</vt:lpstr>
      <vt:lpstr>Why global routing?</vt:lpstr>
      <vt:lpstr>Routing</vt:lpstr>
      <vt:lpstr>Maze Routing - LEE’s Algorithm</vt:lpstr>
      <vt:lpstr>LEE’s Algorithm</vt:lpstr>
      <vt:lpstr>Filler Cell Insertion</vt:lpstr>
      <vt:lpstr>Before and After Filler cell Insertion</vt:lpstr>
      <vt:lpstr>PowerPoint Presentation</vt:lpstr>
      <vt:lpstr>Design Rule Check (DRC) </vt:lpstr>
      <vt:lpstr>DRC</vt:lpstr>
      <vt:lpstr>Some common DRC rules</vt:lpstr>
      <vt:lpstr>DRC</vt:lpstr>
      <vt:lpstr>DRC Violation</vt:lpstr>
      <vt:lpstr>Some common DRC rules</vt:lpstr>
      <vt:lpstr>Layout Vs. Schematic</vt:lpstr>
      <vt:lpstr>Key Things To Remember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Windows User</dc:creator>
  <cp:lastModifiedBy>KAZI</cp:lastModifiedBy>
  <cp:revision>100</cp:revision>
  <dcterms:created xsi:type="dcterms:W3CDTF">2021-07-13T10:25:23Z</dcterms:created>
  <dcterms:modified xsi:type="dcterms:W3CDTF">2022-04-04T06:13:00Z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