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1" r:id="rId1"/>
    <p:sldMasterId id="2147483662" r:id="rId2"/>
  </p:sldMasterIdLst>
  <p:notesMasterIdLst>
    <p:notesMasterId r:id="rId34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144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fld>
            <a:endParaRPr/>
          </a:p>
        </p:txBody>
      </p:sp>
      <p:sp>
        <p:nvSpPr>
          <p:cNvPr id="102" name="Google Shape;10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03" name="Google Shape;10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4812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2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</a:t>
            </a:fld>
            <a:endParaRPr/>
          </a:p>
        </p:txBody>
      </p:sp>
      <p:sp>
        <p:nvSpPr>
          <p:cNvPr id="176" name="Google Shape;176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0412" cy="34274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7" name="Google Shape;177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4812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7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12</a:t>
            </a:fld>
            <a:endParaRPr/>
          </a:p>
        </p:txBody>
      </p:sp>
      <p:sp>
        <p:nvSpPr>
          <p:cNvPr id="191" name="Google Shape;191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0412" cy="34274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92" name="Google Shape;192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4812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7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fld>
            <a:endParaRPr/>
          </a:p>
        </p:txBody>
      </p:sp>
      <p:sp>
        <p:nvSpPr>
          <p:cNvPr id="112" name="Google Shape;11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3" name="Google Shape;113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800" b="0" i="0" u="none" strike="noStrike" cap="none">
                <a:latin typeface="Arial"/>
                <a:ea typeface="Arial"/>
                <a:cs typeface="Arial"/>
                <a:sym typeface="Arial"/>
              </a:rPr>
              <a:t>Verify that received messages come from the alleged source and have not been altered. Also verify the sequence and timing. Digital Signature is used to combat denial of receipt of a message by either the source or desitination.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8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22</a:t>
            </a:fld>
            <a:endParaRPr/>
          </a:p>
        </p:txBody>
      </p:sp>
      <p:sp>
        <p:nvSpPr>
          <p:cNvPr id="284" name="Google Shape;284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0412" cy="34274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285" name="Google Shape;285;p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4812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0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23</a:t>
            </a:fld>
            <a:endParaRPr/>
          </a:p>
        </p:txBody>
      </p:sp>
      <p:sp>
        <p:nvSpPr>
          <p:cNvPr id="292" name="Google Shape;292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0412" cy="34274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293" name="Google Shape;293;p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4812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9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fld>
            <a:endParaRPr/>
          </a:p>
        </p:txBody>
      </p:sp>
      <p:sp>
        <p:nvSpPr>
          <p:cNvPr id="120" name="Google Shape;12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21" name="Google Shape;121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4812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1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fld>
            <a:endParaRPr/>
          </a:p>
        </p:txBody>
      </p:sp>
      <p:sp>
        <p:nvSpPr>
          <p:cNvPr id="128" name="Google Shape;12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29" name="Google Shape;129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4812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3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fld>
            <a:endParaRPr/>
          </a:p>
        </p:txBody>
      </p:sp>
      <p:sp>
        <p:nvSpPr>
          <p:cNvPr id="136" name="Google Shape;13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37" name="Google Shape;137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800" b="0" i="0" u="none" strike="noStrike" cap="none">
                <a:latin typeface="Arial"/>
                <a:ea typeface="Arial"/>
                <a:cs typeface="Arial"/>
                <a:sym typeface="Arial"/>
              </a:rPr>
              <a:t>All variants have a similar framework. The variation is in the bits compressed into the digest. Thereby, differ in the number of blocks and words of data used in hashing.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5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fld>
            <a:endParaRPr/>
          </a:p>
        </p:txBody>
      </p:sp>
      <p:sp>
        <p:nvSpPr>
          <p:cNvPr id="144" name="Google Shape;144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45" name="Google Shape;145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4812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8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fld>
            <a:endParaRPr/>
          </a:p>
        </p:txBody>
      </p:sp>
      <p:sp>
        <p:nvSpPr>
          <p:cNvPr id="160" name="Google Shape;160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0412" cy="34274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61" name="Google Shape;161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4812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0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</a:t>
            </a:fld>
            <a:endParaRPr/>
          </a:p>
        </p:txBody>
      </p:sp>
      <p:sp>
        <p:nvSpPr>
          <p:cNvPr id="168" name="Google Shape;168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0412" cy="34274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69" name="Google Shape;169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4812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title"/>
          </p:nvPr>
        </p:nvSpPr>
        <p:spPr>
          <a:xfrm>
            <a:off x="2971800" y="1828800"/>
            <a:ext cx="6018213" cy="2208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1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body" idx="2"/>
          </p:nvPr>
        </p:nvSpPr>
        <p:spPr>
          <a:xfrm>
            <a:off x="4648200" y="19812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2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ctr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ctr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" type="objOnly">
  <p:cSld name="OBJECT_ONLY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>
            <a:spLocks noGrp="1"/>
          </p:cNvSpPr>
          <p:nvPr>
            <p:ph type="body" idx="1"/>
          </p:nvPr>
        </p:nvSpPr>
        <p:spPr>
          <a:xfrm>
            <a:off x="457200" y="274638"/>
            <a:ext cx="8229600" cy="5851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97" name="Google Shape;97;p1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98" name="Google Shape;98;p1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 rot="5400000">
            <a:off x="4743450" y="2381250"/>
            <a:ext cx="5486400" cy="194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 rot="5400000">
            <a:off x="781050" y="514350"/>
            <a:ext cx="5486400" cy="56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 rot="5400000">
            <a:off x="2514600" y="152400"/>
            <a:ext cx="4114800" cy="77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4" name="Google Shape;44;p7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63" name="Google Shape;63;p10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  <a:defRPr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  <a:defRPr sz="20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sz="18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1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1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1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1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1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1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–"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  <a:defRPr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  <a:defRPr sz="20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sz="18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1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1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1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1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1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1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–"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91" name="Google Shape;91;p14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92" name="Google Shape;92;p14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94" name="Google Shape;94;p14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/>
        </p:nvSpPr>
        <p:spPr>
          <a:xfrm>
            <a:off x="609600" y="685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US" sz="3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Implementation of SHA-1 and SHA-2 Algorithms on Reconfigurable Hardware</a:t>
            </a:r>
            <a:endParaRPr/>
          </a:p>
        </p:txBody>
      </p:sp>
      <p:sp>
        <p:nvSpPr>
          <p:cNvPr id="106" name="Google Shape;106;p16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fld>
            <a:endParaRPr/>
          </a:p>
        </p:txBody>
      </p:sp>
    </p:spTree>
  </p:cSld>
  <p:clrMapOvr>
    <a:masterClrMapping/>
  </p:clrMapOvr>
  <p:transition spd="med"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5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7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imes New Roman"/>
              <a:buNone/>
            </a:pPr>
            <a:r>
              <a:rPr lang="en-US"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SHA-1 Framework Final Step</a:t>
            </a:r>
            <a:endParaRPr/>
          </a:p>
        </p:txBody>
      </p:sp>
      <p:sp>
        <p:nvSpPr>
          <p:cNvPr id="180" name="Google Shape;180;p25"/>
          <p:cNvSpPr txBox="1">
            <a:spLocks noGrp="1"/>
          </p:cNvSpPr>
          <p:nvPr>
            <p:ph type="body" idx="1"/>
          </p:nvPr>
        </p:nvSpPr>
        <p:spPr>
          <a:xfrm>
            <a:off x="381000" y="1371600"/>
            <a:ext cx="8228012" cy="5057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1312" marR="0" lvl="0" indent="-34131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7D"/>
              </a:buClr>
              <a:buSzPts val="2400"/>
              <a:buFont typeface="Noto Sans Symbols"/>
              <a:buChar char="■"/>
            </a:pPr>
            <a:r>
              <a:rPr lang="en-US"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Step 6: Processing Message in 512-bit blocks (L blocks in total message)…. </a:t>
            </a:r>
            <a:endParaRPr/>
          </a:p>
          <a:p>
            <a:pPr marL="341312" marR="0" lvl="0" indent="-34131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is the main task of SHA1 algorithm which loops through the padded and appended message in 512-bit blocks.</a:t>
            </a:r>
            <a:endParaRPr/>
          </a:p>
          <a:p>
            <a:pPr marL="341312" marR="0" lvl="0" indent="-341312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Input and predefined functions: </a:t>
            </a:r>
            <a:endParaRPr/>
          </a:p>
          <a:p>
            <a:pPr marL="341312" marR="0" lvl="0" indent="-34131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M[1, 2, ..., L]: Blocks of the padded and appended message 	f(0;B,C,D), f(1,B,C,D), ..., f(79,B,C,D): 80 Processing Functions 	K(0),  </a:t>
            </a:r>
            <a:endParaRPr/>
          </a:p>
          <a:p>
            <a:pPr marL="341312" marR="0" lvl="0" indent="-34131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K(1), ..., K(79): 80 Processing Constant Words </a:t>
            </a:r>
            <a:endParaRPr/>
          </a:p>
          <a:p>
            <a:pPr marL="341312" marR="0" lvl="0" indent="-34131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H0, H1, H2, H3, H4, H5: 5 Word buffers with initial values </a:t>
            </a:r>
            <a:endParaRPr/>
          </a:p>
          <a:p>
            <a:pPr marL="341312" marR="0" lvl="0" indent="-34131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endParaRPr sz="1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endParaRPr sz="1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1" name="Google Shape;181;p25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</a:t>
            </a:fld>
            <a:endParaRPr/>
          </a:p>
        </p:txBody>
      </p:sp>
    </p:spTree>
  </p:cSld>
  <p:clrMapOvr>
    <a:masterClrMapping/>
  </p:clrMapOvr>
  <p:transition spd="med"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6"/>
          <p:cNvSpPr txBox="1"/>
          <p:nvPr/>
        </p:nvSpPr>
        <p:spPr>
          <a:xfrm>
            <a:off x="2971800" y="304800"/>
            <a:ext cx="3133725" cy="64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US" sz="36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SHA-1 one step</a:t>
            </a:r>
            <a:endParaRPr/>
          </a:p>
        </p:txBody>
      </p:sp>
      <p:sp>
        <p:nvSpPr>
          <p:cNvPr id="187" name="Google Shape;187;p26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</a:t>
            </a:fld>
            <a:endParaRPr/>
          </a:p>
        </p:txBody>
      </p:sp>
      <p:pic>
        <p:nvPicPr>
          <p:cNvPr id="188" name="Google Shape;188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0" y="1371600"/>
            <a:ext cx="6172200" cy="426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7"/>
          <p:cNvSpPr txBox="1">
            <a:spLocks noGrp="1"/>
          </p:cNvSpPr>
          <p:nvPr>
            <p:ph type="title"/>
          </p:nvPr>
        </p:nvSpPr>
        <p:spPr>
          <a:xfrm>
            <a:off x="152400" y="457200"/>
            <a:ext cx="7391400" cy="958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0574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imes New Roman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Message Diagram</a:t>
            </a:r>
            <a:endParaRPr/>
          </a:p>
        </p:txBody>
      </p:sp>
      <p:pic>
        <p:nvPicPr>
          <p:cNvPr id="195" name="Google Shape;195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4350" y="1303337"/>
            <a:ext cx="7851775" cy="5468937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27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12</a:t>
            </a:fld>
            <a:endParaRPr/>
          </a:p>
        </p:txBody>
      </p:sp>
    </p:spTree>
  </p:cSld>
  <p:clrMapOvr>
    <a:masterClrMapping/>
  </p:clrMapOvr>
  <p:transition spd="med"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8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imes New Roman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SHA-1 Message Digest</a:t>
            </a:r>
            <a:endParaRPr/>
          </a:p>
        </p:txBody>
      </p:sp>
      <p:sp>
        <p:nvSpPr>
          <p:cNvPr id="202" name="Google Shape;202;p28"/>
          <p:cNvSpPr txBox="1">
            <a:spLocks noGrp="1"/>
          </p:cNvSpPr>
          <p:nvPr>
            <p:ph type="body" idx="1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1312" marR="0" lvl="0" indent="-34131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endParaRPr sz="2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1312" marR="0" lvl="0" indent="-341312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message digest of the string:</a:t>
            </a:r>
            <a:endParaRPr/>
          </a:p>
          <a:p>
            <a:pPr marL="341312" marR="0" lvl="0" indent="-341312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endParaRPr sz="2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1312" marR="0" lvl="0" indent="-341312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US" sz="200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“This is a test for theory of computation” </a:t>
            </a:r>
            <a:endParaRPr/>
          </a:p>
          <a:p>
            <a:pPr marL="341312" marR="0" lvl="0" indent="-341312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endParaRPr sz="2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1312" marR="0" lvl="0" indent="-341312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endParaRPr sz="2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1312" marR="0" lvl="0" indent="-341312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4480afca4407400b035d9debeb88bfc402db514f</a:t>
            </a:r>
            <a:endParaRPr/>
          </a:p>
        </p:txBody>
      </p:sp>
      <p:sp>
        <p:nvSpPr>
          <p:cNvPr id="203" name="Google Shape;203;p28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13</a:t>
            </a:fld>
            <a:endParaRPr/>
          </a:p>
        </p:txBody>
      </p:sp>
    </p:spTree>
  </p:cSld>
  <p:clrMapOvr>
    <a:masterClrMapping/>
  </p:clrMapOvr>
  <p:transition spd="med"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9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imes New Roman"/>
              <a:buNone/>
            </a:pPr>
            <a:r>
              <a:rPr lang="en-US"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SHA-1</a:t>
            </a:r>
            <a:endParaRPr/>
          </a:p>
        </p:txBody>
      </p:sp>
      <p:sp>
        <p:nvSpPr>
          <p:cNvPr id="209" name="Google Shape;209;p29"/>
          <p:cNvSpPr txBox="1">
            <a:spLocks noGrp="1"/>
          </p:cNvSpPr>
          <p:nvPr>
            <p:ph type="body" idx="1"/>
          </p:nvPr>
        </p:nvSpPr>
        <p:spPr>
          <a:xfrm>
            <a:off x="457200" y="9906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Just a small change, e.g. from “dog” to “cog”, will completely change the hash value</a:t>
            </a:r>
            <a:endParaRPr/>
          </a:p>
        </p:txBody>
      </p:sp>
      <p:sp>
        <p:nvSpPr>
          <p:cNvPr id="210" name="Google Shape;210;p29"/>
          <p:cNvSpPr txBox="1"/>
          <p:nvPr/>
        </p:nvSpPr>
        <p:spPr>
          <a:xfrm>
            <a:off x="4953000" y="2514600"/>
            <a:ext cx="38862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2fd4e1c6 7a2d28fc ed849ee1 bb76e739 1b93eb12 </a:t>
            </a:r>
            <a:endParaRPr/>
          </a:p>
        </p:txBody>
      </p:sp>
      <p:sp>
        <p:nvSpPr>
          <p:cNvPr id="211" name="Google Shape;211;p29"/>
          <p:cNvSpPr txBox="1"/>
          <p:nvPr/>
        </p:nvSpPr>
        <p:spPr>
          <a:xfrm>
            <a:off x="3200400" y="2514600"/>
            <a:ext cx="1219200" cy="914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20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SHA-1</a:t>
            </a:r>
            <a:endParaRPr/>
          </a:p>
        </p:txBody>
      </p:sp>
      <p:sp>
        <p:nvSpPr>
          <p:cNvPr id="212" name="Google Shape;212;p29"/>
          <p:cNvSpPr txBox="1"/>
          <p:nvPr/>
        </p:nvSpPr>
        <p:spPr>
          <a:xfrm>
            <a:off x="457200" y="2514600"/>
            <a:ext cx="22860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20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“The quick brown fox jumps over the lazy </a:t>
            </a:r>
            <a:r>
              <a:rPr lang="en-US" sz="2000" b="1" i="0" u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lang="en-US" sz="20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og”</a:t>
            </a:r>
            <a:endParaRPr/>
          </a:p>
        </p:txBody>
      </p:sp>
      <p:cxnSp>
        <p:nvCxnSpPr>
          <p:cNvPr id="213" name="Google Shape;213;p29"/>
          <p:cNvCxnSpPr/>
          <p:nvPr/>
        </p:nvCxnSpPr>
        <p:spPr>
          <a:xfrm>
            <a:off x="4419600" y="2971800"/>
            <a:ext cx="457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triangle" w="med" len="med"/>
          </a:ln>
        </p:spPr>
      </p:cxnSp>
      <p:cxnSp>
        <p:nvCxnSpPr>
          <p:cNvPr id="214" name="Google Shape;214;p29"/>
          <p:cNvCxnSpPr/>
          <p:nvPr/>
        </p:nvCxnSpPr>
        <p:spPr>
          <a:xfrm>
            <a:off x="2743200" y="2971800"/>
            <a:ext cx="457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triangle" w="med" len="med"/>
          </a:ln>
        </p:spPr>
      </p:cxnSp>
      <p:sp>
        <p:nvSpPr>
          <p:cNvPr id="215" name="Google Shape;215;p29"/>
          <p:cNvSpPr txBox="1"/>
          <p:nvPr/>
        </p:nvSpPr>
        <p:spPr>
          <a:xfrm>
            <a:off x="3200400" y="4191000"/>
            <a:ext cx="1219200" cy="914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20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SHA-1</a:t>
            </a:r>
            <a:endParaRPr/>
          </a:p>
        </p:txBody>
      </p:sp>
      <p:cxnSp>
        <p:nvCxnSpPr>
          <p:cNvPr id="216" name="Google Shape;216;p29"/>
          <p:cNvCxnSpPr/>
          <p:nvPr/>
        </p:nvCxnSpPr>
        <p:spPr>
          <a:xfrm>
            <a:off x="4419600" y="4648200"/>
            <a:ext cx="457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triangle" w="med" len="med"/>
          </a:ln>
        </p:spPr>
      </p:cxnSp>
      <p:cxnSp>
        <p:nvCxnSpPr>
          <p:cNvPr id="217" name="Google Shape;217;p29"/>
          <p:cNvCxnSpPr/>
          <p:nvPr/>
        </p:nvCxnSpPr>
        <p:spPr>
          <a:xfrm>
            <a:off x="2743200" y="4648200"/>
            <a:ext cx="457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triangle" w="med" len="med"/>
          </a:ln>
        </p:spPr>
      </p:cxnSp>
      <p:sp>
        <p:nvSpPr>
          <p:cNvPr id="218" name="Google Shape;218;p29"/>
          <p:cNvSpPr txBox="1"/>
          <p:nvPr/>
        </p:nvSpPr>
        <p:spPr>
          <a:xfrm>
            <a:off x="4953000" y="4191000"/>
            <a:ext cx="38862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de9f2c7f d25e1b3a fad3e85a 0bd17d9b 100db4b3 </a:t>
            </a:r>
            <a:endParaRPr/>
          </a:p>
        </p:txBody>
      </p:sp>
      <p:sp>
        <p:nvSpPr>
          <p:cNvPr id="219" name="Google Shape;219;p29"/>
          <p:cNvSpPr txBox="1"/>
          <p:nvPr/>
        </p:nvSpPr>
        <p:spPr>
          <a:xfrm>
            <a:off x="457200" y="4191000"/>
            <a:ext cx="22860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20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“The quick brown fox jumps over the lazy </a:t>
            </a:r>
            <a:r>
              <a:rPr lang="en-US" sz="2000" b="1" i="0" u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en-US" sz="20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og”</a:t>
            </a:r>
            <a:endParaRPr/>
          </a:p>
        </p:txBody>
      </p:sp>
      <p:sp>
        <p:nvSpPr>
          <p:cNvPr id="220" name="Google Shape;220;p29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0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imes New Roman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Verifying File Integrity</a:t>
            </a:r>
            <a:endParaRPr/>
          </a:p>
        </p:txBody>
      </p:sp>
      <p:sp>
        <p:nvSpPr>
          <p:cNvPr id="226" name="Google Shape;226;p30"/>
          <p:cNvSpPr txBox="1">
            <a:spLocks noGrp="1"/>
          </p:cNvSpPr>
          <p:nvPr>
            <p:ph type="body" idx="1"/>
          </p:nvPr>
        </p:nvSpPr>
        <p:spPr>
          <a:xfrm>
            <a:off x="457200" y="4160837"/>
            <a:ext cx="8229600" cy="2468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Software manufacturer wants to ensure that the executable file is received by users without modification …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Sends out the file to users and publishes its hash in NY Times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goal is </a:t>
            </a:r>
            <a:r>
              <a:rPr lang="en-US" sz="2000" b="0" i="0" u="sng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integrity</a:t>
            </a: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not secrecy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imes New Roman"/>
              <a:buChar char="•"/>
            </a:pPr>
            <a:r>
              <a:rPr lang="en-US" sz="20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Idea: given goodFile and hash(goodFile), very hard to find badFile such that hash(goodFile)=hash(badFile)</a:t>
            </a:r>
            <a:endParaRPr/>
          </a:p>
        </p:txBody>
      </p:sp>
      <p:pic>
        <p:nvPicPr>
          <p:cNvPr id="227" name="Google Shape;227;p30" descr="j01390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3389312" y="1173162"/>
            <a:ext cx="690562" cy="952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8" name="Google Shape;228;p30"/>
          <p:cNvCxnSpPr/>
          <p:nvPr/>
        </p:nvCxnSpPr>
        <p:spPr>
          <a:xfrm>
            <a:off x="2392362" y="2736850"/>
            <a:ext cx="33528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"/>
            <a:headEnd type="none" w="sm" len="sm"/>
            <a:tailEnd type="stealth" w="med" len="med"/>
          </a:ln>
        </p:spPr>
      </p:cxnSp>
      <p:sp>
        <p:nvSpPr>
          <p:cNvPr id="229" name="Google Shape;229;p30"/>
          <p:cNvSpPr txBox="1"/>
          <p:nvPr/>
        </p:nvSpPr>
        <p:spPr>
          <a:xfrm>
            <a:off x="3429000" y="2333625"/>
            <a:ext cx="9779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2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goodFile</a:t>
            </a:r>
            <a:endParaRPr/>
          </a:p>
        </p:txBody>
      </p:sp>
      <p:sp>
        <p:nvSpPr>
          <p:cNvPr id="230" name="Google Shape;230;p30"/>
          <p:cNvSpPr txBox="1"/>
          <p:nvPr/>
        </p:nvSpPr>
        <p:spPr>
          <a:xfrm>
            <a:off x="1128712" y="3192462"/>
            <a:ext cx="133508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2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BigFirm™</a:t>
            </a:r>
            <a:endParaRPr/>
          </a:p>
        </p:txBody>
      </p:sp>
      <p:sp>
        <p:nvSpPr>
          <p:cNvPr id="231" name="Google Shape;231;p30"/>
          <p:cNvSpPr txBox="1"/>
          <p:nvPr/>
        </p:nvSpPr>
        <p:spPr>
          <a:xfrm>
            <a:off x="6019800" y="3192462"/>
            <a:ext cx="757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2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</a:t>
            </a:r>
            <a:endParaRPr/>
          </a:p>
        </p:txBody>
      </p:sp>
      <p:pic>
        <p:nvPicPr>
          <p:cNvPr id="232" name="Google Shape;232;p30" descr="Bill-Gates-08-Formal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71600" y="2125662"/>
            <a:ext cx="714375" cy="911225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30"/>
          <p:cNvSpPr/>
          <p:nvPr/>
        </p:nvSpPr>
        <p:spPr>
          <a:xfrm>
            <a:off x="4575175" y="1363662"/>
            <a:ext cx="1169987" cy="495300"/>
          </a:xfrm>
          <a:prstGeom prst="cloudCallout">
            <a:avLst>
              <a:gd name="adj1" fmla="val -9672"/>
              <a:gd name="adj2" fmla="val 4708"/>
            </a:avLst>
          </a:prstGeom>
          <a:solidFill>
            <a:srgbClr val="FF0000"/>
          </a:solidFill>
          <a:ln w="2857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VIRUS</a:t>
            </a:r>
            <a:endParaRPr/>
          </a:p>
        </p:txBody>
      </p:sp>
      <p:sp>
        <p:nvSpPr>
          <p:cNvPr id="234" name="Google Shape;234;p30"/>
          <p:cNvSpPr/>
          <p:nvPr/>
        </p:nvSpPr>
        <p:spPr>
          <a:xfrm>
            <a:off x="4079875" y="2187575"/>
            <a:ext cx="1692275" cy="3381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20000" y="119999"/>
                </a:moveTo>
                <a:cubicBezTo>
                  <a:pt x="109080" y="112112"/>
                  <a:pt x="74521" y="92394"/>
                  <a:pt x="54484" y="72676"/>
                </a:cubicBezTo>
                <a:cubicBezTo>
                  <a:pt x="34446" y="52957"/>
                  <a:pt x="11369" y="15211"/>
                  <a:pt x="0" y="0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5" name="Google Shape;235;p30"/>
          <p:cNvSpPr txBox="1"/>
          <p:nvPr/>
        </p:nvSpPr>
        <p:spPr>
          <a:xfrm>
            <a:off x="4419600" y="1987550"/>
            <a:ext cx="858837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Calibri"/>
              <a:buNone/>
            </a:pPr>
            <a:r>
              <a:rPr lang="en-US" sz="2400" b="0" i="0" u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badFile</a:t>
            </a:r>
            <a:endParaRPr/>
          </a:p>
        </p:txBody>
      </p:sp>
      <p:cxnSp>
        <p:nvCxnSpPr>
          <p:cNvPr id="236" name="Google Shape;236;p30"/>
          <p:cNvCxnSpPr/>
          <p:nvPr/>
        </p:nvCxnSpPr>
        <p:spPr>
          <a:xfrm>
            <a:off x="2438400" y="2889250"/>
            <a:ext cx="950912" cy="303212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"/>
            <a:headEnd type="none" w="sm" len="sm"/>
            <a:tailEnd type="stealth" w="med" len="med"/>
          </a:ln>
        </p:spPr>
      </p:cxnSp>
      <p:sp>
        <p:nvSpPr>
          <p:cNvPr id="237" name="Google Shape;237;p30"/>
          <p:cNvSpPr/>
          <p:nvPr/>
        </p:nvSpPr>
        <p:spPr>
          <a:xfrm>
            <a:off x="3429000" y="2895600"/>
            <a:ext cx="2209800" cy="1222375"/>
          </a:xfrm>
          <a:prstGeom prst="foldedCorner">
            <a:avLst>
              <a:gd name="adj" fmla="val 16667"/>
            </a:avLst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1600" b="0" i="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NY Times</a:t>
            </a:r>
            <a:endParaRPr/>
          </a:p>
          <a:p>
            <a:pPr marL="0" marR="0" lvl="0" indent="0" algn="l" rtl="0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16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hash(goodFile)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8" name="Google Shape;238;p30" descr="1195445301811339265dagobert83_female_user_icon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943600" y="2192337"/>
            <a:ext cx="931862" cy="931862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30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1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imes New Roman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SHA-1 Algorithm</a:t>
            </a:r>
            <a:endParaRPr/>
          </a:p>
        </p:txBody>
      </p:sp>
      <p:sp>
        <p:nvSpPr>
          <p:cNvPr id="245" name="Google Shape;245;p31"/>
          <p:cNvSpPr txBox="1">
            <a:spLocks noGrp="1"/>
          </p:cNvSpPr>
          <p:nvPr>
            <p:ph type="body" idx="1"/>
          </p:nvPr>
        </p:nvSpPr>
        <p:spPr>
          <a:xfrm>
            <a:off x="457200" y="914400"/>
            <a:ext cx="8229600" cy="4922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Step 4: Cont’d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 the beginning of processing each M</a:t>
            </a:r>
            <a:r>
              <a:rPr lang="en-US" sz="2800" b="0" i="0" u="none" strike="noStrike" cap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lang="en-US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initialize</a:t>
            </a:r>
            <a:br>
              <a:rPr lang="en-US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(A, B, C, D, E) = (H</a:t>
            </a:r>
            <a:r>
              <a:rPr lang="en-US" sz="2800" b="0" i="0" u="none" strike="noStrike" cap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lang="en-US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H</a:t>
            </a:r>
            <a:r>
              <a:rPr lang="en-US" sz="2800" b="0" i="0" u="none" strike="noStrike" cap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US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H</a:t>
            </a:r>
            <a:r>
              <a:rPr lang="en-US" sz="2800" b="0" i="0" u="none" strike="noStrike" cap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H</a:t>
            </a:r>
            <a:r>
              <a:rPr lang="en-US" sz="2800" b="0" i="0" u="none" strike="noStrike" cap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lang="en-US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H</a:t>
            </a:r>
            <a:r>
              <a:rPr lang="en-US" sz="2800" b="0" i="0" u="none" strike="noStrike" cap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r>
              <a:rPr lang="en-US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Then 80-step processing of 512-bit blocks – 4 rounds, 20 steps each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Each step t (0 ≤ t ≤ 79):</a:t>
            </a:r>
            <a:endParaRPr/>
          </a:p>
          <a:p>
            <a:pPr marL="1143000" marR="0" lvl="2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lang="en-US" sz="2000" b="0" i="0" u="none" strike="noStrike" cap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marL="1600200" marR="0" lvl="3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t &lt; 16, W</a:t>
            </a:r>
            <a:r>
              <a:rPr lang="en-US" sz="2000" b="0" i="0" u="none" strike="noStrike" cap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t</a:t>
            </a:r>
            <a:r>
              <a:rPr lang="en-US" sz="2000" b="0" i="0" u="none" strike="noStrike" cap="none" baseline="30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</a:t>
            </a: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32-bit word of M</a:t>
            </a:r>
            <a:r>
              <a:rPr lang="en-US" sz="2000" b="0" i="0" u="none" strike="noStrike" cap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endParaRPr/>
          </a:p>
          <a:p>
            <a:pPr marL="1600200" marR="0" lvl="3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t ≥ 16, W</a:t>
            </a:r>
            <a:r>
              <a:rPr lang="en-US" sz="2000" b="0" i="0" u="none" strike="noStrike" cap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(W</a:t>
            </a:r>
            <a:r>
              <a:rPr lang="en-US" sz="2000" b="0" i="0" u="none" strike="noStrike" cap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t-3</a:t>
            </a: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⊕ W</a:t>
            </a:r>
            <a:r>
              <a:rPr lang="en-US" sz="2000" b="0" i="0" u="none" strike="noStrike" cap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t-8</a:t>
            </a: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⊕ W</a:t>
            </a:r>
            <a:r>
              <a:rPr lang="en-US" sz="2000" b="0" i="0" u="none" strike="noStrike" cap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t-14</a:t>
            </a: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⊕ W</a:t>
            </a:r>
            <a:r>
              <a:rPr lang="en-US" sz="2000" b="0" i="0" u="none" strike="noStrike" cap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t-16</a:t>
            </a: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 &lt;&lt;&lt; 1</a:t>
            </a:r>
            <a:endParaRPr/>
          </a:p>
          <a:p>
            <a:pPr marL="2057400" marR="0" lvl="4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where &lt;&lt;&lt; denotes </a:t>
            </a:r>
            <a:r>
              <a:rPr lang="en-US" sz="2000" b="0" i="0" u="sng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circular</a:t>
            </a: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shift to the left by </a:t>
            </a:r>
            <a:r>
              <a:rPr lang="en-US" sz="200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bits</a:t>
            </a:r>
            <a:endParaRPr/>
          </a:p>
          <a:p>
            <a:pPr marL="2057400" marR="0" lvl="4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</a:t>
            </a: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⊕ denotes bit-wise XOR</a:t>
            </a:r>
            <a:endParaRPr/>
          </a:p>
        </p:txBody>
      </p:sp>
      <p:sp>
        <p:nvSpPr>
          <p:cNvPr id="246" name="Google Shape;246;p31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2"/>
          <p:cNvSpPr txBox="1">
            <a:spLocks noGrp="1"/>
          </p:cNvSpPr>
          <p:nvPr>
            <p:ph type="title"/>
          </p:nvPr>
        </p:nvSpPr>
        <p:spPr>
          <a:xfrm>
            <a:off x="457200" y="2286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imes New Roman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SHA-1 Algorithm</a:t>
            </a:r>
            <a:endParaRPr/>
          </a:p>
        </p:txBody>
      </p:sp>
      <p:sp>
        <p:nvSpPr>
          <p:cNvPr id="252" name="Google Shape;252;p32"/>
          <p:cNvSpPr txBox="1">
            <a:spLocks noGrp="1"/>
          </p:cNvSpPr>
          <p:nvPr>
            <p:ph type="body" idx="1"/>
          </p:nvPr>
        </p:nvSpPr>
        <p:spPr>
          <a:xfrm>
            <a:off x="457200" y="1524000"/>
            <a:ext cx="8229600" cy="40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Step 4: Cont’d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Each step t (0 ≤ t ≤ 79):</a:t>
            </a:r>
            <a:endParaRPr/>
          </a:p>
          <a:p>
            <a:pPr marL="1143000" marR="0" lvl="2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lang="en-US" sz="2000" b="0" i="0" u="none" strike="noStrike" cap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endParaRPr sz="2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600200" marR="0" lvl="3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0 ≤ t ≤ 19, K</a:t>
            </a:r>
            <a:r>
              <a:rPr lang="en-US" sz="2000" b="0" i="0" u="none" strike="noStrike" cap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5a827999</a:t>
            </a:r>
            <a:endParaRPr/>
          </a:p>
          <a:p>
            <a:pPr marL="1600200" marR="0" lvl="3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 ≤ t ≤ 39, K</a:t>
            </a:r>
            <a:r>
              <a:rPr lang="en-US" sz="2000" b="0" i="0" u="none" strike="noStrike" cap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6ed9eba1</a:t>
            </a:r>
            <a:endParaRPr/>
          </a:p>
          <a:p>
            <a:pPr marL="1600200" marR="0" lvl="3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40 ≤ t ≤ 59, K</a:t>
            </a:r>
            <a:r>
              <a:rPr lang="en-US" sz="2000" b="0" i="0" u="none" strike="noStrike" cap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8f1bbcdc</a:t>
            </a:r>
            <a:endParaRPr/>
          </a:p>
          <a:p>
            <a:pPr marL="1600200" marR="0" lvl="3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60 ≤ t ≤ 79, K</a:t>
            </a:r>
            <a:r>
              <a:rPr lang="en-US" sz="2000" b="0" i="0" u="none" strike="noStrike" cap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ca62c1d6</a:t>
            </a:r>
            <a:endParaRPr sz="2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215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endParaRPr sz="2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3" name="Google Shape;253;p32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3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imes New Roman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SHA-1 Algorithm</a:t>
            </a:r>
            <a:endParaRPr/>
          </a:p>
        </p:txBody>
      </p:sp>
      <p:sp>
        <p:nvSpPr>
          <p:cNvPr id="259" name="Google Shape;259;p33"/>
          <p:cNvSpPr txBox="1">
            <a:spLocks noGrp="1"/>
          </p:cNvSpPr>
          <p:nvPr>
            <p:ph type="body" idx="1"/>
          </p:nvPr>
        </p:nvSpPr>
        <p:spPr>
          <a:xfrm>
            <a:off x="457200" y="914400"/>
            <a:ext cx="8229600" cy="57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Step 4: Cont’d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Each step t (0 ≤ t ≤ 79):</a:t>
            </a:r>
            <a:endParaRPr/>
          </a:p>
          <a:p>
            <a:pPr marL="1143000" marR="0" lvl="2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Define F(B, C, D) as follows:</a:t>
            </a:r>
            <a:endParaRPr sz="2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600200" marR="0" lvl="3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0 ≤ t ≤ 19, F(B, C, D) = (B ^ C) ⊕ (¬B ^ D)</a:t>
            </a:r>
            <a:endParaRPr/>
          </a:p>
          <a:p>
            <a:pPr marL="1600200" marR="0" lvl="3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 ≤ t ≤ 39, F(B, C, D) = B ⊕ C ⊕ D</a:t>
            </a:r>
            <a:endParaRPr/>
          </a:p>
          <a:p>
            <a:pPr marL="1600200" marR="0" lvl="3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40 ≤ t ≤ 59, F(B, C, D) = (B ^ C) ⊕ (B ^ D) ⊕ (C ^D)</a:t>
            </a:r>
            <a:endParaRPr/>
          </a:p>
          <a:p>
            <a:pPr marL="1600200" marR="0" lvl="3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60 ≤ t ≤ 79, F(B, C, D) = B ⊕ C ⊕ D</a:t>
            </a:r>
            <a:endParaRPr sz="2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057400" marR="0" lvl="4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</a:pP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where ^ is bit-wise AND and ¬ is bit-wise complement</a:t>
            </a:r>
            <a:endParaRPr/>
          </a:p>
          <a:p>
            <a:pPr marL="1143000" marR="0" lvl="2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Then compute (called the SHA-1 step function)</a:t>
            </a:r>
            <a:endParaRPr/>
          </a:p>
          <a:p>
            <a:pPr marL="1600200" marR="0" lvl="3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 = (A &lt;&lt;&lt; 5) + F(B, C, D) + </a:t>
            </a: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lang="en-US" sz="1800" b="0" i="0" u="none" strike="noStrike" cap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 </a:t>
            </a: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lang="en-US" sz="1800" b="0" i="0" u="none" strike="noStrike" cap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+ E</a:t>
            </a:r>
            <a:endParaRPr/>
          </a:p>
          <a:p>
            <a:pPr marL="342900" marR="0" lvl="0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endParaRPr sz="1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0" name="Google Shape;260;p33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18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4"/>
          <p:cNvSpPr txBox="1">
            <a:spLocks noGrp="1"/>
          </p:cNvSpPr>
          <p:nvPr>
            <p:ph type="title"/>
          </p:nvPr>
        </p:nvSpPr>
        <p:spPr>
          <a:xfrm>
            <a:off x="381000" y="3810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imes New Roman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SHA-1 Algorithm</a:t>
            </a:r>
            <a:endParaRPr/>
          </a:p>
        </p:txBody>
      </p:sp>
      <p:sp>
        <p:nvSpPr>
          <p:cNvPr id="266" name="Google Shape;266;p34"/>
          <p:cNvSpPr txBox="1">
            <a:spLocks noGrp="1"/>
          </p:cNvSpPr>
          <p:nvPr>
            <p:ph type="body" idx="1"/>
          </p:nvPr>
        </p:nvSpPr>
        <p:spPr>
          <a:xfrm>
            <a:off x="381000" y="1752600"/>
            <a:ext cx="82296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Step 4: Cont’d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Each step t (0 ≤ t ≤ 79):</a:t>
            </a:r>
            <a:endParaRPr/>
          </a:p>
          <a:p>
            <a:pPr marL="1143000" marR="0" lvl="2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values of (A, B, C, D, E) are updated as follows:</a:t>
            </a:r>
            <a:endParaRPr sz="2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600200" marR="0" lvl="3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(A, B, C, D, E) = (T, A, B &lt;&lt;&lt; 30, C, D)</a:t>
            </a:r>
            <a:endParaRPr/>
          </a:p>
        </p:txBody>
      </p:sp>
      <p:sp>
        <p:nvSpPr>
          <p:cNvPr id="267" name="Google Shape;267;p34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1312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imes New Roman"/>
              <a:buNone/>
            </a:pPr>
            <a:r>
              <a:rPr lang="en-US"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Purpose: </a:t>
            </a:r>
            <a:r>
              <a:rPr lang="en-US" sz="3600" b="0" i="0" u="none" strike="noStrike" cap="none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Authentication Not Encryption</a:t>
            </a:r>
            <a:endParaRPr/>
          </a:p>
        </p:txBody>
      </p:sp>
      <p:sp>
        <p:nvSpPr>
          <p:cNvPr id="116" name="Google Shape;116;p17"/>
          <p:cNvSpPr txBox="1">
            <a:spLocks noGrp="1"/>
          </p:cNvSpPr>
          <p:nvPr>
            <p:ph type="body" idx="1"/>
          </p:nvPr>
        </p:nvSpPr>
        <p:spPr>
          <a:xfrm>
            <a:off x="457200" y="1752600"/>
            <a:ext cx="8229600" cy="4929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1312" marR="0" lvl="0" indent="-34131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Authentication Requirements:</a:t>
            </a:r>
            <a:endParaRPr/>
          </a:p>
          <a:p>
            <a:pPr marL="741362" marR="0" lvl="1" indent="-284162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9999CC"/>
              </a:buClr>
              <a:buSzPts val="2240"/>
              <a:buFont typeface="Noto Sans Symbols"/>
              <a:buChar char="◻"/>
            </a:pPr>
            <a:r>
              <a:rPr lang="en-US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Masquerade – Insertion of message from fraudulent source</a:t>
            </a:r>
            <a:endParaRPr/>
          </a:p>
          <a:p>
            <a:pPr marL="741362" marR="0" lvl="1" indent="-284162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9999CC"/>
              </a:buClr>
              <a:buSzPts val="2240"/>
              <a:buFont typeface="Noto Sans Symbols"/>
              <a:buChar char="◻"/>
            </a:pPr>
            <a:r>
              <a:rPr lang="en-US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Content Modification – Changing content of message</a:t>
            </a:r>
            <a:endParaRPr/>
          </a:p>
          <a:p>
            <a:pPr marL="741362" marR="0" lvl="1" indent="-284162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9999CC"/>
              </a:buClr>
              <a:buSzPts val="2240"/>
              <a:buFont typeface="Noto Sans Symbols"/>
              <a:buChar char="◻"/>
            </a:pPr>
            <a:r>
              <a:rPr lang="en-US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Sequence Modification – Insertion, deletion and reordering sequence</a:t>
            </a:r>
            <a:endParaRPr/>
          </a:p>
          <a:p>
            <a:pPr marL="741362" marR="0" lvl="1" indent="-284162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9999CC"/>
              </a:buClr>
              <a:buSzPts val="2240"/>
              <a:buFont typeface="Noto Sans Symbols"/>
              <a:buChar char="◻"/>
            </a:pPr>
            <a:r>
              <a:rPr lang="en-US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Timing Modification – Replaying valid sessions	</a:t>
            </a:r>
            <a:endParaRPr/>
          </a:p>
          <a:p>
            <a:pPr marL="342900" marR="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endParaRPr sz="2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7" name="Google Shape;117;p17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fld>
            <a:endParaRPr/>
          </a:p>
        </p:txBody>
      </p:sp>
    </p:spTree>
  </p:cSld>
  <p:clrMapOvr>
    <a:masterClrMapping/>
  </p:clrMapOvr>
  <p:transition spd="med">
    <p:fade thruBlk="1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5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imes New Roman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SHA-1 Algorithm</a:t>
            </a:r>
            <a:endParaRPr/>
          </a:p>
        </p:txBody>
      </p:sp>
      <p:sp>
        <p:nvSpPr>
          <p:cNvPr id="273" name="Google Shape;273;p35"/>
          <p:cNvSpPr txBox="1">
            <a:spLocks noGrp="1"/>
          </p:cNvSpPr>
          <p:nvPr>
            <p:ph type="body" idx="1"/>
          </p:nvPr>
        </p:nvSpPr>
        <p:spPr>
          <a:xfrm>
            <a:off x="381000" y="1447800"/>
            <a:ext cx="8229600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Step 4: Cont’d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Finally, when all 80 steps have been processed, set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H</a:t>
            </a:r>
            <a:r>
              <a:rPr lang="en-US" sz="2800" b="0" i="0" u="none" strike="noStrike" cap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lang="en-US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H</a:t>
            </a:r>
            <a:r>
              <a:rPr lang="en-US" sz="2800" b="0" i="0" u="none" strike="noStrike" cap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lang="en-US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+ A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H</a:t>
            </a:r>
            <a:r>
              <a:rPr lang="en-US" sz="2800" b="0" i="0" u="none" strike="noStrike" cap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US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H</a:t>
            </a:r>
            <a:r>
              <a:rPr lang="en-US" sz="2800" b="0" i="0" u="none" strike="noStrike" cap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US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+ B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H</a:t>
            </a:r>
            <a:r>
              <a:rPr lang="en-US" sz="2800" b="0" i="0" u="none" strike="noStrike" cap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H</a:t>
            </a:r>
            <a:r>
              <a:rPr lang="en-US" sz="2800" b="0" i="0" u="none" strike="noStrike" cap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+ C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H</a:t>
            </a:r>
            <a:r>
              <a:rPr lang="en-US" sz="2800" b="0" i="0" u="none" strike="noStrike" cap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lang="en-US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H</a:t>
            </a:r>
            <a:r>
              <a:rPr lang="en-US" sz="2800" b="0" i="0" u="none" strike="noStrike" cap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lang="en-US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+ D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H</a:t>
            </a:r>
            <a:r>
              <a:rPr lang="en-US" sz="2800" b="0" i="0" u="none" strike="noStrike" cap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r>
              <a:rPr lang="en-US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H</a:t>
            </a:r>
            <a:r>
              <a:rPr lang="en-US" sz="2800" b="0" i="0" u="none" strike="noStrike" cap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r>
              <a:rPr lang="en-US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+ E</a:t>
            </a:r>
            <a:endParaRPr/>
          </a:p>
        </p:txBody>
      </p:sp>
      <p:sp>
        <p:nvSpPr>
          <p:cNvPr id="274" name="Google Shape;274;p35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6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imes New Roman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SHA-1 Algorithm</a:t>
            </a:r>
            <a:endParaRPr/>
          </a:p>
        </p:txBody>
      </p:sp>
      <p:sp>
        <p:nvSpPr>
          <p:cNvPr id="280" name="Google Shape;280;p36"/>
          <p:cNvSpPr txBox="1">
            <a:spLocks noGrp="1"/>
          </p:cNvSpPr>
          <p:nvPr>
            <p:ph type="body" idx="1"/>
          </p:nvPr>
        </p:nvSpPr>
        <p:spPr>
          <a:xfrm>
            <a:off x="152400" y="1447800"/>
            <a:ext cx="8229600" cy="37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Step 5: Output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endParaRPr sz="3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When all M</a:t>
            </a:r>
            <a:r>
              <a:rPr lang="en-US" sz="2800" b="0" i="0" u="none" strike="noStrike" cap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lang="en-US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have been processed, the 160-bit hash of M is available in H</a:t>
            </a:r>
            <a:r>
              <a:rPr lang="en-US" sz="2800" b="0" i="0" u="none" strike="noStrike" cap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lang="en-US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H</a:t>
            </a:r>
            <a:r>
              <a:rPr lang="en-US" sz="2800" b="0" i="0" u="none" strike="noStrike" cap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US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H</a:t>
            </a:r>
            <a:r>
              <a:rPr lang="en-US" sz="2800" b="0" i="0" u="none" strike="noStrike" cap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H</a:t>
            </a:r>
            <a:r>
              <a:rPr lang="en-US" sz="2800" b="0" i="0" u="none" strike="noStrike" cap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lang="en-US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and H</a:t>
            </a:r>
            <a:r>
              <a:rPr lang="en-US" sz="2800" b="0" i="0" u="none" strike="noStrike" cap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/>
          </a:p>
        </p:txBody>
      </p:sp>
      <p:sp>
        <p:nvSpPr>
          <p:cNvPr id="281" name="Google Shape;281;p36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21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7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imes New Roman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SHA-512 Overview</a:t>
            </a:r>
            <a:endParaRPr/>
          </a:p>
        </p:txBody>
      </p:sp>
      <p:pic>
        <p:nvPicPr>
          <p:cNvPr id="288" name="Google Shape;288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6800" y="1066800"/>
            <a:ext cx="6943725" cy="5543550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37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22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8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imes New Roman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SHA-512 Compression Function</a:t>
            </a:r>
            <a:endParaRPr/>
          </a:p>
        </p:txBody>
      </p:sp>
      <p:sp>
        <p:nvSpPr>
          <p:cNvPr id="296" name="Google Shape;296;p38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heart of the algorithm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processing message in 1024-bit blocks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consists of 80 rounds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updating a 512-bit buffer 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using a 64-bit value Wt derived from the current message block</a:t>
            </a:r>
            <a:endParaRPr/>
          </a:p>
        </p:txBody>
      </p:sp>
      <p:sp>
        <p:nvSpPr>
          <p:cNvPr id="297" name="Google Shape;297;p38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23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9"/>
          <p:cNvSpPr txBox="1">
            <a:spLocks noGrp="1"/>
          </p:cNvSpPr>
          <p:nvPr>
            <p:ph type="title"/>
          </p:nvPr>
        </p:nvSpPr>
        <p:spPr>
          <a:xfrm>
            <a:off x="533400" y="152400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imes New Roman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SHA-512 Round Function</a:t>
            </a:r>
            <a:endParaRPr/>
          </a:p>
        </p:txBody>
      </p:sp>
      <p:pic>
        <p:nvPicPr>
          <p:cNvPr id="303" name="Google Shape;303;p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0600" y="1219200"/>
            <a:ext cx="7188200" cy="5435600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p39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24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9" name="Google Shape;309;p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4900" y="1876425"/>
            <a:ext cx="6934200" cy="3838575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40"/>
          <p:cNvSpPr txBox="1"/>
          <p:nvPr/>
        </p:nvSpPr>
        <p:spPr>
          <a:xfrm>
            <a:off x="2667000" y="685800"/>
            <a:ext cx="3130550" cy="46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SHA 512 FUNCTIONS</a:t>
            </a:r>
            <a:endParaRPr/>
          </a:p>
        </p:txBody>
      </p:sp>
      <p:sp>
        <p:nvSpPr>
          <p:cNvPr id="311" name="Google Shape;311;p40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25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1"/>
          <p:cNvSpPr txBox="1"/>
          <p:nvPr/>
        </p:nvSpPr>
        <p:spPr>
          <a:xfrm>
            <a:off x="304800" y="304800"/>
            <a:ext cx="8534400" cy="6002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elements are: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Ch(e,f,g) = (e AND f) XOR (NOT e AND g)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Maj(a,b,c) = (a AND b) XOR (a AND c) XOR (b AND c)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∑(a) = ROTR(a,28) XOR ROTR(a,34) XOR ROTR(a,39)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∑(e) = ROTR(e,14) XOR ROTR(e,18) XOR ROTR(e,41)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 = addition modulo 2^64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Kt  = a 64-bit additive constant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Wt = a 64-bit word derived from the current 512-bit input block.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Six of the eight words of the output of the round function involve simply permutation (</a:t>
            </a:r>
            <a:r>
              <a:rPr lang="en-US" sz="2400" b="0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b, c, d, f, g, h</a:t>
            </a: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by means of rotation.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Only two of the output words (</a:t>
            </a:r>
            <a:r>
              <a:rPr lang="en-US" sz="2400" b="0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a, e) </a:t>
            </a: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are generated by substitution.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Word e is a function of input variables </a:t>
            </a:r>
            <a:r>
              <a:rPr lang="en-US" sz="2400" b="0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d, e, f, g, h, </a:t>
            </a: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 well as the round word W t and the constant Kt.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Word a is a function of all of the input variables, as well as the round word W t and the constant Kt. </a:t>
            </a:r>
            <a:endParaRPr/>
          </a:p>
        </p:txBody>
      </p:sp>
      <p:sp>
        <p:nvSpPr>
          <p:cNvPr id="317" name="Google Shape;317;p41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26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42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imes New Roman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SHA-512 Round Function</a:t>
            </a:r>
            <a:endParaRPr/>
          </a:p>
        </p:txBody>
      </p:sp>
      <p:pic>
        <p:nvPicPr>
          <p:cNvPr id="323" name="Google Shape;323;p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2000" y="1981200"/>
            <a:ext cx="7607300" cy="2908300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p42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27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43"/>
          <p:cNvSpPr txBox="1"/>
          <p:nvPr/>
        </p:nvSpPr>
        <p:spPr>
          <a:xfrm>
            <a:off x="228600" y="1219200"/>
            <a:ext cx="8686800" cy="415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in Slide 27(previous) illustrates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the 64-bit word values Wt are derived from the 1024-bit 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message.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first 16 values of Wt are taken directly from the 16 words of the 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current block.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remaining values are defined as a function of the earlier values 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using ROTates, SHIFTs and XORs as shown.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0" name="Google Shape;330;p43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28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44"/>
          <p:cNvSpPr txBox="1"/>
          <p:nvPr/>
        </p:nvSpPr>
        <p:spPr>
          <a:xfrm>
            <a:off x="152400" y="457200"/>
            <a:ext cx="8534400" cy="415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function elements are: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σ0(x) = ROTR(x,1) XOR ROTR(x,8) XOR SHR(x,7)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σ1(x) = ROTR(x,19) XOR ROTR(x,61) XOR SHR(x,6)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Thus, in the first 16 steps of processing, the value of </a:t>
            </a:r>
            <a:r>
              <a:rPr lang="en-US" sz="2400" b="0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lang="en-US" sz="2400" b="0" i="1" u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lang="en-US" sz="2400" b="0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equal to the corresponding word in the message block.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6" name="Google Shape;336;p44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29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 txBox="1">
            <a:spLocks noGrp="1"/>
          </p:cNvSpPr>
          <p:nvPr>
            <p:ph type="title"/>
          </p:nvPr>
        </p:nvSpPr>
        <p:spPr>
          <a:xfrm>
            <a:off x="433387" y="155575"/>
            <a:ext cx="8231187" cy="1373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imes New Roman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Background Theory</a:t>
            </a:r>
            <a:endParaRPr/>
          </a:p>
        </p:txBody>
      </p:sp>
      <p:sp>
        <p:nvSpPr>
          <p:cNvPr id="124" name="Google Shape;124;p18"/>
          <p:cNvSpPr txBox="1">
            <a:spLocks noGrp="1"/>
          </p:cNvSpPr>
          <p:nvPr>
            <p:ph type="body" idx="1"/>
          </p:nvPr>
        </p:nvSpPr>
        <p:spPr>
          <a:xfrm>
            <a:off x="457200" y="1295400"/>
            <a:ext cx="8229600" cy="5275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39725" marR="0" lvl="0" indent="-3397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7D"/>
              </a:buClr>
              <a:buSzPts val="2100"/>
              <a:buFont typeface="Times New Roman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Message Digest or “Fingerprint” </a:t>
            </a:r>
            <a:endParaRPr/>
          </a:p>
          <a:p>
            <a:pPr marL="339725" marR="0" lvl="0" indent="-3397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→ Condensed Representation </a:t>
            </a:r>
            <a:endParaRPr/>
          </a:p>
          <a:p>
            <a:pPr marL="339725" marR="0" lvl="0" indent="-3397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→ Easy to generate for a given file.</a:t>
            </a:r>
            <a:endParaRPr/>
          </a:p>
          <a:p>
            <a:pPr marL="339725" marR="0" lvl="0" indent="-3397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7D"/>
              </a:buClr>
              <a:buSzPts val="2100"/>
              <a:buFont typeface="Times New Roman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Computationally infeasible to produce two messages with same message digest</a:t>
            </a:r>
            <a:endParaRPr/>
          </a:p>
          <a:p>
            <a:pPr marL="339725" marR="0" lvl="0" indent="-3397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7D"/>
              </a:buClr>
              <a:buSzPts val="2100"/>
              <a:buFont typeface="Times New Roman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Impossible to recreate a message given a message digest.</a:t>
            </a:r>
            <a:endParaRPr/>
          </a:p>
          <a:p>
            <a:pPr marL="339725" marR="0" lvl="0" indent="-3397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7D"/>
              </a:buClr>
              <a:buSzPts val="2100"/>
              <a:buFont typeface="Times New Roman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Integrity and Comparison Checking</a:t>
            </a:r>
            <a:endParaRPr/>
          </a:p>
          <a:p>
            <a:pPr marL="741362" marR="0" lvl="1" indent="-284162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→ Message Integrity Validation</a:t>
            </a:r>
            <a:endParaRPr/>
          </a:p>
          <a:p>
            <a:pPr marL="741362" marR="0" lvl="1" indent="-284162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endParaRPr/>
          </a:p>
          <a:p>
            <a: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5" name="Google Shape;125;p18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fld>
            <a:endParaRPr/>
          </a:p>
        </p:txBody>
      </p:sp>
    </p:spTree>
  </p:cSld>
  <p:clrMapOvr>
    <a:masterClrMapping/>
  </p:clrMapOvr>
  <p:transition spd="med">
    <p:fade thruBlk="1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5"/>
          <p:cNvSpPr txBox="1"/>
          <p:nvPr/>
        </p:nvSpPr>
        <p:spPr>
          <a:xfrm>
            <a:off x="381000" y="152400"/>
            <a:ext cx="8153400" cy="277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12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Device utilization summary:sha 512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12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---------------------------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endParaRPr sz="12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12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Selected Device : 4vlx200ff1513-11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endParaRPr sz="12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12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Number of Slices:                         2578  out of  89088     2% 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12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Number of Slice Flip Flops:          2129  out of  178176     1% 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12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Number of 4 input LUTs:              3710  out of  178176     2% 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12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Number of IOs:                              580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12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Number of bonded IOBs:             580  out of    960    60% 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12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Number of FIFO16/RAMB16s:     3  out of    336     0% 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12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Number used as RAMB16s:         3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12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Number of GCLKs:                        1  out of     32     3% 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2" name="Google Shape;342;p45"/>
          <p:cNvSpPr txBox="1"/>
          <p:nvPr/>
        </p:nvSpPr>
        <p:spPr>
          <a:xfrm>
            <a:off x="228600" y="2743200"/>
            <a:ext cx="4495800" cy="10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12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Timing Summary: sha512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12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---------------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12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Speed Grade: -11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endParaRPr sz="12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12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Minimum period: 10.348ns (Maximum Frequency: 96.637MHz)</a:t>
            </a:r>
            <a:endParaRPr/>
          </a:p>
        </p:txBody>
      </p:sp>
      <p:sp>
        <p:nvSpPr>
          <p:cNvPr id="343" name="Google Shape;343;p45"/>
          <p:cNvSpPr txBox="1"/>
          <p:nvPr/>
        </p:nvSpPr>
        <p:spPr>
          <a:xfrm>
            <a:off x="4343400" y="152400"/>
            <a:ext cx="4572000" cy="24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12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Device utilization summary: sha1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12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---------------------------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endParaRPr sz="12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12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Selected Device : 4vlx200ff1513-11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endParaRPr sz="12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12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Number of Slices:                          798  out of  89088     0% 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12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Number of Slice Flip Flops:           886  out of  178176     0% 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12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Number of 4 input LUTs:               995  out of  178176     0% 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12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Number of IOs:                               196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12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Number of bonded IOBs:              196  out of    960    20% 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12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Number of GCLKs:                          1  out of     32     3% 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4" name="Google Shape;344;p45"/>
          <p:cNvSpPr txBox="1"/>
          <p:nvPr/>
        </p:nvSpPr>
        <p:spPr>
          <a:xfrm>
            <a:off x="4724400" y="2667000"/>
            <a:ext cx="4267200" cy="10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12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Timing Summary: sha1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12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---------------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12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Speed Grade: -11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endParaRPr sz="12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12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Minimum period: 7.551ns (Maximum Frequency: 132.424MHz)</a:t>
            </a:r>
            <a:endParaRPr/>
          </a:p>
        </p:txBody>
      </p:sp>
      <p:pic>
        <p:nvPicPr>
          <p:cNvPr id="345" name="Google Shape;345;p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0" y="4038600"/>
            <a:ext cx="5972175" cy="2428875"/>
          </a:xfrm>
          <a:prstGeom prst="rect">
            <a:avLst/>
          </a:prstGeom>
          <a:noFill/>
          <a:ln>
            <a:noFill/>
          </a:ln>
        </p:spPr>
      </p:pic>
      <p:sp>
        <p:nvSpPr>
          <p:cNvPr id="346" name="Google Shape;346;p45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30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46"/>
          <p:cNvSpPr txBox="1"/>
          <p:nvPr/>
        </p:nvSpPr>
        <p:spPr>
          <a:xfrm>
            <a:off x="2133600" y="685800"/>
            <a:ext cx="5602287" cy="64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US" sz="36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 and Future Scope</a:t>
            </a:r>
            <a:endParaRPr/>
          </a:p>
        </p:txBody>
      </p:sp>
      <p:sp>
        <p:nvSpPr>
          <p:cNvPr id="352" name="Google Shape;352;p46"/>
          <p:cNvSpPr txBox="1"/>
          <p:nvPr/>
        </p:nvSpPr>
        <p:spPr>
          <a:xfrm>
            <a:off x="533400" y="1600200"/>
            <a:ext cx="8267700" cy="34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work demonstrate the advantage of using shift register  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method to implement  message scheduler 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the great extend,  It has minimized the logic consumption.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also improved the operating speed of the hardware. </a:t>
            </a:r>
            <a:endParaRPr/>
          </a:p>
          <a:p>
            <a:pPr marL="0" marR="0" lvl="0" indent="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work can be extended to implement on ASIC  for further enhancing the operating  speed of the device.</a:t>
            </a:r>
            <a:endParaRPr/>
          </a:p>
        </p:txBody>
      </p:sp>
      <p:sp>
        <p:nvSpPr>
          <p:cNvPr id="353" name="Google Shape;353;p46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31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9"/>
          <p:cNvSpPr txBox="1">
            <a:spLocks noGrp="1"/>
          </p:cNvSpPr>
          <p:nvPr>
            <p:ph type="title"/>
          </p:nvPr>
        </p:nvSpPr>
        <p:spPr>
          <a:xfrm>
            <a:off x="457200" y="381000"/>
            <a:ext cx="8229600" cy="1312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imes New Roman"/>
              <a:buNone/>
            </a:pPr>
            <a:r>
              <a:rPr lang="en-US" sz="40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Applications: </a:t>
            </a:r>
            <a:br>
              <a:rPr lang="en-US" sz="40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40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One-way hash functions</a:t>
            </a:r>
            <a:endParaRPr/>
          </a:p>
        </p:txBody>
      </p:sp>
      <p:sp>
        <p:nvSpPr>
          <p:cNvPr id="132" name="Google Shape;132;p19"/>
          <p:cNvSpPr txBox="1">
            <a:spLocks noGrp="1"/>
          </p:cNvSpPr>
          <p:nvPr>
            <p:ph type="body" idx="1"/>
          </p:nvPr>
        </p:nvSpPr>
        <p:spPr>
          <a:xfrm>
            <a:off x="457200" y="1981200"/>
            <a:ext cx="8231187" cy="4378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39725" marR="0" lvl="0" indent="-33972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7D"/>
              </a:buClr>
              <a:buSzPts val="2400"/>
              <a:buFont typeface="Times New Roman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Public Key Algorithms</a:t>
            </a:r>
            <a:endParaRPr/>
          </a:p>
          <a:p>
            <a:pPr marL="739775" marR="0" lvl="1" indent="-282575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9999CC"/>
              </a:buClr>
              <a:buSzPts val="2240"/>
              <a:buFont typeface="Times New Roman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Password Logins</a:t>
            </a:r>
            <a:endParaRPr/>
          </a:p>
          <a:p>
            <a:pPr marL="739775" marR="0" lvl="1" indent="-282575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9999CC"/>
              </a:buClr>
              <a:buSzPts val="2240"/>
              <a:buFont typeface="Times New Roman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Encryption Key Management</a:t>
            </a:r>
            <a:endParaRPr/>
          </a:p>
          <a:p>
            <a:pPr marL="739775" marR="0" lvl="1" indent="-282575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9999CC"/>
              </a:buClr>
              <a:buSzPts val="2240"/>
              <a:buFont typeface="Times New Roman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Digital Signatures</a:t>
            </a:r>
            <a:endParaRPr/>
          </a:p>
          <a:p>
            <a:pPr marL="339725" marR="0" lvl="0" indent="-339725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00007D"/>
              </a:buClr>
              <a:buSzPts val="2400"/>
              <a:buFont typeface="Times New Roman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Integrity Checking</a:t>
            </a:r>
            <a:endParaRPr/>
          </a:p>
          <a:p>
            <a:pPr marL="739775" marR="0" lvl="1" indent="-282575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9999CC"/>
              </a:buClr>
              <a:buSzPts val="2240"/>
              <a:buFont typeface="Times New Roman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Virus and Malware Scanning</a:t>
            </a:r>
            <a:endParaRPr/>
          </a:p>
          <a:p>
            <a:pPr marL="339725" marR="0" lvl="0" indent="-339725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00007D"/>
              </a:buClr>
              <a:buSzPts val="2400"/>
              <a:buFont typeface="Times New Roman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Authentication</a:t>
            </a:r>
            <a:endParaRPr/>
          </a:p>
          <a:p>
            <a:pPr marL="739775" marR="0" lvl="1" indent="-282575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9999CC"/>
              </a:buClr>
              <a:buSzPts val="2240"/>
              <a:buFont typeface="Times New Roman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Secure Web Connections </a:t>
            </a:r>
            <a:endParaRPr/>
          </a:p>
          <a:p>
            <a:pPr marL="1143000" marR="0" lvl="2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007D"/>
              </a:buClr>
              <a:buSzPts val="1560"/>
              <a:buFont typeface="Times New Roman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(PGP, SSL, SSH, S/MIME)</a:t>
            </a:r>
            <a:endParaRPr/>
          </a:p>
        </p:txBody>
      </p:sp>
      <p:sp>
        <p:nvSpPr>
          <p:cNvPr id="133" name="Google Shape;133;p19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fld>
            <a:endParaRPr/>
          </a:p>
        </p:txBody>
      </p:sp>
    </p:spTree>
  </p:cSld>
  <p:clrMapOvr>
    <a:masterClrMapping/>
  </p:clrMapOvr>
  <p:transition spd="med"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0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31187" cy="1373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imes New Roman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Variants</a:t>
            </a:r>
            <a:endParaRPr/>
          </a:p>
        </p:txBody>
      </p:sp>
      <p:sp>
        <p:nvSpPr>
          <p:cNvPr id="140" name="Google Shape;140;p2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561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39725" marR="0" lvl="0" indent="-33972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7D"/>
              </a:buClr>
              <a:buSzPts val="2100"/>
              <a:buFont typeface="Times New Roman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MD4 and MD5 by Ron Rivest </a:t>
            </a:r>
            <a:endParaRPr/>
          </a:p>
          <a:p>
            <a:pPr marL="339725" marR="0" lvl="0" indent="-339725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7D"/>
              </a:buClr>
              <a:buSzPts val="2100"/>
              <a:buFont typeface="Times New Roman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SHA-0, SHA-1 by NSA </a:t>
            </a:r>
            <a:endParaRPr/>
          </a:p>
          <a:p>
            <a:pPr marL="339725" marR="0" lvl="0" indent="-339725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7D"/>
              </a:buClr>
              <a:buSzPts val="2100"/>
              <a:buFont typeface="Times New Roman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RIPEMD-160 </a:t>
            </a:r>
            <a:endParaRPr/>
          </a:p>
          <a:p>
            <a:pPr marL="339725" marR="0" lvl="0" indent="-339725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7D"/>
              </a:buClr>
              <a:buSzPts val="2100"/>
              <a:buFont typeface="Times New Roman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SHA-2 (224, 256, 385, 512)</a:t>
            </a:r>
            <a:endParaRPr/>
          </a:p>
          <a:p>
            <a:pPr marL="339725" marR="0" lvl="0" indent="-339725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7D"/>
              </a:buClr>
              <a:buSzPts val="2100"/>
              <a:buFont typeface="Times New Roman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Whirlpool</a:t>
            </a:r>
            <a:endParaRPr/>
          </a:p>
          <a:p>
            <a:pPr marL="339725" marR="0" lvl="0" indent="-339725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7D"/>
              </a:buClr>
              <a:buSzPts val="2100"/>
              <a:buFont typeface="Times New Roman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Tiger</a:t>
            </a:r>
            <a:endParaRPr/>
          </a:p>
          <a:p>
            <a:pPr marL="339725" marR="0" lvl="0" indent="-339725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7D"/>
              </a:buClr>
              <a:buSzPts val="2100"/>
              <a:buFont typeface="Times New Roman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GOST-3411</a:t>
            </a:r>
            <a:endParaRPr/>
          </a:p>
          <a:p>
            <a:pPr marL="339725" marR="0" lvl="0" indent="-339725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7D"/>
              </a:buClr>
              <a:buSzPts val="2100"/>
              <a:buFont typeface="Times New Roman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SHA-3 </a:t>
            </a:r>
            <a:endParaRPr/>
          </a:p>
          <a:p>
            <a:pPr marL="739775" marR="0" lvl="1" indent="-282575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007D"/>
              </a:buClr>
              <a:buSzPts val="18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Winner selected from solicitations in 2012</a:t>
            </a:r>
            <a:endParaRPr/>
          </a:p>
        </p:txBody>
      </p:sp>
      <p:sp>
        <p:nvSpPr>
          <p:cNvPr id="141" name="Google Shape;141;p20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fld>
            <a:endParaRPr/>
          </a:p>
        </p:txBody>
      </p:sp>
    </p:spTree>
  </p:cSld>
  <p:clrMapOvr>
    <a:masterClrMapping/>
  </p:clrMapOvr>
  <p:transition spd="med"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1"/>
          <p:cNvSpPr txBox="1">
            <a:spLocks noGrp="1"/>
          </p:cNvSpPr>
          <p:nvPr>
            <p:ph type="title"/>
          </p:nvPr>
        </p:nvSpPr>
        <p:spPr>
          <a:xfrm>
            <a:off x="457200" y="455612"/>
            <a:ext cx="8229600" cy="137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imes New Roman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Basic Hash Function Diagram</a:t>
            </a:r>
            <a:endParaRPr/>
          </a:p>
        </p:txBody>
      </p:sp>
      <p:pic>
        <p:nvPicPr>
          <p:cNvPr id="148" name="Google Shape;148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4500" y="1371600"/>
            <a:ext cx="7880350" cy="548640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1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fld>
            <a:endParaRPr/>
          </a:p>
        </p:txBody>
      </p:sp>
    </p:spTree>
  </p:cSld>
  <p:clrMapOvr>
    <a:masterClrMapping/>
  </p:clrMapOvr>
  <p:transition spd="med"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2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imes New Roman"/>
              <a:buNone/>
            </a:pPr>
            <a:r>
              <a:rPr lang="en-US" sz="40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SHA-1 (160 bit message)</a:t>
            </a:r>
            <a:br>
              <a:rPr lang="en-US" sz="40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40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Algorithm Framework</a:t>
            </a:r>
            <a:endParaRPr/>
          </a:p>
        </p:txBody>
      </p:sp>
      <p:sp>
        <p:nvSpPr>
          <p:cNvPr id="155" name="Google Shape;155;p22"/>
          <p:cNvSpPr txBox="1">
            <a:spLocks noGrp="1"/>
          </p:cNvSpPr>
          <p:nvPr>
            <p:ph type="body" idx="1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1312" marR="0" lvl="0" indent="-34131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7D"/>
              </a:buClr>
              <a:buSzPts val="2400"/>
              <a:buFont typeface="Noto Sans Symbols"/>
              <a:buChar char="■"/>
            </a:pPr>
            <a:r>
              <a:rPr lang="en-US"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Step 1: Append Padding Bits…. </a:t>
            </a:r>
            <a:endParaRPr/>
          </a:p>
          <a:p>
            <a:pPr marL="341312" marR="0" lvl="0" indent="-341312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Message is “padded” with a 1 and as many 0’s as necessary to bring the message length congruent  to 448 modulo 512 .</a:t>
            </a:r>
            <a:endParaRPr/>
          </a:p>
          <a:p>
            <a:pPr marL="341312" marR="0" lvl="0" indent="-341312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00007D"/>
              </a:buClr>
              <a:buSzPts val="2400"/>
              <a:buFont typeface="Noto Sans Symbols"/>
              <a:buChar char="■"/>
            </a:pPr>
            <a:r>
              <a:rPr lang="en-US"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Step 2: Append Length....</a:t>
            </a:r>
            <a:endParaRPr/>
          </a:p>
          <a:p>
            <a:pPr marL="341312" marR="0" lvl="0" indent="-34131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	</a:t>
            </a: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64 bits are appended to the end of the padded message. These bits hold the binary format of 64 bits indicating the length of the original message.</a:t>
            </a:r>
            <a:endParaRPr/>
          </a:p>
        </p:txBody>
      </p:sp>
      <p:sp>
        <p:nvSpPr>
          <p:cNvPr id="156" name="Google Shape;156;p22"/>
          <p:cNvSpPr txBox="1"/>
          <p:nvPr/>
        </p:nvSpPr>
        <p:spPr>
          <a:xfrm>
            <a:off x="1143000" y="5562600"/>
            <a:ext cx="2819400" cy="27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Times New Roman"/>
              <a:buNone/>
            </a:pPr>
            <a:r>
              <a:rPr lang="en-US" sz="1200" b="0" i="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endParaRPr/>
          </a:p>
        </p:txBody>
      </p:sp>
      <p:sp>
        <p:nvSpPr>
          <p:cNvPr id="157" name="Google Shape;157;p22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fld>
            <a:endParaRPr/>
          </a:p>
        </p:txBody>
      </p:sp>
    </p:spTree>
  </p:cSld>
  <p:clrMapOvr>
    <a:masterClrMapping/>
  </p:clrMapOvr>
  <p:transition spd="med"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3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7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imes New Roman"/>
              <a:buNone/>
            </a:pPr>
            <a:r>
              <a:rPr lang="en-US"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SHA-1 Framework Continued</a:t>
            </a:r>
            <a:endParaRPr/>
          </a:p>
        </p:txBody>
      </p:sp>
      <p:sp>
        <p:nvSpPr>
          <p:cNvPr id="164" name="Google Shape;164;p23"/>
          <p:cNvSpPr txBox="1">
            <a:spLocks noGrp="1"/>
          </p:cNvSpPr>
          <p:nvPr>
            <p:ph type="body" idx="1"/>
          </p:nvPr>
        </p:nvSpPr>
        <p:spPr>
          <a:xfrm>
            <a:off x="533400" y="1295400"/>
            <a:ext cx="8228012" cy="5057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1312" marR="0" lvl="0" indent="-34131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7D"/>
              </a:buClr>
              <a:buSzPts val="2100"/>
              <a:buFont typeface="Noto Sans Symbols"/>
              <a:buChar char="■"/>
            </a:pPr>
            <a:r>
              <a:rPr lang="en-US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Step 3: Prepare Processing Functions…. </a:t>
            </a:r>
            <a:endParaRPr/>
          </a:p>
          <a:p>
            <a:pPr marL="341312" marR="0" lvl="0" indent="-34131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SHA1 requires 80 processing functions defined as:</a:t>
            </a:r>
            <a:endParaRPr/>
          </a:p>
          <a:p>
            <a:pPr marL="341312" marR="0" lvl="0" indent="-341312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r>
              <a:rPr lang="en-US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f(t;B,C,D) = (B AND C) OR ((NOT B) AND D) 	( 0 &lt;= t &lt;= 19) </a:t>
            </a:r>
            <a:endParaRPr/>
          </a:p>
          <a:p>
            <a:pPr marL="341312" marR="0" lvl="0" indent="-341312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f(t;B,C,D) = B XOR C XOR D 		(20 &lt;= t &lt;= 39)</a:t>
            </a:r>
            <a:endParaRPr/>
          </a:p>
          <a:p>
            <a:pPr marL="341312" marR="0" lvl="0" indent="-341312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f(t;B,C,D) = (B AND C) OR (B AND D) OR (C AND D) (40 &lt;= t &lt;=59)		</a:t>
            </a:r>
            <a:endParaRPr/>
          </a:p>
          <a:p>
            <a:pPr marL="341312" marR="0" lvl="0" indent="-341312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f(t;B,C,D) = B XOR C XOR D		 (60 &lt;= t &lt;= 79) </a:t>
            </a:r>
            <a:endParaRPr/>
          </a:p>
          <a:p>
            <a:pPr marL="341312" marR="0" lvl="0" indent="-341312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7D"/>
              </a:buClr>
              <a:buSzPts val="2100"/>
              <a:buFont typeface="Noto Sans Symbols"/>
              <a:buChar char="■"/>
            </a:pPr>
            <a:r>
              <a:rPr lang="en-US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Step 4: Prepare Processing Constants....</a:t>
            </a:r>
            <a:endParaRPr/>
          </a:p>
          <a:p>
            <a:pPr marL="341312" marR="0" lvl="0" indent="-34131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	</a:t>
            </a: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SHA1 requires 80 processing constant words defined as:</a:t>
            </a:r>
            <a:r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endParaRPr/>
          </a:p>
          <a:p>
            <a:pPr marL="341312" marR="0" lvl="0" indent="-34131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r>
              <a:rPr lang="en-US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K(t) = 0x5A827999 		( 0 &lt;= t &lt;= 19) </a:t>
            </a:r>
            <a:endParaRPr/>
          </a:p>
          <a:p>
            <a:pPr marL="341312" marR="0" lvl="0" indent="-34131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K(t) = 0x6ED9EBA1		(20 &lt;= t &lt;= 39) </a:t>
            </a:r>
            <a:endParaRPr/>
          </a:p>
          <a:p>
            <a:pPr marL="341312" marR="0" lvl="0" indent="-341312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K(t) = 0x8F1BBCDC 		(40 &lt;= t &lt;= 59) </a:t>
            </a:r>
            <a:endParaRPr/>
          </a:p>
          <a:p>
            <a:pPr marL="341312" marR="0" lvl="0" indent="-341312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K(t) = 0xCA62C1D6		(60 &lt;= t &lt;= 79) </a:t>
            </a:r>
            <a:endParaRPr/>
          </a:p>
          <a:p>
            <a:pPr marL="341312" marR="0" lvl="0" indent="-341312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endParaRPr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2540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endParaRPr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5" name="Google Shape;165;p23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fld>
            <a:endParaRPr/>
          </a:p>
        </p:txBody>
      </p:sp>
    </p:spTree>
  </p:cSld>
  <p:clrMapOvr>
    <a:masterClrMapping/>
  </p:clrMapOvr>
  <p:transition spd="med"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4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7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imes New Roman"/>
              <a:buNone/>
            </a:pPr>
            <a:r>
              <a:rPr lang="en-US"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SHA-1 Framework Continued</a:t>
            </a:r>
            <a:endParaRPr/>
          </a:p>
        </p:txBody>
      </p:sp>
      <p:sp>
        <p:nvSpPr>
          <p:cNvPr id="172" name="Google Shape;172;p24"/>
          <p:cNvSpPr txBox="1">
            <a:spLocks noGrp="1"/>
          </p:cNvSpPr>
          <p:nvPr>
            <p:ph type="body" idx="1"/>
          </p:nvPr>
        </p:nvSpPr>
        <p:spPr>
          <a:xfrm>
            <a:off x="457200" y="1447800"/>
            <a:ext cx="8228012" cy="5057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1312" marR="0" lvl="0" indent="-34131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7D"/>
              </a:buClr>
              <a:buSzPts val="2400"/>
              <a:buFont typeface="Noto Sans Symbols"/>
              <a:buChar char="■"/>
            </a:pPr>
            <a:r>
              <a:rPr lang="en-US"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Step 5: Initialize Buffers…. </a:t>
            </a:r>
            <a:endParaRPr/>
          </a:p>
          <a:p>
            <a:pPr marL="341312" marR="0" lvl="0" indent="-341312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SHA1 requires 160 bits or 5 buffers of words (32 bits):</a:t>
            </a:r>
            <a:endParaRPr/>
          </a:p>
          <a:p>
            <a:pPr marL="341312" marR="0" lvl="0" indent="-341312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</a:t>
            </a: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H0 = 0x67452301 </a:t>
            </a:r>
            <a:endParaRPr/>
          </a:p>
          <a:p>
            <a:pPr marL="341312" marR="0" lvl="0" indent="-341312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H1 = 0xEFCDAB89</a:t>
            </a:r>
            <a:endParaRPr/>
          </a:p>
          <a:p>
            <a:pPr marL="341312" marR="0" lvl="0" indent="-341312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H2 = 0x98BADCFE</a:t>
            </a:r>
            <a:endParaRPr/>
          </a:p>
          <a:p>
            <a:pPr marL="341312" marR="0" lvl="0" indent="-341312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H3 = 0x10325476</a:t>
            </a:r>
            <a:endParaRPr/>
          </a:p>
          <a:p>
            <a:pPr marL="341312" marR="0" lvl="0" indent="-341312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H4 = 0xC3D2E1F0 </a:t>
            </a:r>
            <a:r>
              <a:rPr lang="en-US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marL="341312" marR="0" lvl="0" indent="-341312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endParaRPr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2540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endParaRPr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3" name="Google Shape;173;p24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</a:t>
            </a:fld>
            <a:endParaRPr/>
          </a:p>
        </p:txBody>
      </p:sp>
    </p:spTree>
  </p:cSld>
  <p:clrMapOvr>
    <a:masterClrMapping/>
  </p:clrMapOvr>
  <p:transition spd="med">
    <p:fade thruBlk="1"/>
  </p:transition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1480</Words>
  <Application>Microsoft Office PowerPoint</Application>
  <PresentationFormat>On-screen Show (4:3)</PresentationFormat>
  <Paragraphs>277</Paragraphs>
  <Slides>31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Calibri</vt:lpstr>
      <vt:lpstr>Noto Sans Symbols</vt:lpstr>
      <vt:lpstr>Times New Roman</vt:lpstr>
      <vt:lpstr>Office Theme</vt:lpstr>
      <vt:lpstr>1_Office Theme</vt:lpstr>
      <vt:lpstr>PowerPoint Presentation</vt:lpstr>
      <vt:lpstr>Purpose: Authentication Not Encryption</vt:lpstr>
      <vt:lpstr>Background Theory</vt:lpstr>
      <vt:lpstr>Applications:   One-way hash functions</vt:lpstr>
      <vt:lpstr>Variants</vt:lpstr>
      <vt:lpstr>Basic Hash Function Diagram</vt:lpstr>
      <vt:lpstr>SHA-1 (160 bit message) Algorithm Framework</vt:lpstr>
      <vt:lpstr>SHA-1 Framework Continued</vt:lpstr>
      <vt:lpstr>SHA-1 Framework Continued</vt:lpstr>
      <vt:lpstr>SHA-1 Framework Final Step</vt:lpstr>
      <vt:lpstr>PowerPoint Presentation</vt:lpstr>
      <vt:lpstr>Message Diagram</vt:lpstr>
      <vt:lpstr>SHA-1 Message Digest</vt:lpstr>
      <vt:lpstr>SHA-1</vt:lpstr>
      <vt:lpstr>Verifying File Integrity</vt:lpstr>
      <vt:lpstr>SHA-1 Algorithm</vt:lpstr>
      <vt:lpstr>SHA-1 Algorithm</vt:lpstr>
      <vt:lpstr>SHA-1 Algorithm</vt:lpstr>
      <vt:lpstr>SHA-1 Algorithm</vt:lpstr>
      <vt:lpstr>SHA-1 Algorithm</vt:lpstr>
      <vt:lpstr>SHA-1 Algorithm</vt:lpstr>
      <vt:lpstr>SHA-512 Overview</vt:lpstr>
      <vt:lpstr>SHA-512 Compression Function</vt:lpstr>
      <vt:lpstr>SHA-512 Round Function</vt:lpstr>
      <vt:lpstr>PowerPoint Presentation</vt:lpstr>
      <vt:lpstr>PowerPoint Presentation</vt:lpstr>
      <vt:lpstr>SHA-512 Round Function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zakirhussain</dc:creator>
  <cp:lastModifiedBy>zakirhussain</cp:lastModifiedBy>
  <cp:revision>1</cp:revision>
  <dcterms:modified xsi:type="dcterms:W3CDTF">2022-05-17T07:07:14Z</dcterms:modified>
</cp:coreProperties>
</file>