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6" r:id="rId2"/>
    <p:sldId id="275" r:id="rId3"/>
    <p:sldId id="257"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274"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62" autoAdjust="0"/>
    <p:restoredTop sz="94660"/>
  </p:normalViewPr>
  <p:slideViewPr>
    <p:cSldViewPr>
      <p:cViewPr varScale="1">
        <p:scale>
          <a:sx n="72" d="100"/>
          <a:sy n="72" d="100"/>
        </p:scale>
        <p:origin x="135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912507-1E85-47BB-B725-4757B19ED6E4}" type="datetimeFigureOut">
              <a:rPr lang="zh-CN" altLang="en-US" smtClean="0"/>
              <a:pPr/>
              <a:t>2014/10/12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5206D7-DA7F-4090-ACEC-976F22EA84FB}" type="slidenum">
              <a:rPr lang="zh-CN" altLang="en-US" smtClean="0"/>
              <a:pPr/>
              <a:t>‹#›</a:t>
            </a:fld>
            <a:endParaRPr lang="zh-CN" altLang="en-US"/>
          </a:p>
        </p:txBody>
      </p:sp>
    </p:spTree>
    <p:extLst>
      <p:ext uri="{BB962C8B-B14F-4D97-AF65-F5344CB8AC3E}">
        <p14:creationId xmlns:p14="http://schemas.microsoft.com/office/powerpoint/2010/main" val="1659995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chemeClr val="tx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noFill/>
        </p:spPr>
        <p:txBody>
          <a:bodyPr/>
          <a:lstStyle/>
          <a:p>
            <a:fld id="{011DF6CE-A4B3-4829-A360-E1F46A079B09}" type="datetime1">
              <a:rPr lang="zh-CN" altLang="en-US" smtClean="0"/>
              <a:t>2014/10/12</a:t>
            </a:fld>
            <a:endParaRPr lang="zh-CN" altLang="en-US" dirty="0"/>
          </a:p>
        </p:txBody>
      </p:sp>
      <p:sp>
        <p:nvSpPr>
          <p:cNvPr id="5" name="页脚占位符 4"/>
          <p:cNvSpPr>
            <a:spLocks noGrp="1"/>
          </p:cNvSpPr>
          <p:nvPr>
            <p:ph type="ftr" sz="quarter" idx="11"/>
          </p:nvPr>
        </p:nvSpPr>
        <p:spPr/>
        <p:txBody>
          <a:bodyPr/>
          <a:lstStyle/>
          <a:p>
            <a:r>
              <a:rPr lang="en-US" altLang="zh-CN" smtClean="0"/>
              <a:t>SEOMIS</a:t>
            </a:r>
            <a:r>
              <a:rPr lang="zh-CN" altLang="en-US" smtClean="0"/>
              <a:t>的设计与实现</a:t>
            </a:r>
            <a:endParaRPr lang="zh-CN" altLang="en-US" dirty="0"/>
          </a:p>
        </p:txBody>
      </p:sp>
      <p:sp>
        <p:nvSpPr>
          <p:cNvPr id="6" name="灯片编号占位符 5"/>
          <p:cNvSpPr>
            <a:spLocks noGrp="1"/>
          </p:cNvSpPr>
          <p:nvPr>
            <p:ph type="sldNum" sz="quarter" idx="12"/>
          </p:nvPr>
        </p:nvSpPr>
        <p:spPr/>
        <p:txBody>
          <a:bodyPr/>
          <a:lstStyle/>
          <a:p>
            <a:fld id="{8D799FDA-18D8-4B84-B289-CB163898CA75}"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5C5E36-3E4D-423F-A4A8-8FE58B67ADD4}" type="datetime1">
              <a:rPr lang="zh-CN" altLang="en-US" smtClean="0"/>
              <a:t>2014/10/12</a:t>
            </a:fld>
            <a:endParaRPr lang="zh-CN" altLang="en-US"/>
          </a:p>
        </p:txBody>
      </p:sp>
      <p:sp>
        <p:nvSpPr>
          <p:cNvPr id="5" name="页脚占位符 4"/>
          <p:cNvSpPr>
            <a:spLocks noGrp="1"/>
          </p:cNvSpPr>
          <p:nvPr>
            <p:ph type="ftr" sz="quarter" idx="11"/>
          </p:nvPr>
        </p:nvSpPr>
        <p:spPr/>
        <p:txBody>
          <a:bodyPr/>
          <a:lstStyle/>
          <a:p>
            <a:r>
              <a:rPr lang="en-US" altLang="zh-CN" smtClean="0"/>
              <a:t>SEOMIS</a:t>
            </a:r>
            <a:r>
              <a:rPr lang="zh-CN" altLang="en-US" smtClean="0"/>
              <a:t>的设计与实现</a:t>
            </a:r>
            <a:endParaRPr lang="zh-CN" altLang="en-US"/>
          </a:p>
        </p:txBody>
      </p:sp>
      <p:sp>
        <p:nvSpPr>
          <p:cNvPr id="6" name="灯片编号占位符 5"/>
          <p:cNvSpPr>
            <a:spLocks noGrp="1"/>
          </p:cNvSpPr>
          <p:nvPr>
            <p:ph type="sldNum" sz="quarter" idx="12"/>
          </p:nvPr>
        </p:nvSpPr>
        <p:spPr/>
        <p:txBody>
          <a:bodyPr/>
          <a:lstStyle/>
          <a:p>
            <a:fld id="{8D799FDA-18D8-4B84-B289-CB163898CA7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A00FCF-176D-46D8-BA59-7928F117F5CD}" type="datetime1">
              <a:rPr lang="zh-CN" altLang="en-US" smtClean="0"/>
              <a:t>2014/10/12</a:t>
            </a:fld>
            <a:endParaRPr lang="zh-CN" altLang="en-US"/>
          </a:p>
        </p:txBody>
      </p:sp>
      <p:sp>
        <p:nvSpPr>
          <p:cNvPr id="5" name="页脚占位符 4"/>
          <p:cNvSpPr>
            <a:spLocks noGrp="1"/>
          </p:cNvSpPr>
          <p:nvPr>
            <p:ph type="ftr" sz="quarter" idx="11"/>
          </p:nvPr>
        </p:nvSpPr>
        <p:spPr/>
        <p:txBody>
          <a:bodyPr/>
          <a:lstStyle/>
          <a:p>
            <a:r>
              <a:rPr lang="en-US" altLang="zh-CN" smtClean="0"/>
              <a:t>SEOMIS</a:t>
            </a:r>
            <a:r>
              <a:rPr lang="zh-CN" altLang="en-US" smtClean="0"/>
              <a:t>的设计与实现</a:t>
            </a:r>
            <a:endParaRPr lang="zh-CN" altLang="en-US"/>
          </a:p>
        </p:txBody>
      </p:sp>
      <p:sp>
        <p:nvSpPr>
          <p:cNvPr id="6" name="灯片编号占位符 5"/>
          <p:cNvSpPr>
            <a:spLocks noGrp="1"/>
          </p:cNvSpPr>
          <p:nvPr>
            <p:ph type="sldNum" sz="quarter" idx="12"/>
          </p:nvPr>
        </p:nvSpPr>
        <p:spPr/>
        <p:txBody>
          <a:bodyPr/>
          <a:lstStyle/>
          <a:p>
            <a:fld id="{8D799FDA-18D8-4B84-B289-CB163898CA7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8E3D5D3-CAD4-4752-8745-E1CEF48EAC83}" type="datetime1">
              <a:rPr lang="zh-CN" altLang="en-US" smtClean="0"/>
              <a:t>2014/10/12</a:t>
            </a:fld>
            <a:endParaRPr lang="zh-CN" altLang="en-US"/>
          </a:p>
        </p:txBody>
      </p:sp>
      <p:sp>
        <p:nvSpPr>
          <p:cNvPr id="5" name="页脚占位符 4"/>
          <p:cNvSpPr>
            <a:spLocks noGrp="1"/>
          </p:cNvSpPr>
          <p:nvPr>
            <p:ph type="ftr" sz="quarter" idx="11"/>
          </p:nvPr>
        </p:nvSpPr>
        <p:spPr/>
        <p:txBody>
          <a:bodyPr/>
          <a:lstStyle/>
          <a:p>
            <a:r>
              <a:rPr lang="en-US" altLang="zh-CN" smtClean="0"/>
              <a:t>SEOMIS</a:t>
            </a:r>
            <a:r>
              <a:rPr lang="zh-CN" altLang="en-US" smtClean="0"/>
              <a:t>的设计与实现</a:t>
            </a:r>
            <a:endParaRPr lang="zh-CN" altLang="en-US" dirty="0" smtClean="0"/>
          </a:p>
        </p:txBody>
      </p:sp>
      <p:sp>
        <p:nvSpPr>
          <p:cNvPr id="6" name="灯片编号占位符 5"/>
          <p:cNvSpPr>
            <a:spLocks noGrp="1"/>
          </p:cNvSpPr>
          <p:nvPr>
            <p:ph type="sldNum" sz="quarter" idx="12"/>
          </p:nvPr>
        </p:nvSpPr>
        <p:spPr/>
        <p:txBody>
          <a:bodyPr/>
          <a:lstStyle/>
          <a:p>
            <a:fld id="{8D799FDA-18D8-4B84-B289-CB163898CA75}"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5B21DA6-78D0-4A8E-BA30-9176D336F92A}" type="datetime1">
              <a:rPr lang="zh-CN" altLang="en-US" smtClean="0"/>
              <a:t>2014/10/12</a:t>
            </a:fld>
            <a:endParaRPr lang="zh-CN" altLang="en-US"/>
          </a:p>
        </p:txBody>
      </p:sp>
      <p:sp>
        <p:nvSpPr>
          <p:cNvPr id="5" name="页脚占位符 4"/>
          <p:cNvSpPr>
            <a:spLocks noGrp="1"/>
          </p:cNvSpPr>
          <p:nvPr>
            <p:ph type="ftr" sz="quarter" idx="11"/>
          </p:nvPr>
        </p:nvSpPr>
        <p:spPr/>
        <p:txBody>
          <a:bodyPr/>
          <a:lstStyle/>
          <a:p>
            <a:r>
              <a:rPr lang="en-US" altLang="zh-CN" smtClean="0"/>
              <a:t>SEOMIS</a:t>
            </a:r>
            <a:r>
              <a:rPr lang="zh-CN" altLang="en-US" smtClean="0"/>
              <a:t>的设计与实现</a:t>
            </a:r>
            <a:endParaRPr lang="zh-CN" altLang="en-US"/>
          </a:p>
        </p:txBody>
      </p:sp>
      <p:sp>
        <p:nvSpPr>
          <p:cNvPr id="6" name="灯片编号占位符 5"/>
          <p:cNvSpPr>
            <a:spLocks noGrp="1"/>
          </p:cNvSpPr>
          <p:nvPr>
            <p:ph type="sldNum" sz="quarter" idx="12"/>
          </p:nvPr>
        </p:nvSpPr>
        <p:spPr/>
        <p:txBody>
          <a:bodyPr/>
          <a:lstStyle/>
          <a:p>
            <a:fld id="{8D799FDA-18D8-4B84-B289-CB163898CA75}"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9025ED7-CF75-485F-A147-19A19B5B2FE9}" type="datetime1">
              <a:rPr lang="zh-CN" altLang="en-US" smtClean="0"/>
              <a:t>2014/10/12</a:t>
            </a:fld>
            <a:endParaRPr lang="zh-CN" altLang="en-US"/>
          </a:p>
        </p:txBody>
      </p:sp>
      <p:sp>
        <p:nvSpPr>
          <p:cNvPr id="6" name="页脚占位符 5"/>
          <p:cNvSpPr>
            <a:spLocks noGrp="1"/>
          </p:cNvSpPr>
          <p:nvPr>
            <p:ph type="ftr" sz="quarter" idx="11"/>
          </p:nvPr>
        </p:nvSpPr>
        <p:spPr/>
        <p:txBody>
          <a:bodyPr/>
          <a:lstStyle/>
          <a:p>
            <a:r>
              <a:rPr lang="en-US" altLang="zh-CN" smtClean="0"/>
              <a:t>SEOMIS</a:t>
            </a:r>
            <a:r>
              <a:rPr lang="zh-CN" altLang="en-US" smtClean="0"/>
              <a:t>的设计与实现</a:t>
            </a:r>
            <a:endParaRPr lang="zh-CN" altLang="en-US" dirty="0" smtClean="0"/>
          </a:p>
        </p:txBody>
      </p:sp>
      <p:sp>
        <p:nvSpPr>
          <p:cNvPr id="7" name="灯片编号占位符 6"/>
          <p:cNvSpPr>
            <a:spLocks noGrp="1"/>
          </p:cNvSpPr>
          <p:nvPr>
            <p:ph type="sldNum" sz="quarter" idx="12"/>
          </p:nvPr>
        </p:nvSpPr>
        <p:spPr/>
        <p:txBody>
          <a:bodyPr/>
          <a:lstStyle/>
          <a:p>
            <a:fld id="{8D799FDA-18D8-4B84-B289-CB163898CA75}"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3A8ED90-7EA0-4BCB-AF3F-95FFA3913ED8}" type="datetime1">
              <a:rPr lang="zh-CN" altLang="en-US" smtClean="0"/>
              <a:t>2014/10/12</a:t>
            </a:fld>
            <a:endParaRPr lang="zh-CN" altLang="en-US"/>
          </a:p>
        </p:txBody>
      </p:sp>
      <p:sp>
        <p:nvSpPr>
          <p:cNvPr id="8" name="页脚占位符 7"/>
          <p:cNvSpPr>
            <a:spLocks noGrp="1"/>
          </p:cNvSpPr>
          <p:nvPr>
            <p:ph type="ftr" sz="quarter" idx="11"/>
          </p:nvPr>
        </p:nvSpPr>
        <p:spPr/>
        <p:txBody>
          <a:bodyPr/>
          <a:lstStyle/>
          <a:p>
            <a:r>
              <a:rPr lang="en-US" altLang="zh-CN" smtClean="0"/>
              <a:t>SEOMIS</a:t>
            </a:r>
            <a:r>
              <a:rPr lang="zh-CN" altLang="en-US" smtClean="0"/>
              <a:t>的设计与实现</a:t>
            </a:r>
            <a:endParaRPr lang="zh-CN" altLang="en-US"/>
          </a:p>
        </p:txBody>
      </p:sp>
      <p:sp>
        <p:nvSpPr>
          <p:cNvPr id="9" name="灯片编号占位符 8"/>
          <p:cNvSpPr>
            <a:spLocks noGrp="1"/>
          </p:cNvSpPr>
          <p:nvPr>
            <p:ph type="sldNum" sz="quarter" idx="12"/>
          </p:nvPr>
        </p:nvSpPr>
        <p:spPr/>
        <p:txBody>
          <a:bodyPr/>
          <a:lstStyle/>
          <a:p>
            <a:fld id="{8D799FDA-18D8-4B84-B289-CB163898CA75}"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C71882A-61B0-4B07-97D3-AA0E9A2BC30B}" type="datetime1">
              <a:rPr lang="zh-CN" altLang="en-US" smtClean="0"/>
              <a:t>2014/10/12</a:t>
            </a:fld>
            <a:endParaRPr lang="zh-CN" altLang="en-US"/>
          </a:p>
        </p:txBody>
      </p:sp>
      <p:sp>
        <p:nvSpPr>
          <p:cNvPr id="4" name="页脚占位符 3"/>
          <p:cNvSpPr>
            <a:spLocks noGrp="1"/>
          </p:cNvSpPr>
          <p:nvPr>
            <p:ph type="ftr" sz="quarter" idx="11"/>
          </p:nvPr>
        </p:nvSpPr>
        <p:spPr/>
        <p:txBody>
          <a:bodyPr/>
          <a:lstStyle/>
          <a:p>
            <a:r>
              <a:rPr lang="en-US" altLang="zh-CN" smtClean="0"/>
              <a:t>SEOMIS</a:t>
            </a:r>
            <a:r>
              <a:rPr lang="zh-CN" altLang="en-US" smtClean="0"/>
              <a:t>的设计与实现</a:t>
            </a:r>
            <a:endParaRPr lang="zh-CN" altLang="en-US"/>
          </a:p>
        </p:txBody>
      </p:sp>
      <p:sp>
        <p:nvSpPr>
          <p:cNvPr id="5" name="灯片编号占位符 4"/>
          <p:cNvSpPr>
            <a:spLocks noGrp="1"/>
          </p:cNvSpPr>
          <p:nvPr>
            <p:ph type="sldNum" sz="quarter" idx="12"/>
          </p:nvPr>
        </p:nvSpPr>
        <p:spPr/>
        <p:txBody>
          <a:bodyPr/>
          <a:lstStyle/>
          <a:p>
            <a:fld id="{8D799FDA-18D8-4B84-B289-CB163898CA7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E3EE2CB-212E-4605-97FB-BF763B458286}" type="datetime1">
              <a:rPr lang="zh-CN" altLang="en-US" smtClean="0"/>
              <a:t>2014/10/12</a:t>
            </a:fld>
            <a:endParaRPr lang="zh-CN" altLang="en-US"/>
          </a:p>
        </p:txBody>
      </p:sp>
      <p:sp>
        <p:nvSpPr>
          <p:cNvPr id="3" name="页脚占位符 2"/>
          <p:cNvSpPr>
            <a:spLocks noGrp="1"/>
          </p:cNvSpPr>
          <p:nvPr>
            <p:ph type="ftr" sz="quarter" idx="11"/>
          </p:nvPr>
        </p:nvSpPr>
        <p:spPr/>
        <p:txBody>
          <a:bodyPr/>
          <a:lstStyle/>
          <a:p>
            <a:r>
              <a:rPr lang="en-US" altLang="zh-CN" smtClean="0"/>
              <a:t>SEOMIS</a:t>
            </a:r>
            <a:r>
              <a:rPr lang="zh-CN" altLang="en-US" smtClean="0"/>
              <a:t>的设计与实现</a:t>
            </a:r>
            <a:endParaRPr lang="zh-CN" altLang="en-US"/>
          </a:p>
        </p:txBody>
      </p:sp>
      <p:sp>
        <p:nvSpPr>
          <p:cNvPr id="4" name="灯片编号占位符 3"/>
          <p:cNvSpPr>
            <a:spLocks noGrp="1"/>
          </p:cNvSpPr>
          <p:nvPr>
            <p:ph type="sldNum" sz="quarter" idx="12"/>
          </p:nvPr>
        </p:nvSpPr>
        <p:spPr/>
        <p:txBody>
          <a:bodyPr/>
          <a:lstStyle/>
          <a:p>
            <a:fld id="{8D799FDA-18D8-4B84-B289-CB163898CA7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CBE4C98-3AFB-4738-8E75-E6B8A6E64E05}" type="datetime1">
              <a:rPr lang="zh-CN" altLang="en-US" smtClean="0"/>
              <a:t>2014/10/12</a:t>
            </a:fld>
            <a:endParaRPr lang="zh-CN" altLang="en-US"/>
          </a:p>
        </p:txBody>
      </p:sp>
      <p:sp>
        <p:nvSpPr>
          <p:cNvPr id="6" name="页脚占位符 5"/>
          <p:cNvSpPr>
            <a:spLocks noGrp="1"/>
          </p:cNvSpPr>
          <p:nvPr>
            <p:ph type="ftr" sz="quarter" idx="11"/>
          </p:nvPr>
        </p:nvSpPr>
        <p:spPr/>
        <p:txBody>
          <a:bodyPr/>
          <a:lstStyle/>
          <a:p>
            <a:r>
              <a:rPr lang="en-US" altLang="zh-CN" smtClean="0"/>
              <a:t>SEOMIS</a:t>
            </a:r>
            <a:r>
              <a:rPr lang="zh-CN" altLang="en-US" smtClean="0"/>
              <a:t>的设计与实现</a:t>
            </a:r>
            <a:endParaRPr lang="zh-CN" altLang="en-US"/>
          </a:p>
        </p:txBody>
      </p:sp>
      <p:sp>
        <p:nvSpPr>
          <p:cNvPr id="7" name="灯片编号占位符 6"/>
          <p:cNvSpPr>
            <a:spLocks noGrp="1"/>
          </p:cNvSpPr>
          <p:nvPr>
            <p:ph type="sldNum" sz="quarter" idx="12"/>
          </p:nvPr>
        </p:nvSpPr>
        <p:spPr/>
        <p:txBody>
          <a:bodyPr/>
          <a:lstStyle/>
          <a:p>
            <a:fld id="{8D799FDA-18D8-4B84-B289-CB163898CA7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EB04599-36E4-460C-B0B0-C6E71B77841E}" type="datetime1">
              <a:rPr lang="zh-CN" altLang="en-US" smtClean="0"/>
              <a:t>2014/10/12</a:t>
            </a:fld>
            <a:endParaRPr lang="zh-CN" altLang="en-US"/>
          </a:p>
        </p:txBody>
      </p:sp>
      <p:sp>
        <p:nvSpPr>
          <p:cNvPr id="6" name="页脚占位符 5"/>
          <p:cNvSpPr>
            <a:spLocks noGrp="1"/>
          </p:cNvSpPr>
          <p:nvPr>
            <p:ph type="ftr" sz="quarter" idx="11"/>
          </p:nvPr>
        </p:nvSpPr>
        <p:spPr/>
        <p:txBody>
          <a:bodyPr/>
          <a:lstStyle/>
          <a:p>
            <a:r>
              <a:rPr lang="en-US" altLang="zh-CN" smtClean="0"/>
              <a:t>SEOMIS</a:t>
            </a:r>
            <a:r>
              <a:rPr lang="zh-CN" altLang="en-US" smtClean="0"/>
              <a:t>的设计与实现</a:t>
            </a:r>
            <a:endParaRPr lang="zh-CN" altLang="en-US"/>
          </a:p>
        </p:txBody>
      </p:sp>
      <p:sp>
        <p:nvSpPr>
          <p:cNvPr id="7" name="灯片编号占位符 6"/>
          <p:cNvSpPr>
            <a:spLocks noGrp="1"/>
          </p:cNvSpPr>
          <p:nvPr>
            <p:ph type="sldNum" sz="quarter" idx="12"/>
          </p:nvPr>
        </p:nvSpPr>
        <p:spPr/>
        <p:txBody>
          <a:bodyPr/>
          <a:lstStyle/>
          <a:p>
            <a:fld id="{8D799FDA-18D8-4B84-B289-CB163898CA7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13" cstate="print"/>
          <a:srcRect/>
          <a:stretch>
            <a:fillRect/>
          </a:stretch>
        </p:blipFill>
        <p:spPr bwMode="auto">
          <a:xfrm>
            <a:off x="-1" y="0"/>
            <a:ext cx="9144001" cy="1280948"/>
          </a:xfrm>
          <a:prstGeom prst="rect">
            <a:avLst/>
          </a:prstGeom>
          <a:noFill/>
          <a:ln w="9525">
            <a:noFill/>
            <a:miter lim="800000"/>
            <a:headEnd/>
            <a:tailEnd/>
          </a:ln>
        </p:spPr>
      </p:pic>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DA129A-725E-4303-8774-04F22BBA2F17}" type="datetime1">
              <a:rPr lang="zh-CN" altLang="en-US" smtClean="0"/>
              <a:t>2014/10/12</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b="0">
                <a:solidFill>
                  <a:schemeClr val="tx1"/>
                </a:solidFill>
              </a:defRPr>
            </a:lvl1pPr>
          </a:lstStyle>
          <a:p>
            <a:r>
              <a:rPr lang="en-US" altLang="zh-CN" smtClean="0"/>
              <a:t>SEOMIS</a:t>
            </a:r>
            <a:r>
              <a:rPr lang="zh-CN" altLang="en-US" smtClean="0"/>
              <a:t>的设计与实现</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B96F3-FB0F-4D64-BEF1-373357CB35CC}"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ctr"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lnSpc>
          <a:spcPct val="150000"/>
        </a:lnSpc>
        <a:spcBef>
          <a:spcPct val="20000"/>
        </a:spcBef>
        <a:buFont typeface="Arial" pitchFamily="34" charset="0"/>
        <a:buChar char="•"/>
        <a:defRPr sz="2800" kern="1200">
          <a:solidFill>
            <a:schemeClr val="tx1"/>
          </a:solidFill>
          <a:latin typeface="+mj-ea"/>
          <a:ea typeface="+mj-ea"/>
          <a:cs typeface="+mn-cs"/>
        </a:defRPr>
      </a:lvl1pPr>
      <a:lvl2pPr marL="742950" indent="-285750" algn="l" defTabSz="914400" rtl="0" eaLnBrk="1" latinLnBrk="0" hangingPunct="1">
        <a:lnSpc>
          <a:spcPct val="150000"/>
        </a:lnSpc>
        <a:spcBef>
          <a:spcPct val="20000"/>
        </a:spcBef>
        <a:buFont typeface="Arial" pitchFamily="34" charset="0"/>
        <a:buChar char="–"/>
        <a:defRPr sz="2400" kern="1200">
          <a:solidFill>
            <a:schemeClr val="tx1"/>
          </a:solidFill>
          <a:latin typeface="+mj-ea"/>
          <a:ea typeface="+mj-ea"/>
          <a:cs typeface="+mn-cs"/>
        </a:defRPr>
      </a:lvl2pPr>
      <a:lvl3pPr marL="11430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j-ea"/>
          <a:ea typeface="+mj-ea"/>
          <a:cs typeface="+mn-cs"/>
        </a:defRPr>
      </a:lvl3pPr>
      <a:lvl4pPr marL="1600200" indent="-228600" algn="l" defTabSz="914400" rtl="0" eaLnBrk="1" latinLnBrk="0" hangingPunct="1">
        <a:lnSpc>
          <a:spcPct val="150000"/>
        </a:lnSpc>
        <a:spcBef>
          <a:spcPct val="20000"/>
        </a:spcBef>
        <a:buFont typeface="Arial" pitchFamily="34" charset="0"/>
        <a:buChar char="–"/>
        <a:defRPr sz="1800" kern="1200">
          <a:solidFill>
            <a:schemeClr val="tx1"/>
          </a:solidFill>
          <a:latin typeface="+mj-ea"/>
          <a:ea typeface="+mj-ea"/>
          <a:cs typeface="+mn-cs"/>
        </a:defRPr>
      </a:lvl4pPr>
      <a:lvl5pPr marL="2057400" indent="-228600" algn="l" defTabSz="914400" rtl="0" eaLnBrk="1" latinLnBrk="0" hangingPunct="1">
        <a:lnSpc>
          <a:spcPct val="150000"/>
        </a:lnSpc>
        <a:spcBef>
          <a:spcPct val="20000"/>
        </a:spcBef>
        <a:buFont typeface="Arial" pitchFamily="34" charset="0"/>
        <a:buChar char="»"/>
        <a:defRPr sz="1800" kern="1200">
          <a:solidFill>
            <a:schemeClr val="tx1"/>
          </a:solidFill>
          <a:latin typeface="+mj-ea"/>
          <a:ea typeface="+mj-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package" Target="../embeddings/Microsoft_Visio___1.vsdx"/></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脐带血库企业运营管理系统</a:t>
            </a:r>
            <a:br>
              <a:rPr lang="zh-CN" altLang="en-US" dirty="0"/>
            </a:br>
            <a:r>
              <a:rPr lang="zh-CN" altLang="en-US" dirty="0"/>
              <a:t>的设计与实现</a:t>
            </a:r>
          </a:p>
        </p:txBody>
      </p:sp>
      <p:sp>
        <p:nvSpPr>
          <p:cNvPr id="3" name="副标题 2"/>
          <p:cNvSpPr>
            <a:spLocks noGrp="1"/>
          </p:cNvSpPr>
          <p:nvPr>
            <p:ph type="subTitle" idx="1"/>
          </p:nvPr>
        </p:nvSpPr>
        <p:spPr>
          <a:xfrm>
            <a:off x="5076056" y="4293096"/>
            <a:ext cx="2696344" cy="1345704"/>
          </a:xfrm>
        </p:spPr>
        <p:txBody>
          <a:bodyPr>
            <a:normAutofit/>
          </a:bodyPr>
          <a:lstStyle/>
          <a:p>
            <a:pPr algn="l"/>
            <a:r>
              <a:rPr lang="zh-CN" altLang="en-US" sz="1600" dirty="0" smtClean="0"/>
              <a:t>指导老师：朱东来                              </a:t>
            </a:r>
          </a:p>
          <a:p>
            <a:pPr algn="l"/>
            <a:r>
              <a:rPr lang="zh-CN" altLang="en-US" sz="1600" dirty="0" smtClean="0"/>
              <a:t>学生姓名：吕晓波</a:t>
            </a:r>
            <a:endParaRPr lang="en-US" altLang="zh-CN" sz="1600" dirty="0" smtClean="0"/>
          </a:p>
          <a:p>
            <a:pPr algn="l"/>
            <a:r>
              <a:rPr lang="zh-CN" altLang="en-US" sz="1600" dirty="0" smtClean="0"/>
              <a:t>学生学号：</a:t>
            </a:r>
            <a:r>
              <a:rPr lang="en-US" altLang="zh-CN" sz="1600" dirty="0" smtClean="0"/>
              <a:t>13222010054</a:t>
            </a:r>
            <a:endParaRPr lang="zh-CN" altLang="en-US" sz="1600" dirty="0" smtClean="0"/>
          </a:p>
          <a:p>
            <a:pPr algn="l"/>
            <a:endParaRPr lang="zh-CN" alt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系统</a:t>
            </a:r>
            <a:r>
              <a:rPr lang="zh-CN" altLang="en-US" dirty="0" smtClean="0"/>
              <a:t>总体设计</a:t>
            </a:r>
            <a:endParaRPr lang="zh-CN" altLang="en-US" dirty="0"/>
          </a:p>
        </p:txBody>
      </p:sp>
      <p:sp>
        <p:nvSpPr>
          <p:cNvPr id="7" name="内容占位符 6"/>
          <p:cNvSpPr>
            <a:spLocks noGrp="1"/>
          </p:cNvSpPr>
          <p:nvPr>
            <p:ph idx="1"/>
          </p:nvPr>
        </p:nvSpPr>
        <p:spPr/>
        <p:txBody>
          <a:bodyPr>
            <a:normAutofit/>
          </a:bodyPr>
          <a:lstStyle/>
          <a:p>
            <a:r>
              <a:rPr lang="zh-CN" altLang="zh-CN" dirty="0" smtClean="0"/>
              <a:t>总体设计</a:t>
            </a:r>
            <a:r>
              <a:rPr lang="en-US" altLang="zh-CN" dirty="0" smtClean="0"/>
              <a:t>SOA</a:t>
            </a:r>
            <a:r>
              <a:rPr lang="zh-CN" altLang="zh-CN" dirty="0" smtClean="0"/>
              <a:t>架构，脐带</a:t>
            </a:r>
            <a:r>
              <a:rPr lang="zh-CN" altLang="zh-CN" dirty="0"/>
              <a:t>血库的业务流程和</a:t>
            </a:r>
            <a:r>
              <a:rPr lang="en-US" altLang="zh-CN" dirty="0"/>
              <a:t>Web Services</a:t>
            </a:r>
            <a:r>
              <a:rPr lang="zh-CN" altLang="zh-CN" dirty="0"/>
              <a:t>的技术流程相互形成联系和</a:t>
            </a:r>
            <a:r>
              <a:rPr lang="zh-CN" altLang="zh-CN" dirty="0" smtClean="0"/>
              <a:t>映射</a:t>
            </a:r>
            <a:r>
              <a:rPr lang="en-US" altLang="zh-CN" dirty="0" smtClean="0"/>
              <a:t>;</a:t>
            </a:r>
          </a:p>
          <a:p>
            <a:r>
              <a:rPr lang="zh-CN" altLang="zh-CN" dirty="0"/>
              <a:t>系统总体设计包括三个</a:t>
            </a:r>
            <a:r>
              <a:rPr lang="zh-CN" altLang="zh-CN" dirty="0" smtClean="0"/>
              <a:t>层次</a:t>
            </a:r>
            <a:endParaRPr lang="en-US" altLang="zh-CN" dirty="0" smtClean="0"/>
          </a:p>
          <a:p>
            <a:pPr lvl="1"/>
            <a:r>
              <a:rPr lang="zh-CN" altLang="zh-CN" sz="2000" dirty="0" smtClean="0"/>
              <a:t>终端</a:t>
            </a:r>
            <a:r>
              <a:rPr lang="zh-CN" altLang="zh-CN" sz="2000" dirty="0"/>
              <a:t>展示及接口访问</a:t>
            </a:r>
            <a:r>
              <a:rPr lang="zh-CN" altLang="zh-CN" sz="2000" dirty="0" smtClean="0"/>
              <a:t>层</a:t>
            </a:r>
            <a:endParaRPr lang="en-US" altLang="zh-CN" sz="2000" dirty="0" smtClean="0"/>
          </a:p>
          <a:p>
            <a:pPr lvl="1"/>
            <a:r>
              <a:rPr lang="zh-CN" altLang="zh-CN" sz="2000" dirty="0" smtClean="0"/>
              <a:t>业务</a:t>
            </a:r>
            <a:r>
              <a:rPr lang="zh-CN" altLang="zh-CN" sz="2000" dirty="0"/>
              <a:t>逻辑</a:t>
            </a:r>
            <a:r>
              <a:rPr lang="zh-CN" altLang="zh-CN" sz="2000" dirty="0" smtClean="0"/>
              <a:t>层</a:t>
            </a:r>
            <a:endParaRPr lang="en-US" altLang="zh-CN" sz="2000" dirty="0" smtClean="0"/>
          </a:p>
          <a:p>
            <a:pPr lvl="1"/>
            <a:r>
              <a:rPr lang="zh-CN" altLang="zh-CN" sz="2000" dirty="0" smtClean="0"/>
              <a:t>数据层</a:t>
            </a:r>
            <a:endParaRPr lang="en-US" altLang="zh-CN" sz="2000" dirty="0" smtClean="0"/>
          </a:p>
          <a:p>
            <a:endParaRPr lang="en-US" altLang="zh-CN" baseline="30000" dirty="0" smtClean="0"/>
          </a:p>
        </p:txBody>
      </p:sp>
      <p:sp>
        <p:nvSpPr>
          <p:cNvPr id="4" name="日期占位符 3"/>
          <p:cNvSpPr>
            <a:spLocks noGrp="1"/>
          </p:cNvSpPr>
          <p:nvPr>
            <p:ph type="dt" sz="half" idx="10"/>
          </p:nvPr>
        </p:nvSpPr>
        <p:spPr/>
        <p:txBody>
          <a:bodyPr/>
          <a:lstStyle/>
          <a:p>
            <a:fld id="{68E3D5D3-CAD4-4752-8745-E1CEF48EAC83}" type="datetime1">
              <a:rPr lang="zh-CN" altLang="en-US" smtClean="0"/>
              <a:t>2014/10/12</a:t>
            </a:fld>
            <a:endParaRPr lang="zh-CN" altLang="en-US"/>
          </a:p>
        </p:txBody>
      </p:sp>
      <p:sp>
        <p:nvSpPr>
          <p:cNvPr id="5" name="页脚占位符 4"/>
          <p:cNvSpPr>
            <a:spLocks noGrp="1"/>
          </p:cNvSpPr>
          <p:nvPr>
            <p:ph type="ftr" sz="quarter" idx="11"/>
          </p:nvPr>
        </p:nvSpPr>
        <p:spPr/>
        <p:txBody>
          <a:bodyPr/>
          <a:lstStyle/>
          <a:p>
            <a:r>
              <a:rPr lang="en-US" altLang="zh-CN" smtClean="0"/>
              <a:t>SEOMIS</a:t>
            </a:r>
            <a:r>
              <a:rPr lang="zh-CN" altLang="en-US" smtClean="0"/>
              <a:t>的设计与实现</a:t>
            </a:r>
            <a:endParaRPr lang="zh-CN" altLang="en-US" dirty="0" smtClean="0"/>
          </a:p>
        </p:txBody>
      </p:sp>
      <p:sp>
        <p:nvSpPr>
          <p:cNvPr id="6" name="灯片编号占位符 5"/>
          <p:cNvSpPr>
            <a:spLocks noGrp="1"/>
          </p:cNvSpPr>
          <p:nvPr>
            <p:ph type="sldNum" sz="quarter" idx="12"/>
          </p:nvPr>
        </p:nvSpPr>
        <p:spPr/>
        <p:txBody>
          <a:bodyPr/>
          <a:lstStyle/>
          <a:p>
            <a:fld id="{8D799FDA-18D8-4B84-B289-CB163898CA75}" type="slidenum">
              <a:rPr lang="zh-CN" altLang="en-US" smtClean="0"/>
              <a:pPr/>
              <a:t>10</a:t>
            </a:fld>
            <a:endParaRPr lang="zh-CN" altLang="en-US"/>
          </a:p>
        </p:txBody>
      </p:sp>
    </p:spTree>
    <p:extLst>
      <p:ext uri="{BB962C8B-B14F-4D97-AF65-F5344CB8AC3E}">
        <p14:creationId xmlns:p14="http://schemas.microsoft.com/office/powerpoint/2010/main" val="20947403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系统</a:t>
            </a:r>
            <a:r>
              <a:rPr lang="zh-CN" altLang="en-US" dirty="0" smtClean="0"/>
              <a:t>总体设计</a:t>
            </a:r>
            <a:endParaRPr lang="zh-CN" altLang="en-US" dirty="0"/>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392" y="1417638"/>
            <a:ext cx="8144056" cy="4844004"/>
          </a:xfrm>
        </p:spPr>
      </p:pic>
      <p:sp>
        <p:nvSpPr>
          <p:cNvPr id="4" name="日期占位符 3"/>
          <p:cNvSpPr>
            <a:spLocks noGrp="1"/>
          </p:cNvSpPr>
          <p:nvPr>
            <p:ph type="dt" sz="half" idx="10"/>
          </p:nvPr>
        </p:nvSpPr>
        <p:spPr/>
        <p:txBody>
          <a:bodyPr/>
          <a:lstStyle/>
          <a:p>
            <a:fld id="{68E3D5D3-CAD4-4752-8745-E1CEF48EAC83}" type="datetime1">
              <a:rPr lang="zh-CN" altLang="en-US" smtClean="0"/>
              <a:t>2014/10/12</a:t>
            </a:fld>
            <a:endParaRPr lang="zh-CN" altLang="en-US"/>
          </a:p>
        </p:txBody>
      </p:sp>
      <p:sp>
        <p:nvSpPr>
          <p:cNvPr id="5" name="页脚占位符 4"/>
          <p:cNvSpPr>
            <a:spLocks noGrp="1"/>
          </p:cNvSpPr>
          <p:nvPr>
            <p:ph type="ftr" sz="quarter" idx="11"/>
          </p:nvPr>
        </p:nvSpPr>
        <p:spPr/>
        <p:txBody>
          <a:bodyPr/>
          <a:lstStyle/>
          <a:p>
            <a:r>
              <a:rPr lang="en-US" altLang="zh-CN" smtClean="0"/>
              <a:t>SEOMIS</a:t>
            </a:r>
            <a:r>
              <a:rPr lang="zh-CN" altLang="en-US" smtClean="0"/>
              <a:t>的设计与实现</a:t>
            </a:r>
            <a:endParaRPr lang="zh-CN" altLang="en-US" dirty="0" smtClean="0"/>
          </a:p>
        </p:txBody>
      </p:sp>
      <p:sp>
        <p:nvSpPr>
          <p:cNvPr id="6" name="灯片编号占位符 5"/>
          <p:cNvSpPr>
            <a:spLocks noGrp="1"/>
          </p:cNvSpPr>
          <p:nvPr>
            <p:ph type="sldNum" sz="quarter" idx="12"/>
          </p:nvPr>
        </p:nvSpPr>
        <p:spPr/>
        <p:txBody>
          <a:bodyPr/>
          <a:lstStyle/>
          <a:p>
            <a:fld id="{8D799FDA-18D8-4B84-B289-CB163898CA75}" type="slidenum">
              <a:rPr lang="zh-CN" altLang="en-US" smtClean="0"/>
              <a:pPr/>
              <a:t>11</a:t>
            </a:fld>
            <a:endParaRPr lang="zh-CN" altLang="en-US"/>
          </a:p>
        </p:txBody>
      </p:sp>
    </p:spTree>
    <p:extLst>
      <p:ext uri="{BB962C8B-B14F-4D97-AF65-F5344CB8AC3E}">
        <p14:creationId xmlns:p14="http://schemas.microsoft.com/office/powerpoint/2010/main" val="23660346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t> </a:t>
            </a:r>
            <a:r>
              <a:rPr lang="zh-CN" altLang="en-US" dirty="0" smtClean="0"/>
              <a:t>系统总体设计</a:t>
            </a:r>
            <a:endParaRPr lang="zh-CN" altLang="en-US" dirty="0"/>
          </a:p>
        </p:txBody>
      </p:sp>
      <p:sp>
        <p:nvSpPr>
          <p:cNvPr id="27724" name="内容占位符 27723"/>
          <p:cNvSpPr>
            <a:spLocks noGrp="1"/>
          </p:cNvSpPr>
          <p:nvPr>
            <p:ph sz="half" idx="1"/>
          </p:nvPr>
        </p:nvSpPr>
        <p:spPr/>
        <p:txBody>
          <a:bodyPr>
            <a:normAutofit/>
          </a:bodyPr>
          <a:lstStyle/>
          <a:p>
            <a:r>
              <a:rPr lang="zh-CN" altLang="en-US" sz="2000" dirty="0" smtClean="0"/>
              <a:t>网络拓扑结构（集中式架构）</a:t>
            </a:r>
            <a:endParaRPr lang="en-US" altLang="zh-CN" sz="2000" dirty="0" smtClean="0"/>
          </a:p>
          <a:p>
            <a:pPr lvl="1"/>
            <a:r>
              <a:rPr lang="zh-CN" altLang="zh-CN" sz="1800" dirty="0" smtClean="0"/>
              <a:t>集团总部数据中心</a:t>
            </a:r>
            <a:endParaRPr lang="en-US" altLang="zh-CN" sz="1800" dirty="0" smtClean="0"/>
          </a:p>
          <a:p>
            <a:pPr lvl="1"/>
            <a:r>
              <a:rPr lang="zh-CN" altLang="zh-CN" sz="1800" dirty="0" smtClean="0"/>
              <a:t>集团</a:t>
            </a:r>
            <a:r>
              <a:rPr lang="zh-CN" altLang="zh-CN" sz="1800" dirty="0"/>
              <a:t>总部</a:t>
            </a:r>
            <a:r>
              <a:rPr lang="zh-CN" altLang="zh-CN" sz="1800" dirty="0" smtClean="0"/>
              <a:t>客户端</a:t>
            </a:r>
            <a:endParaRPr lang="en-US" altLang="zh-CN" sz="1800" dirty="0" smtClean="0"/>
          </a:p>
          <a:p>
            <a:pPr lvl="1"/>
            <a:r>
              <a:rPr lang="zh-CN" altLang="zh-CN" sz="1800" dirty="0" smtClean="0"/>
              <a:t>异地</a:t>
            </a:r>
            <a:r>
              <a:rPr lang="zh-CN" altLang="zh-CN" sz="1800" dirty="0"/>
              <a:t>备份</a:t>
            </a:r>
            <a:r>
              <a:rPr lang="zh-CN" altLang="zh-CN" sz="1800" dirty="0" smtClean="0"/>
              <a:t>中心</a:t>
            </a:r>
            <a:endParaRPr lang="en-US" altLang="zh-CN" sz="1800" dirty="0" smtClean="0"/>
          </a:p>
          <a:p>
            <a:pPr lvl="1"/>
            <a:r>
              <a:rPr lang="zh-CN" altLang="zh-CN" sz="1800" dirty="0" smtClean="0"/>
              <a:t>各</a:t>
            </a:r>
            <a:r>
              <a:rPr lang="zh-CN" altLang="zh-CN" sz="1800" dirty="0"/>
              <a:t>分公司</a:t>
            </a:r>
            <a:r>
              <a:rPr lang="zh-CN" altLang="zh-CN" sz="1800" dirty="0" smtClean="0"/>
              <a:t>客户端</a:t>
            </a:r>
            <a:endParaRPr lang="en-US" altLang="zh-CN" sz="1800" dirty="0" smtClean="0"/>
          </a:p>
          <a:p>
            <a:pPr lvl="1"/>
            <a:r>
              <a:rPr lang="zh-CN" altLang="zh-CN" sz="1800" dirty="0" smtClean="0"/>
              <a:t>远程</a:t>
            </a:r>
            <a:r>
              <a:rPr lang="zh-CN" altLang="zh-CN" sz="1800" dirty="0"/>
              <a:t>移动终端及在线</a:t>
            </a:r>
            <a:r>
              <a:rPr lang="zh-CN" altLang="zh-CN" sz="1800" dirty="0" smtClean="0"/>
              <a:t>客户</a:t>
            </a:r>
            <a:endParaRPr lang="en-US" altLang="zh-CN" sz="1800" dirty="0" smtClean="0"/>
          </a:p>
          <a:p>
            <a:pPr lvl="1"/>
            <a:r>
              <a:rPr lang="en-US" altLang="zh-CN" sz="1800" dirty="0" smtClean="0"/>
              <a:t>……</a:t>
            </a:r>
            <a:endParaRPr lang="zh-CN" altLang="en-US" sz="1800" dirty="0"/>
          </a:p>
        </p:txBody>
      </p:sp>
      <p:sp>
        <p:nvSpPr>
          <p:cNvPr id="4" name="日期占位符 3"/>
          <p:cNvSpPr>
            <a:spLocks noGrp="1"/>
          </p:cNvSpPr>
          <p:nvPr>
            <p:ph type="dt" sz="half" idx="10"/>
          </p:nvPr>
        </p:nvSpPr>
        <p:spPr/>
        <p:txBody>
          <a:bodyPr/>
          <a:lstStyle/>
          <a:p>
            <a:fld id="{68E3D5D3-CAD4-4752-8745-E1CEF48EAC83}" type="datetime1">
              <a:rPr lang="zh-CN" altLang="en-US" smtClean="0"/>
              <a:t>2014/10/12</a:t>
            </a:fld>
            <a:endParaRPr lang="zh-CN" altLang="en-US"/>
          </a:p>
        </p:txBody>
      </p:sp>
      <p:sp>
        <p:nvSpPr>
          <p:cNvPr id="5" name="页脚占位符 4"/>
          <p:cNvSpPr>
            <a:spLocks noGrp="1"/>
          </p:cNvSpPr>
          <p:nvPr>
            <p:ph type="ftr" sz="quarter" idx="11"/>
          </p:nvPr>
        </p:nvSpPr>
        <p:spPr/>
        <p:txBody>
          <a:bodyPr/>
          <a:lstStyle/>
          <a:p>
            <a:r>
              <a:rPr lang="en-US" altLang="zh-CN" smtClean="0"/>
              <a:t>SEOMIS</a:t>
            </a:r>
            <a:r>
              <a:rPr lang="zh-CN" altLang="en-US" smtClean="0"/>
              <a:t>的设计与实现</a:t>
            </a:r>
            <a:endParaRPr lang="zh-CN" altLang="en-US" dirty="0" smtClean="0"/>
          </a:p>
        </p:txBody>
      </p:sp>
      <p:sp>
        <p:nvSpPr>
          <p:cNvPr id="6" name="灯片编号占位符 5"/>
          <p:cNvSpPr>
            <a:spLocks noGrp="1"/>
          </p:cNvSpPr>
          <p:nvPr>
            <p:ph type="sldNum" sz="quarter" idx="12"/>
          </p:nvPr>
        </p:nvSpPr>
        <p:spPr/>
        <p:txBody>
          <a:bodyPr/>
          <a:lstStyle/>
          <a:p>
            <a:fld id="{8D799FDA-18D8-4B84-B289-CB163898CA75}" type="slidenum">
              <a:rPr lang="zh-CN" altLang="en-US" smtClean="0"/>
              <a:pPr/>
              <a:t>12</a:t>
            </a:fld>
            <a:endParaRPr lang="zh-CN" altLang="en-US"/>
          </a:p>
        </p:txBody>
      </p:sp>
      <p:pic>
        <p:nvPicPr>
          <p:cNvPr id="8" name="图片 7"/>
          <p:cNvPicPr>
            <a:picLocks noChangeAspect="1"/>
          </p:cNvPicPr>
          <p:nvPr/>
        </p:nvPicPr>
        <p:blipFill>
          <a:blip r:embed="rId2"/>
          <a:stretch>
            <a:fillRect/>
          </a:stretch>
        </p:blipFill>
        <p:spPr>
          <a:xfrm>
            <a:off x="4495800" y="1249902"/>
            <a:ext cx="4396680" cy="5214783"/>
          </a:xfrm>
          <a:prstGeom prst="rect">
            <a:avLst/>
          </a:prstGeom>
        </p:spPr>
      </p:pic>
    </p:spTree>
    <p:extLst>
      <p:ext uri="{BB962C8B-B14F-4D97-AF65-F5344CB8AC3E}">
        <p14:creationId xmlns:p14="http://schemas.microsoft.com/office/powerpoint/2010/main" val="1073585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t> </a:t>
            </a:r>
            <a:r>
              <a:rPr lang="zh-CN" altLang="en-US" dirty="0" smtClean="0"/>
              <a:t>系统总体设计</a:t>
            </a:r>
            <a:endParaRPr lang="zh-CN" altLang="en-US" dirty="0"/>
          </a:p>
        </p:txBody>
      </p:sp>
      <p:sp>
        <p:nvSpPr>
          <p:cNvPr id="27724" name="内容占位符 27723"/>
          <p:cNvSpPr>
            <a:spLocks noGrp="1"/>
          </p:cNvSpPr>
          <p:nvPr>
            <p:ph idx="1"/>
          </p:nvPr>
        </p:nvSpPr>
        <p:spPr/>
        <p:txBody>
          <a:bodyPr>
            <a:noAutofit/>
          </a:bodyPr>
          <a:lstStyle/>
          <a:p>
            <a:r>
              <a:rPr lang="zh-CN" altLang="en-US" sz="2000" dirty="0" smtClean="0"/>
              <a:t>主机架构：双机热备部署虚拟机</a:t>
            </a:r>
            <a:endParaRPr lang="en-US" altLang="zh-CN" sz="2000" dirty="0" smtClean="0"/>
          </a:p>
          <a:p>
            <a:r>
              <a:rPr lang="zh-CN" altLang="en-US" sz="2000" dirty="0" smtClean="0"/>
              <a:t>服务器操作系统：</a:t>
            </a:r>
            <a:r>
              <a:rPr lang="en-US" altLang="zh-CN" sz="2000" dirty="0"/>
              <a:t>Microsoft Windows 2008 </a:t>
            </a:r>
            <a:r>
              <a:rPr lang="en-US" altLang="zh-CN" sz="2000" dirty="0" smtClean="0"/>
              <a:t>R2</a:t>
            </a:r>
          </a:p>
          <a:p>
            <a:r>
              <a:rPr lang="zh-CN" altLang="en-US" sz="2000" dirty="0" smtClean="0"/>
              <a:t>虚拟化软件：</a:t>
            </a:r>
            <a:r>
              <a:rPr lang="en-US" altLang="zh-CN" sz="2000" dirty="0"/>
              <a:t>VMware vSphere </a:t>
            </a:r>
            <a:endParaRPr lang="en-US" altLang="zh-CN" sz="2000" dirty="0" smtClean="0"/>
          </a:p>
          <a:p>
            <a:r>
              <a:rPr lang="zh-CN" altLang="en-US" sz="2000" dirty="0" smtClean="0"/>
              <a:t>数据库软件：</a:t>
            </a:r>
            <a:r>
              <a:rPr lang="en-US" altLang="zh-CN" sz="2000" dirty="0" smtClean="0"/>
              <a:t>Microsoft </a:t>
            </a:r>
            <a:r>
              <a:rPr lang="en-US" altLang="zh-CN" sz="2000" dirty="0"/>
              <a:t>SQL Server </a:t>
            </a:r>
            <a:r>
              <a:rPr lang="en-US" altLang="zh-CN" sz="2000" dirty="0" smtClean="0"/>
              <a:t>2008</a:t>
            </a:r>
          </a:p>
          <a:p>
            <a:r>
              <a:rPr lang="zh-CN" altLang="en-US" sz="2000" dirty="0" smtClean="0"/>
              <a:t>开发工具：</a:t>
            </a:r>
            <a:r>
              <a:rPr lang="en-US" altLang="zh-CN" sz="2000" dirty="0" smtClean="0"/>
              <a:t>.NET</a:t>
            </a:r>
            <a:r>
              <a:rPr lang="en-US" altLang="zh-CN" sz="1600" dirty="0" smtClean="0"/>
              <a:t> </a:t>
            </a:r>
          </a:p>
          <a:p>
            <a:r>
              <a:rPr lang="zh-CN" altLang="en-US" sz="2000" dirty="0" smtClean="0"/>
              <a:t>移动终端：</a:t>
            </a:r>
            <a:r>
              <a:rPr lang="en-US" altLang="zh-CN" sz="2000" dirty="0" smtClean="0"/>
              <a:t>Android </a:t>
            </a:r>
            <a:endParaRPr lang="zh-CN" altLang="en-US" sz="2000" dirty="0"/>
          </a:p>
        </p:txBody>
      </p:sp>
      <p:sp>
        <p:nvSpPr>
          <p:cNvPr id="4" name="日期占位符 3"/>
          <p:cNvSpPr>
            <a:spLocks noGrp="1"/>
          </p:cNvSpPr>
          <p:nvPr>
            <p:ph type="dt" sz="half" idx="10"/>
          </p:nvPr>
        </p:nvSpPr>
        <p:spPr/>
        <p:txBody>
          <a:bodyPr/>
          <a:lstStyle/>
          <a:p>
            <a:fld id="{68E3D5D3-CAD4-4752-8745-E1CEF48EAC83}" type="datetime1">
              <a:rPr lang="zh-CN" altLang="en-US" smtClean="0"/>
              <a:t>2014/10/12</a:t>
            </a:fld>
            <a:endParaRPr lang="zh-CN" altLang="en-US"/>
          </a:p>
        </p:txBody>
      </p:sp>
      <p:sp>
        <p:nvSpPr>
          <p:cNvPr id="5" name="页脚占位符 4"/>
          <p:cNvSpPr>
            <a:spLocks noGrp="1"/>
          </p:cNvSpPr>
          <p:nvPr>
            <p:ph type="ftr" sz="quarter" idx="11"/>
          </p:nvPr>
        </p:nvSpPr>
        <p:spPr/>
        <p:txBody>
          <a:bodyPr/>
          <a:lstStyle/>
          <a:p>
            <a:r>
              <a:rPr lang="en-US" altLang="zh-CN" smtClean="0"/>
              <a:t>SEOMIS</a:t>
            </a:r>
            <a:r>
              <a:rPr lang="zh-CN" altLang="en-US" smtClean="0"/>
              <a:t>的设计与实现</a:t>
            </a:r>
            <a:endParaRPr lang="zh-CN" altLang="en-US" dirty="0" smtClean="0"/>
          </a:p>
        </p:txBody>
      </p:sp>
      <p:sp>
        <p:nvSpPr>
          <p:cNvPr id="6" name="灯片编号占位符 5"/>
          <p:cNvSpPr>
            <a:spLocks noGrp="1"/>
          </p:cNvSpPr>
          <p:nvPr>
            <p:ph type="sldNum" sz="quarter" idx="12"/>
          </p:nvPr>
        </p:nvSpPr>
        <p:spPr/>
        <p:txBody>
          <a:bodyPr/>
          <a:lstStyle/>
          <a:p>
            <a:fld id="{8D799FDA-18D8-4B84-B289-CB163898CA75}" type="slidenum">
              <a:rPr lang="zh-CN" altLang="en-US" smtClean="0"/>
              <a:pPr/>
              <a:t>13</a:t>
            </a:fld>
            <a:endParaRPr lang="zh-CN" altLang="en-US"/>
          </a:p>
        </p:txBody>
      </p:sp>
      <p:pic>
        <p:nvPicPr>
          <p:cNvPr id="29698" name="Picture 2" descr="图 3-8 主机双机热备示意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692054"/>
            <a:ext cx="3488421"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3099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系统详细设计</a:t>
            </a:r>
            <a:endParaRPr lang="zh-CN" altLang="en-US" dirty="0"/>
          </a:p>
        </p:txBody>
      </p:sp>
      <p:sp>
        <p:nvSpPr>
          <p:cNvPr id="3" name="内容占位符 2"/>
          <p:cNvSpPr>
            <a:spLocks noGrp="1"/>
          </p:cNvSpPr>
          <p:nvPr>
            <p:ph idx="1"/>
          </p:nvPr>
        </p:nvSpPr>
        <p:spPr/>
        <p:txBody>
          <a:bodyPr>
            <a:normAutofit/>
          </a:bodyPr>
          <a:lstStyle/>
          <a:p>
            <a:r>
              <a:rPr lang="zh-CN" altLang="zh-CN" sz="2000" dirty="0" smtClean="0"/>
              <a:t>纵向业务经历</a:t>
            </a:r>
            <a:r>
              <a:rPr lang="zh-CN" altLang="zh-CN" sz="2000" dirty="0"/>
              <a:t>协议、采集、制备、检测、库存、临床</a:t>
            </a:r>
            <a:r>
              <a:rPr lang="zh-CN" altLang="zh-CN" sz="2000" dirty="0" smtClean="0"/>
              <a:t>等</a:t>
            </a:r>
            <a:r>
              <a:rPr lang="zh-CN" altLang="en-US" sz="2000" dirty="0" smtClean="0"/>
              <a:t>阶段；</a:t>
            </a:r>
            <a:endParaRPr lang="en-US" altLang="zh-CN" sz="2000" dirty="0" smtClean="0"/>
          </a:p>
          <a:p>
            <a:r>
              <a:rPr lang="zh-CN" altLang="zh-CN" sz="2000" dirty="0" smtClean="0"/>
              <a:t>横向而言</a:t>
            </a:r>
            <a:r>
              <a:rPr lang="zh-CN" altLang="en-US" sz="2000" dirty="0" smtClean="0"/>
              <a:t>覆盖</a:t>
            </a:r>
            <a:r>
              <a:rPr lang="zh-CN" altLang="zh-CN" sz="2000" dirty="0" smtClean="0"/>
              <a:t>脐带</a:t>
            </a:r>
            <a:r>
              <a:rPr lang="zh-CN" altLang="zh-CN" sz="2000" dirty="0"/>
              <a:t>血、脐带、胎盘和外周干这几类</a:t>
            </a:r>
            <a:r>
              <a:rPr lang="zh-CN" altLang="zh-CN" sz="2000" dirty="0" smtClean="0"/>
              <a:t>生物资源</a:t>
            </a:r>
            <a:r>
              <a:rPr lang="zh-CN" altLang="en-US" sz="2000" dirty="0" smtClean="0"/>
              <a:t>；</a:t>
            </a:r>
            <a:endParaRPr lang="en-US" altLang="zh-CN" sz="2000" dirty="0" smtClean="0"/>
          </a:p>
          <a:p>
            <a:r>
              <a:rPr lang="zh-CN" altLang="en-US" sz="2000" dirty="0" smtClean="0"/>
              <a:t>子系统模块图：</a:t>
            </a:r>
            <a:endParaRPr lang="zh-CN" altLang="en-US" sz="2000" dirty="0"/>
          </a:p>
        </p:txBody>
      </p:sp>
      <p:sp>
        <p:nvSpPr>
          <p:cNvPr id="4" name="日期占位符 3"/>
          <p:cNvSpPr>
            <a:spLocks noGrp="1"/>
          </p:cNvSpPr>
          <p:nvPr>
            <p:ph type="dt" sz="half" idx="10"/>
          </p:nvPr>
        </p:nvSpPr>
        <p:spPr/>
        <p:txBody>
          <a:bodyPr/>
          <a:lstStyle/>
          <a:p>
            <a:fld id="{68E3D5D3-CAD4-4752-8745-E1CEF48EAC83}" type="datetime1">
              <a:rPr lang="zh-CN" altLang="en-US" smtClean="0"/>
              <a:t>2014/10/12</a:t>
            </a:fld>
            <a:endParaRPr lang="zh-CN" altLang="en-US"/>
          </a:p>
        </p:txBody>
      </p:sp>
      <p:sp>
        <p:nvSpPr>
          <p:cNvPr id="5" name="页脚占位符 4"/>
          <p:cNvSpPr>
            <a:spLocks noGrp="1"/>
          </p:cNvSpPr>
          <p:nvPr>
            <p:ph type="ftr" sz="quarter" idx="11"/>
          </p:nvPr>
        </p:nvSpPr>
        <p:spPr/>
        <p:txBody>
          <a:bodyPr/>
          <a:lstStyle/>
          <a:p>
            <a:r>
              <a:rPr lang="en-US" altLang="zh-CN" smtClean="0"/>
              <a:t>SEOMIS</a:t>
            </a:r>
            <a:r>
              <a:rPr lang="zh-CN" altLang="en-US" smtClean="0"/>
              <a:t>的设计与实现</a:t>
            </a:r>
            <a:endParaRPr lang="zh-CN" altLang="en-US" dirty="0" smtClean="0"/>
          </a:p>
        </p:txBody>
      </p:sp>
      <p:sp>
        <p:nvSpPr>
          <p:cNvPr id="6" name="灯片编号占位符 5"/>
          <p:cNvSpPr>
            <a:spLocks noGrp="1"/>
          </p:cNvSpPr>
          <p:nvPr>
            <p:ph type="sldNum" sz="quarter" idx="12"/>
          </p:nvPr>
        </p:nvSpPr>
        <p:spPr/>
        <p:txBody>
          <a:bodyPr/>
          <a:lstStyle/>
          <a:p>
            <a:fld id="{8D799FDA-18D8-4B84-B289-CB163898CA75}" type="slidenum">
              <a:rPr lang="zh-CN" altLang="en-US" smtClean="0"/>
              <a:pPr/>
              <a:t>14</a:t>
            </a:fld>
            <a:endParaRPr lang="zh-CN" altLang="en-US"/>
          </a:p>
        </p:txBody>
      </p:sp>
      <p:pic>
        <p:nvPicPr>
          <p:cNvPr id="30722" name="Picture 2" descr="图4-2 子系统模块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4151" y="3217291"/>
            <a:ext cx="6735697" cy="302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9622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系统详细设计</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系统实现过程中所遭遇的主要困难体现在移动应用和外部应用的集成：</a:t>
            </a:r>
            <a:endParaRPr lang="en-US" altLang="zh-CN" sz="2400" dirty="0" smtClean="0"/>
          </a:p>
          <a:p>
            <a:pPr lvl="1"/>
            <a:r>
              <a:rPr lang="zh-CN" altLang="en-US" sz="2000" dirty="0" smtClean="0"/>
              <a:t>移动应用的恶劣网络环境</a:t>
            </a:r>
            <a:endParaRPr lang="en-US" altLang="zh-CN" sz="2000" dirty="0" smtClean="0"/>
          </a:p>
          <a:p>
            <a:pPr lvl="1"/>
            <a:r>
              <a:rPr lang="zh-CN" altLang="en-US" sz="2000" dirty="0" smtClean="0"/>
              <a:t>需要集成楼宇自控系统并保证高效的通讯效率</a:t>
            </a:r>
            <a:endParaRPr lang="en-US" altLang="zh-CN" sz="2000" dirty="0" smtClean="0"/>
          </a:p>
          <a:p>
            <a:pPr lvl="1"/>
            <a:r>
              <a:rPr lang="zh-CN" altLang="en-US" sz="2000" dirty="0" smtClean="0"/>
              <a:t>采用微信实现部分自动客户服务</a:t>
            </a:r>
            <a:endParaRPr lang="zh-CN" altLang="en-US" sz="2000" dirty="0"/>
          </a:p>
        </p:txBody>
      </p:sp>
      <p:sp>
        <p:nvSpPr>
          <p:cNvPr id="4" name="日期占位符 3"/>
          <p:cNvSpPr>
            <a:spLocks noGrp="1"/>
          </p:cNvSpPr>
          <p:nvPr>
            <p:ph type="dt" sz="half" idx="10"/>
          </p:nvPr>
        </p:nvSpPr>
        <p:spPr/>
        <p:txBody>
          <a:bodyPr/>
          <a:lstStyle/>
          <a:p>
            <a:fld id="{68E3D5D3-CAD4-4752-8745-E1CEF48EAC83}" type="datetime1">
              <a:rPr lang="zh-CN" altLang="en-US" smtClean="0"/>
              <a:t>2014/10/12</a:t>
            </a:fld>
            <a:endParaRPr lang="zh-CN" altLang="en-US"/>
          </a:p>
        </p:txBody>
      </p:sp>
      <p:sp>
        <p:nvSpPr>
          <p:cNvPr id="5" name="页脚占位符 4"/>
          <p:cNvSpPr>
            <a:spLocks noGrp="1"/>
          </p:cNvSpPr>
          <p:nvPr>
            <p:ph type="ftr" sz="quarter" idx="11"/>
          </p:nvPr>
        </p:nvSpPr>
        <p:spPr/>
        <p:txBody>
          <a:bodyPr/>
          <a:lstStyle/>
          <a:p>
            <a:r>
              <a:rPr lang="en-US" altLang="zh-CN" smtClean="0"/>
              <a:t>SEOMIS</a:t>
            </a:r>
            <a:r>
              <a:rPr lang="zh-CN" altLang="en-US" smtClean="0"/>
              <a:t>的设计与实现</a:t>
            </a:r>
            <a:endParaRPr lang="zh-CN" altLang="en-US" dirty="0" smtClean="0"/>
          </a:p>
        </p:txBody>
      </p:sp>
      <p:sp>
        <p:nvSpPr>
          <p:cNvPr id="6" name="灯片编号占位符 5"/>
          <p:cNvSpPr>
            <a:spLocks noGrp="1"/>
          </p:cNvSpPr>
          <p:nvPr>
            <p:ph type="sldNum" sz="quarter" idx="12"/>
          </p:nvPr>
        </p:nvSpPr>
        <p:spPr/>
        <p:txBody>
          <a:bodyPr/>
          <a:lstStyle/>
          <a:p>
            <a:fld id="{8D799FDA-18D8-4B84-B289-CB163898CA75}" type="slidenum">
              <a:rPr lang="zh-CN" altLang="en-US" smtClean="0"/>
              <a:pPr/>
              <a:t>15</a:t>
            </a:fld>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3830" y="4221087"/>
            <a:ext cx="2020169" cy="2020169"/>
          </a:xfrm>
          <a:prstGeom prst="rect">
            <a:avLst/>
          </a:prstGeom>
        </p:spPr>
      </p:pic>
    </p:spTree>
    <p:extLst>
      <p:ext uri="{BB962C8B-B14F-4D97-AF65-F5344CB8AC3E}">
        <p14:creationId xmlns:p14="http://schemas.microsoft.com/office/powerpoint/2010/main" val="40916969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弱网络移动</a:t>
            </a:r>
            <a:r>
              <a:rPr lang="en-US" altLang="zh-CN" dirty="0" smtClean="0"/>
              <a:t>APP</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实际需求及问题提出</a:t>
            </a:r>
            <a:endParaRPr lang="en-US" altLang="zh-CN" sz="2400" dirty="0" smtClean="0"/>
          </a:p>
          <a:p>
            <a:pPr lvl="1"/>
            <a:r>
              <a:rPr lang="zh-CN" altLang="en-US" sz="2000" dirty="0" smtClean="0"/>
              <a:t>业务人员工作地点必须在各个医院</a:t>
            </a:r>
            <a:endParaRPr lang="en-US" altLang="zh-CN" sz="2000" dirty="0" smtClean="0"/>
          </a:p>
          <a:p>
            <a:pPr lvl="1"/>
            <a:r>
              <a:rPr lang="zh-CN" altLang="en-US" sz="2000" dirty="0" smtClean="0"/>
              <a:t>移动</a:t>
            </a:r>
            <a:r>
              <a:rPr lang="en-US" altLang="zh-CN" sz="2000" dirty="0" smtClean="0"/>
              <a:t>APP</a:t>
            </a:r>
            <a:r>
              <a:rPr lang="zh-CN" altLang="en-US" sz="2000" dirty="0" smtClean="0"/>
              <a:t>可以解决现场办公的问题，但是面临复杂的网络环境</a:t>
            </a:r>
            <a:endParaRPr lang="en-US" altLang="zh-CN" sz="2000" dirty="0" smtClean="0"/>
          </a:p>
          <a:p>
            <a:r>
              <a:rPr lang="zh-CN" altLang="en-US" sz="2400" dirty="0" smtClean="0"/>
              <a:t>实现策略</a:t>
            </a:r>
            <a:endParaRPr lang="en-US" altLang="zh-CN" sz="2400" dirty="0" smtClean="0"/>
          </a:p>
          <a:p>
            <a:pPr marL="914400" lvl="1" indent="-457200">
              <a:buFont typeface="+mj-ea"/>
              <a:buAutoNum type="circleNumDbPlain"/>
            </a:pPr>
            <a:r>
              <a:rPr lang="zh-CN" altLang="en-US" sz="2000" dirty="0" smtClean="0"/>
              <a:t>移动终端进行网络侦测（</a:t>
            </a:r>
            <a:r>
              <a:rPr lang="en-US" altLang="zh-CN" sz="2000" dirty="0" smtClean="0"/>
              <a:t>WIFI</a:t>
            </a:r>
            <a:r>
              <a:rPr lang="zh-CN" altLang="en-US" sz="2000" dirty="0" smtClean="0"/>
              <a:t>及移动数据）</a:t>
            </a:r>
            <a:endParaRPr lang="en-US" altLang="zh-CN" sz="2000" dirty="0" smtClean="0"/>
          </a:p>
          <a:p>
            <a:pPr marL="914400" lvl="1" indent="-457200">
              <a:buFont typeface="+mj-ea"/>
              <a:buAutoNum type="circleNumDbPlain"/>
            </a:pPr>
            <a:r>
              <a:rPr lang="zh-CN" altLang="en-US" sz="2000" dirty="0" smtClean="0"/>
              <a:t>根据侦测结果选择数据传输或本地缓存</a:t>
            </a:r>
            <a:endParaRPr lang="en-US" altLang="zh-CN" sz="2000" dirty="0" smtClean="0"/>
          </a:p>
          <a:p>
            <a:pPr marL="914400" lvl="1" indent="-457200">
              <a:buFont typeface="+mj-ea"/>
              <a:buAutoNum type="circleNumDbPlain"/>
            </a:pPr>
            <a:r>
              <a:rPr lang="zh-CN" altLang="en-US" sz="2000" dirty="0" smtClean="0"/>
              <a:t>网络恢复后，实现缓存数据的续传</a:t>
            </a:r>
            <a:endParaRPr lang="zh-CN" altLang="en-US" sz="2000" dirty="0"/>
          </a:p>
        </p:txBody>
      </p:sp>
      <p:sp>
        <p:nvSpPr>
          <p:cNvPr id="4" name="日期占位符 3"/>
          <p:cNvSpPr>
            <a:spLocks noGrp="1"/>
          </p:cNvSpPr>
          <p:nvPr>
            <p:ph type="dt" sz="half" idx="10"/>
          </p:nvPr>
        </p:nvSpPr>
        <p:spPr/>
        <p:txBody>
          <a:bodyPr/>
          <a:lstStyle/>
          <a:p>
            <a:fld id="{68E3D5D3-CAD4-4752-8745-E1CEF48EAC83}" type="datetime1">
              <a:rPr lang="zh-CN" altLang="en-US" smtClean="0"/>
              <a:t>2014/10/12</a:t>
            </a:fld>
            <a:endParaRPr lang="zh-CN" altLang="en-US"/>
          </a:p>
        </p:txBody>
      </p:sp>
      <p:sp>
        <p:nvSpPr>
          <p:cNvPr id="5" name="页脚占位符 4"/>
          <p:cNvSpPr>
            <a:spLocks noGrp="1"/>
          </p:cNvSpPr>
          <p:nvPr>
            <p:ph type="ftr" sz="quarter" idx="11"/>
          </p:nvPr>
        </p:nvSpPr>
        <p:spPr/>
        <p:txBody>
          <a:bodyPr/>
          <a:lstStyle/>
          <a:p>
            <a:r>
              <a:rPr lang="en-US" altLang="zh-CN" smtClean="0"/>
              <a:t>SEOMIS</a:t>
            </a:r>
            <a:r>
              <a:rPr lang="zh-CN" altLang="en-US" smtClean="0"/>
              <a:t>的设计与实现</a:t>
            </a:r>
            <a:endParaRPr lang="zh-CN" altLang="en-US" dirty="0" smtClean="0"/>
          </a:p>
        </p:txBody>
      </p:sp>
      <p:sp>
        <p:nvSpPr>
          <p:cNvPr id="6" name="灯片编号占位符 5"/>
          <p:cNvSpPr>
            <a:spLocks noGrp="1"/>
          </p:cNvSpPr>
          <p:nvPr>
            <p:ph type="sldNum" sz="quarter" idx="12"/>
          </p:nvPr>
        </p:nvSpPr>
        <p:spPr/>
        <p:txBody>
          <a:bodyPr/>
          <a:lstStyle/>
          <a:p>
            <a:fld id="{8D799FDA-18D8-4B84-B289-CB163898CA75}" type="slidenum">
              <a:rPr lang="zh-CN" altLang="en-US" smtClean="0"/>
              <a:pPr/>
              <a:t>16</a:t>
            </a:fld>
            <a:endParaRPr lang="zh-CN" altLang="en-US"/>
          </a:p>
        </p:txBody>
      </p:sp>
    </p:spTree>
    <p:extLst>
      <p:ext uri="{BB962C8B-B14F-4D97-AF65-F5344CB8AC3E}">
        <p14:creationId xmlns:p14="http://schemas.microsoft.com/office/powerpoint/2010/main" val="1755402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弱网络移动</a:t>
            </a:r>
            <a:r>
              <a:rPr lang="en-US" altLang="zh-CN" dirty="0" smtClean="0"/>
              <a:t>APP</a:t>
            </a:r>
            <a:endParaRPr lang="zh-CN" altLang="en-US" dirty="0"/>
          </a:p>
        </p:txBody>
      </p:sp>
      <p:sp>
        <p:nvSpPr>
          <p:cNvPr id="3" name="内容占位符 2"/>
          <p:cNvSpPr>
            <a:spLocks noGrp="1"/>
          </p:cNvSpPr>
          <p:nvPr>
            <p:ph idx="1"/>
          </p:nvPr>
        </p:nvSpPr>
        <p:spPr/>
        <p:txBody>
          <a:bodyPr>
            <a:normAutofit/>
          </a:bodyPr>
          <a:lstStyle/>
          <a:p>
            <a:r>
              <a:rPr lang="zh-CN" altLang="en-US" dirty="0"/>
              <a:t>实现</a:t>
            </a:r>
            <a:r>
              <a:rPr lang="zh-CN" altLang="en-US" dirty="0" smtClean="0"/>
              <a:t>方法（</a:t>
            </a:r>
            <a:r>
              <a:rPr lang="zh-CN" altLang="en-US" dirty="0" smtClean="0">
                <a:solidFill>
                  <a:srgbClr val="FF0000"/>
                </a:solidFill>
              </a:rPr>
              <a:t>移动</a:t>
            </a:r>
            <a:r>
              <a:rPr lang="zh-CN" altLang="en-US" dirty="0">
                <a:solidFill>
                  <a:srgbClr val="FF0000"/>
                </a:solidFill>
              </a:rPr>
              <a:t>终端进行网络</a:t>
            </a:r>
            <a:r>
              <a:rPr lang="zh-CN" altLang="en-US" dirty="0" smtClean="0">
                <a:solidFill>
                  <a:srgbClr val="FF0000"/>
                </a:solidFill>
              </a:rPr>
              <a:t>侦测</a:t>
            </a:r>
            <a:r>
              <a:rPr lang="zh-CN" altLang="en-US" dirty="0" smtClean="0"/>
              <a:t>）</a:t>
            </a:r>
            <a:endParaRPr lang="en-US" altLang="zh-CN" dirty="0" smtClean="0"/>
          </a:p>
          <a:p>
            <a:pPr lvl="1"/>
            <a:r>
              <a:rPr lang="en-US" altLang="zh-CN" dirty="0" smtClean="0"/>
              <a:t>AndroidManifest.xml</a:t>
            </a:r>
            <a:r>
              <a:rPr lang="zh-CN" altLang="zh-CN" dirty="0"/>
              <a:t>文件中配置网络状态</a:t>
            </a:r>
            <a:r>
              <a:rPr lang="zh-CN" altLang="zh-CN" dirty="0" smtClean="0"/>
              <a:t>广播地址</a:t>
            </a:r>
            <a:endParaRPr lang="en-US" altLang="zh-CN" dirty="0" smtClean="0"/>
          </a:p>
          <a:p>
            <a:pPr lvl="1"/>
            <a:r>
              <a:rPr lang="zh-CN" altLang="en-US" dirty="0" smtClean="0"/>
              <a:t>利用</a:t>
            </a:r>
            <a:r>
              <a:rPr lang="en-US" altLang="zh-CN" dirty="0" smtClean="0"/>
              <a:t>Android</a:t>
            </a:r>
            <a:r>
              <a:rPr lang="zh-CN" altLang="zh-CN" dirty="0"/>
              <a:t>系统</a:t>
            </a:r>
            <a:r>
              <a:rPr lang="zh-CN" altLang="zh-CN" dirty="0" smtClean="0"/>
              <a:t>中</a:t>
            </a:r>
            <a:r>
              <a:rPr lang="en-US" altLang="zh-CN" dirty="0" err="1" smtClean="0"/>
              <a:t>BroadcastReceiver</a:t>
            </a:r>
            <a:r>
              <a:rPr lang="zh-CN" altLang="en-US" dirty="0" smtClean="0"/>
              <a:t>机制，判断</a:t>
            </a:r>
            <a:endParaRPr lang="en-US" altLang="zh-CN" dirty="0" smtClean="0"/>
          </a:p>
          <a:p>
            <a:pPr lvl="2"/>
            <a:r>
              <a:rPr lang="zh-CN" altLang="zh-CN" sz="1800" dirty="0"/>
              <a:t>只有移动网络</a:t>
            </a:r>
            <a:r>
              <a:rPr lang="zh-CN" altLang="zh-CN" sz="1800" dirty="0" smtClean="0"/>
              <a:t>状态</a:t>
            </a:r>
            <a:endParaRPr lang="en-US" altLang="zh-CN" sz="1800" dirty="0" smtClean="0"/>
          </a:p>
          <a:p>
            <a:pPr lvl="2"/>
            <a:r>
              <a:rPr lang="zh-CN" altLang="zh-CN" sz="1800" dirty="0" smtClean="0"/>
              <a:t>无</a:t>
            </a:r>
            <a:r>
              <a:rPr lang="zh-CN" altLang="zh-CN" sz="1800" dirty="0"/>
              <a:t>网络</a:t>
            </a:r>
            <a:r>
              <a:rPr lang="zh-CN" altLang="zh-CN" sz="1800" dirty="0" smtClean="0"/>
              <a:t>状态</a:t>
            </a:r>
            <a:endParaRPr lang="en-US" altLang="zh-CN" sz="1800" dirty="0" smtClean="0"/>
          </a:p>
          <a:p>
            <a:pPr lvl="2"/>
            <a:r>
              <a:rPr lang="en-US" altLang="zh-CN" sz="1800" dirty="0" smtClean="0"/>
              <a:t>WIFI</a:t>
            </a:r>
            <a:r>
              <a:rPr lang="zh-CN" altLang="zh-CN" sz="1800" dirty="0"/>
              <a:t>连接</a:t>
            </a:r>
            <a:r>
              <a:rPr lang="zh-CN" altLang="zh-CN" sz="1800" dirty="0" smtClean="0"/>
              <a:t>状态</a:t>
            </a:r>
            <a:endParaRPr lang="en-US" altLang="zh-CN" sz="1800" dirty="0" smtClean="0"/>
          </a:p>
          <a:p>
            <a:pPr lvl="1"/>
            <a:r>
              <a:rPr lang="zh-CN" altLang="en-US" sz="2200" dirty="0" smtClean="0"/>
              <a:t>采用常驻</a:t>
            </a:r>
            <a:r>
              <a:rPr lang="zh-CN" altLang="en-US" sz="2200" dirty="0"/>
              <a:t>型的注册方式，即使当应用关闭后，如果有广播信息传来</a:t>
            </a:r>
            <a:r>
              <a:rPr lang="zh-CN" altLang="en-US" sz="2200" dirty="0" smtClean="0"/>
              <a:t>，也</a:t>
            </a:r>
            <a:r>
              <a:rPr lang="zh-CN" altLang="en-US" sz="2200" dirty="0"/>
              <a:t>会被系统调用而自动运行</a:t>
            </a:r>
            <a:endParaRPr lang="en-US" altLang="zh-CN" sz="2200" dirty="0" smtClean="0"/>
          </a:p>
        </p:txBody>
      </p:sp>
      <p:sp>
        <p:nvSpPr>
          <p:cNvPr id="4" name="日期占位符 3"/>
          <p:cNvSpPr>
            <a:spLocks noGrp="1"/>
          </p:cNvSpPr>
          <p:nvPr>
            <p:ph type="dt" sz="half" idx="10"/>
          </p:nvPr>
        </p:nvSpPr>
        <p:spPr/>
        <p:txBody>
          <a:bodyPr/>
          <a:lstStyle/>
          <a:p>
            <a:fld id="{68E3D5D3-CAD4-4752-8745-E1CEF48EAC83}" type="datetime1">
              <a:rPr lang="zh-CN" altLang="en-US" smtClean="0"/>
              <a:t>2014/10/12</a:t>
            </a:fld>
            <a:endParaRPr lang="zh-CN" altLang="en-US"/>
          </a:p>
        </p:txBody>
      </p:sp>
      <p:sp>
        <p:nvSpPr>
          <p:cNvPr id="5" name="页脚占位符 4"/>
          <p:cNvSpPr>
            <a:spLocks noGrp="1"/>
          </p:cNvSpPr>
          <p:nvPr>
            <p:ph type="ftr" sz="quarter" idx="11"/>
          </p:nvPr>
        </p:nvSpPr>
        <p:spPr/>
        <p:txBody>
          <a:bodyPr/>
          <a:lstStyle/>
          <a:p>
            <a:r>
              <a:rPr lang="en-US" altLang="zh-CN" smtClean="0"/>
              <a:t>SEOMIS</a:t>
            </a:r>
            <a:r>
              <a:rPr lang="zh-CN" altLang="en-US" smtClean="0"/>
              <a:t>的设计与实现</a:t>
            </a:r>
            <a:endParaRPr lang="zh-CN" altLang="en-US" dirty="0" smtClean="0"/>
          </a:p>
        </p:txBody>
      </p:sp>
      <p:sp>
        <p:nvSpPr>
          <p:cNvPr id="6" name="灯片编号占位符 5"/>
          <p:cNvSpPr>
            <a:spLocks noGrp="1"/>
          </p:cNvSpPr>
          <p:nvPr>
            <p:ph type="sldNum" sz="quarter" idx="12"/>
          </p:nvPr>
        </p:nvSpPr>
        <p:spPr/>
        <p:txBody>
          <a:bodyPr/>
          <a:lstStyle/>
          <a:p>
            <a:fld id="{8D799FDA-18D8-4B84-B289-CB163898CA75}" type="slidenum">
              <a:rPr lang="zh-CN" altLang="en-US" smtClean="0"/>
              <a:pPr/>
              <a:t>17</a:t>
            </a:fld>
            <a:endParaRPr lang="zh-CN" altLang="en-US"/>
          </a:p>
        </p:txBody>
      </p:sp>
    </p:spTree>
    <p:extLst>
      <p:ext uri="{BB962C8B-B14F-4D97-AF65-F5344CB8AC3E}">
        <p14:creationId xmlns:p14="http://schemas.microsoft.com/office/powerpoint/2010/main" val="19366993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弱网络移动</a:t>
            </a:r>
            <a:r>
              <a:rPr lang="en-US" altLang="zh-CN" dirty="0" smtClean="0"/>
              <a:t>APP</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实现方法（</a:t>
            </a:r>
            <a:r>
              <a:rPr lang="zh-CN" altLang="en-US" sz="2400" dirty="0" smtClean="0">
                <a:solidFill>
                  <a:srgbClr val="FF0000"/>
                </a:solidFill>
              </a:rPr>
              <a:t>根据</a:t>
            </a:r>
            <a:r>
              <a:rPr lang="zh-CN" altLang="en-US" sz="2400" dirty="0">
                <a:solidFill>
                  <a:srgbClr val="FF0000"/>
                </a:solidFill>
              </a:rPr>
              <a:t>侦测结果选择数据传输或本地</a:t>
            </a:r>
            <a:r>
              <a:rPr lang="zh-CN" altLang="en-US" sz="2400" dirty="0" smtClean="0">
                <a:solidFill>
                  <a:srgbClr val="FF0000"/>
                </a:solidFill>
              </a:rPr>
              <a:t>缓存，续传</a:t>
            </a:r>
            <a:r>
              <a:rPr lang="zh-CN" altLang="en-US" sz="2400" dirty="0" smtClean="0"/>
              <a:t>）</a:t>
            </a:r>
            <a:endParaRPr lang="en-US" altLang="zh-CN" sz="2400" dirty="0" smtClean="0"/>
          </a:p>
          <a:p>
            <a:pPr lvl="1"/>
            <a:r>
              <a:rPr lang="zh-CN" altLang="en-US" sz="2000" dirty="0" smtClean="0"/>
              <a:t>利用</a:t>
            </a:r>
            <a:r>
              <a:rPr lang="en-US" altLang="zh-CN" sz="2000" dirty="0" smtClean="0"/>
              <a:t>Android</a:t>
            </a:r>
            <a:r>
              <a:rPr lang="zh-CN" altLang="en-US" sz="2000" dirty="0"/>
              <a:t>系统</a:t>
            </a:r>
            <a:r>
              <a:rPr lang="zh-CN" altLang="en-US" sz="2000" dirty="0" smtClean="0"/>
              <a:t>中</a:t>
            </a:r>
            <a:r>
              <a:rPr lang="en-US" altLang="zh-CN" sz="2000" dirty="0" err="1" smtClean="0"/>
              <a:t>SharedPreferences</a:t>
            </a:r>
            <a:r>
              <a:rPr lang="zh-CN" altLang="en-US" sz="2000" dirty="0" smtClean="0"/>
              <a:t>类，作为</a:t>
            </a:r>
            <a:r>
              <a:rPr lang="zh-CN" altLang="en-US" sz="2000" dirty="0"/>
              <a:t>一种轻量级应用程序内部存储</a:t>
            </a:r>
            <a:r>
              <a:rPr lang="zh-CN" altLang="en-US" sz="2000" dirty="0" smtClean="0"/>
              <a:t>方案</a:t>
            </a:r>
            <a:endParaRPr lang="en-US" altLang="zh-CN" sz="2000" dirty="0" smtClean="0"/>
          </a:p>
          <a:p>
            <a:pPr lvl="1"/>
            <a:r>
              <a:rPr lang="zh-CN" altLang="en-US" sz="2000" dirty="0" smtClean="0"/>
              <a:t>适合于</a:t>
            </a:r>
            <a:r>
              <a:rPr lang="zh-CN" altLang="en-US" sz="2000" dirty="0"/>
              <a:t>保存暂时存储的参数、数据</a:t>
            </a:r>
            <a:r>
              <a:rPr lang="zh-CN" altLang="en-US" sz="2000" dirty="0" smtClean="0"/>
              <a:t>等</a:t>
            </a:r>
            <a:endParaRPr lang="en-US" altLang="zh-CN" sz="2000" dirty="0" smtClean="0"/>
          </a:p>
          <a:p>
            <a:pPr lvl="1"/>
            <a:r>
              <a:rPr lang="zh-CN" altLang="en-US" sz="2000" dirty="0" smtClean="0"/>
              <a:t>存储</a:t>
            </a:r>
            <a:r>
              <a:rPr lang="zh-CN" altLang="en-US" sz="2000" dirty="0"/>
              <a:t>路径为</a:t>
            </a:r>
            <a:r>
              <a:rPr lang="en-US" altLang="zh-CN" sz="2000" dirty="0"/>
              <a:t>:/data/data/&lt;package name&gt;/</a:t>
            </a:r>
            <a:r>
              <a:rPr lang="en-US" altLang="zh-CN" sz="2000" dirty="0" err="1"/>
              <a:t>shared_prefs</a:t>
            </a:r>
            <a:r>
              <a:rPr lang="zh-CN" altLang="en-US" sz="2000" dirty="0"/>
              <a:t>，数据按照</a:t>
            </a:r>
            <a:r>
              <a:rPr lang="en-US" altLang="zh-CN" sz="2000" dirty="0"/>
              <a:t>XML</a:t>
            </a:r>
            <a:r>
              <a:rPr lang="zh-CN" altLang="en-US" sz="2000" dirty="0"/>
              <a:t>格式存储</a:t>
            </a:r>
            <a:endParaRPr lang="en-US" altLang="zh-CN" sz="1800" dirty="0" smtClean="0"/>
          </a:p>
        </p:txBody>
      </p:sp>
      <p:sp>
        <p:nvSpPr>
          <p:cNvPr id="4" name="日期占位符 3"/>
          <p:cNvSpPr>
            <a:spLocks noGrp="1"/>
          </p:cNvSpPr>
          <p:nvPr>
            <p:ph type="dt" sz="half" idx="10"/>
          </p:nvPr>
        </p:nvSpPr>
        <p:spPr/>
        <p:txBody>
          <a:bodyPr/>
          <a:lstStyle/>
          <a:p>
            <a:fld id="{68E3D5D3-CAD4-4752-8745-E1CEF48EAC83}" type="datetime1">
              <a:rPr lang="zh-CN" altLang="en-US" smtClean="0"/>
              <a:t>2014/10/12</a:t>
            </a:fld>
            <a:endParaRPr lang="zh-CN" altLang="en-US"/>
          </a:p>
        </p:txBody>
      </p:sp>
      <p:sp>
        <p:nvSpPr>
          <p:cNvPr id="5" name="页脚占位符 4"/>
          <p:cNvSpPr>
            <a:spLocks noGrp="1"/>
          </p:cNvSpPr>
          <p:nvPr>
            <p:ph type="ftr" sz="quarter" idx="11"/>
          </p:nvPr>
        </p:nvSpPr>
        <p:spPr/>
        <p:txBody>
          <a:bodyPr/>
          <a:lstStyle/>
          <a:p>
            <a:r>
              <a:rPr lang="en-US" altLang="zh-CN" smtClean="0"/>
              <a:t>SEOMIS</a:t>
            </a:r>
            <a:r>
              <a:rPr lang="zh-CN" altLang="en-US" smtClean="0"/>
              <a:t>的设计与实现</a:t>
            </a:r>
            <a:endParaRPr lang="zh-CN" altLang="en-US" dirty="0" smtClean="0"/>
          </a:p>
        </p:txBody>
      </p:sp>
      <p:sp>
        <p:nvSpPr>
          <p:cNvPr id="6" name="灯片编号占位符 5"/>
          <p:cNvSpPr>
            <a:spLocks noGrp="1"/>
          </p:cNvSpPr>
          <p:nvPr>
            <p:ph type="sldNum" sz="quarter" idx="12"/>
          </p:nvPr>
        </p:nvSpPr>
        <p:spPr/>
        <p:txBody>
          <a:bodyPr/>
          <a:lstStyle/>
          <a:p>
            <a:fld id="{8D799FDA-18D8-4B84-B289-CB163898CA75}" type="slidenum">
              <a:rPr lang="zh-CN" altLang="en-US" smtClean="0"/>
              <a:pPr/>
              <a:t>18</a:t>
            </a:fld>
            <a:endParaRPr lang="zh-CN" altLang="en-US"/>
          </a:p>
        </p:txBody>
      </p:sp>
    </p:spTree>
    <p:extLst>
      <p:ext uri="{BB962C8B-B14F-4D97-AF65-F5344CB8AC3E}">
        <p14:creationId xmlns:p14="http://schemas.microsoft.com/office/powerpoint/2010/main" val="26535892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弱网络移动</a:t>
            </a:r>
            <a:r>
              <a:rPr lang="en-US" altLang="zh-CN" dirty="0" smtClean="0"/>
              <a:t>APP</a:t>
            </a:r>
            <a:endParaRPr lang="zh-CN" altLang="en-US" dirty="0"/>
          </a:p>
        </p:txBody>
      </p:sp>
      <p:sp>
        <p:nvSpPr>
          <p:cNvPr id="8" name="内容占位符 7"/>
          <p:cNvSpPr>
            <a:spLocks noGrp="1"/>
          </p:cNvSpPr>
          <p:nvPr>
            <p:ph idx="1"/>
          </p:nvPr>
        </p:nvSpPr>
        <p:spPr/>
        <p:txBody>
          <a:bodyPr>
            <a:normAutofit/>
          </a:bodyPr>
          <a:lstStyle/>
          <a:p>
            <a:r>
              <a:rPr lang="zh-CN" altLang="en-US" sz="2400" dirty="0" smtClean="0"/>
              <a:t>业务人员录入协议差错率大为下降，业务连续性显著提升。</a:t>
            </a:r>
            <a:endParaRPr lang="zh-CN" altLang="en-US" sz="2400" dirty="0"/>
          </a:p>
        </p:txBody>
      </p:sp>
      <p:sp>
        <p:nvSpPr>
          <p:cNvPr id="4" name="日期占位符 3"/>
          <p:cNvSpPr>
            <a:spLocks noGrp="1"/>
          </p:cNvSpPr>
          <p:nvPr>
            <p:ph type="dt" sz="half" idx="10"/>
          </p:nvPr>
        </p:nvSpPr>
        <p:spPr/>
        <p:txBody>
          <a:bodyPr/>
          <a:lstStyle/>
          <a:p>
            <a:fld id="{68E3D5D3-CAD4-4752-8745-E1CEF48EAC83}" type="datetime1">
              <a:rPr lang="zh-CN" altLang="en-US" smtClean="0"/>
              <a:t>2014/10/12</a:t>
            </a:fld>
            <a:endParaRPr lang="zh-CN" altLang="en-US"/>
          </a:p>
        </p:txBody>
      </p:sp>
      <p:sp>
        <p:nvSpPr>
          <p:cNvPr id="5" name="页脚占位符 4"/>
          <p:cNvSpPr>
            <a:spLocks noGrp="1"/>
          </p:cNvSpPr>
          <p:nvPr>
            <p:ph type="ftr" sz="quarter" idx="11"/>
          </p:nvPr>
        </p:nvSpPr>
        <p:spPr/>
        <p:txBody>
          <a:bodyPr/>
          <a:lstStyle/>
          <a:p>
            <a:r>
              <a:rPr lang="en-US" altLang="zh-CN" smtClean="0"/>
              <a:t>SEOMIS</a:t>
            </a:r>
            <a:r>
              <a:rPr lang="zh-CN" altLang="en-US" smtClean="0"/>
              <a:t>的设计与实现</a:t>
            </a:r>
            <a:endParaRPr lang="zh-CN" altLang="en-US" dirty="0" smtClean="0"/>
          </a:p>
        </p:txBody>
      </p:sp>
      <p:sp>
        <p:nvSpPr>
          <p:cNvPr id="6" name="灯片编号占位符 5"/>
          <p:cNvSpPr>
            <a:spLocks noGrp="1"/>
          </p:cNvSpPr>
          <p:nvPr>
            <p:ph type="sldNum" sz="quarter" idx="12"/>
          </p:nvPr>
        </p:nvSpPr>
        <p:spPr/>
        <p:txBody>
          <a:bodyPr/>
          <a:lstStyle/>
          <a:p>
            <a:fld id="{8D799FDA-18D8-4B84-B289-CB163898CA75}" type="slidenum">
              <a:rPr lang="zh-CN" altLang="en-US" smtClean="0"/>
              <a:pPr/>
              <a:t>19</a:t>
            </a:fld>
            <a:endParaRPr lang="zh-CN" altLang="en-US"/>
          </a:p>
        </p:txBody>
      </p:sp>
      <p:pic>
        <p:nvPicPr>
          <p:cNvPr id="31746" name="Picture 2" descr="图 4-10协议录入界面中待传数据提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00" y="2492896"/>
            <a:ext cx="5562600" cy="368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7" name="Picture 3" descr="图 4-11 断网状态下协议数据提交提示数据暂存"/>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0" y="2492896"/>
            <a:ext cx="1936576" cy="366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1234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21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论文提纲</a:t>
            </a:r>
            <a:endParaRPr lang="zh-CN" altLang="en-US" dirty="0"/>
          </a:p>
        </p:txBody>
      </p:sp>
      <p:sp>
        <p:nvSpPr>
          <p:cNvPr id="3" name="内容占位符 2"/>
          <p:cNvSpPr>
            <a:spLocks noGrp="1"/>
          </p:cNvSpPr>
          <p:nvPr>
            <p:ph idx="1"/>
          </p:nvPr>
        </p:nvSpPr>
        <p:spPr/>
        <p:txBody>
          <a:bodyPr/>
          <a:lstStyle/>
          <a:p>
            <a:r>
              <a:rPr lang="zh-CN" altLang="en-US" dirty="0" smtClean="0"/>
              <a:t>选题背景与意义</a:t>
            </a:r>
            <a:endParaRPr lang="en-US" altLang="zh-CN" dirty="0" smtClean="0"/>
          </a:p>
          <a:p>
            <a:r>
              <a:rPr lang="zh-CN" altLang="en-US" dirty="0" smtClean="0"/>
              <a:t>关键技术介绍</a:t>
            </a:r>
            <a:endParaRPr lang="en-US" altLang="zh-CN" dirty="0" smtClean="0"/>
          </a:p>
          <a:p>
            <a:r>
              <a:rPr lang="zh-CN" altLang="en-US" dirty="0" smtClean="0"/>
              <a:t>系统总体设计</a:t>
            </a:r>
            <a:endParaRPr lang="en-US" altLang="zh-CN" dirty="0" smtClean="0"/>
          </a:p>
          <a:p>
            <a:r>
              <a:rPr lang="zh-CN" altLang="en-US" dirty="0" smtClean="0"/>
              <a:t>详细设计与集成实现</a:t>
            </a:r>
            <a:endParaRPr lang="en-US" altLang="zh-CN" dirty="0" smtClean="0"/>
          </a:p>
          <a:p>
            <a:r>
              <a:rPr lang="zh-CN" altLang="en-US" dirty="0" smtClean="0"/>
              <a:t>工作总结与展望</a:t>
            </a:r>
            <a:endParaRPr lang="zh-CN" altLang="en-US" dirty="0"/>
          </a:p>
        </p:txBody>
      </p:sp>
      <p:sp>
        <p:nvSpPr>
          <p:cNvPr id="7" name="页脚占位符 6"/>
          <p:cNvSpPr>
            <a:spLocks noGrp="1"/>
          </p:cNvSpPr>
          <p:nvPr>
            <p:ph type="ftr" sz="quarter" idx="11"/>
          </p:nvPr>
        </p:nvSpPr>
        <p:spPr/>
        <p:txBody>
          <a:bodyPr/>
          <a:lstStyle/>
          <a:p>
            <a:r>
              <a:rPr lang="en-US" altLang="zh-CN" smtClean="0"/>
              <a:t>SEOMIS</a:t>
            </a:r>
            <a:r>
              <a:rPr lang="zh-CN" altLang="en-US" smtClean="0"/>
              <a:t>的设计与实现</a:t>
            </a:r>
            <a:endParaRPr lang="zh-CN" altLang="en-US" dirty="0" smtClean="0"/>
          </a:p>
        </p:txBody>
      </p:sp>
      <p:sp>
        <p:nvSpPr>
          <p:cNvPr id="8" name="日期占位符 7"/>
          <p:cNvSpPr>
            <a:spLocks noGrp="1"/>
          </p:cNvSpPr>
          <p:nvPr>
            <p:ph type="dt" sz="half" idx="10"/>
          </p:nvPr>
        </p:nvSpPr>
        <p:spPr/>
        <p:txBody>
          <a:bodyPr/>
          <a:lstStyle/>
          <a:p>
            <a:fld id="{FDF9418B-9CBD-4538-81F3-20727A2485D2}" type="datetime1">
              <a:rPr lang="zh-CN" altLang="en-US" smtClean="0"/>
              <a:t>2014/10/12</a:t>
            </a:fld>
            <a:endParaRPr lang="zh-CN" altLang="en-US"/>
          </a:p>
        </p:txBody>
      </p:sp>
      <p:sp>
        <p:nvSpPr>
          <p:cNvPr id="9" name="灯片编号占位符 8"/>
          <p:cNvSpPr>
            <a:spLocks noGrp="1"/>
          </p:cNvSpPr>
          <p:nvPr>
            <p:ph type="sldNum" sz="quarter" idx="12"/>
          </p:nvPr>
        </p:nvSpPr>
        <p:spPr/>
        <p:txBody>
          <a:bodyPr/>
          <a:lstStyle/>
          <a:p>
            <a:fld id="{8D799FDA-18D8-4B84-B289-CB163898CA75}" type="slidenum">
              <a:rPr lang="zh-CN" altLang="en-US" smtClean="0"/>
              <a:pPr/>
              <a:t>2</a:t>
            </a:fld>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208" y="3417243"/>
            <a:ext cx="2410769" cy="2708920"/>
          </a:xfrm>
          <a:prstGeom prst="rect">
            <a:avLst/>
          </a:prstGeom>
        </p:spPr>
      </p:pic>
    </p:spTree>
    <p:extLst>
      <p:ext uri="{BB962C8B-B14F-4D97-AF65-F5344CB8AC3E}">
        <p14:creationId xmlns:p14="http://schemas.microsoft.com/office/powerpoint/2010/main" val="1103150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楼宇自控</a:t>
            </a:r>
            <a:r>
              <a:rPr lang="zh-CN" altLang="en-US" dirty="0" smtClean="0"/>
              <a:t>系统集成</a:t>
            </a:r>
            <a:endParaRPr lang="zh-CN" altLang="en-US" dirty="0"/>
          </a:p>
        </p:txBody>
      </p:sp>
      <p:sp>
        <p:nvSpPr>
          <p:cNvPr id="3" name="内容占位符 2"/>
          <p:cNvSpPr>
            <a:spLocks noGrp="1"/>
          </p:cNvSpPr>
          <p:nvPr>
            <p:ph idx="1"/>
          </p:nvPr>
        </p:nvSpPr>
        <p:spPr/>
        <p:txBody>
          <a:bodyPr/>
          <a:lstStyle/>
          <a:p>
            <a:r>
              <a:rPr lang="zh-CN" altLang="en-US" dirty="0" smtClean="0"/>
              <a:t>实际需求及困难</a:t>
            </a:r>
            <a:endParaRPr lang="en-US" altLang="zh-CN" dirty="0" smtClean="0"/>
          </a:p>
          <a:p>
            <a:pPr lvl="1"/>
            <a:r>
              <a:rPr lang="zh-CN" altLang="en-US" dirty="0" smtClean="0"/>
              <a:t>通过集成</a:t>
            </a:r>
            <a:r>
              <a:rPr lang="en-US" altLang="zh-CN" dirty="0" smtClean="0"/>
              <a:t>BA</a:t>
            </a:r>
            <a:r>
              <a:rPr lang="zh-CN" altLang="en-US" dirty="0" smtClean="0"/>
              <a:t>系统的数据，有效监管实验室环境数据</a:t>
            </a:r>
            <a:endParaRPr lang="en-US" altLang="zh-CN" dirty="0" smtClean="0"/>
          </a:p>
          <a:p>
            <a:pPr lvl="1"/>
            <a:r>
              <a:rPr lang="zh-CN" altLang="en-US" dirty="0" smtClean="0"/>
              <a:t>主要困难体现在：</a:t>
            </a:r>
            <a:endParaRPr lang="en-US" altLang="zh-CN" dirty="0" smtClean="0"/>
          </a:p>
          <a:p>
            <a:pPr lvl="2"/>
            <a:r>
              <a:rPr lang="en-US" altLang="zh-CN" dirty="0"/>
              <a:t>BA</a:t>
            </a:r>
            <a:r>
              <a:rPr lang="zh-CN" altLang="en-US" dirty="0"/>
              <a:t>系统与信息管理系统之间存在技术和认知的</a:t>
            </a:r>
            <a:r>
              <a:rPr lang="zh-CN" altLang="en-US" dirty="0" smtClean="0"/>
              <a:t>障碍</a:t>
            </a:r>
            <a:endParaRPr lang="en-US" altLang="zh-CN" dirty="0" smtClean="0"/>
          </a:p>
          <a:p>
            <a:pPr lvl="2"/>
            <a:r>
              <a:rPr lang="zh-CN" altLang="en-US" dirty="0"/>
              <a:t>通讯实时性要求高，监控数据点</a:t>
            </a:r>
            <a:r>
              <a:rPr lang="zh-CN" altLang="en-US" dirty="0" smtClean="0"/>
              <a:t>数量大</a:t>
            </a:r>
            <a:r>
              <a:rPr lang="zh-CN" altLang="en-US" dirty="0"/>
              <a:t>（</a:t>
            </a:r>
            <a:r>
              <a:rPr lang="en-US" altLang="zh-CN" dirty="0" smtClean="0"/>
              <a:t>20000</a:t>
            </a:r>
            <a:r>
              <a:rPr lang="zh-CN" altLang="en-US" dirty="0" smtClean="0"/>
              <a:t>个数据点、</a:t>
            </a:r>
            <a:r>
              <a:rPr lang="en-US" altLang="zh-CN" dirty="0" smtClean="0"/>
              <a:t>2</a:t>
            </a:r>
            <a:r>
              <a:rPr lang="zh-CN" altLang="en-US" dirty="0" smtClean="0"/>
              <a:t>秒响应）</a:t>
            </a:r>
            <a:endParaRPr lang="zh-CN" altLang="en-US" dirty="0"/>
          </a:p>
        </p:txBody>
      </p:sp>
      <p:sp>
        <p:nvSpPr>
          <p:cNvPr id="4" name="日期占位符 3"/>
          <p:cNvSpPr>
            <a:spLocks noGrp="1"/>
          </p:cNvSpPr>
          <p:nvPr>
            <p:ph type="dt" sz="half" idx="10"/>
          </p:nvPr>
        </p:nvSpPr>
        <p:spPr/>
        <p:txBody>
          <a:bodyPr/>
          <a:lstStyle/>
          <a:p>
            <a:fld id="{68E3D5D3-CAD4-4752-8745-E1CEF48EAC83}" type="datetime1">
              <a:rPr lang="zh-CN" altLang="en-US" smtClean="0"/>
              <a:t>2014/10/12</a:t>
            </a:fld>
            <a:endParaRPr lang="zh-CN" altLang="en-US"/>
          </a:p>
        </p:txBody>
      </p:sp>
      <p:sp>
        <p:nvSpPr>
          <p:cNvPr id="5" name="页脚占位符 4"/>
          <p:cNvSpPr>
            <a:spLocks noGrp="1"/>
          </p:cNvSpPr>
          <p:nvPr>
            <p:ph type="ftr" sz="quarter" idx="11"/>
          </p:nvPr>
        </p:nvSpPr>
        <p:spPr/>
        <p:txBody>
          <a:bodyPr/>
          <a:lstStyle/>
          <a:p>
            <a:r>
              <a:rPr lang="en-US" altLang="zh-CN" smtClean="0"/>
              <a:t>SEOMIS</a:t>
            </a:r>
            <a:r>
              <a:rPr lang="zh-CN" altLang="en-US" smtClean="0"/>
              <a:t>的设计与实现</a:t>
            </a:r>
            <a:endParaRPr lang="zh-CN" altLang="en-US" dirty="0" smtClean="0"/>
          </a:p>
        </p:txBody>
      </p:sp>
      <p:sp>
        <p:nvSpPr>
          <p:cNvPr id="6" name="灯片编号占位符 5"/>
          <p:cNvSpPr>
            <a:spLocks noGrp="1"/>
          </p:cNvSpPr>
          <p:nvPr>
            <p:ph type="sldNum" sz="quarter" idx="12"/>
          </p:nvPr>
        </p:nvSpPr>
        <p:spPr/>
        <p:txBody>
          <a:bodyPr/>
          <a:lstStyle/>
          <a:p>
            <a:fld id="{8D799FDA-18D8-4B84-B289-CB163898CA75}" type="slidenum">
              <a:rPr lang="zh-CN" altLang="en-US" smtClean="0"/>
              <a:pPr/>
              <a:t>20</a:t>
            </a:fld>
            <a:endParaRPr lang="zh-CN" altLang="en-US"/>
          </a:p>
        </p:txBody>
      </p:sp>
    </p:spTree>
    <p:extLst>
      <p:ext uri="{BB962C8B-B14F-4D97-AF65-F5344CB8AC3E}">
        <p14:creationId xmlns:p14="http://schemas.microsoft.com/office/powerpoint/2010/main" val="37857090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楼宇自控</a:t>
            </a:r>
            <a:r>
              <a:rPr lang="zh-CN" altLang="en-US" dirty="0" smtClean="0"/>
              <a:t>系统集成</a:t>
            </a:r>
            <a:endParaRPr lang="zh-CN" altLang="en-US" dirty="0"/>
          </a:p>
        </p:txBody>
      </p:sp>
      <p:sp>
        <p:nvSpPr>
          <p:cNvPr id="3" name="内容占位符 2"/>
          <p:cNvSpPr>
            <a:spLocks noGrp="1"/>
          </p:cNvSpPr>
          <p:nvPr>
            <p:ph idx="1"/>
          </p:nvPr>
        </p:nvSpPr>
        <p:spPr/>
        <p:txBody>
          <a:bodyPr>
            <a:normAutofit/>
          </a:bodyPr>
          <a:lstStyle/>
          <a:p>
            <a:r>
              <a:rPr lang="zh-CN" altLang="en-US" dirty="0" smtClean="0"/>
              <a:t>背景及实现方法选型</a:t>
            </a:r>
            <a:endParaRPr lang="en-US" altLang="zh-CN" dirty="0" smtClean="0"/>
          </a:p>
          <a:p>
            <a:pPr lvl="1"/>
            <a:r>
              <a:rPr lang="zh-CN" altLang="en-US" dirty="0" smtClean="0"/>
              <a:t>所在</a:t>
            </a:r>
            <a:r>
              <a:rPr lang="zh-CN" altLang="en-US" dirty="0"/>
              <a:t>楼宇采用的</a:t>
            </a:r>
            <a:r>
              <a:rPr lang="en-US" altLang="zh-CN" dirty="0"/>
              <a:t>BA</a:t>
            </a:r>
            <a:r>
              <a:rPr lang="zh-CN" altLang="en-US" dirty="0"/>
              <a:t>系统是</a:t>
            </a:r>
            <a:r>
              <a:rPr lang="en-US" altLang="zh-CN" dirty="0"/>
              <a:t>Honeywell EBI</a:t>
            </a:r>
            <a:r>
              <a:rPr lang="zh-CN" altLang="en-US" dirty="0" smtClean="0"/>
              <a:t>产品；</a:t>
            </a:r>
            <a:endParaRPr lang="en-US" altLang="zh-CN" dirty="0" smtClean="0"/>
          </a:p>
          <a:p>
            <a:pPr lvl="1"/>
            <a:r>
              <a:rPr lang="zh-CN" altLang="en-US" dirty="0"/>
              <a:t>可以选择</a:t>
            </a:r>
            <a:r>
              <a:rPr lang="en-US" altLang="zh-CN" dirty="0"/>
              <a:t>API</a:t>
            </a:r>
            <a:r>
              <a:rPr lang="zh-CN" altLang="en-US" dirty="0" smtClean="0"/>
              <a:t>调用，通用工业协议</a:t>
            </a:r>
            <a:r>
              <a:rPr lang="en-US" altLang="zh-CN" dirty="0" err="1" smtClean="0"/>
              <a:t>BACnet</a:t>
            </a:r>
            <a:r>
              <a:rPr lang="zh-CN" altLang="en-US" dirty="0"/>
              <a:t>、</a:t>
            </a:r>
            <a:r>
              <a:rPr lang="en-US" altLang="zh-CN" dirty="0"/>
              <a:t>Modbus</a:t>
            </a:r>
            <a:r>
              <a:rPr lang="zh-CN" altLang="en-US" dirty="0"/>
              <a:t>等</a:t>
            </a:r>
            <a:r>
              <a:rPr lang="zh-CN" altLang="en-US" dirty="0" smtClean="0"/>
              <a:t>方式；</a:t>
            </a:r>
            <a:endParaRPr lang="en-US" altLang="zh-CN" dirty="0" smtClean="0"/>
          </a:p>
          <a:p>
            <a:pPr lvl="1"/>
            <a:r>
              <a:rPr lang="en-US" altLang="zh-CN" dirty="0"/>
              <a:t>OPC</a:t>
            </a:r>
            <a:r>
              <a:rPr lang="zh-CN" altLang="en-US" dirty="0"/>
              <a:t>协议良好的数据结构规范，高效和灵活的通讯机制，所以我们采用</a:t>
            </a:r>
            <a:r>
              <a:rPr lang="en-US" altLang="zh-CN" dirty="0"/>
              <a:t>OPC</a:t>
            </a:r>
            <a:r>
              <a:rPr lang="zh-CN" altLang="en-US" dirty="0"/>
              <a:t>协议作为系统间的接口标准</a:t>
            </a:r>
            <a:r>
              <a:rPr lang="zh-CN" altLang="en-US" dirty="0" smtClean="0"/>
              <a:t>。</a:t>
            </a:r>
            <a:endParaRPr lang="en-US" altLang="zh-CN" dirty="0" smtClean="0"/>
          </a:p>
        </p:txBody>
      </p:sp>
      <p:sp>
        <p:nvSpPr>
          <p:cNvPr id="4" name="日期占位符 3"/>
          <p:cNvSpPr>
            <a:spLocks noGrp="1"/>
          </p:cNvSpPr>
          <p:nvPr>
            <p:ph type="dt" sz="half" idx="10"/>
          </p:nvPr>
        </p:nvSpPr>
        <p:spPr/>
        <p:txBody>
          <a:bodyPr/>
          <a:lstStyle/>
          <a:p>
            <a:fld id="{68E3D5D3-CAD4-4752-8745-E1CEF48EAC83}" type="datetime1">
              <a:rPr lang="zh-CN" altLang="en-US" smtClean="0"/>
              <a:t>2014/10/12</a:t>
            </a:fld>
            <a:endParaRPr lang="zh-CN" altLang="en-US"/>
          </a:p>
        </p:txBody>
      </p:sp>
      <p:sp>
        <p:nvSpPr>
          <p:cNvPr id="5" name="页脚占位符 4"/>
          <p:cNvSpPr>
            <a:spLocks noGrp="1"/>
          </p:cNvSpPr>
          <p:nvPr>
            <p:ph type="ftr" sz="quarter" idx="11"/>
          </p:nvPr>
        </p:nvSpPr>
        <p:spPr/>
        <p:txBody>
          <a:bodyPr/>
          <a:lstStyle/>
          <a:p>
            <a:r>
              <a:rPr lang="en-US" altLang="zh-CN" smtClean="0"/>
              <a:t>SEOMIS</a:t>
            </a:r>
            <a:r>
              <a:rPr lang="zh-CN" altLang="en-US" smtClean="0"/>
              <a:t>的设计与实现</a:t>
            </a:r>
            <a:endParaRPr lang="zh-CN" altLang="en-US" dirty="0" smtClean="0"/>
          </a:p>
        </p:txBody>
      </p:sp>
      <p:sp>
        <p:nvSpPr>
          <p:cNvPr id="6" name="灯片编号占位符 5"/>
          <p:cNvSpPr>
            <a:spLocks noGrp="1"/>
          </p:cNvSpPr>
          <p:nvPr>
            <p:ph type="sldNum" sz="quarter" idx="12"/>
          </p:nvPr>
        </p:nvSpPr>
        <p:spPr/>
        <p:txBody>
          <a:bodyPr/>
          <a:lstStyle/>
          <a:p>
            <a:fld id="{8D799FDA-18D8-4B84-B289-CB163898CA75}" type="slidenum">
              <a:rPr lang="zh-CN" altLang="en-US" smtClean="0"/>
              <a:pPr/>
              <a:t>21</a:t>
            </a:fld>
            <a:endParaRPr lang="zh-CN" altLang="en-US"/>
          </a:p>
        </p:txBody>
      </p:sp>
    </p:spTree>
    <p:extLst>
      <p:ext uri="{BB962C8B-B14F-4D97-AF65-F5344CB8AC3E}">
        <p14:creationId xmlns:p14="http://schemas.microsoft.com/office/powerpoint/2010/main" val="41294794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楼宇自控</a:t>
            </a:r>
            <a:r>
              <a:rPr lang="zh-CN" altLang="en-US" dirty="0" smtClean="0"/>
              <a:t>系统集成</a:t>
            </a:r>
            <a:endParaRPr lang="zh-CN" altLang="en-US" dirty="0"/>
          </a:p>
        </p:txBody>
      </p:sp>
      <p:sp>
        <p:nvSpPr>
          <p:cNvPr id="3" name="内容占位符 2"/>
          <p:cNvSpPr>
            <a:spLocks noGrp="1"/>
          </p:cNvSpPr>
          <p:nvPr>
            <p:ph sz="half" idx="1"/>
          </p:nvPr>
        </p:nvSpPr>
        <p:spPr/>
        <p:txBody>
          <a:bodyPr>
            <a:normAutofit lnSpcReduction="10000"/>
          </a:bodyPr>
          <a:lstStyle/>
          <a:p>
            <a:r>
              <a:rPr lang="en-US" altLang="zh-CN" sz="2400" dirty="0" smtClean="0"/>
              <a:t>OPC</a:t>
            </a:r>
            <a:r>
              <a:rPr lang="zh-CN" altLang="en-US" sz="2400" dirty="0" smtClean="0"/>
              <a:t>实现架构</a:t>
            </a:r>
            <a:endParaRPr lang="en-US" altLang="zh-CN" sz="2400" dirty="0" smtClean="0"/>
          </a:p>
          <a:p>
            <a:pPr lvl="1"/>
            <a:r>
              <a:rPr lang="en-US" altLang="zh-CN" sz="2000" dirty="0"/>
              <a:t>Honeywell EBI Server</a:t>
            </a:r>
            <a:r>
              <a:rPr lang="zh-CN" altLang="en-US" sz="2000" dirty="0"/>
              <a:t>上配置</a:t>
            </a:r>
            <a:r>
              <a:rPr lang="en-US" altLang="zh-CN" sz="2000" dirty="0"/>
              <a:t>OPC </a:t>
            </a:r>
            <a:r>
              <a:rPr lang="en-US" altLang="zh-CN" sz="2000" dirty="0" smtClean="0"/>
              <a:t>Server</a:t>
            </a:r>
            <a:r>
              <a:rPr lang="zh-CN" altLang="en-US" sz="2000" dirty="0" smtClean="0"/>
              <a:t>；</a:t>
            </a:r>
            <a:endParaRPr lang="en-US" altLang="zh-CN" sz="2000" dirty="0" smtClean="0"/>
          </a:p>
          <a:p>
            <a:pPr lvl="1"/>
            <a:r>
              <a:rPr lang="zh-CN" altLang="zh-CN" sz="2000" dirty="0"/>
              <a:t>系统</a:t>
            </a:r>
            <a:r>
              <a:rPr lang="en-US" altLang="zh-CN" sz="2000" dirty="0"/>
              <a:t>App Server</a:t>
            </a:r>
            <a:r>
              <a:rPr lang="zh-CN" altLang="zh-CN" sz="2000" dirty="0"/>
              <a:t>上部署</a:t>
            </a:r>
            <a:r>
              <a:rPr lang="en-US" altLang="zh-CN" sz="2000" dirty="0"/>
              <a:t>OPC </a:t>
            </a:r>
            <a:r>
              <a:rPr lang="en-US" altLang="zh-CN" sz="2000" dirty="0" smtClean="0"/>
              <a:t>Client</a:t>
            </a:r>
            <a:r>
              <a:rPr lang="zh-CN" altLang="en-US" sz="2000" dirty="0" smtClean="0"/>
              <a:t>；</a:t>
            </a:r>
            <a:endParaRPr lang="en-US" altLang="zh-CN" sz="2000" dirty="0" smtClean="0"/>
          </a:p>
          <a:p>
            <a:pPr lvl="1"/>
            <a:r>
              <a:rPr lang="en-US" altLang="zh-CN" sz="2000" dirty="0" smtClean="0"/>
              <a:t>OPC</a:t>
            </a:r>
            <a:r>
              <a:rPr lang="zh-CN" altLang="en-US" sz="2000" dirty="0" smtClean="0"/>
              <a:t>异步回调方式；</a:t>
            </a:r>
            <a:endParaRPr lang="en-US" altLang="zh-CN" sz="2000" dirty="0" smtClean="0"/>
          </a:p>
          <a:p>
            <a:pPr lvl="1"/>
            <a:r>
              <a:rPr lang="zh-CN" altLang="zh-CN" sz="2000" dirty="0"/>
              <a:t>采用了</a:t>
            </a:r>
            <a:r>
              <a:rPr lang="en-US" altLang="zh-CN" sz="2000" dirty="0"/>
              <a:t>OPC Data Access Specification 2.05</a:t>
            </a:r>
            <a:r>
              <a:rPr lang="zh-CN" altLang="zh-CN" sz="2000" dirty="0"/>
              <a:t>版本的协议标准</a:t>
            </a:r>
            <a:r>
              <a:rPr lang="zh-CN" altLang="en-US" sz="2000" dirty="0" smtClean="0"/>
              <a:t>。</a:t>
            </a:r>
            <a:endParaRPr lang="en-US" altLang="zh-CN" sz="2000" dirty="0" smtClean="0"/>
          </a:p>
        </p:txBody>
      </p:sp>
      <p:sp>
        <p:nvSpPr>
          <p:cNvPr id="4" name="日期占位符 3"/>
          <p:cNvSpPr>
            <a:spLocks noGrp="1"/>
          </p:cNvSpPr>
          <p:nvPr>
            <p:ph type="dt" sz="half" idx="10"/>
          </p:nvPr>
        </p:nvSpPr>
        <p:spPr/>
        <p:txBody>
          <a:bodyPr/>
          <a:lstStyle/>
          <a:p>
            <a:fld id="{68E3D5D3-CAD4-4752-8745-E1CEF48EAC83}" type="datetime1">
              <a:rPr lang="zh-CN" altLang="en-US" smtClean="0"/>
              <a:t>2014/10/12</a:t>
            </a:fld>
            <a:endParaRPr lang="zh-CN" altLang="en-US"/>
          </a:p>
        </p:txBody>
      </p:sp>
      <p:sp>
        <p:nvSpPr>
          <p:cNvPr id="5" name="页脚占位符 4"/>
          <p:cNvSpPr>
            <a:spLocks noGrp="1"/>
          </p:cNvSpPr>
          <p:nvPr>
            <p:ph type="ftr" sz="quarter" idx="11"/>
          </p:nvPr>
        </p:nvSpPr>
        <p:spPr/>
        <p:txBody>
          <a:bodyPr/>
          <a:lstStyle/>
          <a:p>
            <a:r>
              <a:rPr lang="en-US" altLang="zh-CN" smtClean="0"/>
              <a:t>SEOMIS</a:t>
            </a:r>
            <a:r>
              <a:rPr lang="zh-CN" altLang="en-US" smtClean="0"/>
              <a:t>的设计与实现</a:t>
            </a:r>
            <a:endParaRPr lang="zh-CN" altLang="en-US" dirty="0" smtClean="0"/>
          </a:p>
        </p:txBody>
      </p:sp>
      <p:sp>
        <p:nvSpPr>
          <p:cNvPr id="6" name="灯片编号占位符 5"/>
          <p:cNvSpPr>
            <a:spLocks noGrp="1"/>
          </p:cNvSpPr>
          <p:nvPr>
            <p:ph type="sldNum" sz="quarter" idx="12"/>
          </p:nvPr>
        </p:nvSpPr>
        <p:spPr/>
        <p:txBody>
          <a:bodyPr/>
          <a:lstStyle/>
          <a:p>
            <a:fld id="{8D799FDA-18D8-4B84-B289-CB163898CA75}" type="slidenum">
              <a:rPr lang="zh-CN" altLang="en-US" smtClean="0"/>
              <a:pPr/>
              <a:t>22</a:t>
            </a:fld>
            <a:endParaRPr lang="zh-CN" altLang="en-US"/>
          </a:p>
        </p:txBody>
      </p:sp>
      <p:pic>
        <p:nvPicPr>
          <p:cNvPr id="32770" name="Picture 2" descr="图 4-12与楼宇自控系统集成结构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0111" y="1417638"/>
            <a:ext cx="4352613" cy="4667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13938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监控流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423056"/>
            <a:ext cx="5760640" cy="295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a:t>楼宇自控</a:t>
            </a:r>
            <a:r>
              <a:rPr lang="zh-CN" altLang="en-US" dirty="0" smtClean="0"/>
              <a:t>系统集成</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确保高效通讯的技术细节</a:t>
            </a:r>
            <a:endParaRPr lang="en-US" altLang="zh-CN" sz="2000" dirty="0" smtClean="0"/>
          </a:p>
          <a:p>
            <a:pPr lvl="1"/>
            <a:r>
              <a:rPr lang="zh-CN" altLang="en-US" sz="1800" dirty="0" smtClean="0"/>
              <a:t>数据压缩，</a:t>
            </a:r>
            <a:r>
              <a:rPr lang="en-US" altLang="zh-CN" sz="1800" dirty="0" smtClean="0"/>
              <a:t>OPC</a:t>
            </a:r>
            <a:r>
              <a:rPr lang="zh-CN" altLang="en-US" sz="1800" dirty="0" smtClean="0"/>
              <a:t>通讯机制实现跳变数据的传输，同时设置时间戳数据作为心跳信号，防止通讯静默；</a:t>
            </a:r>
            <a:endParaRPr lang="en-US" altLang="zh-CN" sz="1800" dirty="0" smtClean="0"/>
          </a:p>
          <a:p>
            <a:pPr lvl="1"/>
            <a:r>
              <a:rPr lang="zh-CN" altLang="en-US" sz="1800" dirty="0" smtClean="0"/>
              <a:t>共享内存（</a:t>
            </a:r>
            <a:r>
              <a:rPr lang="en-US" altLang="zh-CN" sz="1800" dirty="0" err="1"/>
              <a:t>LibShareMemory</a:t>
            </a:r>
            <a:r>
              <a:rPr lang="zh-CN" altLang="en-US" sz="1800" dirty="0" smtClean="0"/>
              <a:t>）数据快照，提高数据监控响应效率</a:t>
            </a:r>
            <a:endParaRPr lang="en-US" altLang="zh-CN" sz="1800" dirty="0" smtClean="0"/>
          </a:p>
        </p:txBody>
      </p:sp>
      <p:sp>
        <p:nvSpPr>
          <p:cNvPr id="4" name="日期占位符 3"/>
          <p:cNvSpPr>
            <a:spLocks noGrp="1"/>
          </p:cNvSpPr>
          <p:nvPr>
            <p:ph type="dt" sz="half" idx="10"/>
          </p:nvPr>
        </p:nvSpPr>
        <p:spPr/>
        <p:txBody>
          <a:bodyPr/>
          <a:lstStyle/>
          <a:p>
            <a:fld id="{68E3D5D3-CAD4-4752-8745-E1CEF48EAC83}" type="datetime1">
              <a:rPr lang="zh-CN" altLang="en-US" smtClean="0"/>
              <a:t>2014/10/12</a:t>
            </a:fld>
            <a:endParaRPr lang="zh-CN" altLang="en-US"/>
          </a:p>
        </p:txBody>
      </p:sp>
      <p:sp>
        <p:nvSpPr>
          <p:cNvPr id="5" name="页脚占位符 4"/>
          <p:cNvSpPr>
            <a:spLocks noGrp="1"/>
          </p:cNvSpPr>
          <p:nvPr>
            <p:ph type="ftr" sz="quarter" idx="11"/>
          </p:nvPr>
        </p:nvSpPr>
        <p:spPr/>
        <p:txBody>
          <a:bodyPr/>
          <a:lstStyle/>
          <a:p>
            <a:r>
              <a:rPr lang="en-US" altLang="zh-CN" smtClean="0"/>
              <a:t>SEOMIS</a:t>
            </a:r>
            <a:r>
              <a:rPr lang="zh-CN" altLang="en-US" smtClean="0"/>
              <a:t>的设计与实现</a:t>
            </a:r>
            <a:endParaRPr lang="zh-CN" altLang="en-US" dirty="0" smtClean="0"/>
          </a:p>
        </p:txBody>
      </p:sp>
      <p:sp>
        <p:nvSpPr>
          <p:cNvPr id="6" name="灯片编号占位符 5"/>
          <p:cNvSpPr>
            <a:spLocks noGrp="1"/>
          </p:cNvSpPr>
          <p:nvPr>
            <p:ph type="sldNum" sz="quarter" idx="12"/>
          </p:nvPr>
        </p:nvSpPr>
        <p:spPr/>
        <p:txBody>
          <a:bodyPr/>
          <a:lstStyle/>
          <a:p>
            <a:fld id="{8D799FDA-18D8-4B84-B289-CB163898CA75}" type="slidenum">
              <a:rPr lang="zh-CN" altLang="en-US" smtClean="0"/>
              <a:pPr/>
              <a:t>23</a:t>
            </a:fld>
            <a:endParaRPr lang="zh-CN" altLang="en-US" dirty="0"/>
          </a:p>
        </p:txBody>
      </p:sp>
    </p:spTree>
    <p:extLst>
      <p:ext uri="{BB962C8B-B14F-4D97-AF65-F5344CB8AC3E}">
        <p14:creationId xmlns:p14="http://schemas.microsoft.com/office/powerpoint/2010/main" val="36078640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楼宇自控</a:t>
            </a:r>
            <a:r>
              <a:rPr lang="zh-CN" altLang="en-US" dirty="0" smtClean="0"/>
              <a:t>系统集成</a:t>
            </a:r>
            <a:endParaRPr lang="zh-CN" altLang="en-US" dirty="0"/>
          </a:p>
        </p:txBody>
      </p:sp>
      <p:sp>
        <p:nvSpPr>
          <p:cNvPr id="3" name="内容占位符 2"/>
          <p:cNvSpPr>
            <a:spLocks noGrp="1"/>
          </p:cNvSpPr>
          <p:nvPr>
            <p:ph idx="1"/>
          </p:nvPr>
        </p:nvSpPr>
        <p:spPr/>
        <p:txBody>
          <a:bodyPr>
            <a:noAutofit/>
          </a:bodyPr>
          <a:lstStyle/>
          <a:p>
            <a:r>
              <a:rPr lang="zh-CN" altLang="en-US" sz="1800" dirty="0" smtClean="0"/>
              <a:t>数据结构设置</a:t>
            </a:r>
            <a:endParaRPr lang="en-US" altLang="zh-CN" sz="1800" dirty="0" smtClean="0"/>
          </a:p>
          <a:p>
            <a:endParaRPr lang="en-US" altLang="zh-CN" sz="1800" dirty="0" smtClean="0"/>
          </a:p>
          <a:p>
            <a:endParaRPr lang="en-US" altLang="zh-CN" sz="1800" dirty="0" smtClean="0"/>
          </a:p>
          <a:p>
            <a:endParaRPr lang="en-US" altLang="zh-CN" sz="1800" dirty="0" smtClean="0"/>
          </a:p>
          <a:p>
            <a:r>
              <a:rPr lang="zh-CN" altLang="en-US" sz="1800" dirty="0" smtClean="0"/>
              <a:t>实现后测试结果</a:t>
            </a:r>
            <a:endParaRPr lang="en-US" altLang="zh-CN" sz="1800" dirty="0" smtClean="0"/>
          </a:p>
          <a:p>
            <a:pPr lvl="1"/>
            <a:r>
              <a:rPr lang="zh-CN" altLang="en-US" sz="1600" dirty="0" smtClean="0"/>
              <a:t>在域</a:t>
            </a:r>
            <a:r>
              <a:rPr lang="zh-CN" altLang="en-US" sz="1600" dirty="0"/>
              <a:t>网内配置</a:t>
            </a:r>
            <a:r>
              <a:rPr lang="en-US" altLang="zh-CN" sz="1600" dirty="0"/>
              <a:t>3</a:t>
            </a:r>
            <a:r>
              <a:rPr lang="zh-CN" altLang="en-US" sz="1600" dirty="0"/>
              <a:t>台计算机，分别作为</a:t>
            </a:r>
            <a:r>
              <a:rPr lang="en-US" altLang="zh-CN" sz="1600" dirty="0"/>
              <a:t>OPC </a:t>
            </a:r>
            <a:r>
              <a:rPr lang="en-US" altLang="zh-CN" sz="1600" dirty="0" smtClean="0"/>
              <a:t>Server</a:t>
            </a:r>
            <a:r>
              <a:rPr lang="zh-CN" altLang="en-US" sz="1600" dirty="0" smtClean="0"/>
              <a:t>、</a:t>
            </a:r>
            <a:r>
              <a:rPr lang="en-US" altLang="zh-CN" sz="1600" dirty="0"/>
              <a:t>OPC </a:t>
            </a:r>
            <a:r>
              <a:rPr lang="en-US" altLang="zh-CN" sz="1600" dirty="0" smtClean="0"/>
              <a:t>Client</a:t>
            </a:r>
            <a:r>
              <a:rPr lang="zh-CN" altLang="en-US" sz="1600" dirty="0" smtClean="0"/>
              <a:t>、</a:t>
            </a:r>
            <a:r>
              <a:rPr lang="zh-CN" altLang="en-US" sz="1600" dirty="0"/>
              <a:t>查询</a:t>
            </a:r>
            <a:r>
              <a:rPr lang="zh-CN" altLang="en-US" sz="1600" dirty="0" smtClean="0"/>
              <a:t>工作站</a:t>
            </a:r>
            <a:r>
              <a:rPr lang="en-US" altLang="zh-CN" sz="1600" dirty="0"/>
              <a:t>;</a:t>
            </a:r>
            <a:endParaRPr lang="en-US" altLang="zh-CN" sz="1600" dirty="0" smtClean="0"/>
          </a:p>
          <a:p>
            <a:pPr lvl="2"/>
            <a:r>
              <a:rPr lang="zh-CN" altLang="en-US" sz="1400" dirty="0" smtClean="0"/>
              <a:t>测试</a:t>
            </a:r>
            <a:r>
              <a:rPr lang="zh-CN" altLang="en-US" sz="1400" dirty="0"/>
              <a:t>模拟数据点</a:t>
            </a:r>
            <a:r>
              <a:rPr lang="en-US" altLang="zh-CN" sz="1400" dirty="0"/>
              <a:t>Item</a:t>
            </a:r>
            <a:r>
              <a:rPr lang="zh-CN" altLang="en-US" sz="1400" dirty="0"/>
              <a:t>总数</a:t>
            </a:r>
            <a:r>
              <a:rPr lang="en-US" altLang="zh-CN" sz="1400" dirty="0"/>
              <a:t>30000</a:t>
            </a:r>
            <a:r>
              <a:rPr lang="zh-CN" altLang="en-US" sz="1400" dirty="0"/>
              <a:t>个（超过原有的技术要求指标</a:t>
            </a:r>
            <a:r>
              <a:rPr lang="zh-CN" altLang="en-US" sz="1400" dirty="0" smtClean="0"/>
              <a:t>）</a:t>
            </a:r>
            <a:endParaRPr lang="en-US" altLang="zh-CN" sz="1400" dirty="0" smtClean="0"/>
          </a:p>
          <a:p>
            <a:pPr lvl="2"/>
            <a:r>
              <a:rPr lang="zh-CN" altLang="en-US" sz="1400" dirty="0" smtClean="0"/>
              <a:t>包括</a:t>
            </a:r>
            <a:r>
              <a:rPr lang="en-US" altLang="zh-CN" sz="1400" dirty="0"/>
              <a:t>4000</a:t>
            </a:r>
            <a:r>
              <a:rPr lang="zh-CN" altLang="en-US" sz="1400" dirty="0"/>
              <a:t>个</a:t>
            </a:r>
            <a:r>
              <a:rPr lang="en-US" altLang="zh-CN" sz="1400" dirty="0"/>
              <a:t>32</a:t>
            </a:r>
            <a:r>
              <a:rPr lang="zh-CN" altLang="en-US" sz="1400" dirty="0"/>
              <a:t>位整数、</a:t>
            </a:r>
            <a:r>
              <a:rPr lang="en-US" altLang="zh-CN" sz="1400" dirty="0"/>
              <a:t>4000</a:t>
            </a:r>
            <a:r>
              <a:rPr lang="zh-CN" altLang="en-US" sz="1400" dirty="0"/>
              <a:t>个</a:t>
            </a:r>
            <a:r>
              <a:rPr lang="en-US" altLang="zh-CN" sz="1400" dirty="0"/>
              <a:t>64</a:t>
            </a:r>
            <a:r>
              <a:rPr lang="zh-CN" altLang="en-US" sz="1400" dirty="0"/>
              <a:t>位整数、</a:t>
            </a:r>
            <a:r>
              <a:rPr lang="en-US" altLang="zh-CN" sz="1400" dirty="0"/>
              <a:t>20000</a:t>
            </a:r>
            <a:r>
              <a:rPr lang="zh-CN" altLang="en-US" sz="1400" dirty="0"/>
              <a:t>个</a:t>
            </a:r>
            <a:r>
              <a:rPr lang="en-US" altLang="zh-CN" sz="1400" dirty="0"/>
              <a:t>float</a:t>
            </a:r>
            <a:r>
              <a:rPr lang="zh-CN" altLang="en-US" sz="1400" dirty="0"/>
              <a:t>、</a:t>
            </a:r>
            <a:r>
              <a:rPr lang="en-US" altLang="zh-CN" sz="1400" dirty="0"/>
              <a:t>1900</a:t>
            </a:r>
            <a:r>
              <a:rPr lang="zh-CN" altLang="en-US" sz="1400" dirty="0"/>
              <a:t>个</a:t>
            </a:r>
            <a:r>
              <a:rPr lang="en-US" altLang="zh-CN" sz="1400" dirty="0"/>
              <a:t>String</a:t>
            </a:r>
            <a:r>
              <a:rPr lang="zh-CN" altLang="en-US" sz="1400" dirty="0"/>
              <a:t>和</a:t>
            </a:r>
            <a:r>
              <a:rPr lang="en-US" altLang="zh-CN" sz="1400" dirty="0"/>
              <a:t>100</a:t>
            </a:r>
            <a:r>
              <a:rPr lang="zh-CN" altLang="en-US" sz="1400" dirty="0"/>
              <a:t>个</a:t>
            </a:r>
            <a:r>
              <a:rPr lang="en-US" altLang="zh-CN" sz="1400" dirty="0"/>
              <a:t>blob</a:t>
            </a:r>
            <a:r>
              <a:rPr lang="zh-CN" altLang="en-US" sz="1400" dirty="0" smtClean="0"/>
              <a:t>。</a:t>
            </a:r>
            <a:endParaRPr lang="en-US" altLang="zh-CN" sz="1400" dirty="0" smtClean="0"/>
          </a:p>
          <a:p>
            <a:pPr lvl="2"/>
            <a:r>
              <a:rPr lang="en-US" altLang="zh-CN" sz="1400" dirty="0" smtClean="0"/>
              <a:t>OPC </a:t>
            </a:r>
            <a:r>
              <a:rPr lang="en-US" altLang="zh-CN" sz="1400" dirty="0"/>
              <a:t>Server</a:t>
            </a:r>
            <a:r>
              <a:rPr lang="zh-CN" altLang="en-US" sz="1400" dirty="0"/>
              <a:t>与</a:t>
            </a:r>
            <a:r>
              <a:rPr lang="en-US" altLang="zh-CN" sz="1400" dirty="0"/>
              <a:t>OPC Client</a:t>
            </a:r>
            <a:r>
              <a:rPr lang="zh-CN" altLang="en-US" sz="1400" dirty="0"/>
              <a:t>之间的数据通讯平均完成时间为</a:t>
            </a:r>
            <a:r>
              <a:rPr lang="en-US" altLang="zh-CN" sz="1400" dirty="0"/>
              <a:t>383ms</a:t>
            </a:r>
            <a:r>
              <a:rPr lang="zh-CN" altLang="en-US" sz="1400" dirty="0"/>
              <a:t>（含监控界面刷新时间</a:t>
            </a:r>
            <a:r>
              <a:rPr lang="zh-CN" altLang="en-US" sz="1400" dirty="0" smtClean="0"/>
              <a:t>）</a:t>
            </a:r>
            <a:endParaRPr lang="en-US" altLang="zh-CN" sz="1400" dirty="0" smtClean="0"/>
          </a:p>
          <a:p>
            <a:pPr lvl="2"/>
            <a:r>
              <a:rPr lang="zh-CN" altLang="en-US" sz="1400" dirty="0" smtClean="0"/>
              <a:t>查询</a:t>
            </a:r>
            <a:r>
              <a:rPr lang="zh-CN" altLang="en-US" sz="1400" dirty="0"/>
              <a:t>工作站的平均数据刷新时间为</a:t>
            </a:r>
            <a:r>
              <a:rPr lang="en-US" altLang="zh-CN" sz="1400" dirty="0"/>
              <a:t>1321ms</a:t>
            </a:r>
            <a:r>
              <a:rPr lang="zh-CN" altLang="en-US" sz="1400" dirty="0"/>
              <a:t>。</a:t>
            </a:r>
            <a:endParaRPr lang="en-US" altLang="zh-CN" sz="1400" dirty="0" smtClean="0"/>
          </a:p>
        </p:txBody>
      </p:sp>
      <p:sp>
        <p:nvSpPr>
          <p:cNvPr id="4" name="日期占位符 3"/>
          <p:cNvSpPr>
            <a:spLocks noGrp="1"/>
          </p:cNvSpPr>
          <p:nvPr>
            <p:ph type="dt" sz="half" idx="10"/>
          </p:nvPr>
        </p:nvSpPr>
        <p:spPr/>
        <p:txBody>
          <a:bodyPr/>
          <a:lstStyle/>
          <a:p>
            <a:fld id="{68E3D5D3-CAD4-4752-8745-E1CEF48EAC83}" type="datetime1">
              <a:rPr lang="zh-CN" altLang="en-US" smtClean="0"/>
              <a:t>2014/10/12</a:t>
            </a:fld>
            <a:endParaRPr lang="zh-CN" altLang="en-US"/>
          </a:p>
        </p:txBody>
      </p:sp>
      <p:sp>
        <p:nvSpPr>
          <p:cNvPr id="5" name="页脚占位符 4"/>
          <p:cNvSpPr>
            <a:spLocks noGrp="1"/>
          </p:cNvSpPr>
          <p:nvPr>
            <p:ph type="ftr" sz="quarter" idx="11"/>
          </p:nvPr>
        </p:nvSpPr>
        <p:spPr/>
        <p:txBody>
          <a:bodyPr/>
          <a:lstStyle/>
          <a:p>
            <a:r>
              <a:rPr lang="en-US" altLang="zh-CN" smtClean="0"/>
              <a:t>SEOMIS</a:t>
            </a:r>
            <a:r>
              <a:rPr lang="zh-CN" altLang="en-US" smtClean="0"/>
              <a:t>的设计与实现</a:t>
            </a:r>
            <a:endParaRPr lang="zh-CN" altLang="en-US" dirty="0" smtClean="0"/>
          </a:p>
        </p:txBody>
      </p:sp>
      <p:sp>
        <p:nvSpPr>
          <p:cNvPr id="6" name="灯片编号占位符 5"/>
          <p:cNvSpPr>
            <a:spLocks noGrp="1"/>
          </p:cNvSpPr>
          <p:nvPr>
            <p:ph type="sldNum" sz="quarter" idx="12"/>
          </p:nvPr>
        </p:nvSpPr>
        <p:spPr/>
        <p:txBody>
          <a:bodyPr/>
          <a:lstStyle/>
          <a:p>
            <a:fld id="{8D799FDA-18D8-4B84-B289-CB163898CA75}" type="slidenum">
              <a:rPr lang="zh-CN" altLang="en-US" smtClean="0"/>
              <a:pPr/>
              <a:t>24</a:t>
            </a:fld>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2461404352"/>
              </p:ext>
            </p:extLst>
          </p:nvPr>
        </p:nvGraphicFramePr>
        <p:xfrm>
          <a:off x="2672818" y="1700808"/>
          <a:ext cx="6013982" cy="1728192"/>
        </p:xfrm>
        <a:graphic>
          <a:graphicData uri="http://schemas.openxmlformats.org/drawingml/2006/table">
            <a:tbl>
              <a:tblPr firstRow="1" firstCol="1" bandRow="1">
                <a:tableStyleId>{5C22544A-7EE6-4342-B048-85BDC9FD1C3A}</a:tableStyleId>
              </a:tblPr>
              <a:tblGrid>
                <a:gridCol w="1280670"/>
                <a:gridCol w="1003864"/>
                <a:gridCol w="1864724"/>
                <a:gridCol w="1864724"/>
              </a:tblGrid>
              <a:tr h="288032">
                <a:tc>
                  <a:txBody>
                    <a:bodyPr/>
                    <a:lstStyle/>
                    <a:p>
                      <a:pPr algn="ctr">
                        <a:lnSpc>
                          <a:spcPts val="2000"/>
                        </a:lnSpc>
                        <a:spcAft>
                          <a:spcPts val="0"/>
                        </a:spcAft>
                      </a:pPr>
                      <a:r>
                        <a:rPr lang="en-US" sz="1200" b="0" kern="100" dirty="0">
                          <a:effectLst/>
                          <a:latin typeface="+mj-ea"/>
                          <a:ea typeface="+mj-ea"/>
                        </a:rPr>
                        <a:t>OPC Server</a:t>
                      </a:r>
                      <a:endParaRPr lang="zh-CN" sz="1100" b="0" kern="100" dirty="0">
                        <a:effectLst/>
                        <a:latin typeface="+mj-ea"/>
                        <a:ea typeface="+mj-ea"/>
                      </a:endParaRPr>
                    </a:p>
                  </a:txBody>
                  <a:tcPr marL="76458" marR="76458" marT="0" marB="0"/>
                </a:tc>
                <a:tc>
                  <a:txBody>
                    <a:bodyPr/>
                    <a:lstStyle/>
                    <a:p>
                      <a:pPr algn="ctr">
                        <a:lnSpc>
                          <a:spcPts val="2000"/>
                        </a:lnSpc>
                        <a:spcAft>
                          <a:spcPts val="0"/>
                        </a:spcAft>
                      </a:pPr>
                      <a:r>
                        <a:rPr lang="en-US" sz="1200" b="0" kern="100">
                          <a:effectLst/>
                          <a:latin typeface="+mj-ea"/>
                          <a:ea typeface="+mj-ea"/>
                        </a:rPr>
                        <a:t>OPC Group</a:t>
                      </a:r>
                      <a:endParaRPr lang="zh-CN" sz="1100" b="0" kern="100">
                        <a:effectLst/>
                        <a:latin typeface="+mj-ea"/>
                        <a:ea typeface="+mj-ea"/>
                      </a:endParaRPr>
                    </a:p>
                  </a:txBody>
                  <a:tcPr marL="76458" marR="76458" marT="0" marB="0"/>
                </a:tc>
                <a:tc>
                  <a:txBody>
                    <a:bodyPr/>
                    <a:lstStyle/>
                    <a:p>
                      <a:pPr algn="ctr">
                        <a:lnSpc>
                          <a:spcPts val="2000"/>
                        </a:lnSpc>
                        <a:spcAft>
                          <a:spcPts val="0"/>
                        </a:spcAft>
                      </a:pPr>
                      <a:r>
                        <a:rPr lang="en-US" sz="1200" b="0" kern="100">
                          <a:effectLst/>
                          <a:latin typeface="+mj-ea"/>
                          <a:ea typeface="+mj-ea"/>
                        </a:rPr>
                        <a:t>OPC Item</a:t>
                      </a:r>
                      <a:endParaRPr lang="zh-CN" sz="1100" b="0" kern="100">
                        <a:effectLst/>
                        <a:latin typeface="+mj-ea"/>
                        <a:ea typeface="+mj-ea"/>
                      </a:endParaRPr>
                    </a:p>
                  </a:txBody>
                  <a:tcPr marL="76458" marR="76458" marT="0" marB="0"/>
                </a:tc>
                <a:tc>
                  <a:txBody>
                    <a:bodyPr/>
                    <a:lstStyle/>
                    <a:p>
                      <a:pPr algn="ctr">
                        <a:lnSpc>
                          <a:spcPts val="2000"/>
                        </a:lnSpc>
                        <a:spcAft>
                          <a:spcPts val="0"/>
                        </a:spcAft>
                      </a:pPr>
                      <a:r>
                        <a:rPr lang="zh-CN" sz="1200" b="0" kern="100">
                          <a:effectLst/>
                          <a:latin typeface="+mj-ea"/>
                          <a:ea typeface="+mj-ea"/>
                        </a:rPr>
                        <a:t>备注</a:t>
                      </a:r>
                      <a:endParaRPr lang="zh-CN" sz="1100" b="0" kern="100">
                        <a:effectLst/>
                        <a:latin typeface="+mj-ea"/>
                        <a:ea typeface="+mj-ea"/>
                      </a:endParaRPr>
                    </a:p>
                  </a:txBody>
                  <a:tcPr marL="76458" marR="76458" marT="0" marB="0"/>
                </a:tc>
              </a:tr>
              <a:tr h="288032">
                <a:tc rowSpan="5">
                  <a:txBody>
                    <a:bodyPr/>
                    <a:lstStyle/>
                    <a:p>
                      <a:pPr algn="just">
                        <a:lnSpc>
                          <a:spcPts val="2000"/>
                        </a:lnSpc>
                        <a:spcAft>
                          <a:spcPts val="0"/>
                        </a:spcAft>
                      </a:pPr>
                      <a:r>
                        <a:rPr lang="en-US" sz="1200" b="0" kern="100" dirty="0">
                          <a:effectLst/>
                          <a:latin typeface="+mj-ea"/>
                          <a:ea typeface="+mj-ea"/>
                        </a:rPr>
                        <a:t>BA01</a:t>
                      </a:r>
                      <a:endParaRPr lang="zh-CN" sz="1100" b="0" kern="100" dirty="0">
                        <a:effectLst/>
                        <a:latin typeface="+mj-ea"/>
                        <a:ea typeface="+mj-ea"/>
                      </a:endParaRPr>
                    </a:p>
                  </a:txBody>
                  <a:tcPr marL="76458" marR="76458" marT="0" marB="0"/>
                </a:tc>
                <a:tc rowSpan="2">
                  <a:txBody>
                    <a:bodyPr/>
                    <a:lstStyle/>
                    <a:p>
                      <a:pPr algn="just">
                        <a:lnSpc>
                          <a:spcPts val="2000"/>
                        </a:lnSpc>
                        <a:spcAft>
                          <a:spcPts val="0"/>
                        </a:spcAft>
                      </a:pPr>
                      <a:r>
                        <a:rPr lang="en-US" sz="1200" b="0" kern="100" dirty="0">
                          <a:effectLst/>
                          <a:latin typeface="+mj-ea"/>
                          <a:ea typeface="+mj-ea"/>
                        </a:rPr>
                        <a:t>G101</a:t>
                      </a:r>
                      <a:endParaRPr lang="zh-CN" sz="1100" b="0" kern="100" dirty="0">
                        <a:effectLst/>
                        <a:latin typeface="+mj-ea"/>
                        <a:ea typeface="+mj-ea"/>
                      </a:endParaRPr>
                    </a:p>
                  </a:txBody>
                  <a:tcPr marL="76458" marR="76458" marT="0" marB="0"/>
                </a:tc>
                <a:tc>
                  <a:txBody>
                    <a:bodyPr/>
                    <a:lstStyle/>
                    <a:p>
                      <a:pPr algn="just">
                        <a:lnSpc>
                          <a:spcPts val="2000"/>
                        </a:lnSpc>
                        <a:spcAft>
                          <a:spcPts val="0"/>
                        </a:spcAft>
                      </a:pPr>
                      <a:r>
                        <a:rPr lang="en-US" sz="1200" b="0" kern="100">
                          <a:effectLst/>
                          <a:latin typeface="+mj-ea"/>
                          <a:ea typeface="+mj-ea"/>
                        </a:rPr>
                        <a:t>temp</a:t>
                      </a:r>
                      <a:endParaRPr lang="zh-CN" sz="1100" b="0" kern="100">
                        <a:effectLst/>
                        <a:latin typeface="+mj-ea"/>
                        <a:ea typeface="+mj-ea"/>
                      </a:endParaRPr>
                    </a:p>
                  </a:txBody>
                  <a:tcPr marL="76458" marR="76458" marT="0" marB="0"/>
                </a:tc>
                <a:tc>
                  <a:txBody>
                    <a:bodyPr/>
                    <a:lstStyle/>
                    <a:p>
                      <a:pPr algn="just">
                        <a:lnSpc>
                          <a:spcPts val="2000"/>
                        </a:lnSpc>
                        <a:spcAft>
                          <a:spcPts val="0"/>
                        </a:spcAft>
                      </a:pPr>
                      <a:r>
                        <a:rPr lang="zh-CN" sz="1200" b="0" kern="100">
                          <a:effectLst/>
                          <a:latin typeface="+mj-ea"/>
                          <a:ea typeface="+mj-ea"/>
                        </a:rPr>
                        <a:t>上海</a:t>
                      </a:r>
                      <a:r>
                        <a:rPr lang="en-US" sz="1200" b="0" kern="100">
                          <a:effectLst/>
                          <a:latin typeface="+mj-ea"/>
                          <a:ea typeface="+mj-ea"/>
                        </a:rPr>
                        <a:t>101</a:t>
                      </a:r>
                      <a:r>
                        <a:rPr lang="zh-CN" sz="1200" b="0" kern="100">
                          <a:effectLst/>
                          <a:latin typeface="+mj-ea"/>
                          <a:ea typeface="+mj-ea"/>
                        </a:rPr>
                        <a:t>实验室温度</a:t>
                      </a:r>
                      <a:endParaRPr lang="zh-CN" sz="1100" b="0" kern="100">
                        <a:effectLst/>
                        <a:latin typeface="+mj-ea"/>
                        <a:ea typeface="+mj-ea"/>
                      </a:endParaRPr>
                    </a:p>
                  </a:txBody>
                  <a:tcPr marL="76458" marR="76458" marT="0" marB="0"/>
                </a:tc>
              </a:tr>
              <a:tr h="288032">
                <a:tc vMerge="1">
                  <a:txBody>
                    <a:bodyPr/>
                    <a:lstStyle/>
                    <a:p>
                      <a:endParaRPr lang="zh-CN" altLang="en-US"/>
                    </a:p>
                  </a:txBody>
                  <a:tcPr/>
                </a:tc>
                <a:tc vMerge="1">
                  <a:txBody>
                    <a:bodyPr/>
                    <a:lstStyle/>
                    <a:p>
                      <a:endParaRPr lang="zh-CN" altLang="en-US"/>
                    </a:p>
                  </a:txBody>
                  <a:tcPr/>
                </a:tc>
                <a:tc>
                  <a:txBody>
                    <a:bodyPr/>
                    <a:lstStyle/>
                    <a:p>
                      <a:pPr algn="just">
                        <a:lnSpc>
                          <a:spcPts val="2000"/>
                        </a:lnSpc>
                        <a:spcAft>
                          <a:spcPts val="0"/>
                        </a:spcAft>
                      </a:pPr>
                      <a:r>
                        <a:rPr lang="en-US" sz="1200" b="0" kern="100">
                          <a:effectLst/>
                          <a:latin typeface="+mj-ea"/>
                          <a:ea typeface="+mj-ea"/>
                        </a:rPr>
                        <a:t>hum</a:t>
                      </a:r>
                      <a:endParaRPr lang="zh-CN" sz="1100" b="0" kern="100">
                        <a:effectLst/>
                        <a:latin typeface="+mj-ea"/>
                        <a:ea typeface="+mj-ea"/>
                      </a:endParaRPr>
                    </a:p>
                  </a:txBody>
                  <a:tcPr marL="76458" marR="76458" marT="0" marB="0"/>
                </a:tc>
                <a:tc>
                  <a:txBody>
                    <a:bodyPr/>
                    <a:lstStyle/>
                    <a:p>
                      <a:pPr algn="just">
                        <a:lnSpc>
                          <a:spcPts val="2000"/>
                        </a:lnSpc>
                        <a:spcAft>
                          <a:spcPts val="0"/>
                        </a:spcAft>
                      </a:pPr>
                      <a:r>
                        <a:rPr lang="zh-CN" sz="1200" b="0" kern="100" dirty="0">
                          <a:effectLst/>
                          <a:latin typeface="+mj-ea"/>
                          <a:ea typeface="+mj-ea"/>
                        </a:rPr>
                        <a:t>上海</a:t>
                      </a:r>
                      <a:r>
                        <a:rPr lang="en-US" sz="1200" b="0" kern="100" dirty="0">
                          <a:effectLst/>
                          <a:latin typeface="+mj-ea"/>
                          <a:ea typeface="+mj-ea"/>
                        </a:rPr>
                        <a:t>101</a:t>
                      </a:r>
                      <a:r>
                        <a:rPr lang="zh-CN" sz="1200" b="0" kern="100" dirty="0">
                          <a:effectLst/>
                          <a:latin typeface="+mj-ea"/>
                          <a:ea typeface="+mj-ea"/>
                        </a:rPr>
                        <a:t>实验室湿度</a:t>
                      </a:r>
                      <a:endParaRPr lang="zh-CN" sz="1100" b="0" kern="100" dirty="0">
                        <a:effectLst/>
                        <a:latin typeface="+mj-ea"/>
                        <a:ea typeface="+mj-ea"/>
                      </a:endParaRPr>
                    </a:p>
                  </a:txBody>
                  <a:tcPr marL="76458" marR="76458" marT="0" marB="0"/>
                </a:tc>
              </a:tr>
              <a:tr h="288032">
                <a:tc vMerge="1">
                  <a:txBody>
                    <a:bodyPr/>
                    <a:lstStyle/>
                    <a:p>
                      <a:endParaRPr lang="zh-CN" altLang="en-US"/>
                    </a:p>
                  </a:txBody>
                  <a:tcPr/>
                </a:tc>
                <a:tc rowSpan="2">
                  <a:txBody>
                    <a:bodyPr/>
                    <a:lstStyle/>
                    <a:p>
                      <a:pPr algn="just">
                        <a:lnSpc>
                          <a:spcPts val="2000"/>
                        </a:lnSpc>
                        <a:spcAft>
                          <a:spcPts val="0"/>
                        </a:spcAft>
                      </a:pPr>
                      <a:r>
                        <a:rPr lang="en-US" sz="1200" b="0" kern="100" dirty="0">
                          <a:effectLst/>
                          <a:latin typeface="+mj-ea"/>
                          <a:ea typeface="+mj-ea"/>
                        </a:rPr>
                        <a:t>G102</a:t>
                      </a:r>
                      <a:endParaRPr lang="zh-CN" sz="1100" b="0" kern="100" dirty="0">
                        <a:effectLst/>
                        <a:latin typeface="+mj-ea"/>
                        <a:ea typeface="+mj-ea"/>
                      </a:endParaRPr>
                    </a:p>
                  </a:txBody>
                  <a:tcPr marL="76458" marR="76458" marT="0" marB="0"/>
                </a:tc>
                <a:tc>
                  <a:txBody>
                    <a:bodyPr/>
                    <a:lstStyle/>
                    <a:p>
                      <a:pPr algn="just">
                        <a:lnSpc>
                          <a:spcPts val="2000"/>
                        </a:lnSpc>
                        <a:spcAft>
                          <a:spcPts val="0"/>
                        </a:spcAft>
                      </a:pPr>
                      <a:r>
                        <a:rPr lang="en-US" sz="1200" b="0" kern="100" dirty="0">
                          <a:effectLst/>
                          <a:latin typeface="+mj-ea"/>
                          <a:ea typeface="+mj-ea"/>
                        </a:rPr>
                        <a:t>temp</a:t>
                      </a:r>
                      <a:endParaRPr lang="zh-CN" sz="1100" b="0" kern="100" dirty="0">
                        <a:effectLst/>
                        <a:latin typeface="+mj-ea"/>
                        <a:ea typeface="+mj-ea"/>
                      </a:endParaRPr>
                    </a:p>
                  </a:txBody>
                  <a:tcPr marL="76458" marR="76458" marT="0" marB="0"/>
                </a:tc>
                <a:tc>
                  <a:txBody>
                    <a:bodyPr/>
                    <a:lstStyle/>
                    <a:p>
                      <a:pPr algn="just">
                        <a:lnSpc>
                          <a:spcPts val="2000"/>
                        </a:lnSpc>
                        <a:spcAft>
                          <a:spcPts val="0"/>
                        </a:spcAft>
                      </a:pPr>
                      <a:r>
                        <a:rPr lang="zh-CN" sz="1200" b="0" kern="100">
                          <a:effectLst/>
                          <a:latin typeface="+mj-ea"/>
                          <a:ea typeface="+mj-ea"/>
                        </a:rPr>
                        <a:t>上海</a:t>
                      </a:r>
                      <a:r>
                        <a:rPr lang="en-US" sz="1200" b="0" kern="100">
                          <a:effectLst/>
                          <a:latin typeface="+mj-ea"/>
                          <a:ea typeface="+mj-ea"/>
                        </a:rPr>
                        <a:t>102</a:t>
                      </a:r>
                      <a:r>
                        <a:rPr lang="zh-CN" sz="1200" b="0" kern="100">
                          <a:effectLst/>
                          <a:latin typeface="+mj-ea"/>
                          <a:ea typeface="+mj-ea"/>
                        </a:rPr>
                        <a:t>实验室温度</a:t>
                      </a:r>
                      <a:endParaRPr lang="zh-CN" sz="1100" b="0" kern="100">
                        <a:effectLst/>
                        <a:latin typeface="+mj-ea"/>
                        <a:ea typeface="+mj-ea"/>
                      </a:endParaRPr>
                    </a:p>
                  </a:txBody>
                  <a:tcPr marL="76458" marR="76458" marT="0" marB="0"/>
                </a:tc>
              </a:tr>
              <a:tr h="288032">
                <a:tc vMerge="1">
                  <a:txBody>
                    <a:bodyPr/>
                    <a:lstStyle/>
                    <a:p>
                      <a:endParaRPr lang="zh-CN" altLang="en-US"/>
                    </a:p>
                  </a:txBody>
                  <a:tcPr/>
                </a:tc>
                <a:tc vMerge="1">
                  <a:txBody>
                    <a:bodyPr/>
                    <a:lstStyle/>
                    <a:p>
                      <a:endParaRPr lang="zh-CN" altLang="en-US"/>
                    </a:p>
                  </a:txBody>
                  <a:tcPr/>
                </a:tc>
                <a:tc>
                  <a:txBody>
                    <a:bodyPr/>
                    <a:lstStyle/>
                    <a:p>
                      <a:pPr algn="just">
                        <a:lnSpc>
                          <a:spcPts val="2000"/>
                        </a:lnSpc>
                        <a:spcAft>
                          <a:spcPts val="0"/>
                        </a:spcAft>
                      </a:pPr>
                      <a:r>
                        <a:rPr lang="en-US" sz="1200" b="0" kern="100" dirty="0">
                          <a:effectLst/>
                          <a:latin typeface="+mj-ea"/>
                          <a:ea typeface="+mj-ea"/>
                        </a:rPr>
                        <a:t>hum</a:t>
                      </a:r>
                      <a:endParaRPr lang="zh-CN" sz="1100" b="0" kern="100" dirty="0">
                        <a:effectLst/>
                        <a:latin typeface="+mj-ea"/>
                        <a:ea typeface="+mj-ea"/>
                      </a:endParaRPr>
                    </a:p>
                  </a:txBody>
                  <a:tcPr marL="76458" marR="76458" marT="0" marB="0"/>
                </a:tc>
                <a:tc>
                  <a:txBody>
                    <a:bodyPr/>
                    <a:lstStyle/>
                    <a:p>
                      <a:pPr algn="just">
                        <a:lnSpc>
                          <a:spcPts val="2000"/>
                        </a:lnSpc>
                        <a:spcAft>
                          <a:spcPts val="0"/>
                        </a:spcAft>
                      </a:pPr>
                      <a:r>
                        <a:rPr lang="zh-CN" sz="1200" b="0" kern="100" dirty="0">
                          <a:effectLst/>
                          <a:latin typeface="+mj-ea"/>
                          <a:ea typeface="+mj-ea"/>
                        </a:rPr>
                        <a:t>上海</a:t>
                      </a:r>
                      <a:r>
                        <a:rPr lang="en-US" sz="1200" b="0" kern="100" dirty="0">
                          <a:effectLst/>
                          <a:latin typeface="+mj-ea"/>
                          <a:ea typeface="+mj-ea"/>
                        </a:rPr>
                        <a:t>102</a:t>
                      </a:r>
                      <a:r>
                        <a:rPr lang="zh-CN" sz="1200" b="0" kern="100" dirty="0">
                          <a:effectLst/>
                          <a:latin typeface="+mj-ea"/>
                          <a:ea typeface="+mj-ea"/>
                        </a:rPr>
                        <a:t>实验室湿度</a:t>
                      </a:r>
                      <a:endParaRPr lang="zh-CN" sz="1100" b="0" kern="100" dirty="0">
                        <a:effectLst/>
                        <a:latin typeface="+mj-ea"/>
                        <a:ea typeface="+mj-ea"/>
                      </a:endParaRPr>
                    </a:p>
                  </a:txBody>
                  <a:tcPr marL="76458" marR="76458" marT="0" marB="0"/>
                </a:tc>
              </a:tr>
              <a:tr h="288032">
                <a:tc vMerge="1">
                  <a:txBody>
                    <a:bodyPr/>
                    <a:lstStyle/>
                    <a:p>
                      <a:endParaRPr lang="zh-CN" altLang="en-US"/>
                    </a:p>
                  </a:txBody>
                  <a:tcPr/>
                </a:tc>
                <a:tc>
                  <a:txBody>
                    <a:bodyPr/>
                    <a:lstStyle/>
                    <a:p>
                      <a:pPr algn="just">
                        <a:lnSpc>
                          <a:spcPts val="2000"/>
                        </a:lnSpc>
                        <a:spcAft>
                          <a:spcPts val="0"/>
                        </a:spcAft>
                      </a:pPr>
                      <a:r>
                        <a:rPr lang="en-US" sz="1200" b="0" kern="100">
                          <a:effectLst/>
                          <a:latin typeface="+mj-ea"/>
                          <a:ea typeface="+mj-ea"/>
                        </a:rPr>
                        <a:t>……</a:t>
                      </a:r>
                      <a:endParaRPr lang="zh-CN" sz="1100" b="0" kern="100">
                        <a:effectLst/>
                        <a:latin typeface="+mj-ea"/>
                        <a:ea typeface="+mj-ea"/>
                      </a:endParaRPr>
                    </a:p>
                  </a:txBody>
                  <a:tcPr marL="76458" marR="76458" marT="0" marB="0"/>
                </a:tc>
                <a:tc>
                  <a:txBody>
                    <a:bodyPr/>
                    <a:lstStyle/>
                    <a:p>
                      <a:pPr algn="just">
                        <a:lnSpc>
                          <a:spcPts val="2000"/>
                        </a:lnSpc>
                        <a:spcAft>
                          <a:spcPts val="0"/>
                        </a:spcAft>
                      </a:pPr>
                      <a:r>
                        <a:rPr lang="en-US" sz="1200" b="0" kern="100">
                          <a:effectLst/>
                          <a:latin typeface="+mj-ea"/>
                          <a:ea typeface="+mj-ea"/>
                        </a:rPr>
                        <a:t>……</a:t>
                      </a:r>
                      <a:endParaRPr lang="zh-CN" sz="1100" b="0" kern="100">
                        <a:effectLst/>
                        <a:latin typeface="+mj-ea"/>
                        <a:ea typeface="+mj-ea"/>
                      </a:endParaRPr>
                    </a:p>
                  </a:txBody>
                  <a:tcPr marL="76458" marR="76458" marT="0" marB="0"/>
                </a:tc>
                <a:tc>
                  <a:txBody>
                    <a:bodyPr/>
                    <a:lstStyle/>
                    <a:p>
                      <a:pPr algn="just">
                        <a:lnSpc>
                          <a:spcPts val="2000"/>
                        </a:lnSpc>
                        <a:spcAft>
                          <a:spcPts val="0"/>
                        </a:spcAft>
                      </a:pPr>
                      <a:r>
                        <a:rPr lang="en-US" sz="1200" b="0" kern="100" dirty="0">
                          <a:effectLst/>
                          <a:latin typeface="+mj-ea"/>
                          <a:ea typeface="+mj-ea"/>
                        </a:rPr>
                        <a:t> </a:t>
                      </a:r>
                      <a:endParaRPr lang="zh-CN" sz="1100" b="0" kern="100" dirty="0">
                        <a:effectLst/>
                        <a:latin typeface="+mj-ea"/>
                        <a:ea typeface="+mj-ea"/>
                      </a:endParaRPr>
                    </a:p>
                  </a:txBody>
                  <a:tcPr marL="76458" marR="76458" marT="0" marB="0"/>
                </a:tc>
              </a:tr>
            </a:tbl>
          </a:graphicData>
        </a:graphic>
      </p:graphicFrame>
    </p:spTree>
    <p:extLst>
      <p:ext uri="{BB962C8B-B14F-4D97-AF65-F5344CB8AC3E}">
        <p14:creationId xmlns:p14="http://schemas.microsoft.com/office/powerpoint/2010/main" val="3405763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p:cNvPicPr>
            <a:picLocks noChangeAspect="1" noChangeArrowheads="1"/>
          </p:cNvPicPr>
          <p:nvPr/>
        </p:nvPicPr>
        <p:blipFill>
          <a:blip r:embed="rId2" cstate="print"/>
          <a:srcRect/>
          <a:stretch>
            <a:fillRect/>
          </a:stretch>
        </p:blipFill>
        <p:spPr bwMode="auto">
          <a:xfrm>
            <a:off x="6451257" y="3645024"/>
            <a:ext cx="2692743" cy="3212976"/>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dirty="0"/>
              <a:t>与</a:t>
            </a:r>
            <a:r>
              <a:rPr lang="en-US" altLang="zh-CN" dirty="0"/>
              <a:t>SNS</a:t>
            </a:r>
            <a:r>
              <a:rPr lang="zh-CN" altLang="en-US" dirty="0"/>
              <a:t>社交网络的集成</a:t>
            </a:r>
          </a:p>
        </p:txBody>
      </p:sp>
      <p:sp>
        <p:nvSpPr>
          <p:cNvPr id="3" name="内容占位符 2"/>
          <p:cNvSpPr>
            <a:spLocks noGrp="1"/>
          </p:cNvSpPr>
          <p:nvPr>
            <p:ph idx="1"/>
          </p:nvPr>
        </p:nvSpPr>
        <p:spPr/>
        <p:txBody>
          <a:bodyPr>
            <a:normAutofit/>
          </a:bodyPr>
          <a:lstStyle/>
          <a:p>
            <a:r>
              <a:rPr lang="zh-CN" altLang="en-US" sz="2400" dirty="0" smtClean="0"/>
              <a:t>业务需求与困难</a:t>
            </a:r>
            <a:endParaRPr lang="en-US" altLang="zh-CN" sz="2400" dirty="0" smtClean="0"/>
          </a:p>
          <a:p>
            <a:pPr lvl="1"/>
            <a:r>
              <a:rPr lang="zh-CN" altLang="en-US" sz="2000" dirty="0" smtClean="0"/>
              <a:t>客户服务的主要途径只有呼叫中心</a:t>
            </a:r>
            <a:endParaRPr lang="en-US" altLang="zh-CN" sz="2000" dirty="0" smtClean="0"/>
          </a:p>
          <a:p>
            <a:pPr lvl="1"/>
            <a:r>
              <a:rPr lang="zh-CN" altLang="en-US" sz="2000" dirty="0" smtClean="0"/>
              <a:t>亟待通过</a:t>
            </a:r>
            <a:r>
              <a:rPr lang="en-US" altLang="zh-CN" sz="2000" dirty="0" smtClean="0"/>
              <a:t>SNS</a:t>
            </a:r>
            <a:r>
              <a:rPr lang="zh-CN" altLang="en-US" sz="2000" dirty="0" smtClean="0"/>
              <a:t>的技术手段建立与客户之间的桥梁</a:t>
            </a:r>
            <a:endParaRPr lang="en-US" altLang="zh-CN" sz="2000" dirty="0" smtClean="0"/>
          </a:p>
          <a:p>
            <a:pPr lvl="1"/>
            <a:r>
              <a:rPr lang="zh-CN" altLang="en-US" sz="2000" dirty="0" smtClean="0"/>
              <a:t>微信具有广阔的用户资源，非常适合迅速开展客户服务和社交营销</a:t>
            </a:r>
            <a:endParaRPr lang="en-US" altLang="zh-CN" sz="2000" dirty="0" smtClean="0"/>
          </a:p>
          <a:p>
            <a:r>
              <a:rPr lang="zh-CN" altLang="en-US" sz="2400" dirty="0" smtClean="0"/>
              <a:t>不断创新的</a:t>
            </a:r>
            <a:r>
              <a:rPr lang="en-US" altLang="zh-CN" sz="2400" dirty="0" smtClean="0"/>
              <a:t>SNS</a:t>
            </a:r>
            <a:r>
              <a:rPr lang="zh-CN" altLang="en-US" sz="2400" dirty="0" smtClean="0"/>
              <a:t>运营模式、不断更新的微信软件版本，我们缺乏足够的集成经验和手段</a:t>
            </a:r>
            <a:endParaRPr lang="zh-CN" altLang="en-US" sz="2400" dirty="0"/>
          </a:p>
        </p:txBody>
      </p:sp>
      <p:sp>
        <p:nvSpPr>
          <p:cNvPr id="4" name="日期占位符 3"/>
          <p:cNvSpPr>
            <a:spLocks noGrp="1"/>
          </p:cNvSpPr>
          <p:nvPr>
            <p:ph type="dt" sz="half" idx="10"/>
          </p:nvPr>
        </p:nvSpPr>
        <p:spPr/>
        <p:txBody>
          <a:bodyPr/>
          <a:lstStyle/>
          <a:p>
            <a:fld id="{68E3D5D3-CAD4-4752-8745-E1CEF48EAC83}" type="datetime1">
              <a:rPr lang="zh-CN" altLang="en-US" smtClean="0"/>
              <a:t>2014/10/12</a:t>
            </a:fld>
            <a:endParaRPr lang="zh-CN" altLang="en-US"/>
          </a:p>
        </p:txBody>
      </p:sp>
      <p:sp>
        <p:nvSpPr>
          <p:cNvPr id="5" name="页脚占位符 4"/>
          <p:cNvSpPr>
            <a:spLocks noGrp="1"/>
          </p:cNvSpPr>
          <p:nvPr>
            <p:ph type="ftr" sz="quarter" idx="11"/>
          </p:nvPr>
        </p:nvSpPr>
        <p:spPr/>
        <p:txBody>
          <a:bodyPr/>
          <a:lstStyle/>
          <a:p>
            <a:r>
              <a:rPr lang="en-US" altLang="zh-CN" smtClean="0"/>
              <a:t>SEOMIS</a:t>
            </a:r>
            <a:r>
              <a:rPr lang="zh-CN" altLang="en-US" smtClean="0"/>
              <a:t>的设计与实现</a:t>
            </a:r>
            <a:endParaRPr lang="zh-CN" altLang="en-US" dirty="0" smtClean="0"/>
          </a:p>
        </p:txBody>
      </p:sp>
      <p:sp>
        <p:nvSpPr>
          <p:cNvPr id="6" name="灯片编号占位符 5"/>
          <p:cNvSpPr>
            <a:spLocks noGrp="1"/>
          </p:cNvSpPr>
          <p:nvPr>
            <p:ph type="sldNum" sz="quarter" idx="12"/>
          </p:nvPr>
        </p:nvSpPr>
        <p:spPr/>
        <p:txBody>
          <a:bodyPr/>
          <a:lstStyle/>
          <a:p>
            <a:fld id="{8D799FDA-18D8-4B84-B289-CB163898CA75}" type="slidenum">
              <a:rPr lang="zh-CN" altLang="en-US" smtClean="0"/>
              <a:pPr/>
              <a:t>25</a:t>
            </a:fld>
            <a:endParaRPr lang="zh-CN" altLang="en-US"/>
          </a:p>
        </p:txBody>
      </p:sp>
    </p:spTree>
    <p:extLst>
      <p:ext uri="{BB962C8B-B14F-4D97-AF65-F5344CB8AC3E}">
        <p14:creationId xmlns:p14="http://schemas.microsoft.com/office/powerpoint/2010/main" val="12444885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与</a:t>
            </a:r>
            <a:r>
              <a:rPr lang="en-US" altLang="zh-CN" dirty="0"/>
              <a:t>SNS</a:t>
            </a:r>
            <a:r>
              <a:rPr lang="zh-CN" altLang="en-US" dirty="0"/>
              <a:t>社交网络的集成</a:t>
            </a:r>
          </a:p>
        </p:txBody>
      </p:sp>
      <p:sp>
        <p:nvSpPr>
          <p:cNvPr id="3" name="内容占位符 2"/>
          <p:cNvSpPr>
            <a:spLocks noGrp="1"/>
          </p:cNvSpPr>
          <p:nvPr>
            <p:ph idx="1"/>
          </p:nvPr>
        </p:nvSpPr>
        <p:spPr/>
        <p:txBody>
          <a:bodyPr>
            <a:noAutofit/>
          </a:bodyPr>
          <a:lstStyle/>
          <a:p>
            <a:r>
              <a:rPr lang="zh-CN" altLang="en-US" sz="2000" dirty="0" smtClean="0"/>
              <a:t>实现方法</a:t>
            </a:r>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pPr lvl="1"/>
            <a:r>
              <a:rPr lang="zh-CN" altLang="en-US" sz="1800" dirty="0" smtClean="0"/>
              <a:t>注册</a:t>
            </a:r>
            <a:r>
              <a:rPr lang="zh-CN" altLang="en-US" sz="1800" dirty="0"/>
              <a:t>微信公众号，开通微信公众服务平台</a:t>
            </a:r>
            <a:r>
              <a:rPr lang="zh-CN" altLang="en-US" sz="1800" dirty="0" smtClean="0"/>
              <a:t>；</a:t>
            </a:r>
            <a:endParaRPr lang="en-US" altLang="zh-CN" sz="1800" dirty="0" smtClean="0"/>
          </a:p>
          <a:p>
            <a:pPr lvl="1"/>
            <a:r>
              <a:rPr lang="zh-CN" altLang="zh-CN" sz="1800" dirty="0"/>
              <a:t>在新浪云创建微信集成服务器</a:t>
            </a:r>
            <a:r>
              <a:rPr lang="zh-CN" altLang="zh-CN" sz="1800" dirty="0" smtClean="0"/>
              <a:t>，</a:t>
            </a:r>
            <a:r>
              <a:rPr lang="zh-CN" altLang="en-US" sz="1800" dirty="0" smtClean="0"/>
              <a:t>在</a:t>
            </a:r>
            <a:r>
              <a:rPr lang="zh-CN" altLang="zh-CN" sz="1800" dirty="0" smtClean="0"/>
              <a:t>微</a:t>
            </a:r>
            <a:r>
              <a:rPr lang="zh-CN" altLang="zh-CN" sz="1800" dirty="0"/>
              <a:t>信公众</a:t>
            </a:r>
            <a:r>
              <a:rPr lang="zh-CN" altLang="zh-CN" sz="1800" dirty="0" smtClean="0"/>
              <a:t>平台</a:t>
            </a:r>
            <a:r>
              <a:rPr lang="zh-CN" altLang="en-US" sz="1800" dirty="0" smtClean="0"/>
              <a:t>设定签名</a:t>
            </a:r>
            <a:r>
              <a:rPr lang="en-US" altLang="zh-CN" sz="1800" dirty="0" smtClean="0"/>
              <a:t>Token</a:t>
            </a:r>
            <a:r>
              <a:rPr lang="zh-CN" altLang="zh-CN" sz="1800" dirty="0"/>
              <a:t>和网络链接</a:t>
            </a:r>
            <a:endParaRPr lang="en-US" altLang="zh-CN" sz="1800" dirty="0" smtClean="0"/>
          </a:p>
          <a:p>
            <a:pPr lvl="1"/>
            <a:r>
              <a:rPr lang="zh-CN" altLang="zh-CN" sz="1800" dirty="0" smtClean="0"/>
              <a:t>在</a:t>
            </a:r>
            <a:r>
              <a:rPr lang="zh-CN" altLang="en-US" sz="1800" dirty="0" smtClean="0"/>
              <a:t>新浪云（</a:t>
            </a:r>
            <a:r>
              <a:rPr lang="zh-CN" altLang="zh-CN" sz="1800" dirty="0"/>
              <a:t>微信集成服务器</a:t>
            </a:r>
            <a:r>
              <a:rPr lang="zh-CN" altLang="en-US" sz="1800" dirty="0" smtClean="0"/>
              <a:t>）</a:t>
            </a:r>
            <a:r>
              <a:rPr lang="zh-CN" altLang="zh-CN" sz="1800" dirty="0" smtClean="0"/>
              <a:t>上部署</a:t>
            </a:r>
            <a:r>
              <a:rPr lang="en-US" altLang="zh-CN" sz="1800" dirty="0" smtClean="0"/>
              <a:t>PHP</a:t>
            </a:r>
            <a:r>
              <a:rPr lang="zh-CN" altLang="zh-CN" sz="1800" dirty="0" smtClean="0"/>
              <a:t>应用程序</a:t>
            </a:r>
            <a:r>
              <a:rPr lang="zh-CN" altLang="zh-CN" sz="1800" dirty="0"/>
              <a:t>，完成用户签名认证，实现系统信息自动</a:t>
            </a:r>
            <a:r>
              <a:rPr lang="zh-CN" altLang="zh-CN" sz="1800" dirty="0" smtClean="0"/>
              <a:t>回复</a:t>
            </a:r>
            <a:r>
              <a:rPr lang="zh-CN" altLang="en-US" sz="1800" dirty="0" smtClean="0"/>
              <a:t>。</a:t>
            </a:r>
            <a:endParaRPr lang="zh-CN" altLang="en-US" sz="1800" dirty="0"/>
          </a:p>
        </p:txBody>
      </p:sp>
      <p:sp>
        <p:nvSpPr>
          <p:cNvPr id="4" name="日期占位符 3"/>
          <p:cNvSpPr>
            <a:spLocks noGrp="1"/>
          </p:cNvSpPr>
          <p:nvPr>
            <p:ph type="dt" sz="half" idx="10"/>
          </p:nvPr>
        </p:nvSpPr>
        <p:spPr/>
        <p:txBody>
          <a:bodyPr/>
          <a:lstStyle/>
          <a:p>
            <a:fld id="{68E3D5D3-CAD4-4752-8745-E1CEF48EAC83}" type="datetime1">
              <a:rPr lang="zh-CN" altLang="en-US" smtClean="0"/>
              <a:t>2014/10/12</a:t>
            </a:fld>
            <a:endParaRPr lang="zh-CN" altLang="en-US"/>
          </a:p>
        </p:txBody>
      </p:sp>
      <p:sp>
        <p:nvSpPr>
          <p:cNvPr id="5" name="页脚占位符 4"/>
          <p:cNvSpPr>
            <a:spLocks noGrp="1"/>
          </p:cNvSpPr>
          <p:nvPr>
            <p:ph type="ftr" sz="quarter" idx="11"/>
          </p:nvPr>
        </p:nvSpPr>
        <p:spPr/>
        <p:txBody>
          <a:bodyPr/>
          <a:lstStyle/>
          <a:p>
            <a:r>
              <a:rPr lang="en-US" altLang="zh-CN" dirty="0" smtClean="0"/>
              <a:t>SEOMIS</a:t>
            </a:r>
            <a:r>
              <a:rPr lang="zh-CN" altLang="en-US" dirty="0" smtClean="0"/>
              <a:t>的设计与实现</a:t>
            </a:r>
          </a:p>
        </p:txBody>
      </p:sp>
      <p:sp>
        <p:nvSpPr>
          <p:cNvPr id="6" name="灯片编号占位符 5"/>
          <p:cNvSpPr>
            <a:spLocks noGrp="1"/>
          </p:cNvSpPr>
          <p:nvPr>
            <p:ph type="sldNum" sz="quarter" idx="12"/>
          </p:nvPr>
        </p:nvSpPr>
        <p:spPr/>
        <p:txBody>
          <a:bodyPr/>
          <a:lstStyle/>
          <a:p>
            <a:fld id="{8D799FDA-18D8-4B84-B289-CB163898CA75}" type="slidenum">
              <a:rPr lang="zh-CN" altLang="en-US" smtClean="0"/>
              <a:pPr/>
              <a:t>26</a:t>
            </a:fld>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1806418511"/>
              </p:ext>
            </p:extLst>
          </p:nvPr>
        </p:nvGraphicFramePr>
        <p:xfrm>
          <a:off x="1524000" y="1370013"/>
          <a:ext cx="6543061" cy="2983447"/>
        </p:xfrm>
        <a:graphic>
          <a:graphicData uri="http://schemas.openxmlformats.org/presentationml/2006/ole">
            <mc:AlternateContent xmlns:mc="http://schemas.openxmlformats.org/markup-compatibility/2006">
              <mc:Choice xmlns:v="urn:schemas-microsoft-com:vml" Requires="v">
                <p:oleObj spid="_x0000_s43016" name="Visio" r:id="rId4" imgW="7810469" imgH="3562313" progId="Visio.Drawing.15">
                  <p:embed/>
                </p:oleObj>
              </mc:Choice>
              <mc:Fallback>
                <p:oleObj name="Visio" r:id="rId4" imgW="7810469" imgH="3562313" progId="Visio.Drawing.15">
                  <p:embed/>
                  <p:pic>
                    <p:nvPicPr>
                      <p:cNvPr id="0" name="Object 2"/>
                      <p:cNvPicPr>
                        <a:picLocks noChangeAspect="1" noChangeArrowheads="1"/>
                      </p:cNvPicPr>
                      <p:nvPr/>
                    </p:nvPicPr>
                    <p:blipFill>
                      <a:blip r:embed="rId5"/>
                      <a:srcRect/>
                      <a:stretch>
                        <a:fillRect/>
                      </a:stretch>
                    </p:blipFill>
                    <p:spPr bwMode="auto">
                      <a:xfrm>
                        <a:off x="1524000" y="1370013"/>
                        <a:ext cx="6543061" cy="298344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2860897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与</a:t>
            </a:r>
            <a:r>
              <a:rPr lang="en-US" altLang="zh-CN" dirty="0"/>
              <a:t>SNS</a:t>
            </a:r>
            <a:r>
              <a:rPr lang="zh-CN" altLang="en-US" dirty="0"/>
              <a:t>社交网络的集成</a:t>
            </a:r>
          </a:p>
        </p:txBody>
      </p:sp>
      <p:sp>
        <p:nvSpPr>
          <p:cNvPr id="3" name="内容占位符 2"/>
          <p:cNvSpPr>
            <a:spLocks noGrp="1"/>
          </p:cNvSpPr>
          <p:nvPr>
            <p:ph idx="1"/>
          </p:nvPr>
        </p:nvSpPr>
        <p:spPr/>
        <p:txBody>
          <a:bodyPr>
            <a:noAutofit/>
          </a:bodyPr>
          <a:lstStyle/>
          <a:p>
            <a:r>
              <a:rPr lang="zh-CN" altLang="en-US" sz="2000" dirty="0" smtClean="0"/>
              <a:t>实现效果：有效分流呼叫中心的客服服务压力，提高客户满意度。</a:t>
            </a:r>
            <a:endParaRPr lang="zh-CN" altLang="en-US" sz="1800" dirty="0"/>
          </a:p>
        </p:txBody>
      </p:sp>
      <p:sp>
        <p:nvSpPr>
          <p:cNvPr id="4" name="日期占位符 3"/>
          <p:cNvSpPr>
            <a:spLocks noGrp="1"/>
          </p:cNvSpPr>
          <p:nvPr>
            <p:ph type="dt" sz="half" idx="10"/>
          </p:nvPr>
        </p:nvSpPr>
        <p:spPr/>
        <p:txBody>
          <a:bodyPr/>
          <a:lstStyle/>
          <a:p>
            <a:fld id="{68E3D5D3-CAD4-4752-8745-E1CEF48EAC83}" type="datetime1">
              <a:rPr lang="zh-CN" altLang="en-US" smtClean="0"/>
              <a:t>2014/10/12</a:t>
            </a:fld>
            <a:endParaRPr lang="zh-CN" altLang="en-US"/>
          </a:p>
        </p:txBody>
      </p:sp>
      <p:sp>
        <p:nvSpPr>
          <p:cNvPr id="5" name="页脚占位符 4"/>
          <p:cNvSpPr>
            <a:spLocks noGrp="1"/>
          </p:cNvSpPr>
          <p:nvPr>
            <p:ph type="ftr" sz="quarter" idx="11"/>
          </p:nvPr>
        </p:nvSpPr>
        <p:spPr/>
        <p:txBody>
          <a:bodyPr/>
          <a:lstStyle/>
          <a:p>
            <a:r>
              <a:rPr lang="en-US" altLang="zh-CN" dirty="0" smtClean="0"/>
              <a:t>SEOMIS</a:t>
            </a:r>
            <a:r>
              <a:rPr lang="zh-CN" altLang="en-US" dirty="0" smtClean="0"/>
              <a:t>的设计与实现</a:t>
            </a:r>
          </a:p>
        </p:txBody>
      </p:sp>
      <p:sp>
        <p:nvSpPr>
          <p:cNvPr id="6" name="灯片编号占位符 5"/>
          <p:cNvSpPr>
            <a:spLocks noGrp="1"/>
          </p:cNvSpPr>
          <p:nvPr>
            <p:ph type="sldNum" sz="quarter" idx="12"/>
          </p:nvPr>
        </p:nvSpPr>
        <p:spPr/>
        <p:txBody>
          <a:bodyPr/>
          <a:lstStyle/>
          <a:p>
            <a:fld id="{8D799FDA-18D8-4B84-B289-CB163898CA75}" type="slidenum">
              <a:rPr lang="zh-CN" altLang="en-US" smtClean="0"/>
              <a:pPr/>
              <a:t>27</a:t>
            </a:fld>
            <a:endParaRPr lang="zh-CN" altLang="en-US" dirty="0"/>
          </a:p>
        </p:txBody>
      </p:sp>
      <p:pic>
        <p:nvPicPr>
          <p:cNvPr id="44034" name="Picture 2" descr="smallScreenshot_2014-08-10-08-51-24副本"/>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2284082"/>
            <a:ext cx="2160240" cy="3842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5" name="Picture 3" descr="samllScreenshot_2014-08-10-08-28-05副本"/>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265" y="2284082"/>
            <a:ext cx="2160240" cy="3844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4" descr="smallScreenshot_2014-08-10-08-43-48副本"/>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3825" y="2284082"/>
            <a:ext cx="2160240" cy="3844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25636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p:cNvPicPr>
            <a:picLocks noChangeAspect="1" noChangeArrowheads="1"/>
          </p:cNvPicPr>
          <p:nvPr/>
        </p:nvPicPr>
        <p:blipFill>
          <a:blip r:embed="rId2" cstate="print"/>
          <a:srcRect/>
          <a:stretch>
            <a:fillRect/>
          </a:stretch>
        </p:blipFill>
        <p:spPr bwMode="auto">
          <a:xfrm>
            <a:off x="5508104" y="4196217"/>
            <a:ext cx="2440632" cy="252336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dirty="0" smtClean="0"/>
              <a:t>工作总结</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系统</a:t>
            </a:r>
            <a:r>
              <a:rPr lang="zh-CN" altLang="en-US" sz="2000" dirty="0"/>
              <a:t>的建设已经达到了预期的目标，也得到了企业用户的充分的</a:t>
            </a:r>
            <a:r>
              <a:rPr lang="zh-CN" altLang="en-US" sz="2000" dirty="0" smtClean="0"/>
              <a:t>肯定；</a:t>
            </a:r>
            <a:endParaRPr lang="en-US" altLang="zh-CN" sz="2000" dirty="0" smtClean="0"/>
          </a:p>
          <a:p>
            <a:r>
              <a:rPr lang="zh-CN" altLang="en-US" sz="2000" dirty="0" smtClean="0"/>
              <a:t>覆盖了脐带血库的只要业务，实现协议、检测、库存、临床管理的信息化；</a:t>
            </a:r>
            <a:endParaRPr lang="en-US" altLang="zh-CN" sz="2000" dirty="0" smtClean="0"/>
          </a:p>
          <a:p>
            <a:r>
              <a:rPr lang="zh-CN" altLang="en-US" sz="2000" dirty="0" smtClean="0"/>
              <a:t>由于移动</a:t>
            </a:r>
            <a:r>
              <a:rPr lang="en-US" altLang="zh-CN" sz="2000" dirty="0" smtClean="0"/>
              <a:t>APP</a:t>
            </a:r>
            <a:r>
              <a:rPr lang="zh-CN" altLang="en-US" sz="2000" dirty="0" smtClean="0"/>
              <a:t>的应用，有效提高了现场业务效率；</a:t>
            </a:r>
            <a:endParaRPr lang="en-US" altLang="zh-CN" sz="2000" dirty="0" smtClean="0"/>
          </a:p>
          <a:p>
            <a:r>
              <a:rPr lang="en-US" altLang="zh-CN" sz="2000" dirty="0" smtClean="0"/>
              <a:t>BA</a:t>
            </a:r>
            <a:r>
              <a:rPr lang="zh-CN" altLang="en-US" sz="2000" dirty="0" smtClean="0"/>
              <a:t>系统的集成和微信的集成，极大丰富了信息系统的形式和内容，</a:t>
            </a:r>
            <a:endParaRPr lang="en-US" altLang="zh-CN" sz="2000" dirty="0" smtClean="0"/>
          </a:p>
        </p:txBody>
      </p:sp>
      <p:sp>
        <p:nvSpPr>
          <p:cNvPr id="4" name="日期占位符 3"/>
          <p:cNvSpPr>
            <a:spLocks noGrp="1"/>
          </p:cNvSpPr>
          <p:nvPr>
            <p:ph type="dt" sz="half" idx="10"/>
          </p:nvPr>
        </p:nvSpPr>
        <p:spPr/>
        <p:txBody>
          <a:bodyPr/>
          <a:lstStyle/>
          <a:p>
            <a:fld id="{68E3D5D3-CAD4-4752-8745-E1CEF48EAC83}" type="datetime1">
              <a:rPr lang="zh-CN" altLang="en-US" smtClean="0"/>
              <a:t>2014/10/12</a:t>
            </a:fld>
            <a:endParaRPr lang="zh-CN" altLang="en-US"/>
          </a:p>
        </p:txBody>
      </p:sp>
      <p:sp>
        <p:nvSpPr>
          <p:cNvPr id="5" name="页脚占位符 4"/>
          <p:cNvSpPr>
            <a:spLocks noGrp="1"/>
          </p:cNvSpPr>
          <p:nvPr>
            <p:ph type="ftr" sz="quarter" idx="11"/>
          </p:nvPr>
        </p:nvSpPr>
        <p:spPr/>
        <p:txBody>
          <a:bodyPr/>
          <a:lstStyle/>
          <a:p>
            <a:r>
              <a:rPr lang="en-US" altLang="zh-CN" smtClean="0"/>
              <a:t>SEOMIS</a:t>
            </a:r>
            <a:r>
              <a:rPr lang="zh-CN" altLang="en-US" smtClean="0"/>
              <a:t>的设计与实现</a:t>
            </a:r>
            <a:endParaRPr lang="zh-CN" altLang="en-US" dirty="0" smtClean="0"/>
          </a:p>
        </p:txBody>
      </p:sp>
      <p:sp>
        <p:nvSpPr>
          <p:cNvPr id="6" name="灯片编号占位符 5"/>
          <p:cNvSpPr>
            <a:spLocks noGrp="1"/>
          </p:cNvSpPr>
          <p:nvPr>
            <p:ph type="sldNum" sz="quarter" idx="12"/>
          </p:nvPr>
        </p:nvSpPr>
        <p:spPr/>
        <p:txBody>
          <a:bodyPr/>
          <a:lstStyle/>
          <a:p>
            <a:fld id="{8D799FDA-18D8-4B84-B289-CB163898CA75}" type="slidenum">
              <a:rPr lang="zh-CN" altLang="en-US" smtClean="0"/>
              <a:pPr/>
              <a:t>28</a:t>
            </a:fld>
            <a:endParaRPr lang="zh-CN" altLang="en-US"/>
          </a:p>
        </p:txBody>
      </p:sp>
    </p:spTree>
    <p:extLst>
      <p:ext uri="{BB962C8B-B14F-4D97-AF65-F5344CB8AC3E}">
        <p14:creationId xmlns:p14="http://schemas.microsoft.com/office/powerpoint/2010/main" val="16336578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print">
            <a:lum contrast="3000"/>
          </a:blip>
          <a:srcRect/>
          <a:stretch>
            <a:fillRect/>
          </a:stretch>
        </p:blipFill>
        <p:spPr bwMode="auto">
          <a:xfrm>
            <a:off x="5364088" y="4258695"/>
            <a:ext cx="3120639" cy="2084851"/>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dirty="0" smtClean="0"/>
              <a:t>未来工作展望</a:t>
            </a:r>
            <a:endParaRPr lang="zh-CN" altLang="en-US" dirty="0"/>
          </a:p>
        </p:txBody>
      </p:sp>
      <p:sp>
        <p:nvSpPr>
          <p:cNvPr id="3" name="内容占位符 2"/>
          <p:cNvSpPr>
            <a:spLocks noGrp="1"/>
          </p:cNvSpPr>
          <p:nvPr>
            <p:ph idx="1"/>
          </p:nvPr>
        </p:nvSpPr>
        <p:spPr/>
        <p:txBody>
          <a:bodyPr>
            <a:normAutofit/>
          </a:bodyPr>
          <a:lstStyle/>
          <a:p>
            <a:r>
              <a:rPr lang="zh-CN" altLang="zh-CN" sz="2400" dirty="0"/>
              <a:t>通过云服务（</a:t>
            </a:r>
            <a:r>
              <a:rPr lang="en-US" altLang="zh-CN" sz="2400" dirty="0"/>
              <a:t>Cloud Services</a:t>
            </a:r>
            <a:r>
              <a:rPr lang="zh-CN" altLang="zh-CN" sz="2400" dirty="0"/>
              <a:t>）构建系统外部接口</a:t>
            </a:r>
            <a:r>
              <a:rPr lang="zh-CN" altLang="en-US" sz="2400" dirty="0" smtClean="0"/>
              <a:t>；</a:t>
            </a:r>
            <a:endParaRPr lang="en-US" altLang="zh-CN" sz="2400" dirty="0" smtClean="0"/>
          </a:p>
          <a:p>
            <a:pPr lvl="1"/>
            <a:r>
              <a:rPr lang="zh-CN" altLang="en-US" sz="1800" dirty="0" smtClean="0"/>
              <a:t>协议相关信息的智能识别</a:t>
            </a:r>
            <a:endParaRPr lang="en-US" altLang="zh-CN" sz="1800" dirty="0" smtClean="0"/>
          </a:p>
          <a:p>
            <a:pPr lvl="1"/>
            <a:r>
              <a:rPr lang="zh-CN" altLang="en-US" sz="1800" dirty="0" smtClean="0"/>
              <a:t>医院相关数据的采集门户和临床门户</a:t>
            </a:r>
            <a:endParaRPr lang="en-US" altLang="zh-CN" sz="1800" dirty="0" smtClean="0"/>
          </a:p>
          <a:p>
            <a:r>
              <a:rPr lang="zh-CN" altLang="zh-CN" sz="2400" dirty="0" smtClean="0"/>
              <a:t>检测</a:t>
            </a:r>
            <a:r>
              <a:rPr lang="zh-CN" altLang="zh-CN" sz="2400" dirty="0"/>
              <a:t>设备数据接口及检测样品超高频</a:t>
            </a:r>
            <a:r>
              <a:rPr lang="en-US" altLang="zh-CN" sz="2400" dirty="0"/>
              <a:t>RFID</a:t>
            </a:r>
            <a:r>
              <a:rPr lang="zh-CN" altLang="zh-CN" sz="2400" dirty="0" smtClean="0"/>
              <a:t>标识</a:t>
            </a:r>
            <a:endParaRPr lang="en-US" altLang="zh-CN" sz="2400" dirty="0" smtClean="0"/>
          </a:p>
          <a:p>
            <a:r>
              <a:rPr lang="zh-CN" altLang="zh-CN" sz="2400" dirty="0"/>
              <a:t>协议流程网上自助办理及移动办理，服务费网上支付及移动</a:t>
            </a:r>
            <a:r>
              <a:rPr lang="zh-CN" altLang="zh-CN" sz="2400" dirty="0" smtClean="0"/>
              <a:t>支付</a:t>
            </a:r>
            <a:r>
              <a:rPr lang="zh-CN" altLang="en-US" sz="2400" dirty="0" smtClean="0"/>
              <a:t>。</a:t>
            </a:r>
            <a:endParaRPr lang="en-US" altLang="zh-CN" sz="2400" dirty="0" smtClean="0"/>
          </a:p>
        </p:txBody>
      </p:sp>
      <p:sp>
        <p:nvSpPr>
          <p:cNvPr id="4" name="日期占位符 3"/>
          <p:cNvSpPr>
            <a:spLocks noGrp="1"/>
          </p:cNvSpPr>
          <p:nvPr>
            <p:ph type="dt" sz="half" idx="10"/>
          </p:nvPr>
        </p:nvSpPr>
        <p:spPr/>
        <p:txBody>
          <a:bodyPr/>
          <a:lstStyle/>
          <a:p>
            <a:fld id="{68E3D5D3-CAD4-4752-8745-E1CEF48EAC83}" type="datetime1">
              <a:rPr lang="zh-CN" altLang="en-US" smtClean="0"/>
              <a:t>2014/10/12</a:t>
            </a:fld>
            <a:endParaRPr lang="zh-CN" altLang="en-US"/>
          </a:p>
        </p:txBody>
      </p:sp>
      <p:sp>
        <p:nvSpPr>
          <p:cNvPr id="5" name="页脚占位符 4"/>
          <p:cNvSpPr>
            <a:spLocks noGrp="1"/>
          </p:cNvSpPr>
          <p:nvPr>
            <p:ph type="ftr" sz="quarter" idx="11"/>
          </p:nvPr>
        </p:nvSpPr>
        <p:spPr/>
        <p:txBody>
          <a:bodyPr/>
          <a:lstStyle/>
          <a:p>
            <a:r>
              <a:rPr lang="en-US" altLang="zh-CN" smtClean="0"/>
              <a:t>SEOMIS</a:t>
            </a:r>
            <a:r>
              <a:rPr lang="zh-CN" altLang="en-US" smtClean="0"/>
              <a:t>的设计与实现</a:t>
            </a:r>
            <a:endParaRPr lang="zh-CN" altLang="en-US" dirty="0" smtClean="0"/>
          </a:p>
        </p:txBody>
      </p:sp>
      <p:sp>
        <p:nvSpPr>
          <p:cNvPr id="6" name="灯片编号占位符 5"/>
          <p:cNvSpPr>
            <a:spLocks noGrp="1"/>
          </p:cNvSpPr>
          <p:nvPr>
            <p:ph type="sldNum" sz="quarter" idx="12"/>
          </p:nvPr>
        </p:nvSpPr>
        <p:spPr/>
        <p:txBody>
          <a:bodyPr/>
          <a:lstStyle/>
          <a:p>
            <a:fld id="{8D799FDA-18D8-4B84-B289-CB163898CA75}" type="slidenum">
              <a:rPr lang="zh-CN" altLang="en-US" smtClean="0"/>
              <a:pPr/>
              <a:t>29</a:t>
            </a:fld>
            <a:endParaRPr lang="zh-CN" altLang="en-US"/>
          </a:p>
        </p:txBody>
      </p:sp>
    </p:spTree>
    <p:extLst>
      <p:ext uri="{BB962C8B-B14F-4D97-AF65-F5344CB8AC3E}">
        <p14:creationId xmlns:p14="http://schemas.microsoft.com/office/powerpoint/2010/main" val="4177555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选题背景与意义</a:t>
            </a:r>
            <a:endParaRPr lang="en-US" altLang="zh-CN" dirty="0"/>
          </a:p>
        </p:txBody>
      </p:sp>
      <p:sp>
        <p:nvSpPr>
          <p:cNvPr id="3" name="内容占位符 2"/>
          <p:cNvSpPr>
            <a:spLocks noGrp="1"/>
          </p:cNvSpPr>
          <p:nvPr>
            <p:ph idx="1"/>
          </p:nvPr>
        </p:nvSpPr>
        <p:spPr/>
        <p:txBody>
          <a:bodyPr>
            <a:normAutofit/>
          </a:bodyPr>
          <a:lstStyle/>
          <a:p>
            <a:r>
              <a:rPr lang="zh-CN" altLang="en-US" sz="2400" dirty="0" smtClean="0"/>
              <a:t>宏观行业背景</a:t>
            </a:r>
            <a:endParaRPr lang="en-US" altLang="zh-CN" sz="2400" dirty="0" smtClean="0"/>
          </a:p>
          <a:p>
            <a:pPr lvl="1"/>
            <a:r>
              <a:rPr lang="zh-CN" altLang="en-US" sz="2000" dirty="0" smtClean="0"/>
              <a:t>脐带血库建设迅猛发展，成为保障未来健康的“生命银行”；</a:t>
            </a:r>
            <a:endParaRPr lang="en-US" altLang="zh-CN" sz="2000" dirty="0" smtClean="0"/>
          </a:p>
          <a:p>
            <a:pPr lvl="1"/>
            <a:r>
              <a:rPr lang="zh-CN" altLang="en-US" sz="2000" dirty="0" smtClean="0"/>
              <a:t>医疗改革推进医疗行业信息系统的建设；</a:t>
            </a:r>
            <a:endParaRPr lang="en-US" altLang="zh-CN" sz="2000" dirty="0" smtClean="0"/>
          </a:p>
          <a:p>
            <a:pPr lvl="1"/>
            <a:r>
              <a:rPr lang="zh-CN" altLang="en-US" sz="2000" dirty="0" smtClean="0"/>
              <a:t>各类专业信息系统在医疗行业的应用日新月异。</a:t>
            </a:r>
            <a:endParaRPr lang="en-US" altLang="zh-CN" sz="2000" dirty="0" smtClean="0"/>
          </a:p>
          <a:p>
            <a:r>
              <a:rPr lang="zh-CN" altLang="en-US" sz="2400" dirty="0" smtClean="0"/>
              <a:t>亟待解决的问题</a:t>
            </a:r>
            <a:endParaRPr lang="en-US" altLang="zh-CN" sz="2400" dirty="0" smtClean="0"/>
          </a:p>
          <a:p>
            <a:pPr lvl="1"/>
            <a:r>
              <a:rPr lang="zh-CN" altLang="en-US" sz="2000" dirty="0" smtClean="0"/>
              <a:t>针对脐带血库的特殊行业应用研发滞后；</a:t>
            </a:r>
            <a:endParaRPr lang="en-US" altLang="zh-CN" sz="2000" dirty="0" smtClean="0"/>
          </a:p>
          <a:p>
            <a:pPr lvl="1"/>
            <a:r>
              <a:rPr lang="zh-CN" altLang="en-US" sz="2000" dirty="0" smtClean="0"/>
              <a:t>实现各类专业系统间的医疗数据共享交互；</a:t>
            </a:r>
            <a:endParaRPr lang="en-US" altLang="zh-CN" sz="2000" dirty="0" smtClean="0"/>
          </a:p>
          <a:p>
            <a:pPr lvl="1"/>
            <a:r>
              <a:rPr lang="zh-CN" altLang="en-US" sz="2000" dirty="0" smtClean="0"/>
              <a:t>融合移动互联网技术提升信息系统的实践价值。</a:t>
            </a:r>
            <a:endParaRPr lang="en-US" altLang="zh-CN" sz="2000" dirty="0" smtClean="0"/>
          </a:p>
          <a:p>
            <a:endParaRPr lang="en-US" altLang="zh-CN" sz="2400" dirty="0" smtClean="0"/>
          </a:p>
          <a:p>
            <a:endParaRPr lang="zh-CN" altLang="en-US" sz="2400" dirty="0"/>
          </a:p>
        </p:txBody>
      </p:sp>
      <p:sp>
        <p:nvSpPr>
          <p:cNvPr id="5" name="页脚占位符 4"/>
          <p:cNvSpPr>
            <a:spLocks noGrp="1"/>
          </p:cNvSpPr>
          <p:nvPr>
            <p:ph type="ftr" sz="quarter" idx="11"/>
          </p:nvPr>
        </p:nvSpPr>
        <p:spPr/>
        <p:txBody>
          <a:bodyPr/>
          <a:lstStyle/>
          <a:p>
            <a:r>
              <a:rPr lang="en-US" altLang="zh-CN" smtClean="0"/>
              <a:t>SEOMIS</a:t>
            </a:r>
            <a:r>
              <a:rPr lang="zh-CN" altLang="en-US" smtClean="0"/>
              <a:t>的设计与实现</a:t>
            </a:r>
            <a:endParaRPr lang="zh-CN" altLang="en-US" dirty="0" smtClean="0"/>
          </a:p>
        </p:txBody>
      </p:sp>
      <p:sp>
        <p:nvSpPr>
          <p:cNvPr id="6" name="日期占位符 5"/>
          <p:cNvSpPr>
            <a:spLocks noGrp="1"/>
          </p:cNvSpPr>
          <p:nvPr>
            <p:ph type="dt" sz="half" idx="10"/>
          </p:nvPr>
        </p:nvSpPr>
        <p:spPr/>
        <p:txBody>
          <a:bodyPr/>
          <a:lstStyle/>
          <a:p>
            <a:fld id="{763F63ED-ECA9-4CFB-96D5-7805B57DC39E}" type="datetime1">
              <a:rPr lang="zh-CN" altLang="en-US" smtClean="0"/>
              <a:t>2014/10/12</a:t>
            </a:fld>
            <a:endParaRPr lang="zh-CN" altLang="en-US"/>
          </a:p>
        </p:txBody>
      </p:sp>
      <p:sp>
        <p:nvSpPr>
          <p:cNvPr id="7" name="灯片编号占位符 6"/>
          <p:cNvSpPr>
            <a:spLocks noGrp="1"/>
          </p:cNvSpPr>
          <p:nvPr>
            <p:ph type="sldNum" sz="quarter" idx="12"/>
          </p:nvPr>
        </p:nvSpPr>
        <p:spPr/>
        <p:txBody>
          <a:bodyPr/>
          <a:lstStyle/>
          <a:p>
            <a:fld id="{8D799FDA-18D8-4B84-B289-CB163898CA75}" type="slidenum">
              <a:rPr lang="zh-CN" altLang="en-US" smtClean="0"/>
              <a:pPr/>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cstate="print"/>
          <a:srcRect/>
          <a:stretch>
            <a:fillRect/>
          </a:stretch>
        </p:blipFill>
        <p:spPr bwMode="auto">
          <a:xfrm>
            <a:off x="4622374" y="3953039"/>
            <a:ext cx="4427984" cy="2767490"/>
          </a:xfrm>
          <a:prstGeom prst="rect">
            <a:avLst/>
          </a:prstGeom>
          <a:noFill/>
          <a:ln w="9525">
            <a:noFill/>
            <a:miter lim="800000"/>
            <a:headEnd/>
            <a:tailEnd/>
          </a:ln>
        </p:spPr>
      </p:pic>
      <p:sp>
        <p:nvSpPr>
          <p:cNvPr id="2" name="标题 1"/>
          <p:cNvSpPr>
            <a:spLocks noGrp="1"/>
          </p:cNvSpPr>
          <p:nvPr>
            <p:ph type="title"/>
          </p:nvPr>
        </p:nvSpPr>
        <p:spPr/>
        <p:txBody>
          <a:bodyPr/>
          <a:lstStyle/>
          <a:p>
            <a:endParaRPr lang="zh-CN" altLang="en-US" dirty="0"/>
          </a:p>
        </p:txBody>
      </p:sp>
      <p:sp>
        <p:nvSpPr>
          <p:cNvPr id="3" name="文本占位符 2"/>
          <p:cNvSpPr>
            <a:spLocks noGrp="1"/>
          </p:cNvSpPr>
          <p:nvPr>
            <p:ph type="body" idx="1"/>
          </p:nvPr>
        </p:nvSpPr>
        <p:spPr/>
        <p:txBody>
          <a:bodyPr>
            <a:noAutofit/>
          </a:bodyPr>
          <a:lstStyle/>
          <a:p>
            <a:r>
              <a:rPr lang="zh-CN" altLang="en-US" sz="4800" dirty="0" smtClean="0"/>
              <a:t>谢  谢！</a:t>
            </a:r>
            <a:endParaRPr lang="zh-CN" altLang="en-US" sz="4800" dirty="0"/>
          </a:p>
        </p:txBody>
      </p:sp>
      <p:sp>
        <p:nvSpPr>
          <p:cNvPr id="4" name="页脚占位符 3"/>
          <p:cNvSpPr>
            <a:spLocks noGrp="1"/>
          </p:cNvSpPr>
          <p:nvPr>
            <p:ph type="ftr" sz="quarter" idx="11"/>
          </p:nvPr>
        </p:nvSpPr>
        <p:spPr/>
        <p:txBody>
          <a:bodyPr/>
          <a:lstStyle/>
          <a:p>
            <a:r>
              <a:rPr lang="en-US" altLang="zh-CN" smtClean="0"/>
              <a:t>SEOMIS</a:t>
            </a:r>
            <a:r>
              <a:rPr lang="zh-CN" altLang="en-US" smtClean="0"/>
              <a:t>的设计与实现</a:t>
            </a:r>
            <a:endParaRPr lang="zh-CN" altLang="en-US"/>
          </a:p>
        </p:txBody>
      </p:sp>
      <p:sp>
        <p:nvSpPr>
          <p:cNvPr id="5" name="日期占位符 4"/>
          <p:cNvSpPr>
            <a:spLocks noGrp="1"/>
          </p:cNvSpPr>
          <p:nvPr>
            <p:ph type="dt" sz="half" idx="10"/>
          </p:nvPr>
        </p:nvSpPr>
        <p:spPr/>
        <p:txBody>
          <a:bodyPr/>
          <a:lstStyle/>
          <a:p>
            <a:fld id="{4A9B4E6B-2513-44E0-9518-CED7DBA46643}" type="datetime1">
              <a:rPr lang="zh-CN" altLang="en-US" smtClean="0"/>
              <a:t>2014/10/12</a:t>
            </a:fld>
            <a:endParaRPr lang="zh-CN" altLang="en-US"/>
          </a:p>
        </p:txBody>
      </p:sp>
      <p:sp>
        <p:nvSpPr>
          <p:cNvPr id="6" name="灯片编号占位符 5"/>
          <p:cNvSpPr>
            <a:spLocks noGrp="1"/>
          </p:cNvSpPr>
          <p:nvPr>
            <p:ph type="sldNum" sz="quarter" idx="12"/>
          </p:nvPr>
        </p:nvSpPr>
        <p:spPr/>
        <p:txBody>
          <a:bodyPr/>
          <a:lstStyle/>
          <a:p>
            <a:fld id="{8D799FDA-18D8-4B84-B289-CB163898CA75}" type="slidenum">
              <a:rPr lang="zh-CN" altLang="en-US" smtClean="0"/>
              <a:pPr/>
              <a:t>30</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选题背景与意义</a:t>
            </a:r>
            <a:endParaRPr lang="en-US" altLang="zh-CN" dirty="0"/>
          </a:p>
        </p:txBody>
      </p:sp>
      <p:sp>
        <p:nvSpPr>
          <p:cNvPr id="3" name="内容占位符 2"/>
          <p:cNvSpPr>
            <a:spLocks noGrp="1"/>
          </p:cNvSpPr>
          <p:nvPr>
            <p:ph idx="1"/>
          </p:nvPr>
        </p:nvSpPr>
        <p:spPr/>
        <p:txBody>
          <a:bodyPr>
            <a:normAutofit/>
          </a:bodyPr>
          <a:lstStyle/>
          <a:p>
            <a:r>
              <a:rPr lang="zh-CN" altLang="en-US" sz="2400" dirty="0" smtClean="0"/>
              <a:t>研究的课题的目的和意义</a:t>
            </a:r>
            <a:endParaRPr lang="en-US" altLang="zh-CN" sz="2400" dirty="0" smtClean="0"/>
          </a:p>
          <a:p>
            <a:pPr lvl="1"/>
            <a:r>
              <a:rPr lang="zh-CN" altLang="en-US" sz="2000" dirty="0" smtClean="0"/>
              <a:t>开创脐带血库综合信息管理平台的首例应用</a:t>
            </a:r>
            <a:endParaRPr lang="en-US" altLang="zh-CN" sz="2000" dirty="0" smtClean="0"/>
          </a:p>
          <a:p>
            <a:pPr lvl="1"/>
            <a:r>
              <a:rPr lang="zh-CN" altLang="en-US" sz="2000" dirty="0" smtClean="0"/>
              <a:t>引入移动应用，实现外部系统数据共享，探索传统信息系统建设的新模式。</a:t>
            </a:r>
            <a:endParaRPr lang="en-US" altLang="zh-CN" sz="2000" dirty="0" smtClean="0"/>
          </a:p>
          <a:p>
            <a:endParaRPr lang="zh-CN" altLang="en-US" sz="2400" dirty="0"/>
          </a:p>
        </p:txBody>
      </p:sp>
      <p:sp>
        <p:nvSpPr>
          <p:cNvPr id="5" name="页脚占位符 4"/>
          <p:cNvSpPr>
            <a:spLocks noGrp="1"/>
          </p:cNvSpPr>
          <p:nvPr>
            <p:ph type="ftr" sz="quarter" idx="11"/>
          </p:nvPr>
        </p:nvSpPr>
        <p:spPr/>
        <p:txBody>
          <a:bodyPr/>
          <a:lstStyle/>
          <a:p>
            <a:r>
              <a:rPr lang="en-US" altLang="zh-CN" smtClean="0"/>
              <a:t>SEOMIS</a:t>
            </a:r>
            <a:r>
              <a:rPr lang="zh-CN" altLang="en-US" smtClean="0"/>
              <a:t>的设计与实现</a:t>
            </a:r>
            <a:endParaRPr lang="zh-CN" altLang="en-US" dirty="0" smtClean="0"/>
          </a:p>
        </p:txBody>
      </p:sp>
      <p:sp>
        <p:nvSpPr>
          <p:cNvPr id="6" name="日期占位符 5"/>
          <p:cNvSpPr>
            <a:spLocks noGrp="1"/>
          </p:cNvSpPr>
          <p:nvPr>
            <p:ph type="dt" sz="half" idx="10"/>
          </p:nvPr>
        </p:nvSpPr>
        <p:spPr/>
        <p:txBody>
          <a:bodyPr/>
          <a:lstStyle/>
          <a:p>
            <a:fld id="{763F63ED-ECA9-4CFB-96D5-7805B57DC39E}" type="datetime1">
              <a:rPr lang="zh-CN" altLang="en-US" smtClean="0"/>
              <a:t>2014/10/12</a:t>
            </a:fld>
            <a:endParaRPr lang="zh-CN" altLang="en-US"/>
          </a:p>
        </p:txBody>
      </p:sp>
      <p:sp>
        <p:nvSpPr>
          <p:cNvPr id="7" name="灯片编号占位符 6"/>
          <p:cNvSpPr>
            <a:spLocks noGrp="1"/>
          </p:cNvSpPr>
          <p:nvPr>
            <p:ph type="sldNum" sz="quarter" idx="12"/>
          </p:nvPr>
        </p:nvSpPr>
        <p:spPr/>
        <p:txBody>
          <a:bodyPr/>
          <a:lstStyle/>
          <a:p>
            <a:fld id="{8D799FDA-18D8-4B84-B289-CB163898CA75}" type="slidenum">
              <a:rPr lang="zh-CN" altLang="en-US" smtClean="0"/>
              <a:pPr/>
              <a:t>4</a:t>
            </a:fld>
            <a:endParaRPr lang="zh-CN" altLang="en-US"/>
          </a:p>
        </p:txBody>
      </p:sp>
      <p:pic>
        <p:nvPicPr>
          <p:cNvPr id="8" name="Picture 7" descr="D:\eDrive\ppt制作大礼包\附赠图片\商业图片示例 (104).jpg"/>
          <p:cNvPicPr>
            <a:picLocks noChangeAspect="1" noChangeArrowheads="1"/>
          </p:cNvPicPr>
          <p:nvPr/>
        </p:nvPicPr>
        <p:blipFill>
          <a:blip r:embed="rId2" cstate="print"/>
          <a:srcRect/>
          <a:stretch>
            <a:fillRect/>
          </a:stretch>
        </p:blipFill>
        <p:spPr bwMode="auto">
          <a:xfrm>
            <a:off x="5796136" y="4803098"/>
            <a:ext cx="2502963" cy="1735814"/>
          </a:xfrm>
          <a:prstGeom prst="rect">
            <a:avLst/>
          </a:prstGeom>
          <a:noFill/>
        </p:spPr>
      </p:pic>
    </p:spTree>
    <p:extLst>
      <p:ext uri="{BB962C8B-B14F-4D97-AF65-F5344CB8AC3E}">
        <p14:creationId xmlns:p14="http://schemas.microsoft.com/office/powerpoint/2010/main" val="1261560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关键技术</a:t>
            </a:r>
            <a:r>
              <a:rPr lang="zh-CN" altLang="en-US" dirty="0" smtClean="0"/>
              <a:t>介绍</a:t>
            </a:r>
            <a:endParaRPr lang="zh-CN" altLang="en-US" dirty="0"/>
          </a:p>
        </p:txBody>
      </p:sp>
      <p:sp>
        <p:nvSpPr>
          <p:cNvPr id="3" name="内容占位符 2"/>
          <p:cNvSpPr>
            <a:spLocks noGrp="1"/>
          </p:cNvSpPr>
          <p:nvPr>
            <p:ph idx="1"/>
          </p:nvPr>
        </p:nvSpPr>
        <p:spPr/>
        <p:txBody>
          <a:bodyPr/>
          <a:lstStyle/>
          <a:p>
            <a:r>
              <a:rPr lang="zh-CN" altLang="en-US" dirty="0"/>
              <a:t>移动</a:t>
            </a:r>
            <a:r>
              <a:rPr lang="en-US" altLang="zh-CN" dirty="0"/>
              <a:t>APP</a:t>
            </a:r>
            <a:r>
              <a:rPr lang="zh-CN" altLang="en-US" dirty="0"/>
              <a:t>开发技术</a:t>
            </a:r>
            <a:r>
              <a:rPr lang="zh-CN" altLang="en-US" dirty="0" smtClean="0"/>
              <a:t>介绍</a:t>
            </a:r>
            <a:endParaRPr lang="en-US" altLang="zh-CN" dirty="0" smtClean="0"/>
          </a:p>
          <a:p>
            <a:r>
              <a:rPr lang="zh-CN" altLang="zh-CN" dirty="0"/>
              <a:t>楼宇自控系统集成</a:t>
            </a:r>
            <a:r>
              <a:rPr lang="zh-CN" altLang="zh-CN" dirty="0" smtClean="0"/>
              <a:t>简介</a:t>
            </a:r>
            <a:endParaRPr lang="en-US" altLang="zh-CN" dirty="0" smtClean="0"/>
          </a:p>
          <a:p>
            <a:r>
              <a:rPr lang="en-US" altLang="zh-CN" dirty="0"/>
              <a:t>SNS</a:t>
            </a:r>
            <a:r>
              <a:rPr lang="zh-CN" altLang="zh-CN" dirty="0"/>
              <a:t>社交网络集成简介</a:t>
            </a:r>
            <a:endParaRPr lang="zh-CN" altLang="en-US" dirty="0"/>
          </a:p>
        </p:txBody>
      </p:sp>
      <p:sp>
        <p:nvSpPr>
          <p:cNvPr id="4" name="日期占位符 3"/>
          <p:cNvSpPr>
            <a:spLocks noGrp="1"/>
          </p:cNvSpPr>
          <p:nvPr>
            <p:ph type="dt" sz="half" idx="10"/>
          </p:nvPr>
        </p:nvSpPr>
        <p:spPr/>
        <p:txBody>
          <a:bodyPr/>
          <a:lstStyle/>
          <a:p>
            <a:fld id="{68E3D5D3-CAD4-4752-8745-E1CEF48EAC83}" type="datetime1">
              <a:rPr lang="zh-CN" altLang="en-US" smtClean="0"/>
              <a:t>2014/10/12</a:t>
            </a:fld>
            <a:endParaRPr lang="zh-CN" altLang="en-US"/>
          </a:p>
        </p:txBody>
      </p:sp>
      <p:sp>
        <p:nvSpPr>
          <p:cNvPr id="5" name="页脚占位符 4"/>
          <p:cNvSpPr>
            <a:spLocks noGrp="1"/>
          </p:cNvSpPr>
          <p:nvPr>
            <p:ph type="ftr" sz="quarter" idx="11"/>
          </p:nvPr>
        </p:nvSpPr>
        <p:spPr/>
        <p:txBody>
          <a:bodyPr/>
          <a:lstStyle/>
          <a:p>
            <a:r>
              <a:rPr lang="en-US" altLang="zh-CN" smtClean="0"/>
              <a:t>SEOMIS</a:t>
            </a:r>
            <a:r>
              <a:rPr lang="zh-CN" altLang="en-US" smtClean="0"/>
              <a:t>的设计与实现</a:t>
            </a:r>
            <a:endParaRPr lang="zh-CN" altLang="en-US" dirty="0" smtClean="0"/>
          </a:p>
        </p:txBody>
      </p:sp>
      <p:sp>
        <p:nvSpPr>
          <p:cNvPr id="6" name="灯片编号占位符 5"/>
          <p:cNvSpPr>
            <a:spLocks noGrp="1"/>
          </p:cNvSpPr>
          <p:nvPr>
            <p:ph type="sldNum" sz="quarter" idx="12"/>
          </p:nvPr>
        </p:nvSpPr>
        <p:spPr/>
        <p:txBody>
          <a:bodyPr/>
          <a:lstStyle/>
          <a:p>
            <a:fld id="{8D799FDA-18D8-4B84-B289-CB163898CA75}" type="slidenum">
              <a:rPr lang="zh-CN" altLang="en-US" smtClean="0"/>
              <a:pPr/>
              <a:t>5</a:t>
            </a:fld>
            <a:endParaRPr lang="zh-CN" altLang="en-US"/>
          </a:p>
        </p:txBody>
      </p:sp>
    </p:spTree>
    <p:extLst>
      <p:ext uri="{BB962C8B-B14F-4D97-AF65-F5344CB8AC3E}">
        <p14:creationId xmlns:p14="http://schemas.microsoft.com/office/powerpoint/2010/main" val="2662678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关键技术</a:t>
            </a:r>
            <a:r>
              <a:rPr lang="zh-CN" altLang="en-US" dirty="0" smtClean="0"/>
              <a:t>介绍</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a:t>移动</a:t>
            </a:r>
            <a:r>
              <a:rPr lang="en-US" altLang="zh-CN" dirty="0"/>
              <a:t>APP</a:t>
            </a:r>
            <a:r>
              <a:rPr lang="zh-CN" altLang="en-US" dirty="0"/>
              <a:t>开发技术</a:t>
            </a:r>
            <a:r>
              <a:rPr lang="zh-CN" altLang="en-US" dirty="0" smtClean="0"/>
              <a:t>介绍</a:t>
            </a:r>
            <a:endParaRPr lang="en-US" altLang="zh-CN" dirty="0" smtClean="0"/>
          </a:p>
          <a:p>
            <a:pPr lvl="1"/>
            <a:r>
              <a:rPr lang="zh-CN" altLang="zh-CN" dirty="0"/>
              <a:t>移动</a:t>
            </a:r>
            <a:r>
              <a:rPr lang="en-US" altLang="zh-CN" dirty="0" smtClean="0"/>
              <a:t>APP</a:t>
            </a:r>
            <a:r>
              <a:rPr lang="zh-CN" altLang="zh-CN" dirty="0" smtClean="0"/>
              <a:t>，</a:t>
            </a:r>
            <a:r>
              <a:rPr lang="zh-CN" altLang="zh-CN" dirty="0"/>
              <a:t>即</a:t>
            </a:r>
            <a:r>
              <a:rPr lang="en-US" altLang="zh-CN" dirty="0"/>
              <a:t>Mobile </a:t>
            </a:r>
            <a:r>
              <a:rPr lang="en-US" altLang="zh-CN" dirty="0" smtClean="0"/>
              <a:t>Application</a:t>
            </a:r>
            <a:r>
              <a:rPr lang="zh-CN" altLang="en-US" dirty="0" smtClean="0"/>
              <a:t>；</a:t>
            </a:r>
            <a:endParaRPr lang="en-US" altLang="zh-CN" dirty="0" smtClean="0"/>
          </a:p>
          <a:p>
            <a:pPr lvl="1"/>
            <a:r>
              <a:rPr lang="en-US" altLang="zh-CN" dirty="0"/>
              <a:t>Gartner</a:t>
            </a:r>
            <a:r>
              <a:rPr lang="zh-CN" altLang="zh-CN" dirty="0"/>
              <a:t>声称到</a:t>
            </a:r>
            <a:r>
              <a:rPr lang="en-US" altLang="zh-CN" dirty="0"/>
              <a:t>2017</a:t>
            </a:r>
            <a:r>
              <a:rPr lang="zh-CN" altLang="zh-CN" dirty="0"/>
              <a:t>年，应用下载量将达到</a:t>
            </a:r>
            <a:r>
              <a:rPr lang="en-US" altLang="zh-CN" dirty="0"/>
              <a:t>2687</a:t>
            </a:r>
            <a:r>
              <a:rPr lang="zh-CN" altLang="zh-CN" dirty="0"/>
              <a:t>亿</a:t>
            </a:r>
            <a:r>
              <a:rPr lang="zh-CN" altLang="zh-CN" dirty="0" smtClean="0"/>
              <a:t>次</a:t>
            </a:r>
            <a:r>
              <a:rPr lang="zh-CN" altLang="en-US" dirty="0" smtClean="0"/>
              <a:t>；</a:t>
            </a:r>
            <a:endParaRPr lang="en-US" altLang="zh-CN" dirty="0" smtClean="0"/>
          </a:p>
          <a:p>
            <a:pPr lvl="1"/>
            <a:r>
              <a:rPr lang="zh-CN" altLang="zh-CN" dirty="0" smtClean="0"/>
              <a:t>移动</a:t>
            </a:r>
            <a:r>
              <a:rPr lang="en-US" altLang="zh-CN" dirty="0"/>
              <a:t>APP</a:t>
            </a:r>
            <a:r>
              <a:rPr lang="zh-CN" altLang="zh-CN" dirty="0"/>
              <a:t>的</a:t>
            </a:r>
            <a:r>
              <a:rPr lang="zh-CN" altLang="zh-CN" dirty="0" smtClean="0"/>
              <a:t>应用普及，</a:t>
            </a:r>
            <a:r>
              <a:rPr lang="zh-CN" altLang="en-US" dirty="0" smtClean="0"/>
              <a:t>新的应用模式：</a:t>
            </a:r>
            <a:endParaRPr lang="en-US" altLang="zh-CN" dirty="0" smtClean="0"/>
          </a:p>
          <a:p>
            <a:pPr lvl="2"/>
            <a:r>
              <a:rPr lang="en-US" altLang="zh-CN" dirty="0" smtClean="0"/>
              <a:t>LBS</a:t>
            </a:r>
            <a:r>
              <a:rPr lang="zh-CN" altLang="zh-CN" dirty="0"/>
              <a:t>定位服务（</a:t>
            </a:r>
            <a:r>
              <a:rPr lang="en-US" altLang="zh-CN" dirty="0"/>
              <a:t>Location Based Services</a:t>
            </a:r>
            <a:r>
              <a:rPr lang="zh-CN" altLang="zh-CN" dirty="0" smtClean="0"/>
              <a:t>）</a:t>
            </a:r>
            <a:endParaRPr lang="en-US" altLang="zh-CN" dirty="0" smtClean="0"/>
          </a:p>
          <a:p>
            <a:pPr lvl="2"/>
            <a:r>
              <a:rPr lang="zh-CN" altLang="zh-CN" dirty="0" smtClean="0"/>
              <a:t>社会性</a:t>
            </a:r>
            <a:r>
              <a:rPr lang="zh-CN" altLang="zh-CN" dirty="0"/>
              <a:t>网络服务</a:t>
            </a:r>
            <a:r>
              <a:rPr lang="en-US" altLang="zh-CN" dirty="0"/>
              <a:t>SNS</a:t>
            </a:r>
            <a:r>
              <a:rPr lang="zh-CN" altLang="zh-CN" dirty="0"/>
              <a:t>（</a:t>
            </a:r>
            <a:r>
              <a:rPr lang="en-US" altLang="zh-CN" dirty="0"/>
              <a:t>Social Networking Service</a:t>
            </a:r>
            <a:r>
              <a:rPr lang="zh-CN" altLang="zh-CN" dirty="0" smtClean="0"/>
              <a:t>）</a:t>
            </a:r>
            <a:endParaRPr lang="en-US" altLang="zh-CN" dirty="0" smtClean="0"/>
          </a:p>
          <a:p>
            <a:pPr lvl="2"/>
            <a:r>
              <a:rPr lang="zh-CN" altLang="zh-CN" dirty="0" smtClean="0"/>
              <a:t>移动</a:t>
            </a:r>
            <a:r>
              <a:rPr lang="zh-CN" altLang="zh-CN" dirty="0"/>
              <a:t>支付（</a:t>
            </a:r>
            <a:r>
              <a:rPr lang="en-US" altLang="zh-CN" dirty="0"/>
              <a:t>Mobile Payments</a:t>
            </a:r>
            <a:r>
              <a:rPr lang="zh-CN" altLang="zh-CN" dirty="0" smtClean="0"/>
              <a:t>）</a:t>
            </a:r>
            <a:endParaRPr lang="en-US" altLang="zh-CN" dirty="0" smtClean="0"/>
          </a:p>
          <a:p>
            <a:pPr lvl="2"/>
            <a:r>
              <a:rPr lang="zh-CN" altLang="zh-CN" dirty="0" smtClean="0"/>
              <a:t>信息</a:t>
            </a:r>
            <a:r>
              <a:rPr lang="zh-CN" altLang="zh-CN" dirty="0"/>
              <a:t>推送（</a:t>
            </a:r>
            <a:r>
              <a:rPr lang="en-US" altLang="zh-CN" dirty="0"/>
              <a:t>Push</a:t>
            </a:r>
            <a:r>
              <a:rPr lang="zh-CN" altLang="zh-CN" dirty="0" smtClean="0"/>
              <a:t>）</a:t>
            </a:r>
            <a:endParaRPr lang="en-US" altLang="zh-CN" dirty="0" smtClean="0"/>
          </a:p>
          <a:p>
            <a:pPr lvl="2"/>
            <a:r>
              <a:rPr lang="zh-CN" altLang="zh-CN" dirty="0" smtClean="0"/>
              <a:t>增强</a:t>
            </a:r>
            <a:r>
              <a:rPr lang="zh-CN" altLang="zh-CN" dirty="0"/>
              <a:t>现实</a:t>
            </a:r>
            <a:r>
              <a:rPr lang="en-US" altLang="zh-CN" dirty="0"/>
              <a:t>AR</a:t>
            </a:r>
            <a:r>
              <a:rPr lang="zh-CN" altLang="zh-CN" dirty="0"/>
              <a:t>（</a:t>
            </a:r>
            <a:r>
              <a:rPr lang="en-US" altLang="zh-CN" dirty="0"/>
              <a:t>Augmented Reality</a:t>
            </a:r>
            <a:r>
              <a:rPr lang="zh-CN" altLang="zh-CN" dirty="0"/>
              <a:t>）</a:t>
            </a:r>
            <a:r>
              <a:rPr lang="zh-CN" altLang="zh-CN" dirty="0" smtClean="0"/>
              <a:t>等</a:t>
            </a:r>
            <a:endParaRPr lang="en-US" altLang="zh-CN" dirty="0" smtClean="0"/>
          </a:p>
          <a:p>
            <a:pPr lvl="1"/>
            <a:r>
              <a:rPr lang="zh-CN" altLang="zh-CN" dirty="0"/>
              <a:t>主流</a:t>
            </a:r>
            <a:r>
              <a:rPr lang="zh-CN" altLang="zh-CN" dirty="0" smtClean="0"/>
              <a:t>操作系统</a:t>
            </a:r>
            <a:r>
              <a:rPr lang="en-US" altLang="zh-CN" dirty="0" smtClean="0"/>
              <a:t>iOS</a:t>
            </a:r>
            <a:r>
              <a:rPr lang="zh-CN" altLang="zh-CN" dirty="0" smtClean="0"/>
              <a:t>、</a:t>
            </a:r>
            <a:r>
              <a:rPr lang="en-US" altLang="zh-CN" dirty="0" smtClean="0"/>
              <a:t>Android</a:t>
            </a:r>
            <a:r>
              <a:rPr lang="zh-CN" altLang="zh-CN" dirty="0" smtClean="0"/>
              <a:t>和</a:t>
            </a:r>
            <a:r>
              <a:rPr lang="en-US" altLang="zh-CN" dirty="0" smtClean="0"/>
              <a:t>Windows Phone</a:t>
            </a:r>
          </a:p>
          <a:p>
            <a:pPr lvl="1"/>
            <a:r>
              <a:rPr lang="en-US" altLang="zh-CN" dirty="0"/>
              <a:t>Html5</a:t>
            </a:r>
            <a:r>
              <a:rPr lang="zh-CN" altLang="zh-CN" dirty="0"/>
              <a:t>已经成为原生</a:t>
            </a:r>
            <a:r>
              <a:rPr lang="en-US" altLang="zh-CN" dirty="0"/>
              <a:t>APP</a:t>
            </a:r>
            <a:r>
              <a:rPr lang="zh-CN" altLang="zh-CN" dirty="0"/>
              <a:t>的有力</a:t>
            </a:r>
            <a:r>
              <a:rPr lang="zh-CN" altLang="zh-CN" dirty="0" smtClean="0"/>
              <a:t>挑战者</a:t>
            </a:r>
            <a:endParaRPr lang="en-US" altLang="zh-CN" dirty="0" smtClean="0"/>
          </a:p>
          <a:p>
            <a:pPr lvl="1"/>
            <a:r>
              <a:rPr lang="zh-CN" altLang="zh-CN" dirty="0"/>
              <a:t>移动</a:t>
            </a:r>
            <a:r>
              <a:rPr lang="en-US" altLang="zh-CN" dirty="0" smtClean="0"/>
              <a:t>APP</a:t>
            </a:r>
            <a:r>
              <a:rPr lang="zh-CN" altLang="zh-CN" dirty="0" smtClean="0"/>
              <a:t>在</a:t>
            </a:r>
            <a:r>
              <a:rPr lang="zh-CN" altLang="zh-CN" dirty="0"/>
              <a:t>各种复杂环境中使用，如果没有移动信号、没有</a:t>
            </a:r>
            <a:r>
              <a:rPr lang="en-US" altLang="zh-CN" dirty="0"/>
              <a:t>WIFI</a:t>
            </a:r>
            <a:r>
              <a:rPr lang="zh-CN" altLang="zh-CN" dirty="0"/>
              <a:t>覆盖怎么办？</a:t>
            </a:r>
            <a:endParaRPr lang="en-US" altLang="zh-CN" dirty="0" smtClean="0"/>
          </a:p>
        </p:txBody>
      </p:sp>
      <p:sp>
        <p:nvSpPr>
          <p:cNvPr id="4" name="日期占位符 3"/>
          <p:cNvSpPr>
            <a:spLocks noGrp="1"/>
          </p:cNvSpPr>
          <p:nvPr>
            <p:ph type="dt" sz="half" idx="10"/>
          </p:nvPr>
        </p:nvSpPr>
        <p:spPr/>
        <p:txBody>
          <a:bodyPr/>
          <a:lstStyle/>
          <a:p>
            <a:fld id="{68E3D5D3-CAD4-4752-8745-E1CEF48EAC83}" type="datetime1">
              <a:rPr lang="zh-CN" altLang="en-US" smtClean="0"/>
              <a:t>2014/10/12</a:t>
            </a:fld>
            <a:endParaRPr lang="zh-CN" altLang="en-US"/>
          </a:p>
        </p:txBody>
      </p:sp>
      <p:sp>
        <p:nvSpPr>
          <p:cNvPr id="5" name="页脚占位符 4"/>
          <p:cNvSpPr>
            <a:spLocks noGrp="1"/>
          </p:cNvSpPr>
          <p:nvPr>
            <p:ph type="ftr" sz="quarter" idx="11"/>
          </p:nvPr>
        </p:nvSpPr>
        <p:spPr/>
        <p:txBody>
          <a:bodyPr/>
          <a:lstStyle/>
          <a:p>
            <a:r>
              <a:rPr lang="en-US" altLang="zh-CN" smtClean="0"/>
              <a:t>SEOMIS</a:t>
            </a:r>
            <a:r>
              <a:rPr lang="zh-CN" altLang="en-US" smtClean="0"/>
              <a:t>的设计与实现</a:t>
            </a:r>
            <a:endParaRPr lang="zh-CN" altLang="en-US" dirty="0" smtClean="0"/>
          </a:p>
        </p:txBody>
      </p:sp>
      <p:sp>
        <p:nvSpPr>
          <p:cNvPr id="6" name="灯片编号占位符 5"/>
          <p:cNvSpPr>
            <a:spLocks noGrp="1"/>
          </p:cNvSpPr>
          <p:nvPr>
            <p:ph type="sldNum" sz="quarter" idx="12"/>
          </p:nvPr>
        </p:nvSpPr>
        <p:spPr/>
        <p:txBody>
          <a:bodyPr/>
          <a:lstStyle/>
          <a:p>
            <a:fld id="{8D799FDA-18D8-4B84-B289-CB163898CA75}" type="slidenum">
              <a:rPr lang="zh-CN" altLang="en-US" smtClean="0"/>
              <a:pPr/>
              <a:t>6</a:t>
            </a:fld>
            <a:endParaRPr lang="zh-CN" altLang="en-US"/>
          </a:p>
        </p:txBody>
      </p:sp>
    </p:spTree>
    <p:extLst>
      <p:ext uri="{BB962C8B-B14F-4D97-AF65-F5344CB8AC3E}">
        <p14:creationId xmlns:p14="http://schemas.microsoft.com/office/powerpoint/2010/main" val="1437184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关键技术</a:t>
            </a:r>
            <a:r>
              <a:rPr lang="zh-CN" altLang="en-US" dirty="0" smtClean="0"/>
              <a:t>介绍</a:t>
            </a:r>
            <a:endParaRPr lang="zh-CN" altLang="en-US" dirty="0"/>
          </a:p>
        </p:txBody>
      </p:sp>
      <p:sp>
        <p:nvSpPr>
          <p:cNvPr id="3" name="内容占位符 2"/>
          <p:cNvSpPr>
            <a:spLocks noGrp="1"/>
          </p:cNvSpPr>
          <p:nvPr>
            <p:ph idx="1"/>
          </p:nvPr>
        </p:nvSpPr>
        <p:spPr/>
        <p:txBody>
          <a:bodyPr>
            <a:normAutofit/>
          </a:bodyPr>
          <a:lstStyle/>
          <a:p>
            <a:r>
              <a:rPr lang="zh-CN" altLang="zh-CN" sz="2400" dirty="0" smtClean="0"/>
              <a:t>楼宇</a:t>
            </a:r>
            <a:r>
              <a:rPr lang="zh-CN" altLang="zh-CN" sz="2400" dirty="0"/>
              <a:t>自控系统集成</a:t>
            </a:r>
            <a:r>
              <a:rPr lang="zh-CN" altLang="zh-CN" sz="2400" dirty="0" smtClean="0"/>
              <a:t>简介</a:t>
            </a:r>
            <a:endParaRPr lang="en-US" altLang="zh-CN" sz="2400" dirty="0" smtClean="0"/>
          </a:p>
          <a:p>
            <a:pPr lvl="1"/>
            <a:r>
              <a:rPr lang="zh-CN" altLang="zh-CN" sz="2000" dirty="0"/>
              <a:t>楼宇自控系统</a:t>
            </a:r>
            <a:r>
              <a:rPr lang="en-US" altLang="zh-CN" sz="2000" dirty="0"/>
              <a:t>BAS</a:t>
            </a:r>
            <a:r>
              <a:rPr lang="zh-CN" altLang="zh-CN" sz="2000" dirty="0"/>
              <a:t>（</a:t>
            </a:r>
            <a:r>
              <a:rPr lang="en-US" altLang="zh-CN" sz="2000" dirty="0"/>
              <a:t>Building Automation System</a:t>
            </a:r>
            <a:r>
              <a:rPr lang="zh-CN" altLang="zh-CN" sz="2000" dirty="0" smtClean="0"/>
              <a:t>）</a:t>
            </a:r>
            <a:endParaRPr lang="en-US" altLang="zh-CN" sz="2000" dirty="0" smtClean="0"/>
          </a:p>
          <a:p>
            <a:pPr lvl="2"/>
            <a:r>
              <a:rPr lang="zh-CN" altLang="zh-CN" sz="1800" dirty="0" smtClean="0"/>
              <a:t>通常是集散控制系统</a:t>
            </a:r>
            <a:r>
              <a:rPr lang="en-US" altLang="zh-CN" sz="1800" dirty="0"/>
              <a:t>DCS</a:t>
            </a:r>
            <a:r>
              <a:rPr lang="zh-CN" altLang="zh-CN" sz="1800" dirty="0"/>
              <a:t>（</a:t>
            </a:r>
            <a:r>
              <a:rPr lang="en-US" altLang="zh-CN" sz="1800" dirty="0"/>
              <a:t>Distributed Control Systems</a:t>
            </a:r>
            <a:r>
              <a:rPr lang="zh-CN" altLang="zh-CN" sz="1800" dirty="0" smtClean="0"/>
              <a:t>）</a:t>
            </a:r>
            <a:endParaRPr lang="en-US" altLang="zh-CN" sz="1800" dirty="0" smtClean="0"/>
          </a:p>
          <a:p>
            <a:pPr lvl="2"/>
            <a:r>
              <a:rPr lang="zh-CN" altLang="zh-CN" sz="1800" dirty="0"/>
              <a:t>分散控制、集中监视、资源和信息</a:t>
            </a:r>
            <a:r>
              <a:rPr lang="zh-CN" altLang="zh-CN" sz="1800" dirty="0" smtClean="0"/>
              <a:t>共享</a:t>
            </a:r>
            <a:endParaRPr lang="en-US" altLang="zh-CN" sz="1800" dirty="0" smtClean="0"/>
          </a:p>
          <a:p>
            <a:pPr lvl="1"/>
            <a:r>
              <a:rPr lang="zh-CN" altLang="zh-CN" sz="2000" dirty="0" smtClean="0"/>
              <a:t>主流供应</a:t>
            </a:r>
            <a:r>
              <a:rPr lang="zh-CN" altLang="zh-CN" sz="2000" dirty="0"/>
              <a:t>商有</a:t>
            </a:r>
            <a:r>
              <a:rPr lang="en-US" altLang="zh-CN" sz="2000" dirty="0">
                <a:solidFill>
                  <a:srgbClr val="FF0000"/>
                </a:solidFill>
              </a:rPr>
              <a:t>Honeywell</a:t>
            </a:r>
            <a:r>
              <a:rPr lang="zh-CN" altLang="zh-CN" sz="2000" dirty="0"/>
              <a:t>、</a:t>
            </a:r>
            <a:r>
              <a:rPr lang="en-US" altLang="zh-CN" sz="2000" dirty="0"/>
              <a:t>Johnson</a:t>
            </a:r>
            <a:r>
              <a:rPr lang="zh-CN" altLang="zh-CN" sz="2000" dirty="0"/>
              <a:t>、</a:t>
            </a:r>
            <a:r>
              <a:rPr lang="en-US" altLang="zh-CN" sz="2000" dirty="0"/>
              <a:t>SIEMENS</a:t>
            </a:r>
            <a:r>
              <a:rPr lang="zh-CN" altLang="zh-CN" sz="2000" dirty="0"/>
              <a:t>、</a:t>
            </a:r>
            <a:r>
              <a:rPr lang="en-US" altLang="zh-CN" sz="2000" dirty="0"/>
              <a:t>KMC</a:t>
            </a:r>
            <a:r>
              <a:rPr lang="zh-CN" altLang="zh-CN" sz="2000" dirty="0" smtClean="0"/>
              <a:t>等</a:t>
            </a:r>
            <a:endParaRPr lang="en-US" altLang="zh-CN" sz="2000" dirty="0" smtClean="0"/>
          </a:p>
          <a:p>
            <a:pPr lvl="1"/>
            <a:r>
              <a:rPr lang="zh-CN" altLang="en-US" sz="2000" dirty="0" smtClean="0"/>
              <a:t>集成方式</a:t>
            </a:r>
            <a:endParaRPr lang="en-US" altLang="zh-CN" sz="2000" dirty="0" smtClean="0"/>
          </a:p>
          <a:p>
            <a:pPr marL="1257300" lvl="2" indent="-342900">
              <a:buFont typeface="+mj-ea"/>
              <a:buAutoNum type="circleNumDbPlain"/>
            </a:pPr>
            <a:r>
              <a:rPr lang="en-US" altLang="zh-CN" sz="1600" dirty="0" smtClean="0"/>
              <a:t>API</a:t>
            </a:r>
            <a:r>
              <a:rPr lang="zh-CN" altLang="en-US" sz="1600" dirty="0" smtClean="0"/>
              <a:t>调用方式；</a:t>
            </a:r>
            <a:endParaRPr lang="en-US" altLang="zh-CN" sz="1600" dirty="0" smtClean="0"/>
          </a:p>
          <a:p>
            <a:pPr marL="1257300" lvl="2" indent="-342900">
              <a:buFont typeface="+mj-ea"/>
              <a:buAutoNum type="circleNumDbPlain"/>
            </a:pPr>
            <a:r>
              <a:rPr lang="zh-CN" altLang="zh-CN" sz="1600" dirty="0"/>
              <a:t>采用通用的工业通讯</a:t>
            </a:r>
            <a:r>
              <a:rPr lang="zh-CN" altLang="zh-CN" sz="1600" dirty="0" smtClean="0"/>
              <a:t>协议</a:t>
            </a:r>
            <a:r>
              <a:rPr lang="en-US" altLang="zh-CN" sz="1600" dirty="0" err="1"/>
              <a:t>BACnet</a:t>
            </a:r>
            <a:r>
              <a:rPr lang="zh-CN" altLang="zh-CN" sz="1600" dirty="0"/>
              <a:t>、</a:t>
            </a:r>
            <a:r>
              <a:rPr lang="en-US" altLang="zh-CN" sz="1600" dirty="0" err="1"/>
              <a:t>LonWorks</a:t>
            </a:r>
            <a:r>
              <a:rPr lang="zh-CN" altLang="zh-CN" sz="1600" dirty="0"/>
              <a:t>、</a:t>
            </a:r>
            <a:r>
              <a:rPr lang="en-US" altLang="zh-CN" sz="1600" dirty="0"/>
              <a:t>OPC</a:t>
            </a:r>
            <a:r>
              <a:rPr lang="zh-CN" altLang="zh-CN" sz="1600" dirty="0"/>
              <a:t>、</a:t>
            </a:r>
            <a:r>
              <a:rPr lang="en-US" altLang="zh-CN" sz="1600" dirty="0"/>
              <a:t>Modbus</a:t>
            </a:r>
            <a:r>
              <a:rPr lang="zh-CN" altLang="zh-CN" sz="1600" dirty="0"/>
              <a:t>等</a:t>
            </a:r>
            <a:endParaRPr lang="en-US" altLang="zh-CN" sz="1600" dirty="0" smtClean="0"/>
          </a:p>
          <a:p>
            <a:pPr lvl="1"/>
            <a:endParaRPr lang="en-US" altLang="zh-CN" sz="2000" dirty="0" smtClean="0"/>
          </a:p>
        </p:txBody>
      </p:sp>
      <p:sp>
        <p:nvSpPr>
          <p:cNvPr id="4" name="日期占位符 3"/>
          <p:cNvSpPr>
            <a:spLocks noGrp="1"/>
          </p:cNvSpPr>
          <p:nvPr>
            <p:ph type="dt" sz="half" idx="10"/>
          </p:nvPr>
        </p:nvSpPr>
        <p:spPr/>
        <p:txBody>
          <a:bodyPr/>
          <a:lstStyle/>
          <a:p>
            <a:fld id="{68E3D5D3-CAD4-4752-8745-E1CEF48EAC83}" type="datetime1">
              <a:rPr lang="zh-CN" altLang="en-US" smtClean="0"/>
              <a:t>2014/10/12</a:t>
            </a:fld>
            <a:endParaRPr lang="zh-CN" altLang="en-US"/>
          </a:p>
        </p:txBody>
      </p:sp>
      <p:sp>
        <p:nvSpPr>
          <p:cNvPr id="5" name="页脚占位符 4"/>
          <p:cNvSpPr>
            <a:spLocks noGrp="1"/>
          </p:cNvSpPr>
          <p:nvPr>
            <p:ph type="ftr" sz="quarter" idx="11"/>
          </p:nvPr>
        </p:nvSpPr>
        <p:spPr/>
        <p:txBody>
          <a:bodyPr/>
          <a:lstStyle/>
          <a:p>
            <a:r>
              <a:rPr lang="en-US" altLang="zh-CN" smtClean="0"/>
              <a:t>SEOMIS</a:t>
            </a:r>
            <a:r>
              <a:rPr lang="zh-CN" altLang="en-US" smtClean="0"/>
              <a:t>的设计与实现</a:t>
            </a:r>
            <a:endParaRPr lang="zh-CN" altLang="en-US" dirty="0" smtClean="0"/>
          </a:p>
        </p:txBody>
      </p:sp>
      <p:sp>
        <p:nvSpPr>
          <p:cNvPr id="6" name="灯片编号占位符 5"/>
          <p:cNvSpPr>
            <a:spLocks noGrp="1"/>
          </p:cNvSpPr>
          <p:nvPr>
            <p:ph type="sldNum" sz="quarter" idx="12"/>
          </p:nvPr>
        </p:nvSpPr>
        <p:spPr/>
        <p:txBody>
          <a:bodyPr/>
          <a:lstStyle/>
          <a:p>
            <a:fld id="{8D799FDA-18D8-4B84-B289-CB163898CA75}" type="slidenum">
              <a:rPr lang="zh-CN" altLang="en-US" smtClean="0"/>
              <a:pPr/>
              <a:t>7</a:t>
            </a:fld>
            <a:endParaRPr lang="zh-CN" altLang="en-US"/>
          </a:p>
        </p:txBody>
      </p:sp>
    </p:spTree>
    <p:extLst>
      <p:ext uri="{BB962C8B-B14F-4D97-AF65-F5344CB8AC3E}">
        <p14:creationId xmlns:p14="http://schemas.microsoft.com/office/powerpoint/2010/main" val="26325587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关键技术</a:t>
            </a:r>
            <a:r>
              <a:rPr lang="zh-CN" altLang="en-US" dirty="0" smtClean="0"/>
              <a:t>介绍</a:t>
            </a:r>
            <a:endParaRPr lang="zh-CN" altLang="en-US" dirty="0"/>
          </a:p>
        </p:txBody>
      </p:sp>
      <p:sp>
        <p:nvSpPr>
          <p:cNvPr id="3" name="内容占位符 2"/>
          <p:cNvSpPr>
            <a:spLocks noGrp="1"/>
          </p:cNvSpPr>
          <p:nvPr>
            <p:ph idx="1"/>
          </p:nvPr>
        </p:nvSpPr>
        <p:spPr/>
        <p:txBody>
          <a:bodyPr>
            <a:normAutofit/>
          </a:bodyPr>
          <a:lstStyle/>
          <a:p>
            <a:r>
              <a:rPr lang="zh-CN" altLang="zh-CN" sz="2400" dirty="0" smtClean="0"/>
              <a:t>楼宇</a:t>
            </a:r>
            <a:r>
              <a:rPr lang="zh-CN" altLang="zh-CN" sz="2400" dirty="0"/>
              <a:t>自控系统集成</a:t>
            </a:r>
            <a:r>
              <a:rPr lang="zh-CN" altLang="zh-CN" sz="2400" dirty="0" smtClean="0"/>
              <a:t>简介</a:t>
            </a:r>
            <a:endParaRPr lang="en-US" altLang="zh-CN" sz="2400" dirty="0" smtClean="0"/>
          </a:p>
          <a:p>
            <a:pPr lvl="1"/>
            <a:r>
              <a:rPr lang="en-US" altLang="zh-CN" sz="1600" dirty="0" smtClean="0"/>
              <a:t>OPC</a:t>
            </a:r>
            <a:r>
              <a:rPr lang="zh-CN" altLang="en-US" sz="1600" dirty="0" smtClean="0"/>
              <a:t>协议（</a:t>
            </a:r>
            <a:r>
              <a:rPr lang="en-US" altLang="zh-CN" sz="1600" dirty="0"/>
              <a:t>Open Platform Communications</a:t>
            </a:r>
            <a:r>
              <a:rPr lang="zh-CN" altLang="en-US" sz="1600" dirty="0" smtClean="0"/>
              <a:t>）</a:t>
            </a:r>
            <a:endParaRPr lang="en-US" altLang="zh-CN" sz="1600" dirty="0" smtClean="0"/>
          </a:p>
          <a:p>
            <a:pPr lvl="1"/>
            <a:r>
              <a:rPr lang="en-US" altLang="zh-CN" sz="1600" dirty="0"/>
              <a:t>OPC</a:t>
            </a:r>
            <a:r>
              <a:rPr lang="zh-CN" altLang="zh-CN" sz="1600" dirty="0"/>
              <a:t>数据传输方式有同步和异步两种</a:t>
            </a:r>
            <a:r>
              <a:rPr lang="zh-CN" altLang="zh-CN" sz="1600" dirty="0" smtClean="0"/>
              <a:t>方式</a:t>
            </a:r>
            <a:endParaRPr lang="en-US" altLang="zh-CN" sz="1600" dirty="0" smtClean="0"/>
          </a:p>
          <a:p>
            <a:pPr lvl="1"/>
            <a:r>
              <a:rPr lang="en-US" altLang="zh-CN" sz="1600" dirty="0"/>
              <a:t>OPC</a:t>
            </a:r>
            <a:r>
              <a:rPr lang="zh-CN" altLang="zh-CN" sz="1600" dirty="0"/>
              <a:t>数据传输的数据结构，由</a:t>
            </a:r>
            <a:r>
              <a:rPr lang="en-US" altLang="zh-CN" sz="1600" dirty="0"/>
              <a:t>Server</a:t>
            </a:r>
            <a:r>
              <a:rPr lang="zh-CN" altLang="zh-CN" sz="1600" dirty="0"/>
              <a:t>、</a:t>
            </a:r>
            <a:r>
              <a:rPr lang="en-US" altLang="zh-CN" sz="1600" dirty="0"/>
              <a:t>Group</a:t>
            </a:r>
            <a:r>
              <a:rPr lang="zh-CN" altLang="zh-CN" sz="1600" dirty="0"/>
              <a:t>、</a:t>
            </a:r>
            <a:r>
              <a:rPr lang="en-US" altLang="zh-CN" sz="1600" dirty="0"/>
              <a:t>Item</a:t>
            </a:r>
            <a:r>
              <a:rPr lang="zh-CN" altLang="zh-CN" sz="1600" dirty="0"/>
              <a:t>三级对象组成</a:t>
            </a:r>
            <a:endParaRPr lang="en-US" altLang="zh-CN" sz="1600" dirty="0" smtClean="0"/>
          </a:p>
          <a:p>
            <a:pPr lvl="1"/>
            <a:endParaRPr lang="en-US" altLang="zh-CN" sz="2000" dirty="0" smtClean="0"/>
          </a:p>
        </p:txBody>
      </p:sp>
      <p:sp>
        <p:nvSpPr>
          <p:cNvPr id="4" name="日期占位符 3"/>
          <p:cNvSpPr>
            <a:spLocks noGrp="1"/>
          </p:cNvSpPr>
          <p:nvPr>
            <p:ph type="dt" sz="half" idx="10"/>
          </p:nvPr>
        </p:nvSpPr>
        <p:spPr/>
        <p:txBody>
          <a:bodyPr/>
          <a:lstStyle/>
          <a:p>
            <a:fld id="{68E3D5D3-CAD4-4752-8745-E1CEF48EAC83}" type="datetime1">
              <a:rPr lang="zh-CN" altLang="en-US" smtClean="0"/>
              <a:t>2014/10/12</a:t>
            </a:fld>
            <a:endParaRPr lang="zh-CN" altLang="en-US"/>
          </a:p>
        </p:txBody>
      </p:sp>
      <p:sp>
        <p:nvSpPr>
          <p:cNvPr id="5" name="页脚占位符 4"/>
          <p:cNvSpPr>
            <a:spLocks noGrp="1"/>
          </p:cNvSpPr>
          <p:nvPr>
            <p:ph type="ftr" sz="quarter" idx="11"/>
          </p:nvPr>
        </p:nvSpPr>
        <p:spPr/>
        <p:txBody>
          <a:bodyPr/>
          <a:lstStyle/>
          <a:p>
            <a:r>
              <a:rPr lang="en-US" altLang="zh-CN" smtClean="0"/>
              <a:t>SEOMIS</a:t>
            </a:r>
            <a:r>
              <a:rPr lang="zh-CN" altLang="en-US" smtClean="0"/>
              <a:t>的设计与实现</a:t>
            </a:r>
            <a:endParaRPr lang="zh-CN" altLang="en-US" dirty="0" smtClean="0"/>
          </a:p>
        </p:txBody>
      </p:sp>
      <p:sp>
        <p:nvSpPr>
          <p:cNvPr id="6" name="灯片编号占位符 5"/>
          <p:cNvSpPr>
            <a:spLocks noGrp="1"/>
          </p:cNvSpPr>
          <p:nvPr>
            <p:ph type="sldNum" sz="quarter" idx="12"/>
          </p:nvPr>
        </p:nvSpPr>
        <p:spPr/>
        <p:txBody>
          <a:bodyPr/>
          <a:lstStyle/>
          <a:p>
            <a:fld id="{8D799FDA-18D8-4B84-B289-CB163898CA75}" type="slidenum">
              <a:rPr lang="zh-CN" altLang="en-US" smtClean="0"/>
              <a:pPr/>
              <a:t>8</a:t>
            </a:fld>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3404022"/>
            <a:ext cx="4625035" cy="2952328"/>
          </a:xfrm>
          <a:prstGeom prst="rect">
            <a:avLst/>
          </a:prstGeom>
        </p:spPr>
      </p:pic>
    </p:spTree>
    <p:extLst>
      <p:ext uri="{BB962C8B-B14F-4D97-AF65-F5344CB8AC3E}">
        <p14:creationId xmlns:p14="http://schemas.microsoft.com/office/powerpoint/2010/main" val="3390029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关键技术</a:t>
            </a:r>
            <a:r>
              <a:rPr lang="zh-CN" altLang="en-US" dirty="0" smtClean="0"/>
              <a:t>介绍</a:t>
            </a:r>
            <a:endParaRPr lang="zh-CN" altLang="en-US" dirty="0"/>
          </a:p>
        </p:txBody>
      </p:sp>
      <p:sp>
        <p:nvSpPr>
          <p:cNvPr id="3" name="内容占位符 2"/>
          <p:cNvSpPr>
            <a:spLocks noGrp="1"/>
          </p:cNvSpPr>
          <p:nvPr>
            <p:ph idx="1"/>
          </p:nvPr>
        </p:nvSpPr>
        <p:spPr/>
        <p:txBody>
          <a:bodyPr>
            <a:noAutofit/>
          </a:bodyPr>
          <a:lstStyle/>
          <a:p>
            <a:r>
              <a:rPr lang="en-US" altLang="zh-CN" sz="2000" dirty="0" smtClean="0"/>
              <a:t>SNS</a:t>
            </a:r>
            <a:r>
              <a:rPr lang="zh-CN" altLang="zh-CN" sz="2000" dirty="0"/>
              <a:t>社交网络集成</a:t>
            </a:r>
            <a:r>
              <a:rPr lang="zh-CN" altLang="zh-CN" sz="2000" dirty="0" smtClean="0"/>
              <a:t>简介</a:t>
            </a:r>
            <a:endParaRPr lang="en-US" altLang="zh-CN" sz="2000" dirty="0" smtClean="0"/>
          </a:p>
          <a:p>
            <a:pPr lvl="1"/>
            <a:r>
              <a:rPr lang="zh-CN" altLang="zh-CN" sz="1600" dirty="0"/>
              <a:t>社交网络服务</a:t>
            </a:r>
            <a:r>
              <a:rPr lang="en-US" altLang="zh-CN" sz="1600" dirty="0"/>
              <a:t>SNS</a:t>
            </a:r>
            <a:r>
              <a:rPr lang="zh-CN" altLang="zh-CN" sz="1600" dirty="0"/>
              <a:t>（</a:t>
            </a:r>
            <a:r>
              <a:rPr lang="en-US" altLang="zh-CN" sz="1600" dirty="0"/>
              <a:t>Social Networking Service</a:t>
            </a:r>
            <a:r>
              <a:rPr lang="zh-CN" altLang="zh-CN" sz="1600" dirty="0" smtClean="0"/>
              <a:t>）</a:t>
            </a:r>
            <a:endParaRPr lang="en-US" altLang="zh-CN" sz="1600" dirty="0" smtClean="0"/>
          </a:p>
          <a:p>
            <a:pPr lvl="1"/>
            <a:r>
              <a:rPr lang="zh-CN" altLang="en-US" sz="1600" dirty="0" smtClean="0"/>
              <a:t>社交软件丰富</a:t>
            </a:r>
            <a:endParaRPr lang="en-US" altLang="zh-CN" sz="1600" dirty="0" smtClean="0"/>
          </a:p>
          <a:p>
            <a:pPr lvl="2"/>
            <a:r>
              <a:rPr lang="en-US" altLang="zh-CN" sz="1400" dirty="0" smtClean="0"/>
              <a:t>Facebook</a:t>
            </a:r>
            <a:r>
              <a:rPr lang="zh-CN" altLang="zh-CN" sz="1400" dirty="0"/>
              <a:t>、</a:t>
            </a:r>
            <a:r>
              <a:rPr lang="en-US" altLang="zh-CN" sz="1400" dirty="0"/>
              <a:t>Google+</a:t>
            </a:r>
            <a:r>
              <a:rPr lang="zh-CN" altLang="zh-CN" sz="1400" dirty="0"/>
              <a:t>、</a:t>
            </a:r>
            <a:r>
              <a:rPr lang="en-US" altLang="zh-CN" sz="1400" dirty="0"/>
              <a:t>YouTube</a:t>
            </a:r>
            <a:r>
              <a:rPr lang="zh-CN" altLang="zh-CN" sz="1400" dirty="0"/>
              <a:t>、</a:t>
            </a:r>
            <a:r>
              <a:rPr lang="en-US" altLang="zh-CN" sz="1400" dirty="0"/>
              <a:t>LinkedIn</a:t>
            </a:r>
            <a:r>
              <a:rPr lang="zh-CN" altLang="zh-CN" sz="1400" dirty="0"/>
              <a:t>、</a:t>
            </a:r>
            <a:r>
              <a:rPr lang="en-US" altLang="zh-CN" sz="1400" dirty="0"/>
              <a:t>Instagram</a:t>
            </a:r>
            <a:r>
              <a:rPr lang="zh-CN" altLang="zh-CN" sz="1400" dirty="0"/>
              <a:t>和</a:t>
            </a:r>
            <a:r>
              <a:rPr lang="en-US" altLang="zh-CN" sz="1400" dirty="0"/>
              <a:t> Twitter</a:t>
            </a:r>
            <a:r>
              <a:rPr lang="zh-CN" altLang="zh-CN" sz="1400" dirty="0" smtClean="0"/>
              <a:t>等</a:t>
            </a:r>
            <a:endParaRPr lang="en-US" altLang="zh-CN" sz="1400" dirty="0" smtClean="0"/>
          </a:p>
          <a:p>
            <a:pPr lvl="2"/>
            <a:r>
              <a:rPr lang="zh-CN" altLang="zh-CN" sz="1400" dirty="0" smtClean="0"/>
              <a:t>加拿大</a:t>
            </a:r>
            <a:r>
              <a:rPr lang="zh-CN" altLang="zh-CN" sz="1400" dirty="0"/>
              <a:t>的</a:t>
            </a:r>
            <a:r>
              <a:rPr lang="en-US" altLang="zh-CN" sz="1400" dirty="0" err="1"/>
              <a:t>Nexopia</a:t>
            </a:r>
            <a:r>
              <a:rPr lang="zh-CN" altLang="zh-CN" sz="1400" dirty="0"/>
              <a:t>，东欧及俄罗斯的</a:t>
            </a:r>
            <a:r>
              <a:rPr lang="en-US" altLang="zh-CN" sz="1400" dirty="0" err="1" smtClean="0"/>
              <a:t>Vkontakte</a:t>
            </a:r>
            <a:endParaRPr lang="en-US" altLang="zh-CN" sz="1400" dirty="0" smtClean="0"/>
          </a:p>
          <a:p>
            <a:pPr lvl="2"/>
            <a:r>
              <a:rPr lang="zh-CN" altLang="zh-CN" sz="1400" dirty="0" smtClean="0"/>
              <a:t>亚太地区</a:t>
            </a:r>
            <a:r>
              <a:rPr lang="zh-CN" altLang="zh-CN" sz="1400" dirty="0"/>
              <a:t>的微信、人人网、新浪微博、</a:t>
            </a:r>
            <a:r>
              <a:rPr lang="en-US" altLang="zh-CN" sz="1400" dirty="0"/>
              <a:t>Friendster</a:t>
            </a:r>
            <a:r>
              <a:rPr lang="zh-CN" altLang="zh-CN" sz="1400" dirty="0"/>
              <a:t>、</a:t>
            </a:r>
            <a:r>
              <a:rPr lang="en-US" altLang="zh-CN" sz="1400" dirty="0"/>
              <a:t>Wretch</a:t>
            </a:r>
            <a:r>
              <a:rPr lang="zh-CN" altLang="zh-CN" sz="1400" dirty="0" smtClean="0"/>
              <a:t>等</a:t>
            </a:r>
            <a:endParaRPr lang="en-US" altLang="zh-CN" sz="1400" dirty="0" smtClean="0"/>
          </a:p>
          <a:p>
            <a:pPr lvl="2"/>
            <a:r>
              <a:rPr lang="en-US" altLang="zh-CN" sz="1400" dirty="0"/>
              <a:t>2013</a:t>
            </a:r>
            <a:r>
              <a:rPr lang="zh-CN" altLang="zh-CN" sz="1400" dirty="0"/>
              <a:t>年</a:t>
            </a:r>
            <a:r>
              <a:rPr lang="en-US" altLang="zh-CN" sz="1400" dirty="0"/>
              <a:t>1</a:t>
            </a:r>
            <a:r>
              <a:rPr lang="zh-CN" altLang="zh-CN" sz="1400" dirty="0"/>
              <a:t>月</a:t>
            </a:r>
            <a:r>
              <a:rPr lang="en-US" altLang="zh-CN" sz="1400" dirty="0"/>
              <a:t>15</a:t>
            </a:r>
            <a:r>
              <a:rPr lang="zh-CN" altLang="zh-CN" sz="1400" dirty="0"/>
              <a:t>日，微信用户突破</a:t>
            </a:r>
            <a:r>
              <a:rPr lang="en-US" altLang="zh-CN" sz="1400" dirty="0"/>
              <a:t>3</a:t>
            </a:r>
            <a:r>
              <a:rPr lang="zh-CN" altLang="zh-CN" sz="1400" dirty="0"/>
              <a:t>亿</a:t>
            </a:r>
            <a:r>
              <a:rPr lang="zh-CN" altLang="zh-CN" sz="1400" dirty="0" smtClean="0"/>
              <a:t>！</a:t>
            </a:r>
            <a:endParaRPr lang="en-US" altLang="zh-CN" sz="1400" dirty="0" smtClean="0"/>
          </a:p>
          <a:p>
            <a:pPr lvl="1"/>
            <a:r>
              <a:rPr lang="zh-CN" altLang="zh-CN" sz="1600" dirty="0"/>
              <a:t>微信是社交营销和口碑营销的最佳</a:t>
            </a:r>
            <a:r>
              <a:rPr lang="zh-CN" altLang="zh-CN" sz="1600" dirty="0" smtClean="0"/>
              <a:t>途径</a:t>
            </a:r>
            <a:endParaRPr lang="en-US" altLang="zh-CN" sz="1600" dirty="0" smtClean="0"/>
          </a:p>
          <a:p>
            <a:pPr lvl="2"/>
            <a:r>
              <a:rPr lang="zh-CN" altLang="en-US" sz="1400" dirty="0" smtClean="0"/>
              <a:t>覆盖有价值的客户群</a:t>
            </a:r>
            <a:endParaRPr lang="en-US" altLang="zh-CN" sz="1400" dirty="0" smtClean="0"/>
          </a:p>
          <a:p>
            <a:pPr lvl="2"/>
            <a:r>
              <a:rPr lang="zh-CN" altLang="zh-CN" sz="1400" dirty="0" smtClean="0"/>
              <a:t>微</a:t>
            </a:r>
            <a:r>
              <a:rPr lang="zh-CN" altLang="zh-CN" sz="1400" dirty="0"/>
              <a:t>信使用便捷，高效互动、即时</a:t>
            </a:r>
            <a:r>
              <a:rPr lang="zh-CN" altLang="zh-CN" sz="1400" dirty="0" smtClean="0"/>
              <a:t>响应</a:t>
            </a:r>
            <a:endParaRPr lang="en-US" altLang="zh-CN" sz="1400" dirty="0" smtClean="0"/>
          </a:p>
          <a:p>
            <a:pPr lvl="2"/>
            <a:r>
              <a:rPr lang="zh-CN" altLang="zh-CN" sz="1400" dirty="0"/>
              <a:t>利用客户的碎片时间，提供形式多样的服务内容</a:t>
            </a:r>
            <a:r>
              <a:rPr lang="zh-CN" altLang="zh-CN" sz="1400" dirty="0" smtClean="0"/>
              <a:t>。</a:t>
            </a:r>
            <a:endParaRPr lang="en-US" altLang="zh-CN" sz="1400" dirty="0" smtClean="0"/>
          </a:p>
          <a:p>
            <a:pPr lvl="1"/>
            <a:r>
              <a:rPr lang="zh-CN" altLang="en-US" sz="1600" dirty="0" smtClean="0"/>
              <a:t>微信产品更新快，集成方式需要探索。</a:t>
            </a:r>
            <a:endParaRPr lang="en-US" altLang="zh-CN" sz="1600" dirty="0" smtClean="0"/>
          </a:p>
          <a:p>
            <a:endParaRPr lang="zh-CN" altLang="en-US" sz="2000" dirty="0"/>
          </a:p>
        </p:txBody>
      </p:sp>
      <p:sp>
        <p:nvSpPr>
          <p:cNvPr id="4" name="日期占位符 3"/>
          <p:cNvSpPr>
            <a:spLocks noGrp="1"/>
          </p:cNvSpPr>
          <p:nvPr>
            <p:ph type="dt" sz="half" idx="10"/>
          </p:nvPr>
        </p:nvSpPr>
        <p:spPr/>
        <p:txBody>
          <a:bodyPr/>
          <a:lstStyle/>
          <a:p>
            <a:fld id="{68E3D5D3-CAD4-4752-8745-E1CEF48EAC83}" type="datetime1">
              <a:rPr lang="zh-CN" altLang="en-US" smtClean="0"/>
              <a:t>2014/10/12</a:t>
            </a:fld>
            <a:endParaRPr lang="zh-CN" altLang="en-US"/>
          </a:p>
        </p:txBody>
      </p:sp>
      <p:sp>
        <p:nvSpPr>
          <p:cNvPr id="5" name="页脚占位符 4"/>
          <p:cNvSpPr>
            <a:spLocks noGrp="1"/>
          </p:cNvSpPr>
          <p:nvPr>
            <p:ph type="ftr" sz="quarter" idx="11"/>
          </p:nvPr>
        </p:nvSpPr>
        <p:spPr/>
        <p:txBody>
          <a:bodyPr/>
          <a:lstStyle/>
          <a:p>
            <a:r>
              <a:rPr lang="en-US" altLang="zh-CN" smtClean="0"/>
              <a:t>SEOMIS</a:t>
            </a:r>
            <a:r>
              <a:rPr lang="zh-CN" altLang="en-US" smtClean="0"/>
              <a:t>的设计与实现</a:t>
            </a:r>
            <a:endParaRPr lang="zh-CN" altLang="en-US" dirty="0" smtClean="0"/>
          </a:p>
        </p:txBody>
      </p:sp>
      <p:sp>
        <p:nvSpPr>
          <p:cNvPr id="6" name="灯片编号占位符 5"/>
          <p:cNvSpPr>
            <a:spLocks noGrp="1"/>
          </p:cNvSpPr>
          <p:nvPr>
            <p:ph type="sldNum" sz="quarter" idx="12"/>
          </p:nvPr>
        </p:nvSpPr>
        <p:spPr/>
        <p:txBody>
          <a:bodyPr/>
          <a:lstStyle/>
          <a:p>
            <a:fld id="{8D799FDA-18D8-4B84-B289-CB163898CA75}" type="slidenum">
              <a:rPr lang="zh-CN" altLang="en-US" smtClean="0"/>
              <a:pPr/>
              <a:t>9</a:t>
            </a:fld>
            <a:endParaRPr lang="zh-CN" altLang="en-US"/>
          </a:p>
        </p:txBody>
      </p:sp>
    </p:spTree>
    <p:extLst>
      <p:ext uri="{BB962C8B-B14F-4D97-AF65-F5344CB8AC3E}">
        <p14:creationId xmlns:p14="http://schemas.microsoft.com/office/powerpoint/2010/main" val="2326718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833</TotalTime>
  <Words>1741</Words>
  <Application>Microsoft Office PowerPoint</Application>
  <PresentationFormat>全屏显示(4:3)</PresentationFormat>
  <Paragraphs>287</Paragraphs>
  <Slides>30</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39" baseType="lpstr">
      <vt:lpstr>黑体</vt:lpstr>
      <vt:lpstr>宋体</vt:lpstr>
      <vt:lpstr>微软雅黑</vt:lpstr>
      <vt:lpstr>Arial</vt:lpstr>
      <vt:lpstr>Calibri</vt:lpstr>
      <vt:lpstr>Franklin Gothic Book</vt:lpstr>
      <vt:lpstr>Franklin Gothic Medium</vt:lpstr>
      <vt:lpstr>Office 主题</vt:lpstr>
      <vt:lpstr>Visio</vt:lpstr>
      <vt:lpstr>脐带血库企业运营管理系统 的设计与实现</vt:lpstr>
      <vt:lpstr>论文提纲</vt:lpstr>
      <vt:lpstr>选题背景与意义</vt:lpstr>
      <vt:lpstr>选题背景与意义</vt:lpstr>
      <vt:lpstr>关键技术介绍</vt:lpstr>
      <vt:lpstr>关键技术介绍</vt:lpstr>
      <vt:lpstr>关键技术介绍</vt:lpstr>
      <vt:lpstr>关键技术介绍</vt:lpstr>
      <vt:lpstr>关键技术介绍</vt:lpstr>
      <vt:lpstr>系统总体设计</vt:lpstr>
      <vt:lpstr>系统总体设计</vt:lpstr>
      <vt:lpstr> 系统总体设计</vt:lpstr>
      <vt:lpstr> 系统总体设计</vt:lpstr>
      <vt:lpstr>系统详细设计</vt:lpstr>
      <vt:lpstr>系统详细设计</vt:lpstr>
      <vt:lpstr>弱网络移动APP</vt:lpstr>
      <vt:lpstr>弱网络移动APP</vt:lpstr>
      <vt:lpstr>弱网络移动APP</vt:lpstr>
      <vt:lpstr>弱网络移动APP</vt:lpstr>
      <vt:lpstr>楼宇自控系统集成</vt:lpstr>
      <vt:lpstr>楼宇自控系统集成</vt:lpstr>
      <vt:lpstr>楼宇自控系统集成</vt:lpstr>
      <vt:lpstr>楼宇自控系统集成</vt:lpstr>
      <vt:lpstr>楼宇自控系统集成</vt:lpstr>
      <vt:lpstr>与SNS社交网络的集成</vt:lpstr>
      <vt:lpstr>与SNS社交网络的集成</vt:lpstr>
      <vt:lpstr>与SNS社交网络的集成</vt:lpstr>
      <vt:lpstr>工作总结</vt:lpstr>
      <vt:lpstr>未来工作展望</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2P</dc:creator>
  <cp:lastModifiedBy>2P</cp:lastModifiedBy>
  <cp:revision>62</cp:revision>
  <dcterms:created xsi:type="dcterms:W3CDTF">2013-06-21T15:03:34Z</dcterms:created>
  <dcterms:modified xsi:type="dcterms:W3CDTF">2014-10-12T08:57:37Z</dcterms:modified>
</cp:coreProperties>
</file>