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4" r:id="rId1"/>
  </p:sldMasterIdLst>
  <p:sldIdLst>
    <p:sldId id="256" r:id="rId2"/>
    <p:sldId id="259" r:id="rId3"/>
    <p:sldId id="264" r:id="rId4"/>
    <p:sldId id="262" r:id="rId5"/>
    <p:sldId id="263" r:id="rId6"/>
    <p:sldId id="260" r:id="rId7"/>
    <p:sldId id="258" r:id="rId8"/>
    <p:sldId id="265" r:id="rId9"/>
    <p:sldId id="266" r:id="rId10"/>
    <p:sldId id="267" r:id="rId11"/>
    <p:sldId id="268" r:id="rId12"/>
    <p:sldId id="269" r:id="rId13"/>
    <p:sldId id="270" r:id="rId14"/>
    <p:sldId id="27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DA60B93-95E7-41FF-8D7B-08240B242312}" type="datetimeFigureOut">
              <a:rPr lang="en-IN" smtClean="0"/>
              <a:t>07-02-2023</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84646712-D2A9-4558-B5D4-B8F3A94FD4CD}" type="slidenum">
              <a:rPr lang="en-IN" smtClean="0"/>
              <a:t>‹#›</a:t>
            </a:fld>
            <a:endParaRPr lang="en-IN"/>
          </a:p>
        </p:txBody>
      </p:sp>
    </p:spTree>
    <p:extLst>
      <p:ext uri="{BB962C8B-B14F-4D97-AF65-F5344CB8AC3E}">
        <p14:creationId xmlns:p14="http://schemas.microsoft.com/office/powerpoint/2010/main" val="1986554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DA60B93-95E7-41FF-8D7B-08240B242312}" type="datetimeFigureOut">
              <a:rPr lang="en-IN" smtClean="0"/>
              <a:t>07-02-2023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4646712-D2A9-4558-B5D4-B8F3A94FD4CD}" type="slidenum">
              <a:rPr lang="en-IN" smtClean="0"/>
              <a:t>‹#›</a:t>
            </a:fld>
            <a:endParaRPr lang="en-IN"/>
          </a:p>
        </p:txBody>
      </p:sp>
    </p:spTree>
    <p:extLst>
      <p:ext uri="{BB962C8B-B14F-4D97-AF65-F5344CB8AC3E}">
        <p14:creationId xmlns:p14="http://schemas.microsoft.com/office/powerpoint/2010/main" val="31867578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DA60B93-95E7-41FF-8D7B-08240B242312}" type="datetimeFigureOut">
              <a:rPr lang="en-IN" smtClean="0"/>
              <a:t>07-02-2023</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4646712-D2A9-4558-B5D4-B8F3A94FD4CD}"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0807472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5DA60B93-95E7-41FF-8D7B-08240B242312}" type="datetimeFigureOut">
              <a:rPr lang="en-IN" smtClean="0"/>
              <a:t>07-02-2023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4646712-D2A9-4558-B5D4-B8F3A94FD4CD}" type="slidenum">
              <a:rPr lang="en-IN" smtClean="0"/>
              <a:t>‹#›</a:t>
            </a:fld>
            <a:endParaRPr lang="en-IN"/>
          </a:p>
        </p:txBody>
      </p:sp>
    </p:spTree>
    <p:extLst>
      <p:ext uri="{BB962C8B-B14F-4D97-AF65-F5344CB8AC3E}">
        <p14:creationId xmlns:p14="http://schemas.microsoft.com/office/powerpoint/2010/main" val="33683300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5DA60B93-95E7-41FF-8D7B-08240B242312}" type="datetimeFigureOut">
              <a:rPr lang="en-IN" smtClean="0"/>
              <a:t>07-02-2023</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4646712-D2A9-4558-B5D4-B8F3A94FD4CD}"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0094757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5DA60B93-95E7-41FF-8D7B-08240B242312}" type="datetimeFigureOut">
              <a:rPr lang="en-IN" smtClean="0"/>
              <a:t>07-02-2023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4646712-D2A9-4558-B5D4-B8F3A94FD4CD}" type="slidenum">
              <a:rPr lang="en-IN" smtClean="0"/>
              <a:t>‹#›</a:t>
            </a:fld>
            <a:endParaRPr lang="en-IN"/>
          </a:p>
        </p:txBody>
      </p:sp>
    </p:spTree>
    <p:extLst>
      <p:ext uri="{BB962C8B-B14F-4D97-AF65-F5344CB8AC3E}">
        <p14:creationId xmlns:p14="http://schemas.microsoft.com/office/powerpoint/2010/main" val="8678287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DA60B93-95E7-41FF-8D7B-08240B242312}" type="datetimeFigureOut">
              <a:rPr lang="en-IN" smtClean="0"/>
              <a:t>07-02-2023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4646712-D2A9-4558-B5D4-B8F3A94FD4CD}" type="slidenum">
              <a:rPr lang="en-IN" smtClean="0"/>
              <a:t>‹#›</a:t>
            </a:fld>
            <a:endParaRPr lang="en-IN"/>
          </a:p>
        </p:txBody>
      </p:sp>
    </p:spTree>
    <p:extLst>
      <p:ext uri="{BB962C8B-B14F-4D97-AF65-F5344CB8AC3E}">
        <p14:creationId xmlns:p14="http://schemas.microsoft.com/office/powerpoint/2010/main" val="4181790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DA60B93-95E7-41FF-8D7B-08240B242312}" type="datetimeFigureOut">
              <a:rPr lang="en-IN" smtClean="0"/>
              <a:t>07-02-2023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4646712-D2A9-4558-B5D4-B8F3A94FD4CD}" type="slidenum">
              <a:rPr lang="en-IN" smtClean="0"/>
              <a:t>‹#›</a:t>
            </a:fld>
            <a:endParaRPr lang="en-IN"/>
          </a:p>
        </p:txBody>
      </p:sp>
    </p:spTree>
    <p:extLst>
      <p:ext uri="{BB962C8B-B14F-4D97-AF65-F5344CB8AC3E}">
        <p14:creationId xmlns:p14="http://schemas.microsoft.com/office/powerpoint/2010/main" val="4979697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DA60B93-95E7-41FF-8D7B-08240B242312}" type="datetimeFigureOut">
              <a:rPr lang="en-IN" smtClean="0"/>
              <a:t>07-02-2023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4646712-D2A9-4558-B5D4-B8F3A94FD4CD}" type="slidenum">
              <a:rPr lang="en-IN" smtClean="0"/>
              <a:t>‹#›</a:t>
            </a:fld>
            <a:endParaRPr lang="en-IN"/>
          </a:p>
        </p:txBody>
      </p:sp>
    </p:spTree>
    <p:extLst>
      <p:ext uri="{BB962C8B-B14F-4D97-AF65-F5344CB8AC3E}">
        <p14:creationId xmlns:p14="http://schemas.microsoft.com/office/powerpoint/2010/main" val="3024023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DA60B93-95E7-41FF-8D7B-08240B242312}" type="datetimeFigureOut">
              <a:rPr lang="en-IN" smtClean="0"/>
              <a:t>07-02-2023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4646712-D2A9-4558-B5D4-B8F3A94FD4CD}" type="slidenum">
              <a:rPr lang="en-IN" smtClean="0"/>
              <a:t>‹#›</a:t>
            </a:fld>
            <a:endParaRPr lang="en-IN"/>
          </a:p>
        </p:txBody>
      </p:sp>
    </p:spTree>
    <p:extLst>
      <p:ext uri="{BB962C8B-B14F-4D97-AF65-F5344CB8AC3E}">
        <p14:creationId xmlns:p14="http://schemas.microsoft.com/office/powerpoint/2010/main" val="5507485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DA60B93-95E7-41FF-8D7B-08240B242312}" type="datetimeFigureOut">
              <a:rPr lang="en-IN" smtClean="0"/>
              <a:t>07-02-2023</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84646712-D2A9-4558-B5D4-B8F3A94FD4CD}" type="slidenum">
              <a:rPr lang="en-IN" smtClean="0"/>
              <a:t>‹#›</a:t>
            </a:fld>
            <a:endParaRPr lang="en-IN"/>
          </a:p>
        </p:txBody>
      </p:sp>
    </p:spTree>
    <p:extLst>
      <p:ext uri="{BB962C8B-B14F-4D97-AF65-F5344CB8AC3E}">
        <p14:creationId xmlns:p14="http://schemas.microsoft.com/office/powerpoint/2010/main" val="3921013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DA60B93-95E7-41FF-8D7B-08240B242312}" type="datetimeFigureOut">
              <a:rPr lang="en-IN" smtClean="0"/>
              <a:t>07-02-2023</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4646712-D2A9-4558-B5D4-B8F3A94FD4CD}" type="slidenum">
              <a:rPr lang="en-IN" smtClean="0"/>
              <a:t>‹#›</a:t>
            </a:fld>
            <a:endParaRPr lang="en-IN"/>
          </a:p>
        </p:txBody>
      </p:sp>
    </p:spTree>
    <p:extLst>
      <p:ext uri="{BB962C8B-B14F-4D97-AF65-F5344CB8AC3E}">
        <p14:creationId xmlns:p14="http://schemas.microsoft.com/office/powerpoint/2010/main" val="1519729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DA60B93-95E7-41FF-8D7B-08240B242312}" type="datetimeFigureOut">
              <a:rPr lang="en-IN" smtClean="0"/>
              <a:t>07-02-2023</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84646712-D2A9-4558-B5D4-B8F3A94FD4CD}" type="slidenum">
              <a:rPr lang="en-IN" smtClean="0"/>
              <a:t>‹#›</a:t>
            </a:fld>
            <a:endParaRPr lang="en-IN"/>
          </a:p>
        </p:txBody>
      </p:sp>
    </p:spTree>
    <p:extLst>
      <p:ext uri="{BB962C8B-B14F-4D97-AF65-F5344CB8AC3E}">
        <p14:creationId xmlns:p14="http://schemas.microsoft.com/office/powerpoint/2010/main" val="25300144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A60B93-95E7-41FF-8D7B-08240B242312}" type="datetimeFigureOut">
              <a:rPr lang="en-IN" smtClean="0"/>
              <a:t>07-02-2023</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84646712-D2A9-4558-B5D4-B8F3A94FD4CD}" type="slidenum">
              <a:rPr lang="en-IN" smtClean="0"/>
              <a:t>‹#›</a:t>
            </a:fld>
            <a:endParaRPr lang="en-IN"/>
          </a:p>
        </p:txBody>
      </p:sp>
    </p:spTree>
    <p:extLst>
      <p:ext uri="{BB962C8B-B14F-4D97-AF65-F5344CB8AC3E}">
        <p14:creationId xmlns:p14="http://schemas.microsoft.com/office/powerpoint/2010/main" val="41476789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DA60B93-95E7-41FF-8D7B-08240B242312}" type="datetimeFigureOut">
              <a:rPr lang="en-IN" smtClean="0"/>
              <a:t>07-02-2023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84646712-D2A9-4558-B5D4-B8F3A94FD4CD}" type="slidenum">
              <a:rPr lang="en-IN" smtClean="0"/>
              <a:t>‹#›</a:t>
            </a:fld>
            <a:endParaRPr lang="en-IN"/>
          </a:p>
        </p:txBody>
      </p:sp>
    </p:spTree>
    <p:extLst>
      <p:ext uri="{BB962C8B-B14F-4D97-AF65-F5344CB8AC3E}">
        <p14:creationId xmlns:p14="http://schemas.microsoft.com/office/powerpoint/2010/main" val="18557861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DA60B93-95E7-41FF-8D7B-08240B242312}" type="datetimeFigureOut">
              <a:rPr lang="en-IN" smtClean="0"/>
              <a:t>07-02-2023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4646712-D2A9-4558-B5D4-B8F3A94FD4CD}" type="slidenum">
              <a:rPr lang="en-IN" smtClean="0"/>
              <a:t>‹#›</a:t>
            </a:fld>
            <a:endParaRPr lang="en-IN"/>
          </a:p>
        </p:txBody>
      </p:sp>
    </p:spTree>
    <p:extLst>
      <p:ext uri="{BB962C8B-B14F-4D97-AF65-F5344CB8AC3E}">
        <p14:creationId xmlns:p14="http://schemas.microsoft.com/office/powerpoint/2010/main" val="13305999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5DA60B93-95E7-41FF-8D7B-08240B242312}" type="datetimeFigureOut">
              <a:rPr lang="en-IN" smtClean="0"/>
              <a:t>07-02-2023</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84646712-D2A9-4558-B5D4-B8F3A94FD4CD}" type="slidenum">
              <a:rPr lang="en-IN" smtClean="0"/>
              <a:t>‹#›</a:t>
            </a:fld>
            <a:endParaRPr lang="en-IN"/>
          </a:p>
        </p:txBody>
      </p:sp>
    </p:spTree>
    <p:extLst>
      <p:ext uri="{BB962C8B-B14F-4D97-AF65-F5344CB8AC3E}">
        <p14:creationId xmlns:p14="http://schemas.microsoft.com/office/powerpoint/2010/main" val="2704259519"/>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 id="2147483737" r:id="rId13"/>
    <p:sldLayoutId id="2147483738" r:id="rId14"/>
    <p:sldLayoutId id="2147483739" r:id="rId15"/>
    <p:sldLayoutId id="2147483740"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hyperlink" Target="https://www.techtarget.com/searchapparchitecture/definition/application-program-interface-API" TargetMode="External"/><Relationship Id="rId2" Type="http://schemas.openxmlformats.org/officeDocument/2006/relationships/hyperlink" Target="https://www.techtarget.com/searchapparchitecture/definition/objec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javaguides.net/2018/11/hibernate-query-language-basics.html" TargetMode="External"/><Relationship Id="rId2" Type="http://schemas.openxmlformats.org/officeDocument/2006/relationships/hyperlink" Target="http://www.javaguides.net/p/jdbc-tutorial.html" TargetMode="External"/><Relationship Id="rId1" Type="http://schemas.openxmlformats.org/officeDocument/2006/relationships/slideLayout" Target="../slideLayouts/slideLayout2.xml"/><Relationship Id="rId4" Type="http://schemas.openxmlformats.org/officeDocument/2006/relationships/hyperlink" Target="http://www.javaguides.net/p/java-tutorial-learn-java-programming.html"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8126" y="614371"/>
            <a:ext cx="7766936" cy="1646302"/>
          </a:xfrm>
        </p:spPr>
        <p:txBody>
          <a:bodyPr>
            <a:normAutofit/>
          </a:bodyPr>
          <a:lstStyle/>
          <a:p>
            <a:r>
              <a:rPr lang="en-IN" b="1" dirty="0"/>
              <a:t>Hibernate Framework</a:t>
            </a:r>
          </a:p>
        </p:txBody>
      </p:sp>
      <p:sp>
        <p:nvSpPr>
          <p:cNvPr id="3" name="Subtitle 2"/>
          <p:cNvSpPr>
            <a:spLocks noGrp="1"/>
          </p:cNvSpPr>
          <p:nvPr>
            <p:ph type="subTitle" idx="1"/>
          </p:nvPr>
        </p:nvSpPr>
        <p:spPr/>
        <p:txBody>
          <a:bodyPr/>
          <a:lstStyle/>
          <a:p>
            <a:pPr algn="ctr"/>
            <a:r>
              <a:rPr lang="en-US" dirty="0" smtClean="0">
                <a:solidFill>
                  <a:srgbClr val="FF0000"/>
                </a:solidFill>
              </a:rPr>
              <a:t>BY </a:t>
            </a:r>
          </a:p>
          <a:p>
            <a:pPr algn="ctr"/>
            <a:r>
              <a:rPr lang="en-US" dirty="0" smtClean="0">
                <a:solidFill>
                  <a:srgbClr val="FF0000"/>
                </a:solidFill>
              </a:rPr>
              <a:t>Krishna Reddy</a:t>
            </a:r>
          </a:p>
          <a:p>
            <a:endParaRPr lang="en-IN" dirty="0"/>
          </a:p>
        </p:txBody>
      </p:sp>
    </p:spTree>
    <p:extLst>
      <p:ext uri="{BB962C8B-B14F-4D97-AF65-F5344CB8AC3E}">
        <p14:creationId xmlns:p14="http://schemas.microsoft.com/office/powerpoint/2010/main" val="32015462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9757" y="99969"/>
            <a:ext cx="5208311" cy="6223558"/>
          </a:xfrm>
        </p:spPr>
        <p:txBody>
          <a:bodyPr>
            <a:normAutofit/>
          </a:bodyPr>
          <a:lstStyle/>
          <a:p>
            <a:pPr marL="0" indent="0">
              <a:spcBef>
                <a:spcPts val="600"/>
              </a:spcBef>
              <a:buNone/>
            </a:pPr>
            <a:endParaRPr lang="en-IN" dirty="0"/>
          </a:p>
          <a:p>
            <a:pPr marL="0" indent="0">
              <a:spcBef>
                <a:spcPts val="600"/>
              </a:spcBef>
              <a:buNone/>
            </a:pPr>
            <a:r>
              <a:rPr lang="en-IN" dirty="0"/>
              <a:t>import </a:t>
            </a:r>
            <a:r>
              <a:rPr lang="en-IN" dirty="0" err="1"/>
              <a:t>javax.persistence.Column</a:t>
            </a:r>
            <a:r>
              <a:rPr lang="en-IN" dirty="0"/>
              <a:t>;</a:t>
            </a:r>
          </a:p>
          <a:p>
            <a:pPr marL="0" indent="0">
              <a:spcBef>
                <a:spcPts val="600"/>
              </a:spcBef>
              <a:buNone/>
            </a:pPr>
            <a:r>
              <a:rPr lang="en-IN" dirty="0"/>
              <a:t>import </a:t>
            </a:r>
            <a:r>
              <a:rPr lang="en-IN" dirty="0" err="1"/>
              <a:t>javax.persistence.Entity</a:t>
            </a:r>
            <a:r>
              <a:rPr lang="en-IN" dirty="0"/>
              <a:t>;</a:t>
            </a:r>
          </a:p>
          <a:p>
            <a:pPr marL="0" indent="0">
              <a:spcBef>
                <a:spcPts val="600"/>
              </a:spcBef>
              <a:buNone/>
            </a:pPr>
            <a:r>
              <a:rPr lang="en-IN" dirty="0"/>
              <a:t>import </a:t>
            </a:r>
            <a:r>
              <a:rPr lang="en-IN" dirty="0" err="1"/>
              <a:t>javax.persistence.Id</a:t>
            </a:r>
            <a:r>
              <a:rPr lang="en-IN" dirty="0"/>
              <a:t>;</a:t>
            </a:r>
          </a:p>
          <a:p>
            <a:pPr marL="0" indent="0">
              <a:spcBef>
                <a:spcPts val="600"/>
              </a:spcBef>
              <a:buNone/>
            </a:pPr>
            <a:r>
              <a:rPr lang="en-IN" dirty="0"/>
              <a:t>import </a:t>
            </a:r>
            <a:r>
              <a:rPr lang="en-IN" dirty="0" err="1"/>
              <a:t>javax.persistence.Table</a:t>
            </a:r>
            <a:r>
              <a:rPr lang="en-IN" dirty="0"/>
              <a:t>;</a:t>
            </a:r>
          </a:p>
          <a:p>
            <a:pPr marL="0" indent="0">
              <a:spcBef>
                <a:spcPts val="600"/>
              </a:spcBef>
              <a:buNone/>
            </a:pPr>
            <a:r>
              <a:rPr lang="en-IN" dirty="0" smtClean="0"/>
              <a:t>@</a:t>
            </a:r>
            <a:r>
              <a:rPr lang="en-IN" dirty="0"/>
              <a:t>Entity</a:t>
            </a:r>
          </a:p>
          <a:p>
            <a:pPr marL="0" indent="0">
              <a:spcBef>
                <a:spcPts val="600"/>
              </a:spcBef>
              <a:buNone/>
            </a:pPr>
            <a:r>
              <a:rPr lang="en-IN" dirty="0"/>
              <a:t>@Table(name="students")</a:t>
            </a:r>
          </a:p>
          <a:p>
            <a:pPr marL="0" indent="0">
              <a:spcBef>
                <a:spcPts val="600"/>
              </a:spcBef>
              <a:buNone/>
            </a:pPr>
            <a:r>
              <a:rPr lang="en-IN" dirty="0"/>
              <a:t>public class Student {</a:t>
            </a:r>
          </a:p>
          <a:p>
            <a:pPr marL="0" indent="0">
              <a:spcBef>
                <a:spcPts val="600"/>
              </a:spcBef>
              <a:buNone/>
            </a:pPr>
            <a:r>
              <a:rPr lang="en-IN" dirty="0"/>
              <a:t>	@Id</a:t>
            </a:r>
          </a:p>
          <a:p>
            <a:pPr marL="0" indent="0">
              <a:spcBef>
                <a:spcPts val="600"/>
              </a:spcBef>
              <a:buNone/>
            </a:pPr>
            <a:r>
              <a:rPr lang="en-IN" dirty="0"/>
              <a:t>	@Column(name="</a:t>
            </a:r>
            <a:r>
              <a:rPr lang="en-IN" dirty="0" err="1"/>
              <a:t>sid</a:t>
            </a:r>
            <a:r>
              <a:rPr lang="en-IN" dirty="0"/>
              <a:t>")</a:t>
            </a:r>
          </a:p>
          <a:p>
            <a:pPr marL="0" indent="0">
              <a:spcBef>
                <a:spcPts val="600"/>
              </a:spcBef>
              <a:buNone/>
            </a:pPr>
            <a:r>
              <a:rPr lang="en-IN" dirty="0"/>
              <a:t>	private </a:t>
            </a:r>
            <a:r>
              <a:rPr lang="en-IN" dirty="0" err="1"/>
              <a:t>int</a:t>
            </a:r>
            <a:r>
              <a:rPr lang="en-IN" dirty="0"/>
              <a:t> </a:t>
            </a:r>
            <a:r>
              <a:rPr lang="en-IN" dirty="0" err="1"/>
              <a:t>studentId</a:t>
            </a:r>
            <a:r>
              <a:rPr lang="en-IN" dirty="0"/>
              <a:t>;</a:t>
            </a:r>
          </a:p>
          <a:p>
            <a:pPr marL="0" indent="0">
              <a:spcBef>
                <a:spcPts val="600"/>
              </a:spcBef>
              <a:buNone/>
            </a:pPr>
            <a:r>
              <a:rPr lang="en-IN" dirty="0"/>
              <a:t>	@Column(name="</a:t>
            </a:r>
            <a:r>
              <a:rPr lang="en-IN" dirty="0" err="1"/>
              <a:t>sname</a:t>
            </a:r>
            <a:r>
              <a:rPr lang="en-IN" dirty="0"/>
              <a:t>", length=10)</a:t>
            </a:r>
          </a:p>
          <a:p>
            <a:pPr marL="0" indent="0">
              <a:spcBef>
                <a:spcPts val="600"/>
              </a:spcBef>
              <a:buNone/>
            </a:pPr>
            <a:r>
              <a:rPr lang="en-IN" dirty="0"/>
              <a:t>	private String </a:t>
            </a:r>
            <a:r>
              <a:rPr lang="en-IN" dirty="0" err="1"/>
              <a:t>studentName</a:t>
            </a:r>
            <a:r>
              <a:rPr lang="en-IN" dirty="0"/>
              <a:t>;</a:t>
            </a:r>
          </a:p>
          <a:p>
            <a:pPr marL="0" indent="0">
              <a:spcBef>
                <a:spcPts val="600"/>
              </a:spcBef>
              <a:buNone/>
            </a:pPr>
            <a:r>
              <a:rPr lang="en-IN" dirty="0"/>
              <a:t>	}</a:t>
            </a:r>
          </a:p>
          <a:p>
            <a:pPr marL="0" indent="0">
              <a:spcBef>
                <a:spcPts val="600"/>
              </a:spcBef>
              <a:buNone/>
            </a:pPr>
            <a:endParaRPr lang="en-IN" dirty="0"/>
          </a:p>
          <a:p>
            <a:pPr marL="0" indent="0">
              <a:spcBef>
                <a:spcPts val="600"/>
              </a:spcBef>
              <a:buNone/>
            </a:pPr>
            <a:r>
              <a:rPr lang="en-IN" dirty="0"/>
              <a:t>}</a:t>
            </a:r>
          </a:p>
          <a:p>
            <a:pPr marL="0" indent="0">
              <a:spcBef>
                <a:spcPts val="600"/>
              </a:spcBef>
              <a:buNone/>
            </a:pPr>
            <a:endParaRPr lang="en-IN" dirty="0"/>
          </a:p>
          <a:p>
            <a:pPr marL="0" indent="0">
              <a:spcBef>
                <a:spcPts val="600"/>
              </a:spcBef>
              <a:buNone/>
            </a:pPr>
            <a:endParaRPr lang="en-IN" dirty="0"/>
          </a:p>
        </p:txBody>
      </p:sp>
      <p:sp>
        <p:nvSpPr>
          <p:cNvPr id="4" name="TextBox 3"/>
          <p:cNvSpPr txBox="1"/>
          <p:nvPr/>
        </p:nvSpPr>
        <p:spPr>
          <a:xfrm>
            <a:off x="4726547" y="270457"/>
            <a:ext cx="6915954" cy="6309420"/>
          </a:xfrm>
          <a:prstGeom prst="rect">
            <a:avLst/>
          </a:prstGeom>
          <a:noFill/>
        </p:spPr>
        <p:txBody>
          <a:bodyPr wrap="square" rtlCol="0">
            <a:spAutoFit/>
          </a:bodyPr>
          <a:lstStyle/>
          <a:p>
            <a:pPr>
              <a:spcBef>
                <a:spcPts val="600"/>
              </a:spcBef>
            </a:pPr>
            <a:r>
              <a:rPr lang="en-IN" dirty="0"/>
              <a:t>	@Column(name="</a:t>
            </a:r>
            <a:r>
              <a:rPr lang="en-IN" dirty="0" err="1"/>
              <a:t>grp</a:t>
            </a:r>
            <a:r>
              <a:rPr lang="en-IN" dirty="0"/>
              <a:t>",length=10)</a:t>
            </a:r>
          </a:p>
          <a:p>
            <a:pPr>
              <a:spcBef>
                <a:spcPts val="600"/>
              </a:spcBef>
            </a:pPr>
            <a:r>
              <a:rPr lang="en-IN" dirty="0"/>
              <a:t>	private String </a:t>
            </a:r>
            <a:r>
              <a:rPr lang="en-IN" dirty="0" err="1"/>
              <a:t>grp</a:t>
            </a:r>
            <a:r>
              <a:rPr lang="en-IN" dirty="0"/>
              <a:t>;</a:t>
            </a:r>
          </a:p>
          <a:p>
            <a:pPr>
              <a:spcBef>
                <a:spcPts val="600"/>
              </a:spcBef>
            </a:pPr>
            <a:r>
              <a:rPr lang="en-IN" dirty="0"/>
              <a:t>	public String </a:t>
            </a:r>
            <a:r>
              <a:rPr lang="en-IN" dirty="0" err="1"/>
              <a:t>getGrp</a:t>
            </a:r>
            <a:r>
              <a:rPr lang="en-IN" dirty="0"/>
              <a:t>() </a:t>
            </a:r>
            <a:r>
              <a:rPr lang="en-IN" dirty="0" smtClean="0"/>
              <a:t>{return </a:t>
            </a:r>
            <a:r>
              <a:rPr lang="en-IN" dirty="0" err="1"/>
              <a:t>grp</a:t>
            </a:r>
            <a:r>
              <a:rPr lang="en-IN" dirty="0" smtClean="0"/>
              <a:t>;</a:t>
            </a:r>
            <a:r>
              <a:rPr lang="en-IN" dirty="0"/>
              <a:t>	}</a:t>
            </a:r>
          </a:p>
          <a:p>
            <a:pPr>
              <a:spcBef>
                <a:spcPts val="600"/>
              </a:spcBef>
            </a:pPr>
            <a:r>
              <a:rPr lang="en-IN" dirty="0"/>
              <a:t>	public void </a:t>
            </a:r>
            <a:r>
              <a:rPr lang="en-IN" dirty="0" err="1"/>
              <a:t>setGrp</a:t>
            </a:r>
            <a:r>
              <a:rPr lang="en-IN" dirty="0"/>
              <a:t>(String </a:t>
            </a:r>
            <a:r>
              <a:rPr lang="en-IN" dirty="0" err="1"/>
              <a:t>grp</a:t>
            </a:r>
            <a:r>
              <a:rPr lang="en-IN" dirty="0"/>
              <a:t>) </a:t>
            </a:r>
            <a:r>
              <a:rPr lang="en-IN" dirty="0" smtClean="0"/>
              <a:t>{</a:t>
            </a:r>
            <a:r>
              <a:rPr lang="en-IN" dirty="0"/>
              <a:t>		</a:t>
            </a:r>
            <a:endParaRPr lang="en-IN" dirty="0" smtClean="0"/>
          </a:p>
          <a:p>
            <a:pPr>
              <a:spcBef>
                <a:spcPts val="600"/>
              </a:spcBef>
            </a:pPr>
            <a:r>
              <a:rPr lang="en-IN" dirty="0"/>
              <a:t> </a:t>
            </a:r>
            <a:r>
              <a:rPr lang="en-IN" dirty="0" smtClean="0"/>
              <a:t>              </a:t>
            </a:r>
            <a:r>
              <a:rPr lang="en-IN" dirty="0" err="1" smtClean="0"/>
              <a:t>this.grp</a:t>
            </a:r>
            <a:r>
              <a:rPr lang="en-IN" dirty="0" smtClean="0"/>
              <a:t> </a:t>
            </a:r>
            <a:r>
              <a:rPr lang="en-IN" dirty="0"/>
              <a:t>= </a:t>
            </a:r>
            <a:r>
              <a:rPr lang="en-IN" dirty="0" err="1"/>
              <a:t>grp</a:t>
            </a:r>
            <a:r>
              <a:rPr lang="en-IN" dirty="0" smtClean="0"/>
              <a:t>;</a:t>
            </a:r>
            <a:r>
              <a:rPr lang="en-IN" dirty="0"/>
              <a:t>	}</a:t>
            </a:r>
          </a:p>
          <a:p>
            <a:pPr>
              <a:spcBef>
                <a:spcPts val="600"/>
              </a:spcBef>
            </a:pPr>
            <a:r>
              <a:rPr lang="en-IN" dirty="0"/>
              <a:t>	public </a:t>
            </a:r>
            <a:r>
              <a:rPr lang="en-IN" dirty="0" err="1"/>
              <a:t>int</a:t>
            </a:r>
            <a:r>
              <a:rPr lang="en-IN" dirty="0"/>
              <a:t> </a:t>
            </a:r>
            <a:r>
              <a:rPr lang="en-IN" dirty="0" err="1"/>
              <a:t>getStudentId</a:t>
            </a:r>
            <a:r>
              <a:rPr lang="en-IN" dirty="0"/>
              <a:t>() </a:t>
            </a:r>
            <a:r>
              <a:rPr lang="en-IN" dirty="0" smtClean="0"/>
              <a:t>{</a:t>
            </a:r>
          </a:p>
          <a:p>
            <a:pPr>
              <a:spcBef>
                <a:spcPts val="600"/>
              </a:spcBef>
            </a:pPr>
            <a:r>
              <a:rPr lang="en-IN" dirty="0"/>
              <a:t>	return </a:t>
            </a:r>
            <a:r>
              <a:rPr lang="en-IN" dirty="0" err="1"/>
              <a:t>studentId</a:t>
            </a:r>
            <a:r>
              <a:rPr lang="en-IN" dirty="0" smtClean="0"/>
              <a:t>;</a:t>
            </a:r>
            <a:r>
              <a:rPr lang="en-IN" dirty="0"/>
              <a:t>	}</a:t>
            </a:r>
          </a:p>
          <a:p>
            <a:pPr>
              <a:spcBef>
                <a:spcPts val="600"/>
              </a:spcBef>
            </a:pPr>
            <a:r>
              <a:rPr lang="en-IN" dirty="0" smtClean="0"/>
              <a:t>public </a:t>
            </a:r>
            <a:r>
              <a:rPr lang="en-IN" dirty="0"/>
              <a:t>void </a:t>
            </a:r>
            <a:r>
              <a:rPr lang="en-IN" dirty="0" err="1"/>
              <a:t>setStudentId</a:t>
            </a:r>
            <a:r>
              <a:rPr lang="en-IN" dirty="0"/>
              <a:t>(</a:t>
            </a:r>
            <a:r>
              <a:rPr lang="en-IN" dirty="0" err="1"/>
              <a:t>int</a:t>
            </a:r>
            <a:r>
              <a:rPr lang="en-IN" dirty="0"/>
              <a:t> </a:t>
            </a:r>
            <a:r>
              <a:rPr lang="en-IN" dirty="0" err="1"/>
              <a:t>studentId</a:t>
            </a:r>
            <a:r>
              <a:rPr lang="en-IN" dirty="0"/>
              <a:t>) {</a:t>
            </a:r>
          </a:p>
          <a:p>
            <a:pPr>
              <a:spcBef>
                <a:spcPts val="600"/>
              </a:spcBef>
            </a:pPr>
            <a:r>
              <a:rPr lang="en-IN" dirty="0"/>
              <a:t>		</a:t>
            </a:r>
            <a:r>
              <a:rPr lang="en-IN" dirty="0" err="1"/>
              <a:t>this.studentId</a:t>
            </a:r>
            <a:r>
              <a:rPr lang="en-IN" dirty="0"/>
              <a:t> = </a:t>
            </a:r>
            <a:r>
              <a:rPr lang="en-IN" dirty="0" err="1"/>
              <a:t>studentId</a:t>
            </a:r>
            <a:r>
              <a:rPr lang="en-IN" dirty="0"/>
              <a:t>;</a:t>
            </a:r>
          </a:p>
          <a:p>
            <a:pPr>
              <a:spcBef>
                <a:spcPts val="600"/>
              </a:spcBef>
            </a:pPr>
            <a:r>
              <a:rPr lang="en-IN" dirty="0"/>
              <a:t>	}</a:t>
            </a:r>
          </a:p>
          <a:p>
            <a:pPr>
              <a:spcBef>
                <a:spcPts val="600"/>
              </a:spcBef>
            </a:pPr>
            <a:r>
              <a:rPr lang="en-IN" dirty="0"/>
              <a:t>	public String </a:t>
            </a:r>
            <a:r>
              <a:rPr lang="en-IN" dirty="0" err="1"/>
              <a:t>getStudentName</a:t>
            </a:r>
            <a:r>
              <a:rPr lang="en-IN" dirty="0"/>
              <a:t>() {</a:t>
            </a:r>
          </a:p>
          <a:p>
            <a:pPr>
              <a:spcBef>
                <a:spcPts val="600"/>
              </a:spcBef>
            </a:pPr>
            <a:r>
              <a:rPr lang="en-IN" dirty="0"/>
              <a:t>		return </a:t>
            </a:r>
            <a:r>
              <a:rPr lang="en-IN" dirty="0" err="1"/>
              <a:t>studentName</a:t>
            </a:r>
            <a:r>
              <a:rPr lang="en-IN" dirty="0"/>
              <a:t>;</a:t>
            </a:r>
          </a:p>
          <a:p>
            <a:pPr>
              <a:spcBef>
                <a:spcPts val="600"/>
              </a:spcBef>
            </a:pPr>
            <a:r>
              <a:rPr lang="en-IN" dirty="0"/>
              <a:t>	}</a:t>
            </a:r>
          </a:p>
          <a:p>
            <a:pPr>
              <a:spcBef>
                <a:spcPts val="600"/>
              </a:spcBef>
            </a:pPr>
            <a:r>
              <a:rPr lang="en-IN" dirty="0" smtClean="0"/>
              <a:t>public </a:t>
            </a:r>
            <a:r>
              <a:rPr lang="en-IN" dirty="0"/>
              <a:t>void </a:t>
            </a:r>
            <a:r>
              <a:rPr lang="en-IN" dirty="0" err="1"/>
              <a:t>setStudentName</a:t>
            </a:r>
            <a:r>
              <a:rPr lang="en-IN" dirty="0"/>
              <a:t>(String </a:t>
            </a:r>
            <a:r>
              <a:rPr lang="en-IN" dirty="0" err="1"/>
              <a:t>studentName</a:t>
            </a:r>
            <a:r>
              <a:rPr lang="en-IN" dirty="0"/>
              <a:t>) {</a:t>
            </a:r>
          </a:p>
          <a:p>
            <a:pPr>
              <a:spcBef>
                <a:spcPts val="600"/>
              </a:spcBef>
            </a:pPr>
            <a:r>
              <a:rPr lang="en-IN" dirty="0"/>
              <a:t>		</a:t>
            </a:r>
            <a:r>
              <a:rPr lang="en-IN" dirty="0" err="1"/>
              <a:t>this.studentName</a:t>
            </a:r>
            <a:r>
              <a:rPr lang="en-IN" dirty="0"/>
              <a:t> = </a:t>
            </a:r>
            <a:r>
              <a:rPr lang="en-IN" dirty="0" err="1"/>
              <a:t>studentName</a:t>
            </a:r>
            <a:r>
              <a:rPr lang="en-IN" dirty="0" smtClean="0"/>
              <a:t>;</a:t>
            </a:r>
          </a:p>
          <a:p>
            <a:pPr>
              <a:spcBef>
                <a:spcPts val="600"/>
              </a:spcBef>
            </a:pPr>
            <a:r>
              <a:rPr lang="en-US" dirty="0" smtClean="0"/>
              <a:t>}</a:t>
            </a:r>
          </a:p>
          <a:p>
            <a:pPr>
              <a:spcBef>
                <a:spcPts val="600"/>
              </a:spcBef>
            </a:pPr>
            <a:r>
              <a:rPr lang="en-US" dirty="0"/>
              <a:t>}</a:t>
            </a:r>
            <a:endParaRPr lang="en-IN" dirty="0"/>
          </a:p>
          <a:p>
            <a:endParaRPr lang="en-IN" dirty="0"/>
          </a:p>
        </p:txBody>
      </p:sp>
    </p:spTree>
    <p:extLst>
      <p:ext uri="{BB962C8B-B14F-4D97-AF65-F5344CB8AC3E}">
        <p14:creationId xmlns:p14="http://schemas.microsoft.com/office/powerpoint/2010/main" val="28682085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0" y="244699"/>
            <a:ext cx="7190747" cy="6372277"/>
          </a:xfrm>
        </p:spPr>
        <p:txBody>
          <a:bodyPr>
            <a:normAutofit fontScale="92500"/>
          </a:bodyPr>
          <a:lstStyle/>
          <a:p>
            <a:pPr marL="0" indent="0">
              <a:spcBef>
                <a:spcPts val="600"/>
              </a:spcBef>
              <a:buNone/>
            </a:pPr>
            <a:r>
              <a:rPr lang="en-IN" b="1" dirty="0" smtClean="0"/>
              <a:t>import </a:t>
            </a:r>
            <a:r>
              <a:rPr lang="en-IN" b="1" dirty="0" err="1"/>
              <a:t>javax.persistence.CascadeType</a:t>
            </a:r>
            <a:r>
              <a:rPr lang="en-IN" b="1" dirty="0"/>
              <a:t>;</a:t>
            </a:r>
          </a:p>
          <a:p>
            <a:pPr marL="0" indent="0">
              <a:spcBef>
                <a:spcPts val="600"/>
              </a:spcBef>
              <a:buNone/>
            </a:pPr>
            <a:r>
              <a:rPr lang="en-IN" b="1" dirty="0"/>
              <a:t>import </a:t>
            </a:r>
            <a:r>
              <a:rPr lang="en-IN" b="1" dirty="0" err="1"/>
              <a:t>javax.persistence.Column</a:t>
            </a:r>
            <a:r>
              <a:rPr lang="en-IN" b="1" dirty="0"/>
              <a:t>;</a:t>
            </a:r>
          </a:p>
          <a:p>
            <a:pPr marL="0" indent="0">
              <a:spcBef>
                <a:spcPts val="600"/>
              </a:spcBef>
              <a:buNone/>
            </a:pPr>
            <a:r>
              <a:rPr lang="en-IN" b="1" dirty="0"/>
              <a:t>import </a:t>
            </a:r>
            <a:r>
              <a:rPr lang="en-IN" b="1" dirty="0" err="1"/>
              <a:t>javax.persistence.Entity</a:t>
            </a:r>
            <a:r>
              <a:rPr lang="en-IN" b="1" dirty="0"/>
              <a:t>;</a:t>
            </a:r>
          </a:p>
          <a:p>
            <a:pPr marL="0" indent="0">
              <a:spcBef>
                <a:spcPts val="600"/>
              </a:spcBef>
              <a:buNone/>
            </a:pPr>
            <a:r>
              <a:rPr lang="en-IN" b="1" dirty="0"/>
              <a:t>import </a:t>
            </a:r>
            <a:r>
              <a:rPr lang="en-IN" b="1" dirty="0" err="1"/>
              <a:t>javax.persistence.Id</a:t>
            </a:r>
            <a:r>
              <a:rPr lang="en-IN" b="1" dirty="0"/>
              <a:t>;</a:t>
            </a:r>
          </a:p>
          <a:p>
            <a:pPr marL="0" indent="0">
              <a:spcBef>
                <a:spcPts val="600"/>
              </a:spcBef>
              <a:buNone/>
            </a:pPr>
            <a:r>
              <a:rPr lang="en-IN" b="1" dirty="0"/>
              <a:t>import </a:t>
            </a:r>
            <a:r>
              <a:rPr lang="en-IN" b="1" dirty="0" err="1"/>
              <a:t>javax.persistence.JoinColumn</a:t>
            </a:r>
            <a:r>
              <a:rPr lang="en-IN" b="1" dirty="0"/>
              <a:t>;</a:t>
            </a:r>
          </a:p>
          <a:p>
            <a:pPr marL="0" indent="0">
              <a:spcBef>
                <a:spcPts val="600"/>
              </a:spcBef>
              <a:buNone/>
            </a:pPr>
            <a:r>
              <a:rPr lang="en-IN" b="1" dirty="0"/>
              <a:t>import </a:t>
            </a:r>
            <a:r>
              <a:rPr lang="en-IN" b="1" dirty="0" err="1"/>
              <a:t>javax.persistence.OneToOne</a:t>
            </a:r>
            <a:r>
              <a:rPr lang="en-IN" b="1" dirty="0"/>
              <a:t>;</a:t>
            </a:r>
          </a:p>
          <a:p>
            <a:pPr marL="0" indent="0">
              <a:spcBef>
                <a:spcPts val="600"/>
              </a:spcBef>
              <a:buNone/>
            </a:pPr>
            <a:r>
              <a:rPr lang="en-IN" b="1" dirty="0"/>
              <a:t>import </a:t>
            </a:r>
            <a:r>
              <a:rPr lang="en-IN" b="1" dirty="0" err="1"/>
              <a:t>javax.persistence.Table</a:t>
            </a:r>
            <a:r>
              <a:rPr lang="en-IN" b="1" dirty="0"/>
              <a:t>;</a:t>
            </a:r>
          </a:p>
          <a:p>
            <a:pPr marL="0" indent="0">
              <a:spcBef>
                <a:spcPts val="600"/>
              </a:spcBef>
              <a:buNone/>
            </a:pPr>
            <a:r>
              <a:rPr lang="en-IN" b="1" dirty="0" smtClean="0"/>
              <a:t>@</a:t>
            </a:r>
            <a:r>
              <a:rPr lang="en-IN" b="1" dirty="0"/>
              <a:t>Entity</a:t>
            </a:r>
          </a:p>
          <a:p>
            <a:pPr marL="0" indent="0">
              <a:spcBef>
                <a:spcPts val="600"/>
              </a:spcBef>
              <a:buNone/>
            </a:pPr>
            <a:r>
              <a:rPr lang="en-IN" b="1" dirty="0"/>
              <a:t>@Table(name="Address")</a:t>
            </a:r>
          </a:p>
          <a:p>
            <a:pPr marL="0" indent="0">
              <a:spcBef>
                <a:spcPts val="600"/>
              </a:spcBef>
              <a:buNone/>
            </a:pPr>
            <a:r>
              <a:rPr lang="en-IN" b="1" dirty="0"/>
              <a:t>public class Address {</a:t>
            </a:r>
          </a:p>
          <a:p>
            <a:pPr marL="0" indent="0">
              <a:spcBef>
                <a:spcPts val="600"/>
              </a:spcBef>
              <a:buNone/>
            </a:pPr>
            <a:r>
              <a:rPr lang="en-IN" b="1" dirty="0"/>
              <a:t>	@Id</a:t>
            </a:r>
          </a:p>
          <a:p>
            <a:pPr marL="0" indent="0">
              <a:spcBef>
                <a:spcPts val="600"/>
              </a:spcBef>
              <a:buNone/>
            </a:pPr>
            <a:r>
              <a:rPr lang="en-IN" b="1" dirty="0"/>
              <a:t>	@Column(name="</a:t>
            </a:r>
            <a:r>
              <a:rPr lang="en-IN" b="1" dirty="0" err="1"/>
              <a:t>addrid</a:t>
            </a:r>
            <a:r>
              <a:rPr lang="en-IN" b="1" dirty="0"/>
              <a:t>")</a:t>
            </a:r>
          </a:p>
          <a:p>
            <a:pPr marL="0" indent="0">
              <a:spcBef>
                <a:spcPts val="600"/>
              </a:spcBef>
              <a:buNone/>
            </a:pPr>
            <a:r>
              <a:rPr lang="en-IN" b="1" dirty="0"/>
              <a:t>	private  </a:t>
            </a:r>
            <a:r>
              <a:rPr lang="en-IN" b="1" dirty="0" err="1"/>
              <a:t>int</a:t>
            </a:r>
            <a:r>
              <a:rPr lang="en-IN" b="1" dirty="0"/>
              <a:t> </a:t>
            </a:r>
            <a:r>
              <a:rPr lang="en-IN" b="1" dirty="0" err="1"/>
              <a:t>addressId</a:t>
            </a:r>
            <a:r>
              <a:rPr lang="en-IN" b="1" dirty="0"/>
              <a:t>;</a:t>
            </a:r>
          </a:p>
          <a:p>
            <a:pPr marL="0" indent="0">
              <a:spcBef>
                <a:spcPts val="600"/>
              </a:spcBef>
              <a:buNone/>
            </a:pPr>
            <a:endParaRPr lang="en-IN" b="1" dirty="0"/>
          </a:p>
          <a:p>
            <a:pPr marL="0" indent="0">
              <a:spcBef>
                <a:spcPts val="600"/>
              </a:spcBef>
              <a:buNone/>
            </a:pPr>
            <a:r>
              <a:rPr lang="en-IN" b="1" dirty="0"/>
              <a:t>	@Column(name="</a:t>
            </a:r>
            <a:r>
              <a:rPr lang="en-IN" b="1" dirty="0" err="1"/>
              <a:t>place",length</a:t>
            </a:r>
            <a:r>
              <a:rPr lang="en-IN" b="1" dirty="0"/>
              <a:t>=10)</a:t>
            </a:r>
          </a:p>
          <a:p>
            <a:pPr marL="0" indent="0">
              <a:spcBef>
                <a:spcPts val="600"/>
              </a:spcBef>
              <a:buNone/>
            </a:pPr>
            <a:r>
              <a:rPr lang="en-IN" b="1" dirty="0"/>
              <a:t>	private String place;</a:t>
            </a:r>
          </a:p>
          <a:p>
            <a:pPr marL="0" indent="0">
              <a:spcBef>
                <a:spcPts val="600"/>
              </a:spcBef>
              <a:buNone/>
            </a:pPr>
            <a:r>
              <a:rPr lang="en-IN" sz="1700" b="1" dirty="0" smtClean="0"/>
              <a:t>@</a:t>
            </a:r>
            <a:r>
              <a:rPr lang="en-IN" sz="1700" b="1" dirty="0" err="1"/>
              <a:t>OneToOne</a:t>
            </a:r>
            <a:r>
              <a:rPr lang="en-IN" sz="1700" b="1" dirty="0"/>
              <a:t>(</a:t>
            </a:r>
            <a:r>
              <a:rPr lang="en-IN" sz="1700" b="1" dirty="0" err="1"/>
              <a:t>targetEntity</a:t>
            </a:r>
            <a:r>
              <a:rPr lang="en-IN" sz="1700" b="1" dirty="0"/>
              <a:t>=</a:t>
            </a:r>
            <a:r>
              <a:rPr lang="en-IN" sz="1700" b="1" dirty="0" err="1"/>
              <a:t>Student.class,cascade</a:t>
            </a:r>
            <a:r>
              <a:rPr lang="en-IN" sz="1700" b="1" dirty="0"/>
              <a:t>=</a:t>
            </a:r>
            <a:r>
              <a:rPr lang="en-IN" sz="1700" b="1" dirty="0" err="1"/>
              <a:t>CascadeType.ALL</a:t>
            </a:r>
            <a:r>
              <a:rPr lang="en-IN" sz="1700" b="1" dirty="0"/>
              <a:t>)</a:t>
            </a:r>
          </a:p>
          <a:p>
            <a:pPr marL="0" indent="0">
              <a:spcBef>
                <a:spcPts val="600"/>
              </a:spcBef>
              <a:buNone/>
            </a:pPr>
            <a:r>
              <a:rPr lang="en-IN" b="1" dirty="0"/>
              <a:t>	@</a:t>
            </a:r>
            <a:r>
              <a:rPr lang="en-IN" b="1" dirty="0" err="1"/>
              <a:t>JoinColumn</a:t>
            </a:r>
            <a:r>
              <a:rPr lang="en-IN" b="1" dirty="0"/>
              <a:t>(name="stu_id",</a:t>
            </a:r>
            <a:r>
              <a:rPr lang="en-IN" b="1" dirty="0" err="1"/>
              <a:t>referencedColumnName</a:t>
            </a:r>
            <a:r>
              <a:rPr lang="en-IN" b="1" dirty="0"/>
              <a:t>="</a:t>
            </a:r>
            <a:r>
              <a:rPr lang="en-IN" b="1" dirty="0" err="1"/>
              <a:t>sid</a:t>
            </a:r>
            <a:r>
              <a:rPr lang="en-IN" b="1" dirty="0"/>
              <a:t>")</a:t>
            </a:r>
          </a:p>
          <a:p>
            <a:pPr marL="0" indent="0">
              <a:spcBef>
                <a:spcPts val="600"/>
              </a:spcBef>
              <a:buNone/>
            </a:pPr>
            <a:r>
              <a:rPr lang="en-IN" b="1" dirty="0"/>
              <a:t>	private  Student  parent;</a:t>
            </a:r>
          </a:p>
          <a:p>
            <a:pPr marL="0" indent="0">
              <a:spcBef>
                <a:spcPts val="600"/>
              </a:spcBef>
              <a:buNone/>
            </a:pPr>
            <a:endParaRPr lang="en-IN" b="1" dirty="0"/>
          </a:p>
        </p:txBody>
      </p:sp>
      <p:sp>
        <p:nvSpPr>
          <p:cNvPr id="4" name="TextBox 3"/>
          <p:cNvSpPr txBox="1"/>
          <p:nvPr/>
        </p:nvSpPr>
        <p:spPr>
          <a:xfrm>
            <a:off x="7190747" y="123906"/>
            <a:ext cx="5134334" cy="5770811"/>
          </a:xfrm>
          <a:prstGeom prst="rect">
            <a:avLst/>
          </a:prstGeom>
          <a:noFill/>
        </p:spPr>
        <p:txBody>
          <a:bodyPr wrap="square" rtlCol="0">
            <a:spAutoFit/>
          </a:bodyPr>
          <a:lstStyle/>
          <a:p>
            <a:pPr>
              <a:spcBef>
                <a:spcPts val="600"/>
              </a:spcBef>
            </a:pPr>
            <a:r>
              <a:rPr lang="en-IN" sz="1700" b="1" dirty="0">
                <a:solidFill>
                  <a:schemeClr val="tx1">
                    <a:lumMod val="75000"/>
                    <a:lumOff val="25000"/>
                  </a:schemeClr>
                </a:solidFill>
              </a:rPr>
              <a:t>public </a:t>
            </a:r>
            <a:r>
              <a:rPr lang="en-IN" sz="1700" b="1" dirty="0" err="1">
                <a:solidFill>
                  <a:schemeClr val="tx1">
                    <a:lumMod val="75000"/>
                    <a:lumOff val="25000"/>
                  </a:schemeClr>
                </a:solidFill>
              </a:rPr>
              <a:t>int</a:t>
            </a:r>
            <a:r>
              <a:rPr lang="en-IN" sz="1700" b="1" dirty="0">
                <a:solidFill>
                  <a:schemeClr val="tx1">
                    <a:lumMod val="75000"/>
                    <a:lumOff val="25000"/>
                  </a:schemeClr>
                </a:solidFill>
              </a:rPr>
              <a:t> </a:t>
            </a:r>
            <a:r>
              <a:rPr lang="en-IN" sz="1700" b="1" dirty="0" err="1">
                <a:solidFill>
                  <a:schemeClr val="tx1">
                    <a:lumMod val="75000"/>
                    <a:lumOff val="25000"/>
                  </a:schemeClr>
                </a:solidFill>
              </a:rPr>
              <a:t>getAddressId</a:t>
            </a:r>
            <a:r>
              <a:rPr lang="en-IN" sz="1700" b="1" dirty="0">
                <a:solidFill>
                  <a:schemeClr val="tx1">
                    <a:lumMod val="75000"/>
                    <a:lumOff val="25000"/>
                  </a:schemeClr>
                </a:solidFill>
              </a:rPr>
              <a:t>() {return </a:t>
            </a:r>
            <a:r>
              <a:rPr lang="en-IN" sz="1700" b="1" dirty="0" err="1">
                <a:solidFill>
                  <a:schemeClr val="tx1">
                    <a:lumMod val="75000"/>
                    <a:lumOff val="25000"/>
                  </a:schemeClr>
                </a:solidFill>
              </a:rPr>
              <a:t>addressId</a:t>
            </a:r>
            <a:r>
              <a:rPr lang="en-IN" sz="1700" b="1" dirty="0">
                <a:solidFill>
                  <a:schemeClr val="tx1">
                    <a:lumMod val="75000"/>
                    <a:lumOff val="25000"/>
                  </a:schemeClr>
                </a:solidFill>
              </a:rPr>
              <a:t>;	}</a:t>
            </a:r>
          </a:p>
          <a:p>
            <a:pPr>
              <a:spcBef>
                <a:spcPts val="600"/>
              </a:spcBef>
            </a:pPr>
            <a:r>
              <a:rPr lang="en-IN" sz="1700" b="1" dirty="0" smtClean="0">
                <a:solidFill>
                  <a:schemeClr val="tx1">
                    <a:lumMod val="75000"/>
                    <a:lumOff val="25000"/>
                  </a:schemeClr>
                </a:solidFill>
              </a:rPr>
              <a:t>public </a:t>
            </a:r>
            <a:r>
              <a:rPr lang="en-IN" sz="1700" b="1" dirty="0">
                <a:solidFill>
                  <a:schemeClr val="tx1">
                    <a:lumMod val="75000"/>
                    <a:lumOff val="25000"/>
                  </a:schemeClr>
                </a:solidFill>
              </a:rPr>
              <a:t>void </a:t>
            </a:r>
            <a:r>
              <a:rPr lang="en-IN" sz="1700" b="1" dirty="0" err="1">
                <a:solidFill>
                  <a:schemeClr val="tx1">
                    <a:lumMod val="75000"/>
                    <a:lumOff val="25000"/>
                  </a:schemeClr>
                </a:solidFill>
              </a:rPr>
              <a:t>setAddressId</a:t>
            </a:r>
            <a:r>
              <a:rPr lang="en-IN" sz="1700" b="1" dirty="0">
                <a:solidFill>
                  <a:schemeClr val="tx1">
                    <a:lumMod val="75000"/>
                    <a:lumOff val="25000"/>
                  </a:schemeClr>
                </a:solidFill>
              </a:rPr>
              <a:t>(</a:t>
            </a:r>
            <a:r>
              <a:rPr lang="en-IN" sz="1700" b="1" dirty="0" err="1">
                <a:solidFill>
                  <a:schemeClr val="tx1">
                    <a:lumMod val="75000"/>
                    <a:lumOff val="25000"/>
                  </a:schemeClr>
                </a:solidFill>
              </a:rPr>
              <a:t>int</a:t>
            </a:r>
            <a:r>
              <a:rPr lang="en-IN" sz="1700" b="1" dirty="0">
                <a:solidFill>
                  <a:schemeClr val="tx1">
                    <a:lumMod val="75000"/>
                    <a:lumOff val="25000"/>
                  </a:schemeClr>
                </a:solidFill>
              </a:rPr>
              <a:t> </a:t>
            </a:r>
            <a:r>
              <a:rPr lang="en-IN" sz="1700" b="1" dirty="0" err="1">
                <a:solidFill>
                  <a:schemeClr val="tx1">
                    <a:lumMod val="75000"/>
                    <a:lumOff val="25000"/>
                  </a:schemeClr>
                </a:solidFill>
              </a:rPr>
              <a:t>addressId</a:t>
            </a:r>
            <a:r>
              <a:rPr lang="en-IN" sz="1700" b="1" dirty="0">
                <a:solidFill>
                  <a:schemeClr val="tx1">
                    <a:lumMod val="75000"/>
                    <a:lumOff val="25000"/>
                  </a:schemeClr>
                </a:solidFill>
              </a:rPr>
              <a:t>) {</a:t>
            </a:r>
          </a:p>
          <a:p>
            <a:pPr>
              <a:spcBef>
                <a:spcPts val="600"/>
              </a:spcBef>
            </a:pPr>
            <a:r>
              <a:rPr lang="en-IN" sz="1700" b="1" dirty="0" err="1" smtClean="0">
                <a:solidFill>
                  <a:schemeClr val="tx1">
                    <a:lumMod val="75000"/>
                    <a:lumOff val="25000"/>
                  </a:schemeClr>
                </a:solidFill>
              </a:rPr>
              <a:t>this.addressId</a:t>
            </a:r>
            <a:r>
              <a:rPr lang="en-IN" sz="1700" b="1" dirty="0" smtClean="0">
                <a:solidFill>
                  <a:schemeClr val="tx1">
                    <a:lumMod val="75000"/>
                    <a:lumOff val="25000"/>
                  </a:schemeClr>
                </a:solidFill>
              </a:rPr>
              <a:t> </a:t>
            </a:r>
            <a:r>
              <a:rPr lang="en-IN" sz="1700" b="1" dirty="0">
                <a:solidFill>
                  <a:schemeClr val="tx1">
                    <a:lumMod val="75000"/>
                    <a:lumOff val="25000"/>
                  </a:schemeClr>
                </a:solidFill>
              </a:rPr>
              <a:t>= </a:t>
            </a:r>
            <a:r>
              <a:rPr lang="en-IN" sz="1700" b="1" dirty="0" err="1">
                <a:solidFill>
                  <a:schemeClr val="tx1">
                    <a:lumMod val="75000"/>
                    <a:lumOff val="25000"/>
                  </a:schemeClr>
                </a:solidFill>
              </a:rPr>
              <a:t>addressId</a:t>
            </a:r>
            <a:r>
              <a:rPr lang="en-IN" sz="1700" b="1" dirty="0">
                <a:solidFill>
                  <a:schemeClr val="tx1">
                    <a:lumMod val="75000"/>
                    <a:lumOff val="25000"/>
                  </a:schemeClr>
                </a:solidFill>
              </a:rPr>
              <a:t>;</a:t>
            </a:r>
          </a:p>
          <a:p>
            <a:pPr>
              <a:spcBef>
                <a:spcPts val="600"/>
              </a:spcBef>
            </a:pPr>
            <a:r>
              <a:rPr lang="en-IN" sz="1700" b="1" dirty="0">
                <a:solidFill>
                  <a:schemeClr val="tx1">
                    <a:lumMod val="75000"/>
                    <a:lumOff val="25000"/>
                  </a:schemeClr>
                </a:solidFill>
              </a:rPr>
              <a:t>	}</a:t>
            </a:r>
          </a:p>
          <a:p>
            <a:pPr>
              <a:spcBef>
                <a:spcPts val="600"/>
              </a:spcBef>
            </a:pPr>
            <a:r>
              <a:rPr lang="en-IN" sz="1700" b="1" dirty="0">
                <a:solidFill>
                  <a:schemeClr val="tx1">
                    <a:lumMod val="75000"/>
                    <a:lumOff val="25000"/>
                  </a:schemeClr>
                </a:solidFill>
              </a:rPr>
              <a:t>	public String </a:t>
            </a:r>
            <a:r>
              <a:rPr lang="en-IN" sz="1700" b="1" dirty="0" err="1">
                <a:solidFill>
                  <a:schemeClr val="tx1">
                    <a:lumMod val="75000"/>
                    <a:lumOff val="25000"/>
                  </a:schemeClr>
                </a:solidFill>
              </a:rPr>
              <a:t>getPlace</a:t>
            </a:r>
            <a:r>
              <a:rPr lang="en-IN" sz="1700" b="1" dirty="0">
                <a:solidFill>
                  <a:schemeClr val="tx1">
                    <a:lumMod val="75000"/>
                    <a:lumOff val="25000"/>
                  </a:schemeClr>
                </a:solidFill>
              </a:rPr>
              <a:t>() {</a:t>
            </a:r>
          </a:p>
          <a:p>
            <a:pPr>
              <a:spcBef>
                <a:spcPts val="600"/>
              </a:spcBef>
            </a:pPr>
            <a:r>
              <a:rPr lang="en-IN" sz="1700" b="1" dirty="0">
                <a:solidFill>
                  <a:schemeClr val="tx1">
                    <a:lumMod val="75000"/>
                    <a:lumOff val="25000"/>
                  </a:schemeClr>
                </a:solidFill>
              </a:rPr>
              <a:t>		return place;</a:t>
            </a:r>
          </a:p>
          <a:p>
            <a:pPr>
              <a:spcBef>
                <a:spcPts val="600"/>
              </a:spcBef>
            </a:pPr>
            <a:r>
              <a:rPr lang="en-IN" sz="1700" b="1" dirty="0">
                <a:solidFill>
                  <a:schemeClr val="tx1">
                    <a:lumMod val="75000"/>
                    <a:lumOff val="25000"/>
                  </a:schemeClr>
                </a:solidFill>
              </a:rPr>
              <a:t>	}</a:t>
            </a:r>
          </a:p>
          <a:p>
            <a:pPr>
              <a:spcBef>
                <a:spcPts val="600"/>
              </a:spcBef>
            </a:pPr>
            <a:r>
              <a:rPr lang="en-IN" sz="1700" b="1" dirty="0">
                <a:solidFill>
                  <a:schemeClr val="tx1">
                    <a:lumMod val="75000"/>
                    <a:lumOff val="25000"/>
                  </a:schemeClr>
                </a:solidFill>
              </a:rPr>
              <a:t>	public void </a:t>
            </a:r>
            <a:r>
              <a:rPr lang="en-IN" sz="1700" b="1" dirty="0" err="1">
                <a:solidFill>
                  <a:schemeClr val="tx1">
                    <a:lumMod val="75000"/>
                    <a:lumOff val="25000"/>
                  </a:schemeClr>
                </a:solidFill>
              </a:rPr>
              <a:t>setPlace</a:t>
            </a:r>
            <a:r>
              <a:rPr lang="en-IN" sz="1700" b="1" dirty="0">
                <a:solidFill>
                  <a:schemeClr val="tx1">
                    <a:lumMod val="75000"/>
                    <a:lumOff val="25000"/>
                  </a:schemeClr>
                </a:solidFill>
              </a:rPr>
              <a:t>(String place) {</a:t>
            </a:r>
          </a:p>
          <a:p>
            <a:pPr>
              <a:spcBef>
                <a:spcPts val="600"/>
              </a:spcBef>
            </a:pPr>
            <a:r>
              <a:rPr lang="en-IN" sz="1700" b="1" dirty="0">
                <a:solidFill>
                  <a:schemeClr val="tx1">
                    <a:lumMod val="75000"/>
                    <a:lumOff val="25000"/>
                  </a:schemeClr>
                </a:solidFill>
              </a:rPr>
              <a:t>		</a:t>
            </a:r>
            <a:r>
              <a:rPr lang="en-IN" sz="1700" b="1" dirty="0" err="1">
                <a:solidFill>
                  <a:schemeClr val="tx1">
                    <a:lumMod val="75000"/>
                    <a:lumOff val="25000"/>
                  </a:schemeClr>
                </a:solidFill>
              </a:rPr>
              <a:t>this.place</a:t>
            </a:r>
            <a:r>
              <a:rPr lang="en-IN" sz="1700" b="1" dirty="0">
                <a:solidFill>
                  <a:schemeClr val="tx1">
                    <a:lumMod val="75000"/>
                    <a:lumOff val="25000"/>
                  </a:schemeClr>
                </a:solidFill>
              </a:rPr>
              <a:t> = place;</a:t>
            </a:r>
          </a:p>
          <a:p>
            <a:pPr>
              <a:spcBef>
                <a:spcPts val="600"/>
              </a:spcBef>
            </a:pPr>
            <a:r>
              <a:rPr lang="en-IN" sz="1700" b="1" dirty="0">
                <a:solidFill>
                  <a:schemeClr val="tx1">
                    <a:lumMod val="75000"/>
                    <a:lumOff val="25000"/>
                  </a:schemeClr>
                </a:solidFill>
              </a:rPr>
              <a:t>	}</a:t>
            </a:r>
          </a:p>
          <a:p>
            <a:pPr>
              <a:spcBef>
                <a:spcPts val="600"/>
              </a:spcBef>
            </a:pPr>
            <a:r>
              <a:rPr lang="en-IN" sz="1700" b="1" dirty="0">
                <a:solidFill>
                  <a:schemeClr val="tx1">
                    <a:lumMod val="75000"/>
                    <a:lumOff val="25000"/>
                  </a:schemeClr>
                </a:solidFill>
              </a:rPr>
              <a:t>	public Student </a:t>
            </a:r>
            <a:r>
              <a:rPr lang="en-IN" sz="1700" b="1" dirty="0" err="1">
                <a:solidFill>
                  <a:schemeClr val="tx1">
                    <a:lumMod val="75000"/>
                    <a:lumOff val="25000"/>
                  </a:schemeClr>
                </a:solidFill>
              </a:rPr>
              <a:t>getParent</a:t>
            </a:r>
            <a:r>
              <a:rPr lang="en-IN" sz="1700" b="1" dirty="0">
                <a:solidFill>
                  <a:schemeClr val="tx1">
                    <a:lumMod val="75000"/>
                    <a:lumOff val="25000"/>
                  </a:schemeClr>
                </a:solidFill>
              </a:rPr>
              <a:t>() {</a:t>
            </a:r>
          </a:p>
          <a:p>
            <a:pPr>
              <a:spcBef>
                <a:spcPts val="600"/>
              </a:spcBef>
            </a:pPr>
            <a:r>
              <a:rPr lang="en-IN" sz="1700" b="1" dirty="0">
                <a:solidFill>
                  <a:schemeClr val="tx1">
                    <a:lumMod val="75000"/>
                    <a:lumOff val="25000"/>
                  </a:schemeClr>
                </a:solidFill>
              </a:rPr>
              <a:t>		return parent;</a:t>
            </a:r>
          </a:p>
          <a:p>
            <a:pPr>
              <a:spcBef>
                <a:spcPts val="600"/>
              </a:spcBef>
            </a:pPr>
            <a:r>
              <a:rPr lang="en-IN" sz="1700" b="1" dirty="0">
                <a:solidFill>
                  <a:schemeClr val="tx1">
                    <a:lumMod val="75000"/>
                    <a:lumOff val="25000"/>
                  </a:schemeClr>
                </a:solidFill>
              </a:rPr>
              <a:t>	}</a:t>
            </a:r>
          </a:p>
          <a:p>
            <a:pPr>
              <a:spcBef>
                <a:spcPts val="600"/>
              </a:spcBef>
            </a:pPr>
            <a:r>
              <a:rPr lang="en-IN" sz="1700" b="1" dirty="0">
                <a:solidFill>
                  <a:schemeClr val="tx1">
                    <a:lumMod val="75000"/>
                    <a:lumOff val="25000"/>
                  </a:schemeClr>
                </a:solidFill>
              </a:rPr>
              <a:t>	public void </a:t>
            </a:r>
            <a:r>
              <a:rPr lang="en-IN" sz="1700" b="1" dirty="0" err="1">
                <a:solidFill>
                  <a:schemeClr val="tx1">
                    <a:lumMod val="75000"/>
                    <a:lumOff val="25000"/>
                  </a:schemeClr>
                </a:solidFill>
              </a:rPr>
              <a:t>setParent</a:t>
            </a:r>
            <a:r>
              <a:rPr lang="en-IN" sz="1700" b="1" dirty="0">
                <a:solidFill>
                  <a:schemeClr val="tx1">
                    <a:lumMod val="75000"/>
                    <a:lumOff val="25000"/>
                  </a:schemeClr>
                </a:solidFill>
              </a:rPr>
              <a:t>(Student parent) {</a:t>
            </a:r>
          </a:p>
          <a:p>
            <a:pPr>
              <a:spcBef>
                <a:spcPts val="600"/>
              </a:spcBef>
            </a:pPr>
            <a:r>
              <a:rPr lang="en-IN" sz="1700" b="1" dirty="0">
                <a:solidFill>
                  <a:schemeClr val="tx1">
                    <a:lumMod val="75000"/>
                    <a:lumOff val="25000"/>
                  </a:schemeClr>
                </a:solidFill>
              </a:rPr>
              <a:t>		</a:t>
            </a:r>
            <a:r>
              <a:rPr lang="en-IN" sz="1700" b="1" dirty="0" err="1">
                <a:solidFill>
                  <a:schemeClr val="tx1">
                    <a:lumMod val="75000"/>
                    <a:lumOff val="25000"/>
                  </a:schemeClr>
                </a:solidFill>
              </a:rPr>
              <a:t>this.parent</a:t>
            </a:r>
            <a:r>
              <a:rPr lang="en-IN" sz="1700" b="1" dirty="0">
                <a:solidFill>
                  <a:schemeClr val="tx1">
                    <a:lumMod val="75000"/>
                    <a:lumOff val="25000"/>
                  </a:schemeClr>
                </a:solidFill>
              </a:rPr>
              <a:t> = parent;</a:t>
            </a:r>
          </a:p>
          <a:p>
            <a:pPr>
              <a:spcBef>
                <a:spcPts val="600"/>
              </a:spcBef>
            </a:pPr>
            <a:r>
              <a:rPr lang="en-IN" sz="1700" b="1" dirty="0">
                <a:solidFill>
                  <a:schemeClr val="tx1">
                    <a:lumMod val="75000"/>
                    <a:lumOff val="25000"/>
                  </a:schemeClr>
                </a:solidFill>
              </a:rPr>
              <a:t>	}</a:t>
            </a:r>
          </a:p>
          <a:p>
            <a:pPr>
              <a:spcBef>
                <a:spcPts val="600"/>
              </a:spcBef>
            </a:pPr>
            <a:r>
              <a:rPr lang="en-IN" sz="1700" b="1" dirty="0" smtClean="0">
                <a:solidFill>
                  <a:schemeClr val="tx1">
                    <a:lumMod val="75000"/>
                    <a:lumOff val="25000"/>
                  </a:schemeClr>
                </a:solidFill>
              </a:rPr>
              <a:t>            }</a:t>
            </a:r>
            <a:endParaRPr lang="en-IN" sz="1700" b="1" dirty="0">
              <a:solidFill>
                <a:schemeClr val="tx1">
                  <a:lumMod val="75000"/>
                  <a:lumOff val="25000"/>
                </a:schemeClr>
              </a:solidFill>
            </a:endParaRPr>
          </a:p>
        </p:txBody>
      </p:sp>
    </p:spTree>
    <p:extLst>
      <p:ext uri="{BB962C8B-B14F-4D97-AF65-F5344CB8AC3E}">
        <p14:creationId xmlns:p14="http://schemas.microsoft.com/office/powerpoint/2010/main" val="8117875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1376" y="624110"/>
            <a:ext cx="9843236" cy="1280890"/>
          </a:xfrm>
        </p:spPr>
        <p:txBody>
          <a:bodyPr>
            <a:normAutofit fontScale="90000"/>
          </a:bodyPr>
          <a:lstStyle/>
          <a:p>
            <a:r>
              <a:rPr lang="en-US" dirty="0">
                <a:solidFill>
                  <a:srgbClr val="FF0000"/>
                </a:solidFill>
              </a:rPr>
              <a:t>One to Many Mapping in Hibernate Example</a:t>
            </a:r>
            <a:br>
              <a:rPr lang="en-US" dirty="0">
                <a:solidFill>
                  <a:srgbClr val="FF0000"/>
                </a:solidFill>
              </a:rPr>
            </a:br>
            <a:endParaRPr lang="en-IN" dirty="0">
              <a:solidFill>
                <a:srgbClr val="FF0000"/>
              </a:solidFill>
            </a:endParaRPr>
          </a:p>
        </p:txBody>
      </p:sp>
      <p:sp>
        <p:nvSpPr>
          <p:cNvPr id="4" name="Content Placeholder 3"/>
          <p:cNvSpPr>
            <a:spLocks noGrp="1"/>
          </p:cNvSpPr>
          <p:nvPr>
            <p:ph sz="half" idx="2"/>
          </p:nvPr>
        </p:nvSpPr>
        <p:spPr/>
        <p:txBody>
          <a:bodyPr/>
          <a:lstStyle/>
          <a:p>
            <a:endParaRPr lang="en-IN" dirty="0"/>
          </a:p>
        </p:txBody>
      </p:sp>
      <p:pic>
        <p:nvPicPr>
          <p:cNvPr id="1026" name="Picture 2" descr="One to Many Mapping in Hibernate Example"/>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159669" y="2365375"/>
            <a:ext cx="5112342"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35992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8497" y="72392"/>
            <a:ext cx="9843236" cy="751856"/>
          </a:xfrm>
        </p:spPr>
        <p:txBody>
          <a:bodyPr>
            <a:normAutofit fontScale="90000"/>
          </a:bodyPr>
          <a:lstStyle/>
          <a:p>
            <a:r>
              <a:rPr lang="en-US" dirty="0">
                <a:solidFill>
                  <a:srgbClr val="FF0000"/>
                </a:solidFill>
              </a:rPr>
              <a:t>One to Many Mapping in Hibernate Example</a:t>
            </a:r>
            <a:br>
              <a:rPr lang="en-US" dirty="0">
                <a:solidFill>
                  <a:srgbClr val="FF0000"/>
                </a:solidFill>
              </a:rPr>
            </a:br>
            <a:endParaRPr lang="en-IN" dirty="0">
              <a:solidFill>
                <a:srgbClr val="FF0000"/>
              </a:solidFill>
            </a:endParaRPr>
          </a:p>
        </p:txBody>
      </p:sp>
      <p:pic>
        <p:nvPicPr>
          <p:cNvPr id="2050" name="Picture 2" descr="One to Many Mapping in Hiberna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5738" y="1264555"/>
            <a:ext cx="8824778" cy="244054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One to Many Mapp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3468" y="4808537"/>
            <a:ext cx="9198265" cy="1419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46163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15712" y="1888902"/>
            <a:ext cx="9246473" cy="3777622"/>
          </a:xfrm>
        </p:spPr>
        <p:txBody>
          <a:bodyPr>
            <a:normAutofit lnSpcReduction="10000"/>
          </a:bodyPr>
          <a:lstStyle/>
          <a:p>
            <a:pPr fontAlgn="base"/>
            <a:r>
              <a:rPr lang="en-US" b="1" dirty="0"/>
              <a:t>@</a:t>
            </a:r>
            <a:r>
              <a:rPr lang="en-US" b="1" dirty="0" err="1"/>
              <a:t>OneToMany</a:t>
            </a:r>
            <a:r>
              <a:rPr lang="en-US" b="1" dirty="0"/>
              <a:t>:</a:t>
            </a:r>
            <a:endParaRPr lang="en-US" dirty="0"/>
          </a:p>
          <a:p>
            <a:pPr fontAlgn="base"/>
            <a:r>
              <a:rPr lang="en-US" b="1" dirty="0"/>
              <a:t>Target:</a:t>
            </a:r>
            <a:r>
              <a:rPr lang="en-US" dirty="0"/>
              <a:t/>
            </a:r>
            <a:br>
              <a:rPr lang="en-US" dirty="0"/>
            </a:br>
            <a:r>
              <a:rPr lang="en-US" dirty="0"/>
              <a:t>Fields (including property get methods)Defines a many-valued association with one-to-many multiplicity. If the collection is defined using generics to specify the element type, the associated target entity type need not be specified; otherwise the target entity class must be specified. If the relationship is bidirectional, the</a:t>
            </a:r>
            <a:r>
              <a:rPr lang="en-US" b="1" dirty="0"/>
              <a:t> </a:t>
            </a:r>
            <a:r>
              <a:rPr lang="en-US" b="1" dirty="0" err="1"/>
              <a:t>mappedBy</a:t>
            </a:r>
            <a:r>
              <a:rPr lang="en-US" b="1" dirty="0"/>
              <a:t> </a:t>
            </a:r>
            <a:r>
              <a:rPr lang="en-US" dirty="0"/>
              <a:t>element must be used to specify the relationship field or property of the entity that is the owner of the relationship. The </a:t>
            </a:r>
            <a:r>
              <a:rPr lang="en-US" b="1" dirty="0" err="1"/>
              <a:t>OneToMany</a:t>
            </a:r>
            <a:r>
              <a:rPr lang="en-US" b="1" dirty="0"/>
              <a:t> </a:t>
            </a:r>
            <a:r>
              <a:rPr lang="en-US" dirty="0"/>
              <a:t>annotation may be used within an </a:t>
            </a:r>
            <a:r>
              <a:rPr lang="en-US" b="1" dirty="0"/>
              <a:t>embeddable </a:t>
            </a:r>
            <a:r>
              <a:rPr lang="en-US" dirty="0"/>
              <a:t>class contained within an entity class to specify a relationship to a collection of entities. If the relationship is bidirectional, the </a:t>
            </a:r>
            <a:r>
              <a:rPr lang="en-US" b="1" dirty="0" err="1"/>
              <a:t>mappedBy</a:t>
            </a:r>
            <a:r>
              <a:rPr lang="en-US" b="1" dirty="0"/>
              <a:t> </a:t>
            </a:r>
            <a:r>
              <a:rPr lang="en-US" dirty="0"/>
              <a:t>element must be used to specify the relationship field or property of the entity that is the owner of the relationship.</a:t>
            </a:r>
          </a:p>
          <a:p>
            <a:endParaRPr lang="en-IN" dirty="0"/>
          </a:p>
        </p:txBody>
      </p:sp>
    </p:spTree>
    <p:extLst>
      <p:ext uri="{BB962C8B-B14F-4D97-AF65-F5344CB8AC3E}">
        <p14:creationId xmlns:p14="http://schemas.microsoft.com/office/powerpoint/2010/main" val="37834534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785" y="-50344"/>
            <a:ext cx="8596668" cy="656823"/>
          </a:xfrm>
        </p:spPr>
        <p:txBody>
          <a:bodyPr>
            <a:normAutofit/>
          </a:bodyPr>
          <a:lstStyle/>
          <a:p>
            <a:r>
              <a:rPr lang="en-IN" b="1" dirty="0">
                <a:solidFill>
                  <a:srgbClr val="FF0000"/>
                </a:solidFill>
              </a:rPr>
              <a:t>ORM</a:t>
            </a:r>
          </a:p>
        </p:txBody>
      </p:sp>
      <p:sp>
        <p:nvSpPr>
          <p:cNvPr id="5" name="Content Placeholder 4"/>
          <p:cNvSpPr>
            <a:spLocks noGrp="1"/>
          </p:cNvSpPr>
          <p:nvPr>
            <p:ph idx="1"/>
          </p:nvPr>
        </p:nvSpPr>
        <p:spPr>
          <a:xfrm>
            <a:off x="316724" y="795429"/>
            <a:ext cx="9368189" cy="5901585"/>
          </a:xfrm>
        </p:spPr>
        <p:txBody>
          <a:bodyPr/>
          <a:lstStyle/>
          <a:p>
            <a:r>
              <a:rPr lang="en-US" i="1" dirty="0"/>
              <a:t>Object-relational mapping</a:t>
            </a:r>
            <a:r>
              <a:rPr lang="en-US" dirty="0"/>
              <a:t> or </a:t>
            </a:r>
            <a:r>
              <a:rPr lang="en-US" i="1" dirty="0"/>
              <a:t>ORM</a:t>
            </a:r>
            <a:r>
              <a:rPr lang="en-US" dirty="0"/>
              <a:t> is the programming technique to map application domain model objects to the relational database tables. Hibernate is a Java-based ORM tool that provides a framework for mapping application domain objects to the relational database tables and vice versa</a:t>
            </a:r>
            <a:r>
              <a:rPr lang="en-US" dirty="0" smtClean="0"/>
              <a:t>.</a:t>
            </a:r>
          </a:p>
          <a:p>
            <a:r>
              <a:rPr lang="en-US" dirty="0"/>
              <a:t>Object-relational mapping (ORM) is a mechanism that makes it possible to address, access and manipulate </a:t>
            </a:r>
            <a:r>
              <a:rPr lang="en-US" u="sng" dirty="0">
                <a:hlinkClick r:id="rId2"/>
              </a:rPr>
              <a:t>object</a:t>
            </a:r>
            <a:r>
              <a:rPr lang="en-US" dirty="0"/>
              <a:t>s without having to consider how those objects relate to their data sources. ORM lets programmers maintain a consistent view of objects over time, even as the sources that deliver them, the sinks that receive them and the applications that access them change</a:t>
            </a:r>
            <a:r>
              <a:rPr lang="en-US" dirty="0" smtClean="0"/>
              <a:t>.</a:t>
            </a:r>
          </a:p>
          <a:p>
            <a:endParaRPr lang="en-US" dirty="0"/>
          </a:p>
          <a:p>
            <a:r>
              <a:rPr lang="en-US" dirty="0"/>
              <a:t>ORM hides and encapsulates change in the data source itself, so that when data sources or their </a:t>
            </a:r>
            <a:r>
              <a:rPr lang="en-US" u="sng" dirty="0">
                <a:hlinkClick r:id="rId3"/>
              </a:rPr>
              <a:t>API</a:t>
            </a:r>
            <a:r>
              <a:rPr lang="en-US" dirty="0"/>
              <a:t>s change, only ORM needs to change to keep up—not the applications that use ORM to insulate themselves from this kind of effort. This capacity lets developers take advantage of new classes as they become available and also makes it easy to extend ORM-based applications. In many cases, ORM changes can incorporate new technology and capability without requiring changes to the code for related applications.</a:t>
            </a:r>
            <a:endParaRPr lang="en-IN" dirty="0"/>
          </a:p>
        </p:txBody>
      </p:sp>
    </p:spTree>
    <p:extLst>
      <p:ext uri="{BB962C8B-B14F-4D97-AF65-F5344CB8AC3E}">
        <p14:creationId xmlns:p14="http://schemas.microsoft.com/office/powerpoint/2010/main" val="27817640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785" y="-50344"/>
            <a:ext cx="8596668" cy="656823"/>
          </a:xfrm>
        </p:spPr>
        <p:txBody>
          <a:bodyPr>
            <a:normAutofit/>
          </a:bodyPr>
          <a:lstStyle/>
          <a:p>
            <a:r>
              <a:rPr lang="en-IN" b="1" dirty="0">
                <a:solidFill>
                  <a:srgbClr val="FF0000"/>
                </a:solidFill>
              </a:rPr>
              <a:t>Hibernate Framework</a:t>
            </a:r>
          </a:p>
        </p:txBody>
      </p:sp>
      <p:sp>
        <p:nvSpPr>
          <p:cNvPr id="5" name="Content Placeholder 4"/>
          <p:cNvSpPr>
            <a:spLocks noGrp="1"/>
          </p:cNvSpPr>
          <p:nvPr>
            <p:ph idx="1"/>
          </p:nvPr>
        </p:nvSpPr>
        <p:spPr>
          <a:xfrm>
            <a:off x="316724" y="795429"/>
            <a:ext cx="11428807" cy="5901585"/>
          </a:xfrm>
        </p:spPr>
        <p:txBody>
          <a:bodyPr/>
          <a:lstStyle/>
          <a:p>
            <a:r>
              <a:rPr lang="en-US" dirty="0"/>
              <a:t>Hibernate is a java based ORM tool that provides a framework for mapping application domain objects to the relational database tables and vice versa</a:t>
            </a:r>
            <a:r>
              <a:rPr lang="en-US" dirty="0" smtClean="0"/>
              <a:t>.</a:t>
            </a:r>
            <a:endParaRPr lang="en-US" dirty="0"/>
          </a:p>
          <a:p>
            <a:r>
              <a:rPr lang="en-US" dirty="0"/>
              <a:t>Hibernate is probably the most popular JPA implementation and one of the most popular Java frameworks in general. Hibernate acts as an additional layer on top of JDBC and enables you to implement a database-independent persistence layer. It provides an object-relational mapping implementation that maps your database records to Java objects and generates the required SQL statements to replicate all operations to the database.</a:t>
            </a:r>
          </a:p>
          <a:p>
            <a:r>
              <a:rPr lang="en-US" b="1" dirty="0"/>
              <a:t>Example</a:t>
            </a:r>
            <a:r>
              <a:rPr lang="en-US" dirty="0"/>
              <a:t>: Below diagram shows an </a:t>
            </a:r>
            <a:r>
              <a:rPr lang="en-US" i="1" dirty="0"/>
              <a:t>Object Relational Mapping</a:t>
            </a:r>
            <a:r>
              <a:rPr lang="en-US" dirty="0"/>
              <a:t> between </a:t>
            </a:r>
            <a:r>
              <a:rPr lang="en-US" b="1" dirty="0"/>
              <a:t>Student</a:t>
            </a:r>
            <a:r>
              <a:rPr lang="en-US" dirty="0"/>
              <a:t> Java class and </a:t>
            </a:r>
            <a:r>
              <a:rPr lang="en-US" b="1" dirty="0"/>
              <a:t>student</a:t>
            </a:r>
            <a:r>
              <a:rPr lang="en-US" dirty="0"/>
              <a:t> table in the database.</a:t>
            </a:r>
            <a:br>
              <a:rPr lang="en-US" dirty="0"/>
            </a:br>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6403" y="3867150"/>
            <a:ext cx="7258050" cy="2990850"/>
          </a:xfrm>
          <a:prstGeom prst="rect">
            <a:avLst/>
          </a:prstGeom>
        </p:spPr>
      </p:pic>
    </p:spTree>
    <p:extLst>
      <p:ext uri="{BB962C8B-B14F-4D97-AF65-F5344CB8AC3E}">
        <p14:creationId xmlns:p14="http://schemas.microsoft.com/office/powerpoint/2010/main" val="12037065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785" y="-50344"/>
            <a:ext cx="8596668" cy="656823"/>
          </a:xfrm>
        </p:spPr>
        <p:txBody>
          <a:bodyPr>
            <a:normAutofit fontScale="90000"/>
          </a:bodyPr>
          <a:lstStyle/>
          <a:p>
            <a:r>
              <a:rPr lang="en-IN" dirty="0"/>
              <a:t/>
            </a:r>
            <a:br>
              <a:rPr lang="en-IN" dirty="0"/>
            </a:br>
            <a:endParaRPr lang="en-IN" dirty="0"/>
          </a:p>
        </p:txBody>
      </p:sp>
      <p:sp>
        <p:nvSpPr>
          <p:cNvPr id="3" name="Content Placeholder 2"/>
          <p:cNvSpPr>
            <a:spLocks noGrp="1"/>
          </p:cNvSpPr>
          <p:nvPr>
            <p:ph idx="1"/>
          </p:nvPr>
        </p:nvSpPr>
        <p:spPr>
          <a:xfrm>
            <a:off x="97785" y="437882"/>
            <a:ext cx="6315894" cy="6220495"/>
          </a:xfrm>
        </p:spPr>
        <p:txBody>
          <a:bodyPr>
            <a:noAutofit/>
          </a:bodyPr>
          <a:lstStyle/>
          <a:p>
            <a:pPr marL="0" indent="0">
              <a:buNone/>
            </a:pPr>
            <a:r>
              <a:rPr lang="en-US" sz="1600" dirty="0"/>
              <a:t>public class Employee {</a:t>
            </a:r>
          </a:p>
          <a:p>
            <a:pPr marL="0" indent="0">
              <a:buNone/>
            </a:pPr>
            <a:r>
              <a:rPr lang="en-US" sz="1600" dirty="0"/>
              <a:t>   private </a:t>
            </a:r>
            <a:r>
              <a:rPr lang="en-US" sz="1600" dirty="0" err="1"/>
              <a:t>int</a:t>
            </a:r>
            <a:r>
              <a:rPr lang="en-US" sz="1600" dirty="0"/>
              <a:t> id;</a:t>
            </a:r>
          </a:p>
          <a:p>
            <a:pPr marL="0" indent="0">
              <a:buNone/>
            </a:pPr>
            <a:r>
              <a:rPr lang="en-US" sz="1600" dirty="0"/>
              <a:t>   private String </a:t>
            </a:r>
            <a:r>
              <a:rPr lang="en-US" sz="1600" dirty="0" err="1"/>
              <a:t>first_name</a:t>
            </a:r>
            <a:r>
              <a:rPr lang="en-US" sz="1600" dirty="0"/>
              <a:t>; </a:t>
            </a:r>
          </a:p>
          <a:p>
            <a:pPr marL="0" indent="0">
              <a:buNone/>
            </a:pPr>
            <a:r>
              <a:rPr lang="en-US" sz="1600" dirty="0"/>
              <a:t>   private String </a:t>
            </a:r>
            <a:r>
              <a:rPr lang="en-US" sz="1600" dirty="0" err="1"/>
              <a:t>last_name</a:t>
            </a:r>
            <a:r>
              <a:rPr lang="en-US" sz="1600" dirty="0"/>
              <a:t>;   </a:t>
            </a:r>
          </a:p>
          <a:p>
            <a:pPr marL="0" indent="0">
              <a:buNone/>
            </a:pPr>
            <a:r>
              <a:rPr lang="en-US" sz="1600" dirty="0"/>
              <a:t>   private </a:t>
            </a:r>
            <a:r>
              <a:rPr lang="en-US" sz="1600" dirty="0" err="1"/>
              <a:t>int</a:t>
            </a:r>
            <a:r>
              <a:rPr lang="en-US" sz="1600" dirty="0"/>
              <a:t> salary;  </a:t>
            </a:r>
          </a:p>
          <a:p>
            <a:pPr marL="0" indent="0">
              <a:buNone/>
            </a:pPr>
            <a:r>
              <a:rPr lang="en-US" sz="1600" dirty="0" smtClean="0"/>
              <a:t>   </a:t>
            </a:r>
            <a:r>
              <a:rPr lang="en-US" sz="1600" dirty="0"/>
              <a:t>public Employee() {}</a:t>
            </a:r>
          </a:p>
          <a:p>
            <a:pPr marL="0" indent="0">
              <a:buNone/>
            </a:pPr>
            <a:r>
              <a:rPr lang="en-US" sz="1600" dirty="0"/>
              <a:t>   public Employee(String </a:t>
            </a:r>
            <a:r>
              <a:rPr lang="en-US" sz="1600" dirty="0" err="1"/>
              <a:t>fname</a:t>
            </a:r>
            <a:r>
              <a:rPr lang="en-US" sz="1600" dirty="0"/>
              <a:t>, String </a:t>
            </a:r>
            <a:r>
              <a:rPr lang="en-US" sz="1600" dirty="0" err="1"/>
              <a:t>lname</a:t>
            </a:r>
            <a:r>
              <a:rPr lang="en-US" sz="1600" dirty="0"/>
              <a:t>, </a:t>
            </a:r>
            <a:r>
              <a:rPr lang="en-US" sz="1600" dirty="0" err="1"/>
              <a:t>int</a:t>
            </a:r>
            <a:r>
              <a:rPr lang="en-US" sz="1600" dirty="0"/>
              <a:t> salary) {</a:t>
            </a:r>
          </a:p>
          <a:p>
            <a:pPr marL="0" indent="0">
              <a:buNone/>
            </a:pPr>
            <a:r>
              <a:rPr lang="en-US" sz="1600" dirty="0"/>
              <a:t>      </a:t>
            </a:r>
            <a:r>
              <a:rPr lang="en-US" sz="1600" dirty="0" err="1"/>
              <a:t>this.first_name</a:t>
            </a:r>
            <a:r>
              <a:rPr lang="en-US" sz="1600" dirty="0"/>
              <a:t> = </a:t>
            </a:r>
            <a:r>
              <a:rPr lang="en-US" sz="1600" dirty="0" err="1"/>
              <a:t>fname</a:t>
            </a:r>
            <a:r>
              <a:rPr lang="en-US" sz="1600" dirty="0"/>
              <a:t>;</a:t>
            </a:r>
          </a:p>
          <a:p>
            <a:pPr marL="0" indent="0">
              <a:buNone/>
            </a:pPr>
            <a:r>
              <a:rPr lang="en-US" sz="1600" dirty="0"/>
              <a:t>      </a:t>
            </a:r>
            <a:r>
              <a:rPr lang="en-US" sz="1600" dirty="0" err="1"/>
              <a:t>this.last_name</a:t>
            </a:r>
            <a:r>
              <a:rPr lang="en-US" sz="1600" dirty="0"/>
              <a:t> = </a:t>
            </a:r>
            <a:r>
              <a:rPr lang="en-US" sz="1600" dirty="0" err="1"/>
              <a:t>lname</a:t>
            </a:r>
            <a:r>
              <a:rPr lang="en-US" sz="1600" dirty="0"/>
              <a:t>;</a:t>
            </a:r>
          </a:p>
          <a:p>
            <a:pPr marL="0" indent="0">
              <a:buNone/>
            </a:pPr>
            <a:r>
              <a:rPr lang="en-US" sz="1600" dirty="0"/>
              <a:t>      </a:t>
            </a:r>
            <a:r>
              <a:rPr lang="en-US" sz="1600" dirty="0" err="1"/>
              <a:t>this.salary</a:t>
            </a:r>
            <a:r>
              <a:rPr lang="en-US" sz="1600" dirty="0"/>
              <a:t> = salary;</a:t>
            </a:r>
          </a:p>
          <a:p>
            <a:pPr marL="0" indent="0">
              <a:buNone/>
            </a:pPr>
            <a:r>
              <a:rPr lang="en-US" sz="1600" dirty="0"/>
              <a:t>   </a:t>
            </a:r>
            <a:r>
              <a:rPr lang="en-US" sz="1600" dirty="0" smtClean="0"/>
              <a:t>}</a:t>
            </a:r>
          </a:p>
          <a:p>
            <a:pPr marL="0" indent="0">
              <a:buNone/>
            </a:pPr>
            <a:r>
              <a:rPr lang="en-US" sz="1600" dirty="0"/>
              <a:t>public </a:t>
            </a:r>
            <a:r>
              <a:rPr lang="en-US" sz="1600" dirty="0" err="1"/>
              <a:t>int</a:t>
            </a:r>
            <a:r>
              <a:rPr lang="en-US" sz="1600" dirty="0"/>
              <a:t> </a:t>
            </a:r>
            <a:r>
              <a:rPr lang="en-US" sz="1600" dirty="0" err="1"/>
              <a:t>getId</a:t>
            </a:r>
            <a:r>
              <a:rPr lang="en-US" sz="1600" dirty="0"/>
              <a:t>() {   return id;   }</a:t>
            </a:r>
          </a:p>
          <a:p>
            <a:pPr marL="0" indent="0">
              <a:buNone/>
            </a:pPr>
            <a:r>
              <a:rPr lang="en-US" sz="1600" dirty="0"/>
              <a:t>      public String </a:t>
            </a:r>
            <a:r>
              <a:rPr lang="en-US" sz="1600" dirty="0" err="1"/>
              <a:t>getFirstName</a:t>
            </a:r>
            <a:r>
              <a:rPr lang="en-US" sz="1600" dirty="0"/>
              <a:t>() </a:t>
            </a:r>
            <a:r>
              <a:rPr lang="en-US" sz="1600" dirty="0" smtClean="0"/>
              <a:t>{      </a:t>
            </a:r>
            <a:r>
              <a:rPr lang="en-US" sz="1600" dirty="0"/>
              <a:t>return </a:t>
            </a:r>
            <a:r>
              <a:rPr lang="en-US" sz="1600" dirty="0" err="1"/>
              <a:t>first_name</a:t>
            </a:r>
            <a:r>
              <a:rPr lang="en-US" sz="1600" dirty="0" smtClean="0"/>
              <a:t>;   </a:t>
            </a:r>
            <a:r>
              <a:rPr lang="en-US" sz="1600" dirty="0"/>
              <a:t>}</a:t>
            </a:r>
          </a:p>
          <a:p>
            <a:pPr marL="0" indent="0">
              <a:buNone/>
            </a:pPr>
            <a:r>
              <a:rPr lang="en-US" sz="1600" dirty="0"/>
              <a:t>      public String </a:t>
            </a:r>
            <a:r>
              <a:rPr lang="en-US" sz="1600" dirty="0" err="1"/>
              <a:t>getLastName</a:t>
            </a:r>
            <a:r>
              <a:rPr lang="en-US" sz="1600" dirty="0"/>
              <a:t>() </a:t>
            </a:r>
            <a:r>
              <a:rPr lang="en-US" sz="1600" dirty="0" smtClean="0"/>
              <a:t>{      </a:t>
            </a:r>
            <a:r>
              <a:rPr lang="en-US" sz="1600" dirty="0"/>
              <a:t>return </a:t>
            </a:r>
            <a:r>
              <a:rPr lang="en-US" sz="1600" dirty="0" err="1"/>
              <a:t>last_name</a:t>
            </a:r>
            <a:r>
              <a:rPr lang="en-US" sz="1600" dirty="0" smtClean="0"/>
              <a:t>;   </a:t>
            </a:r>
            <a:r>
              <a:rPr lang="en-US" sz="1600" dirty="0"/>
              <a:t>}</a:t>
            </a:r>
          </a:p>
          <a:p>
            <a:pPr marL="0" indent="0">
              <a:buNone/>
            </a:pPr>
            <a:r>
              <a:rPr lang="en-US" sz="1600" dirty="0"/>
              <a:t>     public </a:t>
            </a:r>
            <a:r>
              <a:rPr lang="en-US" sz="1600" dirty="0" err="1"/>
              <a:t>int</a:t>
            </a:r>
            <a:r>
              <a:rPr lang="en-US" sz="1600" dirty="0"/>
              <a:t> </a:t>
            </a:r>
            <a:r>
              <a:rPr lang="en-US" sz="1600" dirty="0" err="1"/>
              <a:t>getSalary</a:t>
            </a:r>
            <a:r>
              <a:rPr lang="en-US" sz="1600" dirty="0"/>
              <a:t>() </a:t>
            </a:r>
            <a:r>
              <a:rPr lang="en-US" sz="1600" dirty="0" smtClean="0"/>
              <a:t>{      </a:t>
            </a:r>
            <a:r>
              <a:rPr lang="en-US" sz="1600" dirty="0"/>
              <a:t>return salary</a:t>
            </a:r>
            <a:r>
              <a:rPr lang="en-US" sz="1600" dirty="0" smtClean="0"/>
              <a:t>;   </a:t>
            </a:r>
            <a:r>
              <a:rPr lang="en-US" sz="1600" dirty="0"/>
              <a:t>}</a:t>
            </a:r>
          </a:p>
          <a:p>
            <a:pPr marL="0" indent="0">
              <a:buNone/>
            </a:pPr>
            <a:r>
              <a:rPr lang="en-US" sz="1600" dirty="0"/>
              <a:t>}</a:t>
            </a:r>
            <a:endParaRPr lang="en-IN" sz="2000" dirty="0"/>
          </a:p>
          <a:p>
            <a:pPr marL="0" indent="0">
              <a:buNone/>
            </a:pPr>
            <a:endParaRPr lang="en-US" sz="1600" dirty="0"/>
          </a:p>
          <a:p>
            <a:pPr marL="0" indent="0">
              <a:buNone/>
            </a:pPr>
            <a:r>
              <a:rPr lang="en-US" sz="1600" dirty="0"/>
              <a:t>   </a:t>
            </a:r>
          </a:p>
          <a:p>
            <a:pPr marL="0" indent="0">
              <a:buNone/>
            </a:pPr>
            <a:r>
              <a:rPr lang="en-US" sz="1600" dirty="0"/>
              <a:t>   </a:t>
            </a:r>
            <a:endParaRPr lang="en-IN" sz="2000" dirty="0"/>
          </a:p>
        </p:txBody>
      </p:sp>
      <p:sp>
        <p:nvSpPr>
          <p:cNvPr id="4" name="Content Placeholder 2"/>
          <p:cNvSpPr txBox="1">
            <a:spLocks/>
          </p:cNvSpPr>
          <p:nvPr/>
        </p:nvSpPr>
        <p:spPr>
          <a:xfrm>
            <a:off x="6184497" y="295924"/>
            <a:ext cx="7300686" cy="545947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endParaRPr lang="en-IN" sz="2400" dirty="0"/>
          </a:p>
        </p:txBody>
      </p:sp>
      <p:cxnSp>
        <p:nvCxnSpPr>
          <p:cNvPr id="6" name="Straight Connector 5"/>
          <p:cNvCxnSpPr/>
          <p:nvPr/>
        </p:nvCxnSpPr>
        <p:spPr>
          <a:xfrm flipH="1">
            <a:off x="5928709" y="295924"/>
            <a:ext cx="51516" cy="5769735"/>
          </a:xfrm>
          <a:prstGeom prst="line">
            <a:avLst/>
          </a:prstGeom>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10576884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784" y="-50344"/>
            <a:ext cx="11403049" cy="656823"/>
          </a:xfrm>
        </p:spPr>
        <p:txBody>
          <a:bodyPr>
            <a:normAutofit/>
          </a:bodyPr>
          <a:lstStyle/>
          <a:p>
            <a:r>
              <a:rPr lang="en-US" b="1" dirty="0">
                <a:solidFill>
                  <a:srgbClr val="FF0000"/>
                </a:solidFill>
              </a:rPr>
              <a:t>What are the advantages of Hibernate over JDBC</a:t>
            </a:r>
            <a:r>
              <a:rPr lang="en-US" b="1" dirty="0" smtClean="0">
                <a:solidFill>
                  <a:srgbClr val="FF0000"/>
                </a:solidFill>
              </a:rPr>
              <a:t>?</a:t>
            </a:r>
            <a:endParaRPr lang="en-IN" b="1" dirty="0">
              <a:solidFill>
                <a:srgbClr val="FF0000"/>
              </a:solidFill>
            </a:endParaRPr>
          </a:p>
        </p:txBody>
      </p:sp>
      <p:sp>
        <p:nvSpPr>
          <p:cNvPr id="5" name="Content Placeholder 4"/>
          <p:cNvSpPr>
            <a:spLocks noGrp="1"/>
          </p:cNvSpPr>
          <p:nvPr>
            <p:ph idx="1"/>
          </p:nvPr>
        </p:nvSpPr>
        <p:spPr>
          <a:xfrm>
            <a:off x="316724" y="795429"/>
            <a:ext cx="10553045" cy="5901585"/>
          </a:xfrm>
        </p:spPr>
        <p:txBody>
          <a:bodyPr>
            <a:normAutofit fontScale="92500" lnSpcReduction="20000"/>
          </a:bodyPr>
          <a:lstStyle/>
          <a:p>
            <a:r>
              <a:rPr lang="en-US" dirty="0"/>
              <a:t>Hibernate removes a lot of boiler-plate code that comes with </a:t>
            </a:r>
            <a:r>
              <a:rPr lang="en-US" b="1" dirty="0">
                <a:hlinkClick r:id="rId2"/>
              </a:rPr>
              <a:t>JDBC</a:t>
            </a:r>
            <a:r>
              <a:rPr lang="en-US" dirty="0"/>
              <a:t> API, the code looks cleaner and readable.</a:t>
            </a:r>
          </a:p>
          <a:p>
            <a:r>
              <a:rPr lang="en-US" dirty="0"/>
              <a:t>Hibernate supports inheritance, associations, and collections. These features are not present with </a:t>
            </a:r>
            <a:r>
              <a:rPr lang="en-US" b="1" dirty="0">
                <a:hlinkClick r:id="rId2"/>
              </a:rPr>
              <a:t>JDBC</a:t>
            </a:r>
            <a:r>
              <a:rPr lang="en-US" dirty="0"/>
              <a:t> API.</a:t>
            </a:r>
          </a:p>
          <a:p>
            <a:r>
              <a:rPr lang="en-US" dirty="0"/>
              <a:t>Hibernate implicitly provides transaction management, in fact, most of the queries can’t be executed outside a transaction. In JDBC API, we need to write code for transaction management using commit and rollback. </a:t>
            </a:r>
          </a:p>
          <a:p>
            <a:r>
              <a:rPr lang="en-US" b="1" dirty="0">
                <a:hlinkClick r:id="rId2"/>
              </a:rPr>
              <a:t>JDBC</a:t>
            </a:r>
            <a:r>
              <a:rPr lang="en-US" dirty="0"/>
              <a:t> API throws </a:t>
            </a:r>
            <a:r>
              <a:rPr lang="en-US" i="1" dirty="0" err="1"/>
              <a:t>SQLException</a:t>
            </a:r>
            <a:r>
              <a:rPr lang="en-US" dirty="0"/>
              <a:t> which is a checked exception, so we need to write a lot of try-catch block code. Most of the time it’s redundant in every JDBC call and used for transaction management. Hibernate wraps JDBC exceptions and throws </a:t>
            </a:r>
            <a:r>
              <a:rPr lang="en-US" dirty="0" err="1"/>
              <a:t>JDBCException</a:t>
            </a:r>
            <a:r>
              <a:rPr lang="en-US" dirty="0"/>
              <a:t> or </a:t>
            </a:r>
            <a:r>
              <a:rPr lang="en-US" dirty="0" err="1"/>
              <a:t>HibernateException</a:t>
            </a:r>
            <a:r>
              <a:rPr lang="en-US" dirty="0"/>
              <a:t> un-checked exception, so we don’t need to write code to handle it. Hibernate built-in transaction management removes the usage of try-catch blocks.</a:t>
            </a:r>
          </a:p>
          <a:p>
            <a:r>
              <a:rPr lang="en-US" b="1" dirty="0">
                <a:hlinkClick r:id="rId3"/>
              </a:rPr>
              <a:t>Hibernate Query Language (HQL)</a:t>
            </a:r>
            <a:r>
              <a:rPr lang="en-US" dirty="0"/>
              <a:t> is more object-oriented and close to a </a:t>
            </a:r>
            <a:r>
              <a:rPr lang="en-US" b="1" dirty="0">
                <a:hlinkClick r:id="rId4"/>
              </a:rPr>
              <a:t>Java programming language</a:t>
            </a:r>
            <a:r>
              <a:rPr lang="en-US" dirty="0"/>
              <a:t>. For </a:t>
            </a:r>
            <a:r>
              <a:rPr lang="en-US" b="1" dirty="0">
                <a:hlinkClick r:id="rId2"/>
              </a:rPr>
              <a:t>JDBC</a:t>
            </a:r>
            <a:r>
              <a:rPr lang="en-US" dirty="0"/>
              <a:t>, we need to write native SQL queries.</a:t>
            </a:r>
          </a:p>
          <a:p>
            <a:r>
              <a:rPr lang="en-US" dirty="0"/>
              <a:t>Hibernate supports caching that is better for performance, </a:t>
            </a:r>
            <a:r>
              <a:rPr lang="en-US" b="1" dirty="0">
                <a:hlinkClick r:id="rId2"/>
              </a:rPr>
              <a:t>JDBC</a:t>
            </a:r>
            <a:r>
              <a:rPr lang="en-US" dirty="0"/>
              <a:t> queries are not cached hence performance is low.</a:t>
            </a:r>
          </a:p>
          <a:p>
            <a:r>
              <a:rPr lang="en-US" dirty="0"/>
              <a:t>Hibernate provides an option through which we can create database tables too, for JDBC tables must exist in the database.</a:t>
            </a:r>
          </a:p>
          <a:p>
            <a:r>
              <a:rPr lang="en-US" dirty="0"/>
              <a:t>Hibernate configuration helps us in using JDBC like connection as well as JNDI </a:t>
            </a:r>
            <a:r>
              <a:rPr lang="en-US" i="1" dirty="0" err="1"/>
              <a:t>DataSource</a:t>
            </a:r>
            <a:r>
              <a:rPr lang="en-US" dirty="0"/>
              <a:t> for a connection pool. This is a very important feature in enterprise applications and completely missing in </a:t>
            </a:r>
            <a:r>
              <a:rPr lang="en-US" b="1" dirty="0">
                <a:hlinkClick r:id="rId2"/>
              </a:rPr>
              <a:t>JDBC</a:t>
            </a:r>
            <a:r>
              <a:rPr lang="en-US" dirty="0"/>
              <a:t> API.</a:t>
            </a:r>
          </a:p>
          <a:p>
            <a:r>
              <a:rPr lang="en-US" dirty="0"/>
              <a:t>Hibernate supports JPA annotations, so the code is independent of the implementation and easily replaceable with other ORM tools. </a:t>
            </a:r>
            <a:r>
              <a:rPr lang="en-US" b="1" dirty="0">
                <a:hlinkClick r:id="rId2"/>
              </a:rPr>
              <a:t>JDBC</a:t>
            </a:r>
            <a:r>
              <a:rPr lang="en-US" dirty="0"/>
              <a:t> code is very tightly coupled with the application.</a:t>
            </a:r>
          </a:p>
        </p:txBody>
      </p:sp>
    </p:spTree>
    <p:extLst>
      <p:ext uri="{BB962C8B-B14F-4D97-AF65-F5344CB8AC3E}">
        <p14:creationId xmlns:p14="http://schemas.microsoft.com/office/powerpoint/2010/main" val="38872708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b="1" dirty="0"/>
              <a:t>Architecture</a:t>
            </a:r>
            <a:br>
              <a:rPr lang="en-IN" b="1" dirty="0"/>
            </a:br>
            <a:endParaRPr lang="en-IN" dirty="0"/>
          </a:p>
        </p:txBody>
      </p:sp>
      <p:pic>
        <p:nvPicPr>
          <p:cNvPr id="1026" name="Picture 2" descr="https://4.bp.blogspot.com/-oS8h3K3NVVg/W_0yF7WXm0I/AAAAAAAAE_Y/4ROZk3akTmgJt3N42oQUoMtHfvs9odAyQCLcBGAs/s1600/architectur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8308" y="1596981"/>
            <a:ext cx="6167952" cy="45496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95518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ChangeArrowheads="1"/>
          </p:cNvSpPr>
          <p:nvPr/>
        </p:nvSpPr>
        <p:spPr bwMode="auto">
          <a:xfrm>
            <a:off x="2537138" y="606622"/>
            <a:ext cx="9350062"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b="1" dirty="0"/>
              <a:t>@Entity - This annotation specifies that the class is an entity. </a:t>
            </a:r>
            <a:endParaRPr lang="en-US" b="1" dirty="0" smtClean="0"/>
          </a:p>
          <a:p>
            <a:endParaRPr lang="en-US" b="1" dirty="0" smtClean="0"/>
          </a:p>
          <a:p>
            <a:endParaRPr lang="en-US" b="1" dirty="0"/>
          </a:p>
          <a:p>
            <a:r>
              <a:rPr lang="en-US" b="1" dirty="0"/>
              <a:t>@Table - This annotation specifies the table in the database with which this entity is mapped</a:t>
            </a:r>
            <a:r>
              <a:rPr lang="en-US" b="1" dirty="0" smtClean="0"/>
              <a:t>.</a:t>
            </a:r>
          </a:p>
          <a:p>
            <a:endParaRPr lang="en-US" b="1" dirty="0" smtClean="0"/>
          </a:p>
          <a:p>
            <a:endParaRPr lang="en-US" b="1" dirty="0"/>
          </a:p>
          <a:p>
            <a:r>
              <a:rPr lang="en-US" b="1" dirty="0"/>
              <a:t>@Column - The @Column annotation is used to specify the mapping between a basic entity attribute and the database table column. </a:t>
            </a:r>
            <a:endParaRPr lang="en-US" b="1" dirty="0" smtClean="0"/>
          </a:p>
          <a:p>
            <a:endParaRPr lang="en-US" b="1" dirty="0" smtClean="0"/>
          </a:p>
          <a:p>
            <a:endParaRPr lang="en-US" b="1" dirty="0"/>
          </a:p>
          <a:p>
            <a:r>
              <a:rPr lang="en-US" b="1" dirty="0"/>
              <a:t>@Id -  This annotation specifies the primary key of the </a:t>
            </a:r>
            <a:r>
              <a:rPr lang="en-US" b="1" dirty="0" smtClean="0"/>
              <a:t>entity</a:t>
            </a:r>
          </a:p>
          <a:p>
            <a:endParaRPr lang="en-US" b="1" dirty="0"/>
          </a:p>
          <a:p>
            <a:endParaRPr lang="en-US" b="1" dirty="0"/>
          </a:p>
          <a:p>
            <a:r>
              <a:rPr lang="en-US" b="1" dirty="0"/>
              <a:t>@</a:t>
            </a:r>
            <a:r>
              <a:rPr lang="en-US" b="1" dirty="0" err="1"/>
              <a:t>GeneratedValue</a:t>
            </a:r>
            <a:r>
              <a:rPr lang="en-US" b="1" dirty="0"/>
              <a:t> - This annotation specifies the generation strategies for the values of primary keys.</a:t>
            </a:r>
          </a:p>
        </p:txBody>
      </p:sp>
    </p:spTree>
    <p:extLst>
      <p:ext uri="{BB962C8B-B14F-4D97-AF65-F5344CB8AC3E}">
        <p14:creationId xmlns:p14="http://schemas.microsoft.com/office/powerpoint/2010/main" val="6138508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90390" y="682580"/>
            <a:ext cx="10684933" cy="1275008"/>
          </a:xfrm>
        </p:spPr>
        <p:txBody>
          <a:bodyPr>
            <a:normAutofit fontScale="90000"/>
          </a:bodyPr>
          <a:lstStyle/>
          <a:p>
            <a:r>
              <a:rPr lang="en-IN" b="1" dirty="0">
                <a:solidFill>
                  <a:srgbClr val="FF0000"/>
                </a:solidFill>
              </a:rPr>
              <a:t>Sample Configuration File</a:t>
            </a:r>
            <a:br>
              <a:rPr lang="en-IN" b="1" dirty="0">
                <a:solidFill>
                  <a:srgbClr val="FF0000"/>
                </a:solidFill>
              </a:rPr>
            </a:br>
            <a:endParaRPr lang="en-IN" dirty="0">
              <a:solidFill>
                <a:srgbClr val="FF0000"/>
              </a:solidFill>
            </a:endParaRPr>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944" y="1204602"/>
            <a:ext cx="10560676" cy="5402260"/>
          </a:xfrm>
          <a:prstGeom prst="rect">
            <a:avLst/>
          </a:prstGeom>
        </p:spPr>
      </p:pic>
    </p:spTree>
    <p:extLst>
      <p:ext uri="{BB962C8B-B14F-4D97-AF65-F5344CB8AC3E}">
        <p14:creationId xmlns:p14="http://schemas.microsoft.com/office/powerpoint/2010/main" val="23511187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386366"/>
            <a:ext cx="11590986" cy="6471633"/>
          </a:xfrm>
        </p:spPr>
      </p:pic>
    </p:spTree>
    <p:extLst>
      <p:ext uri="{BB962C8B-B14F-4D97-AF65-F5344CB8AC3E}">
        <p14:creationId xmlns:p14="http://schemas.microsoft.com/office/powerpoint/2010/main" val="876674088"/>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TM02892315[[fn=Wisp]]</Template>
  <TotalTime>156</TotalTime>
  <Words>261</Words>
  <Application>Microsoft Office PowerPoint</Application>
  <PresentationFormat>Widescreen</PresentationFormat>
  <Paragraphs>130</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Century Gothic</vt:lpstr>
      <vt:lpstr>Wingdings 3</vt:lpstr>
      <vt:lpstr>Wisp</vt:lpstr>
      <vt:lpstr>Hibernate Framework</vt:lpstr>
      <vt:lpstr>ORM</vt:lpstr>
      <vt:lpstr>Hibernate Framework</vt:lpstr>
      <vt:lpstr> </vt:lpstr>
      <vt:lpstr>What are the advantages of Hibernate over JDBC?</vt:lpstr>
      <vt:lpstr>Architecture </vt:lpstr>
      <vt:lpstr>PowerPoint Presentation</vt:lpstr>
      <vt:lpstr>Sample Configuration File </vt:lpstr>
      <vt:lpstr>PowerPoint Presentation</vt:lpstr>
      <vt:lpstr>PowerPoint Presentation</vt:lpstr>
      <vt:lpstr>PowerPoint Presentation</vt:lpstr>
      <vt:lpstr>One to Many Mapping in Hibernate Example </vt:lpstr>
      <vt:lpstr>One to Many Mapping in Hibernate Example </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CORE JAVA DAY1</dc:title>
  <dc:creator>Windows User</dc:creator>
  <cp:lastModifiedBy>Windows User</cp:lastModifiedBy>
  <cp:revision>15</cp:revision>
  <dcterms:created xsi:type="dcterms:W3CDTF">2022-12-14T12:55:06Z</dcterms:created>
  <dcterms:modified xsi:type="dcterms:W3CDTF">2023-02-07T12:08:34Z</dcterms:modified>
</cp:coreProperties>
</file>