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65" r:id="rId2"/>
    <p:sldId id="310" r:id="rId3"/>
    <p:sldId id="311" r:id="rId4"/>
    <p:sldId id="313" r:id="rId5"/>
    <p:sldId id="329" r:id="rId6"/>
    <p:sldId id="330" r:id="rId7"/>
    <p:sldId id="331" r:id="rId8"/>
    <p:sldId id="332" r:id="rId9"/>
    <p:sldId id="328" r:id="rId10"/>
    <p:sldId id="320" r:id="rId11"/>
    <p:sldId id="321" r:id="rId12"/>
    <p:sldId id="322" r:id="rId13"/>
    <p:sldId id="323" r:id="rId14"/>
    <p:sldId id="324" r:id="rId15"/>
    <p:sldId id="325" r:id="rId16"/>
    <p:sldId id="333" r:id="rId17"/>
    <p:sldId id="334" r:id="rId18"/>
  </p:sldIdLst>
  <p:sldSz cx="12188825" cy="6858000"/>
  <p:notesSz cx="6858000" cy="9144000"/>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8B6748-EA5D-4662-8048-6711C12129DF}" v="76" dt="2024-05-04T07:34:58.6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29" autoAdjust="0"/>
  </p:normalViewPr>
  <p:slideViewPr>
    <p:cSldViewPr showGuides="1">
      <p:cViewPr varScale="1">
        <p:scale>
          <a:sx n="82" d="100"/>
          <a:sy n="82" d="100"/>
        </p:scale>
        <p:origin x="720" y="72"/>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MAYA VT" userId="2285e80418946601" providerId="LiveId" clId="{5C8B6748-EA5D-4662-8048-6711C12129DF}"/>
    <pc:docChg chg="custSel addSld delSld modSld">
      <pc:chgData name="VISMAYA VT" userId="2285e80418946601" providerId="LiveId" clId="{5C8B6748-EA5D-4662-8048-6711C12129DF}" dt="2024-05-04T07:37:07.985" v="309" actId="115"/>
      <pc:docMkLst>
        <pc:docMk/>
      </pc:docMkLst>
      <pc:sldChg chg="modSp mod">
        <pc:chgData name="VISMAYA VT" userId="2285e80418946601" providerId="LiveId" clId="{5C8B6748-EA5D-4662-8048-6711C12129DF}" dt="2024-05-04T07:32:30.542" v="269" actId="20577"/>
        <pc:sldMkLst>
          <pc:docMk/>
          <pc:sldMk cId="2808920126" sldId="265"/>
        </pc:sldMkLst>
        <pc:spChg chg="mod">
          <ac:chgData name="VISMAYA VT" userId="2285e80418946601" providerId="LiveId" clId="{5C8B6748-EA5D-4662-8048-6711C12129DF}" dt="2024-05-04T07:32:30.542" v="269" actId="20577"/>
          <ac:spMkLst>
            <pc:docMk/>
            <pc:sldMk cId="2808920126" sldId="265"/>
            <ac:spMk id="4" creationId="{00000000-0000-0000-0000-000000000000}"/>
          </ac:spMkLst>
        </pc:spChg>
      </pc:sldChg>
      <pc:sldChg chg="modSp mod">
        <pc:chgData name="VISMAYA VT" userId="2285e80418946601" providerId="LiveId" clId="{5C8B6748-EA5D-4662-8048-6711C12129DF}" dt="2024-05-04T07:37:07.985" v="309" actId="115"/>
        <pc:sldMkLst>
          <pc:docMk/>
          <pc:sldMk cId="2139132589" sldId="310"/>
        </pc:sldMkLst>
        <pc:spChg chg="mod">
          <ac:chgData name="VISMAYA VT" userId="2285e80418946601" providerId="LiveId" clId="{5C8B6748-EA5D-4662-8048-6711C12129DF}" dt="2024-05-04T07:33:43.768" v="275" actId="1076"/>
          <ac:spMkLst>
            <pc:docMk/>
            <pc:sldMk cId="2139132589" sldId="310"/>
            <ac:spMk id="2" creationId="{D5FFC19F-29B6-7A18-C1FB-5ABCF1513E55}"/>
          </ac:spMkLst>
        </pc:spChg>
        <pc:spChg chg="mod">
          <ac:chgData name="VISMAYA VT" userId="2285e80418946601" providerId="LiveId" clId="{5C8B6748-EA5D-4662-8048-6711C12129DF}" dt="2024-05-04T07:37:07.985" v="309" actId="115"/>
          <ac:spMkLst>
            <pc:docMk/>
            <pc:sldMk cId="2139132589" sldId="310"/>
            <ac:spMk id="13" creationId="{00000000-0000-0000-0000-000000000000}"/>
          </ac:spMkLst>
        </pc:spChg>
        <pc:spChg chg="mod">
          <ac:chgData name="VISMAYA VT" userId="2285e80418946601" providerId="LiveId" clId="{5C8B6748-EA5D-4662-8048-6711C12129DF}" dt="2024-05-04T07:32:47.133" v="271" actId="1076"/>
          <ac:spMkLst>
            <pc:docMk/>
            <pc:sldMk cId="2139132589" sldId="310"/>
            <ac:spMk id="14" creationId="{00000000-0000-0000-0000-000000000000}"/>
          </ac:spMkLst>
        </pc:spChg>
      </pc:sldChg>
      <pc:sldChg chg="modSp mod">
        <pc:chgData name="VISMAYA VT" userId="2285e80418946601" providerId="LiveId" clId="{5C8B6748-EA5D-4662-8048-6711C12129DF}" dt="2024-05-04T07:33:20.988" v="273" actId="2711"/>
        <pc:sldMkLst>
          <pc:docMk/>
          <pc:sldMk cId="3106206852" sldId="311"/>
        </pc:sldMkLst>
        <pc:spChg chg="mod">
          <ac:chgData name="VISMAYA VT" userId="2285e80418946601" providerId="LiveId" clId="{5C8B6748-EA5D-4662-8048-6711C12129DF}" dt="2024-05-04T07:33:20.988" v="273" actId="2711"/>
          <ac:spMkLst>
            <pc:docMk/>
            <pc:sldMk cId="3106206852" sldId="311"/>
            <ac:spMk id="13" creationId="{00000000-0000-0000-0000-000000000000}"/>
          </ac:spMkLst>
        </pc:spChg>
      </pc:sldChg>
      <pc:sldChg chg="addSp modSp mod">
        <pc:chgData name="VISMAYA VT" userId="2285e80418946601" providerId="LiveId" clId="{5C8B6748-EA5D-4662-8048-6711C12129DF}" dt="2024-05-04T07:33:55.802" v="276" actId="1076"/>
        <pc:sldMkLst>
          <pc:docMk/>
          <pc:sldMk cId="4206988261" sldId="313"/>
        </pc:sldMkLst>
        <pc:spChg chg="mod">
          <ac:chgData name="VISMAYA VT" userId="2285e80418946601" providerId="LiveId" clId="{5C8B6748-EA5D-4662-8048-6711C12129DF}" dt="2024-05-04T07:00:35.860" v="82" actId="20577"/>
          <ac:spMkLst>
            <pc:docMk/>
            <pc:sldMk cId="4206988261" sldId="313"/>
            <ac:spMk id="2" creationId="{00000000-0000-0000-0000-000000000000}"/>
          </ac:spMkLst>
        </pc:spChg>
        <pc:spChg chg="mod">
          <ac:chgData name="VISMAYA VT" userId="2285e80418946601" providerId="LiveId" clId="{5C8B6748-EA5D-4662-8048-6711C12129DF}" dt="2024-05-04T06:58:42.936" v="31" actId="21"/>
          <ac:spMkLst>
            <pc:docMk/>
            <pc:sldMk cId="4206988261" sldId="313"/>
            <ac:spMk id="6" creationId="{22F75068-53A4-C8B4-4683-4F91394A6768}"/>
          </ac:spMkLst>
        </pc:spChg>
        <pc:picChg chg="add mod">
          <ac:chgData name="VISMAYA VT" userId="2285e80418946601" providerId="LiveId" clId="{5C8B6748-EA5D-4662-8048-6711C12129DF}" dt="2024-05-04T07:33:55.802" v="276" actId="1076"/>
          <ac:picMkLst>
            <pc:docMk/>
            <pc:sldMk cId="4206988261" sldId="313"/>
            <ac:picMk id="10" creationId="{110298D2-5D06-D4F3-129A-A079DF4E1D61}"/>
          </ac:picMkLst>
        </pc:picChg>
      </pc:sldChg>
      <pc:sldChg chg="del">
        <pc:chgData name="VISMAYA VT" userId="2285e80418946601" providerId="LiveId" clId="{5C8B6748-EA5D-4662-8048-6711C12129DF}" dt="2024-05-04T07:34:35.463" v="277" actId="2696"/>
        <pc:sldMkLst>
          <pc:docMk/>
          <pc:sldMk cId="2478160142" sldId="314"/>
        </pc:sldMkLst>
      </pc:sldChg>
      <pc:sldChg chg="del">
        <pc:chgData name="VISMAYA VT" userId="2285e80418946601" providerId="LiveId" clId="{5C8B6748-EA5D-4662-8048-6711C12129DF}" dt="2024-05-04T07:34:44.414" v="279" actId="2696"/>
        <pc:sldMkLst>
          <pc:docMk/>
          <pc:sldMk cId="2681425051" sldId="315"/>
        </pc:sldMkLst>
      </pc:sldChg>
      <pc:sldChg chg="del">
        <pc:chgData name="VISMAYA VT" userId="2285e80418946601" providerId="LiveId" clId="{5C8B6748-EA5D-4662-8048-6711C12129DF}" dt="2024-05-04T07:34:46.991" v="280" actId="2696"/>
        <pc:sldMkLst>
          <pc:docMk/>
          <pc:sldMk cId="2590506655" sldId="316"/>
        </pc:sldMkLst>
      </pc:sldChg>
      <pc:sldChg chg="del">
        <pc:chgData name="VISMAYA VT" userId="2285e80418946601" providerId="LiveId" clId="{5C8B6748-EA5D-4662-8048-6711C12129DF}" dt="2024-05-04T07:34:54.193" v="283" actId="2696"/>
        <pc:sldMkLst>
          <pc:docMk/>
          <pc:sldMk cId="1735722345" sldId="317"/>
        </pc:sldMkLst>
      </pc:sldChg>
      <pc:sldChg chg="del">
        <pc:chgData name="VISMAYA VT" userId="2285e80418946601" providerId="LiveId" clId="{5C8B6748-EA5D-4662-8048-6711C12129DF}" dt="2024-05-04T07:34:52.069" v="282" actId="2696"/>
        <pc:sldMkLst>
          <pc:docMk/>
          <pc:sldMk cId="2765137111" sldId="318"/>
        </pc:sldMkLst>
      </pc:sldChg>
      <pc:sldChg chg="del">
        <pc:chgData name="VISMAYA VT" userId="2285e80418946601" providerId="LiveId" clId="{5C8B6748-EA5D-4662-8048-6711C12129DF}" dt="2024-05-04T07:34:50.073" v="281" actId="2696"/>
        <pc:sldMkLst>
          <pc:docMk/>
          <pc:sldMk cId="1108506989" sldId="319"/>
        </pc:sldMkLst>
      </pc:sldChg>
      <pc:sldChg chg="modSp mod">
        <pc:chgData name="VISMAYA VT" userId="2285e80418946601" providerId="LiveId" clId="{5C8B6748-EA5D-4662-8048-6711C12129DF}" dt="2024-05-04T07:36:59.232" v="308" actId="207"/>
        <pc:sldMkLst>
          <pc:docMk/>
          <pc:sldMk cId="1899623467" sldId="320"/>
        </pc:sldMkLst>
        <pc:spChg chg="mod">
          <ac:chgData name="VISMAYA VT" userId="2285e80418946601" providerId="LiveId" clId="{5C8B6748-EA5D-4662-8048-6711C12129DF}" dt="2024-05-04T07:36:59.232" v="308" actId="207"/>
          <ac:spMkLst>
            <pc:docMk/>
            <pc:sldMk cId="1899623467" sldId="320"/>
            <ac:spMk id="4" creationId="{E3EF847A-8658-5EC9-9F9E-8FBDF1AC8A69}"/>
          </ac:spMkLst>
        </pc:spChg>
      </pc:sldChg>
      <pc:sldChg chg="modSp mod">
        <pc:chgData name="VISMAYA VT" userId="2285e80418946601" providerId="LiveId" clId="{5C8B6748-EA5D-4662-8048-6711C12129DF}" dt="2024-05-04T07:28:31.072" v="220"/>
        <pc:sldMkLst>
          <pc:docMk/>
          <pc:sldMk cId="3507907139" sldId="322"/>
        </pc:sldMkLst>
        <pc:spChg chg="mod">
          <ac:chgData name="VISMAYA VT" userId="2285e80418946601" providerId="LiveId" clId="{5C8B6748-EA5D-4662-8048-6711C12129DF}" dt="2024-05-04T07:28:31.072" v="220"/>
          <ac:spMkLst>
            <pc:docMk/>
            <pc:sldMk cId="3507907139" sldId="322"/>
            <ac:spMk id="2" creationId="{CF37A808-7494-686E-3410-4E0C60A84190}"/>
          </ac:spMkLst>
        </pc:spChg>
      </pc:sldChg>
      <pc:sldChg chg="modSp mod">
        <pc:chgData name="VISMAYA VT" userId="2285e80418946601" providerId="LiveId" clId="{5C8B6748-EA5D-4662-8048-6711C12129DF}" dt="2024-05-04T07:31:22.659" v="252" actId="20577"/>
        <pc:sldMkLst>
          <pc:docMk/>
          <pc:sldMk cId="3717299314" sldId="325"/>
        </pc:sldMkLst>
        <pc:spChg chg="mod">
          <ac:chgData name="VISMAYA VT" userId="2285e80418946601" providerId="LiveId" clId="{5C8B6748-EA5D-4662-8048-6711C12129DF}" dt="2024-05-04T07:31:22.659" v="252" actId="20577"/>
          <ac:spMkLst>
            <pc:docMk/>
            <pc:sldMk cId="3717299314" sldId="325"/>
            <ac:spMk id="2" creationId="{EAB0CA7A-2F1C-349B-BB29-8D70C96BF16C}"/>
          </ac:spMkLst>
        </pc:spChg>
      </pc:sldChg>
      <pc:sldChg chg="addSp delSp modSp new del mod">
        <pc:chgData name="VISMAYA VT" userId="2285e80418946601" providerId="LiveId" clId="{5C8B6748-EA5D-4662-8048-6711C12129DF}" dt="2024-05-04T07:05:37.360" v="104" actId="2696"/>
        <pc:sldMkLst>
          <pc:docMk/>
          <pc:sldMk cId="3793029572" sldId="326"/>
        </pc:sldMkLst>
        <pc:spChg chg="add del mod">
          <ac:chgData name="VISMAYA VT" userId="2285e80418946601" providerId="LiveId" clId="{5C8B6748-EA5D-4662-8048-6711C12129DF}" dt="2024-05-04T06:55:57.306" v="9"/>
          <ac:spMkLst>
            <pc:docMk/>
            <pc:sldMk cId="3793029572" sldId="326"/>
            <ac:spMk id="2" creationId="{D969BE6F-C2DF-C324-65D7-A1C7CF84D02B}"/>
          </ac:spMkLst>
        </pc:spChg>
        <pc:picChg chg="add mod">
          <ac:chgData name="VISMAYA VT" userId="2285e80418946601" providerId="LiveId" clId="{5C8B6748-EA5D-4662-8048-6711C12129DF}" dt="2024-05-04T06:55:48.436" v="6" actId="14100"/>
          <ac:picMkLst>
            <pc:docMk/>
            <pc:sldMk cId="3793029572" sldId="326"/>
            <ac:picMk id="1026" creationId="{B7638392-3FC8-152A-167D-15A146F20570}"/>
          </ac:picMkLst>
        </pc:picChg>
      </pc:sldChg>
      <pc:sldChg chg="addSp delSp modSp new del mod">
        <pc:chgData name="VISMAYA VT" userId="2285e80418946601" providerId="LiveId" clId="{5C8B6748-EA5D-4662-8048-6711C12129DF}" dt="2024-05-04T07:16:16.023" v="179" actId="2696"/>
        <pc:sldMkLst>
          <pc:docMk/>
          <pc:sldMk cId="3757512726" sldId="327"/>
        </pc:sldMkLst>
        <pc:spChg chg="add del mod">
          <ac:chgData name="VISMAYA VT" userId="2285e80418946601" providerId="LiveId" clId="{5C8B6748-EA5D-4662-8048-6711C12129DF}" dt="2024-05-04T06:56:18.105" v="12" actId="21"/>
          <ac:spMkLst>
            <pc:docMk/>
            <pc:sldMk cId="3757512726" sldId="327"/>
            <ac:spMk id="2" creationId="{12576DEF-DF51-5E77-3EEA-8F26F4CADE34}"/>
          </ac:spMkLst>
        </pc:spChg>
        <pc:spChg chg="add del mod">
          <ac:chgData name="VISMAYA VT" userId="2285e80418946601" providerId="LiveId" clId="{5C8B6748-EA5D-4662-8048-6711C12129DF}" dt="2024-05-04T06:57:28.279" v="15"/>
          <ac:spMkLst>
            <pc:docMk/>
            <pc:sldMk cId="3757512726" sldId="327"/>
            <ac:spMk id="3" creationId="{D7FFF58F-3579-10E0-FDAD-28EDB4CE3348}"/>
          </ac:spMkLst>
        </pc:spChg>
        <pc:spChg chg="add del mod">
          <ac:chgData name="VISMAYA VT" userId="2285e80418946601" providerId="LiveId" clId="{5C8B6748-EA5D-4662-8048-6711C12129DF}" dt="2024-05-04T06:57:42.426" v="20"/>
          <ac:spMkLst>
            <pc:docMk/>
            <pc:sldMk cId="3757512726" sldId="327"/>
            <ac:spMk id="4" creationId="{EFF9C42E-04C6-2BE2-19C6-7DFFD883C83E}"/>
          </ac:spMkLst>
        </pc:spChg>
        <pc:spChg chg="add del mod">
          <ac:chgData name="VISMAYA VT" userId="2285e80418946601" providerId="LiveId" clId="{5C8B6748-EA5D-4662-8048-6711C12129DF}" dt="2024-05-04T06:57:42.417" v="18" actId="21"/>
          <ac:spMkLst>
            <pc:docMk/>
            <pc:sldMk cId="3757512726" sldId="327"/>
            <ac:spMk id="5" creationId="{12576DEF-DF51-5E77-3EEA-8F26F4CADE34}"/>
          </ac:spMkLst>
        </pc:spChg>
        <pc:spChg chg="add mod">
          <ac:chgData name="VISMAYA VT" userId="2285e80418946601" providerId="LiveId" clId="{5C8B6748-EA5D-4662-8048-6711C12129DF}" dt="2024-05-04T07:03:35.090" v="100" actId="1076"/>
          <ac:spMkLst>
            <pc:docMk/>
            <pc:sldMk cId="3757512726" sldId="327"/>
            <ac:spMk id="8" creationId="{4E45F744-6969-F960-8005-A90502998ADF}"/>
          </ac:spMkLst>
        </pc:spChg>
        <pc:picChg chg="add del mod">
          <ac:chgData name="VISMAYA VT" userId="2285e80418946601" providerId="LiveId" clId="{5C8B6748-EA5D-4662-8048-6711C12129DF}" dt="2024-05-04T06:57:42.417" v="18" actId="21"/>
          <ac:picMkLst>
            <pc:docMk/>
            <pc:sldMk cId="3757512726" sldId="327"/>
            <ac:picMk id="6" creationId="{0FA9D412-AD54-B325-3B6D-86ADFB78A830}"/>
          </ac:picMkLst>
        </pc:picChg>
        <pc:picChg chg="add del">
          <ac:chgData name="VISMAYA VT" userId="2285e80418946601" providerId="LiveId" clId="{5C8B6748-EA5D-4662-8048-6711C12129DF}" dt="2024-05-04T06:56:18.105" v="12" actId="21"/>
          <ac:picMkLst>
            <pc:docMk/>
            <pc:sldMk cId="3757512726" sldId="327"/>
            <ac:picMk id="2050" creationId="{0FA9D412-AD54-B325-3B6D-86ADFB78A830}"/>
          </ac:picMkLst>
        </pc:picChg>
        <pc:picChg chg="add mod">
          <ac:chgData name="VISMAYA VT" userId="2285e80418946601" providerId="LiveId" clId="{5C8B6748-EA5D-4662-8048-6711C12129DF}" dt="2024-05-04T07:03:57.303" v="103" actId="14100"/>
          <ac:picMkLst>
            <pc:docMk/>
            <pc:sldMk cId="3757512726" sldId="327"/>
            <ac:picMk id="2052" creationId="{A17A6963-4BF2-142B-B8BA-7A959B95E331}"/>
          </ac:picMkLst>
        </pc:picChg>
      </pc:sldChg>
      <pc:sldChg chg="addSp modSp new mod">
        <pc:chgData name="VISMAYA VT" userId="2285e80418946601" providerId="LiveId" clId="{5C8B6748-EA5D-4662-8048-6711C12129DF}" dt="2024-05-04T07:25:01.781" v="217" actId="20577"/>
        <pc:sldMkLst>
          <pc:docMk/>
          <pc:sldMk cId="2430162770" sldId="328"/>
        </pc:sldMkLst>
        <pc:spChg chg="add mod">
          <ac:chgData name="VISMAYA VT" userId="2285e80418946601" providerId="LiveId" clId="{5C8B6748-EA5D-4662-8048-6711C12129DF}" dt="2024-05-04T07:25:01.781" v="217" actId="20577"/>
          <ac:spMkLst>
            <pc:docMk/>
            <pc:sldMk cId="2430162770" sldId="328"/>
            <ac:spMk id="2" creationId="{6E355640-F71C-F3B9-F17B-D8E3B044A72B}"/>
          </ac:spMkLst>
        </pc:spChg>
      </pc:sldChg>
      <pc:sldChg chg="addSp delSp modSp new mod">
        <pc:chgData name="VISMAYA VT" userId="2285e80418946601" providerId="LiveId" clId="{5C8B6748-EA5D-4662-8048-6711C12129DF}" dt="2024-05-04T07:23:40.610" v="204" actId="14100"/>
        <pc:sldMkLst>
          <pc:docMk/>
          <pc:sldMk cId="2925094130" sldId="329"/>
        </pc:sldMkLst>
        <pc:spChg chg="add del mod">
          <ac:chgData name="VISMAYA VT" userId="2285e80418946601" providerId="LiveId" clId="{5C8B6748-EA5D-4662-8048-6711C12129DF}" dt="2024-05-04T07:08:55.824" v="108"/>
          <ac:spMkLst>
            <pc:docMk/>
            <pc:sldMk cId="2925094130" sldId="329"/>
            <ac:spMk id="2" creationId="{B019401B-5EA1-1A1C-9774-FA6B2B825508}"/>
          </ac:spMkLst>
        </pc:spChg>
        <pc:spChg chg="add mod">
          <ac:chgData name="VISMAYA VT" userId="2285e80418946601" providerId="LiveId" clId="{5C8B6748-EA5D-4662-8048-6711C12129DF}" dt="2024-05-04T07:13:04.106" v="145" actId="20577"/>
          <ac:spMkLst>
            <pc:docMk/>
            <pc:sldMk cId="2925094130" sldId="329"/>
            <ac:spMk id="3" creationId="{3DD1EB17-700E-0DBD-B71A-6B3FF914431A}"/>
          </ac:spMkLst>
        </pc:spChg>
        <pc:picChg chg="add del mod">
          <ac:chgData name="VISMAYA VT" userId="2285e80418946601" providerId="LiveId" clId="{5C8B6748-EA5D-4662-8048-6711C12129DF}" dt="2024-05-04T07:12:13.310" v="133" actId="21"/>
          <ac:picMkLst>
            <pc:docMk/>
            <pc:sldMk cId="2925094130" sldId="329"/>
            <ac:picMk id="4" creationId="{4C7D1904-F62C-A37F-A894-1A91D133395B}"/>
          </ac:picMkLst>
        </pc:picChg>
        <pc:picChg chg="add del mod">
          <ac:chgData name="VISMAYA VT" userId="2285e80418946601" providerId="LiveId" clId="{5C8B6748-EA5D-4662-8048-6711C12129DF}" dt="2024-05-04T07:12:21.631" v="135" actId="21"/>
          <ac:picMkLst>
            <pc:docMk/>
            <pc:sldMk cId="2925094130" sldId="329"/>
            <ac:picMk id="5" creationId="{4C7D1904-F62C-A37F-A894-1A91D133395B}"/>
          </ac:picMkLst>
        </pc:picChg>
        <pc:picChg chg="add del mod">
          <ac:chgData name="VISMAYA VT" userId="2285e80418946601" providerId="LiveId" clId="{5C8B6748-EA5D-4662-8048-6711C12129DF}" dt="2024-05-04T07:23:30.772" v="199" actId="21"/>
          <ac:picMkLst>
            <pc:docMk/>
            <pc:sldMk cId="2925094130" sldId="329"/>
            <ac:picMk id="6" creationId="{B5F28C0E-89E8-4875-AFF6-5CFBF2488F54}"/>
          </ac:picMkLst>
        </pc:picChg>
        <pc:picChg chg="add mod">
          <ac:chgData name="VISMAYA VT" userId="2285e80418946601" providerId="LiveId" clId="{5C8B6748-EA5D-4662-8048-6711C12129DF}" dt="2024-05-04T07:23:40.610" v="204" actId="14100"/>
          <ac:picMkLst>
            <pc:docMk/>
            <pc:sldMk cId="2925094130" sldId="329"/>
            <ac:picMk id="7" creationId="{456FF395-E756-286A-9CDB-20D82EE5A973}"/>
          </ac:picMkLst>
        </pc:picChg>
        <pc:picChg chg="add del mod">
          <ac:chgData name="VISMAYA VT" userId="2285e80418946601" providerId="LiveId" clId="{5C8B6748-EA5D-4662-8048-6711C12129DF}" dt="2024-05-04T07:22:59.199" v="191" actId="21"/>
          <ac:picMkLst>
            <pc:docMk/>
            <pc:sldMk cId="2925094130" sldId="329"/>
            <ac:picMk id="4098" creationId="{B5F28C0E-89E8-4875-AFF6-5CFBF2488F54}"/>
          </ac:picMkLst>
        </pc:picChg>
      </pc:sldChg>
      <pc:sldChg chg="addSp delSp modSp new mod">
        <pc:chgData name="VISMAYA VT" userId="2285e80418946601" providerId="LiveId" clId="{5C8B6748-EA5D-4662-8048-6711C12129DF}" dt="2024-05-04T07:15:00.404" v="166" actId="14100"/>
        <pc:sldMkLst>
          <pc:docMk/>
          <pc:sldMk cId="2321655467" sldId="330"/>
        </pc:sldMkLst>
        <pc:spChg chg="add del mod">
          <ac:chgData name="VISMAYA VT" userId="2285e80418946601" providerId="LiveId" clId="{5C8B6748-EA5D-4662-8048-6711C12129DF}" dt="2024-05-04T07:14:01.248" v="153"/>
          <ac:spMkLst>
            <pc:docMk/>
            <pc:sldMk cId="2321655467" sldId="330"/>
            <ac:spMk id="2" creationId="{5BB17DFE-58B6-E9D9-63A3-9BDD05652EC6}"/>
          </ac:spMkLst>
        </pc:spChg>
        <pc:spChg chg="add mod">
          <ac:chgData name="VISMAYA VT" userId="2285e80418946601" providerId="LiveId" clId="{5C8B6748-EA5D-4662-8048-6711C12129DF}" dt="2024-05-04T07:14:23.980" v="159" actId="2710"/>
          <ac:spMkLst>
            <pc:docMk/>
            <pc:sldMk cId="2321655467" sldId="330"/>
            <ac:spMk id="3" creationId="{7DB5CEFF-4A2E-A1D6-F958-8F293500B1C3}"/>
          </ac:spMkLst>
        </pc:spChg>
        <pc:picChg chg="add mod">
          <ac:chgData name="VISMAYA VT" userId="2285e80418946601" providerId="LiveId" clId="{5C8B6748-EA5D-4662-8048-6711C12129DF}" dt="2024-05-04T07:15:00.404" v="166" actId="14100"/>
          <ac:picMkLst>
            <pc:docMk/>
            <pc:sldMk cId="2321655467" sldId="330"/>
            <ac:picMk id="5122" creationId="{E7BBA1B9-B76D-C07C-1522-B64FF1F61684}"/>
          </ac:picMkLst>
        </pc:picChg>
      </pc:sldChg>
      <pc:sldChg chg="addSp modSp new mod">
        <pc:chgData name="VISMAYA VT" userId="2285e80418946601" providerId="LiveId" clId="{5C8B6748-EA5D-4662-8048-6711C12129DF}" dt="2024-05-04T07:16:13.022" v="178" actId="1076"/>
        <pc:sldMkLst>
          <pc:docMk/>
          <pc:sldMk cId="1091277505" sldId="331"/>
        </pc:sldMkLst>
        <pc:spChg chg="add mod">
          <ac:chgData name="VISMAYA VT" userId="2285e80418946601" providerId="LiveId" clId="{5C8B6748-EA5D-4662-8048-6711C12129DF}" dt="2024-05-04T07:15:46.184" v="174" actId="2710"/>
          <ac:spMkLst>
            <pc:docMk/>
            <pc:sldMk cId="1091277505" sldId="331"/>
            <ac:spMk id="2" creationId="{C51CCCE9-DB5E-5667-8442-EE9BDC2B423A}"/>
          </ac:spMkLst>
        </pc:spChg>
        <pc:picChg chg="add mod">
          <ac:chgData name="VISMAYA VT" userId="2285e80418946601" providerId="LiveId" clId="{5C8B6748-EA5D-4662-8048-6711C12129DF}" dt="2024-05-04T07:16:13.022" v="178" actId="1076"/>
          <ac:picMkLst>
            <pc:docMk/>
            <pc:sldMk cId="1091277505" sldId="331"/>
            <ac:picMk id="3" creationId="{E6E53005-3E0F-1817-1B59-D7F74231E4D1}"/>
          </ac:picMkLst>
        </pc:picChg>
      </pc:sldChg>
      <pc:sldChg chg="addSp modSp new mod">
        <pc:chgData name="VISMAYA VT" userId="2285e80418946601" providerId="LiveId" clId="{5C8B6748-EA5D-4662-8048-6711C12129DF}" dt="2024-05-04T07:21:36.233" v="190" actId="14100"/>
        <pc:sldMkLst>
          <pc:docMk/>
          <pc:sldMk cId="4010695428" sldId="332"/>
        </pc:sldMkLst>
        <pc:spChg chg="add mod">
          <ac:chgData name="VISMAYA VT" userId="2285e80418946601" providerId="LiveId" clId="{5C8B6748-EA5D-4662-8048-6711C12129DF}" dt="2024-05-04T07:17:33.915" v="187" actId="2710"/>
          <ac:spMkLst>
            <pc:docMk/>
            <pc:sldMk cId="4010695428" sldId="332"/>
            <ac:spMk id="2" creationId="{94D02412-6DDD-F629-5126-211C8C218932}"/>
          </ac:spMkLst>
        </pc:spChg>
        <pc:picChg chg="add mod">
          <ac:chgData name="VISMAYA VT" userId="2285e80418946601" providerId="LiveId" clId="{5C8B6748-EA5D-4662-8048-6711C12129DF}" dt="2024-05-04T07:21:36.233" v="190" actId="14100"/>
          <ac:picMkLst>
            <pc:docMk/>
            <pc:sldMk cId="4010695428" sldId="332"/>
            <ac:picMk id="6146" creationId="{5F895569-67F8-328A-0EB1-528352ACAA9D}"/>
          </ac:picMkLst>
        </pc:picChg>
      </pc:sldChg>
      <pc:sldChg chg="addSp modSp new mod">
        <pc:chgData name="VISMAYA VT" userId="2285e80418946601" providerId="LiveId" clId="{5C8B6748-EA5D-4662-8048-6711C12129DF}" dt="2024-05-04T07:32:14.950" v="258" actId="2710"/>
        <pc:sldMkLst>
          <pc:docMk/>
          <pc:sldMk cId="202052848" sldId="333"/>
        </pc:sldMkLst>
        <pc:spChg chg="add mod">
          <ac:chgData name="VISMAYA VT" userId="2285e80418946601" providerId="LiveId" clId="{5C8B6748-EA5D-4662-8048-6711C12129DF}" dt="2024-05-04T07:32:14.950" v="258" actId="2710"/>
          <ac:spMkLst>
            <pc:docMk/>
            <pc:sldMk cId="202052848" sldId="333"/>
            <ac:spMk id="2" creationId="{8F005241-D88D-FC9F-2050-8AD715C0AE47}"/>
          </ac:spMkLst>
        </pc:spChg>
      </pc:sldChg>
      <pc:sldChg chg="addSp modSp new mod">
        <pc:chgData name="VISMAYA VT" userId="2285e80418946601" providerId="LiveId" clId="{5C8B6748-EA5D-4662-8048-6711C12129DF}" dt="2024-05-04T07:35:51.912" v="302" actId="1076"/>
        <pc:sldMkLst>
          <pc:docMk/>
          <pc:sldMk cId="3933772294" sldId="334"/>
        </pc:sldMkLst>
        <pc:spChg chg="add mod">
          <ac:chgData name="VISMAYA VT" userId="2285e80418946601" providerId="LiveId" clId="{5C8B6748-EA5D-4662-8048-6711C12129DF}" dt="2024-05-04T07:35:51.912" v="302" actId="1076"/>
          <ac:spMkLst>
            <pc:docMk/>
            <pc:sldMk cId="3933772294" sldId="334"/>
            <ac:spMk id="2" creationId="{396958D7-496D-E6FB-7561-9022826783D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5/4/2024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5/4/2024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5/4/2024</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5/4/2024</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5/4/2024</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5/4/2024</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5/4/2024</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5/4/2024</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5/4/2024</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5/4/2024</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5/4/2024</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5/4/2024</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5/4/2024</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latin typeface="Aptos Display" panose="020B0004020202020204" pitchFamily="34" charset="0"/>
              </a:rPr>
              <a:t>Linear Regression </a:t>
            </a:r>
          </a:p>
        </p:txBody>
      </p:sp>
      <p:sp>
        <p:nvSpPr>
          <p:cNvPr id="4" name="Subtitle 3"/>
          <p:cNvSpPr>
            <a:spLocks noGrp="1"/>
          </p:cNvSpPr>
          <p:nvPr>
            <p:ph type="subTitle" idx="1"/>
          </p:nvPr>
        </p:nvSpPr>
        <p:spPr/>
        <p:txBody>
          <a:bodyPr/>
          <a:lstStyle/>
          <a:p>
            <a:r>
              <a:rPr lang="it-IT" i="1" dirty="0">
                <a:latin typeface="Cambria Math" panose="02040503050406030204" pitchFamily="18" charset="0"/>
                <a:ea typeface="Cambria Math" panose="02040503050406030204" pitchFamily="18" charset="0"/>
              </a:rPr>
              <a:t>Assignment</a:t>
            </a:r>
          </a:p>
          <a:p>
            <a:r>
              <a:rPr lang="it-IT" i="1" dirty="0">
                <a:latin typeface="Cambria Math" panose="02040503050406030204" pitchFamily="18" charset="0"/>
                <a:ea typeface="Cambria Math" panose="02040503050406030204" pitchFamily="18" charset="0"/>
              </a:rPr>
              <a:t>Vismaya vt</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EF847A-8658-5EC9-9F9E-8FBDF1AC8A69}"/>
              </a:ext>
            </a:extLst>
          </p:cNvPr>
          <p:cNvSpPr txBox="1"/>
          <p:nvPr/>
        </p:nvSpPr>
        <p:spPr>
          <a:xfrm>
            <a:off x="1917948" y="271952"/>
            <a:ext cx="8679171" cy="707886"/>
          </a:xfrm>
          <a:prstGeom prst="rect">
            <a:avLst/>
          </a:prstGeom>
          <a:noFill/>
        </p:spPr>
        <p:txBody>
          <a:bodyPr wrap="none" rtlCol="0">
            <a:spAutoFit/>
          </a:bodyPr>
          <a:lstStyle/>
          <a:p>
            <a:r>
              <a:rPr lang="en-IN" sz="4000" u="sng" dirty="0">
                <a:latin typeface="Times New Roman" panose="02020603050405020304" pitchFamily="18" charset="0"/>
                <a:cs typeface="Times New Roman" panose="02020603050405020304" pitchFamily="18" charset="0"/>
              </a:rPr>
              <a:t>GENERAL SUBJECTIVE QUESTIONS</a:t>
            </a:r>
          </a:p>
        </p:txBody>
      </p:sp>
      <p:sp>
        <p:nvSpPr>
          <p:cNvPr id="5" name="TextBox 4">
            <a:extLst>
              <a:ext uri="{FF2B5EF4-FFF2-40B4-BE49-F238E27FC236}">
                <a16:creationId xmlns:a16="http://schemas.microsoft.com/office/drawing/2014/main" id="{D47B5717-5DE0-4516-E67E-B7AED4FA567B}"/>
              </a:ext>
            </a:extLst>
          </p:cNvPr>
          <p:cNvSpPr txBox="1"/>
          <p:nvPr/>
        </p:nvSpPr>
        <p:spPr>
          <a:xfrm>
            <a:off x="405780" y="1196752"/>
            <a:ext cx="11017224" cy="5035353"/>
          </a:xfrm>
          <a:prstGeom prst="rect">
            <a:avLst/>
          </a:prstGeom>
          <a:noFill/>
        </p:spPr>
        <p:txBody>
          <a:bodyPr wrap="square" rtlCol="0">
            <a:spAutoFit/>
          </a:bodyPr>
          <a:lstStyle/>
          <a:p>
            <a:pPr marL="342900" indent="-342900">
              <a:lnSpc>
                <a:spcPct val="150000"/>
              </a:lnSpc>
              <a:buAutoNum type="arabicParenR"/>
            </a:pPr>
            <a:r>
              <a:rPr lang="en-US" dirty="0">
                <a:latin typeface="Times New Roman" panose="02020603050405020304" pitchFamily="18" charset="0"/>
                <a:cs typeface="Times New Roman" panose="02020603050405020304" pitchFamily="18" charset="0"/>
              </a:rPr>
              <a:t>Explain the linear regression algorithm in detail.</a:t>
            </a:r>
          </a:p>
          <a:p>
            <a:pPr>
              <a:lnSpc>
                <a:spcPct val="150000"/>
              </a:lnSpc>
            </a:pPr>
            <a:endParaRPr lang="en-IN" dirty="0">
              <a:latin typeface="Times New Roman" panose="02020603050405020304" pitchFamily="18" charset="0"/>
              <a:cs typeface="Times New Roman" panose="02020603050405020304" pitchFamily="18" charset="0"/>
            </a:endParaRPr>
          </a:p>
          <a:p>
            <a:pPr>
              <a:lnSpc>
                <a:spcPct val="150000"/>
              </a:lnSpc>
            </a:pPr>
            <a:r>
              <a:rPr lang="en-IN" dirty="0">
                <a:latin typeface="Times New Roman" panose="02020603050405020304" pitchFamily="18" charset="0"/>
                <a:cs typeface="Times New Roman" panose="02020603050405020304" pitchFamily="18" charset="0"/>
              </a:rPr>
              <a:t>Ans)</a:t>
            </a:r>
            <a:r>
              <a:rPr lang="en-US" dirty="0">
                <a:latin typeface="Times New Roman" panose="02020603050405020304" pitchFamily="18" charset="0"/>
                <a:cs typeface="Times New Roman" panose="02020603050405020304" pitchFamily="18" charset="0"/>
              </a:rPr>
              <a:t> Linear regression is an interpolation method used to forecast correlation between variables and the degree to which a dependent variable affects an independent </a:t>
            </a:r>
            <a:r>
              <a:rPr lang="en-US" dirty="0" err="1">
                <a:latin typeface="Times New Roman" panose="02020603050405020304" pitchFamily="18" charset="0"/>
                <a:cs typeface="Times New Roman" panose="02020603050405020304" pitchFamily="18" charset="0"/>
              </a:rPr>
              <a:t>variable.We</a:t>
            </a:r>
            <a:r>
              <a:rPr lang="en-US" dirty="0">
                <a:latin typeface="Times New Roman" panose="02020603050405020304" pitchFamily="18" charset="0"/>
                <a:cs typeface="Times New Roman" panose="02020603050405020304" pitchFamily="18" charset="0"/>
              </a:rPr>
              <a:t> divided the dataset into two parts: the training set, which would be used to train a model, and the testing set, which would be used to see how close our model was to the actual output, after looking over the data and cleaning it using exploratory data analysis. We arrive at a final model by dealing with/dropping the necessary columns, repeating the processes (feature reduction), evaluating the collinearity of variables, utilizing the required variables to train the model, and evaluating the R-value of the model and the p-values of dependent variables.</a:t>
            </a:r>
          </a:p>
          <a:p>
            <a:pPr>
              <a:lnSpc>
                <a:spcPct val="150000"/>
              </a:lnSpc>
            </a:pPr>
            <a:r>
              <a:rPr lang="en-US" dirty="0">
                <a:latin typeface="Times New Roman" panose="02020603050405020304" pitchFamily="18" charset="0"/>
                <a:cs typeface="Times New Roman" panose="02020603050405020304" pitchFamily="18" charset="0"/>
              </a:rPr>
              <a:t>We then test the model using the test dataset in accordance with the requirements of linear regression, which stipulate that the error curve must be normal. As a result, the model's conclusion would be used to offer insightful analysis and forecasts for datapoints inside the model's range.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9623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8CD599-8A9B-66C1-3D58-074F9175277C}"/>
              </a:ext>
            </a:extLst>
          </p:cNvPr>
          <p:cNvSpPr txBox="1"/>
          <p:nvPr/>
        </p:nvSpPr>
        <p:spPr>
          <a:xfrm>
            <a:off x="549797" y="908720"/>
            <a:ext cx="10369151" cy="5028556"/>
          </a:xfrm>
          <a:prstGeom prst="rect">
            <a:avLst/>
          </a:prstGeom>
          <a:noFill/>
        </p:spPr>
        <p:txBody>
          <a:bodyPr wrap="square" rtlCol="0">
            <a:spAutoFit/>
          </a:bodyPr>
          <a:lstStyle/>
          <a:p>
            <a:pPr>
              <a:lnSpc>
                <a:spcPct val="150000"/>
              </a:lnSpc>
            </a:pPr>
            <a:r>
              <a:rPr lang="en-US" dirty="0"/>
              <a:t>2) </a:t>
            </a:r>
            <a:r>
              <a:rPr lang="en-US" dirty="0">
                <a:latin typeface="Times New Roman" panose="02020603050405020304" pitchFamily="18" charset="0"/>
                <a:cs typeface="Times New Roman" panose="02020603050405020304" pitchFamily="18" charset="0"/>
              </a:rPr>
              <a:t>Explain the Anscombe’s quartet in detail.</a:t>
            </a: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Ans) Anscombe's quartet is a famous example in statistics that demonstrates the importance of visualizing data before drawing conclusions. It consists of four datasets that have nearly identical simple descriptive statistics (mean, variance, correlation, and linear regression line), yet they exhibit markedly different patterns when graphed.</a:t>
            </a:r>
          </a:p>
          <a:p>
            <a:pPr>
              <a:lnSpc>
                <a:spcPct val="150000"/>
              </a:lnSpc>
            </a:pPr>
            <a:r>
              <a:rPr lang="en-US" dirty="0">
                <a:latin typeface="Times New Roman" panose="02020603050405020304" pitchFamily="18" charset="0"/>
                <a:cs typeface="Times New Roman" panose="02020603050405020304" pitchFamily="18" charset="0"/>
              </a:rPr>
              <a:t>It is not always the case that a regression model is exact; some intelligent data can trick it! There are instances where there are several datasets that are very dissimilar, but the regression model appears the same after training. The Anscombe's quartet is a collection of four such datasets with similar descriptive statistics but a few differences.</a:t>
            </a: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8460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CF37A808-7494-686E-3410-4E0C60A84190}"/>
                  </a:ext>
                </a:extLst>
              </p:cNvPr>
              <p:cNvSpPr txBox="1"/>
              <p:nvPr/>
            </p:nvSpPr>
            <p:spPr>
              <a:xfrm>
                <a:off x="477788" y="836712"/>
                <a:ext cx="10729192" cy="5600636"/>
              </a:xfrm>
              <a:prstGeom prst="rect">
                <a:avLst/>
              </a:prstGeom>
              <a:noFill/>
            </p:spPr>
            <p:txBody>
              <a:bodyPr wrap="square" rtlCol="0">
                <a:spAutoFit/>
              </a:bodyPr>
              <a:lstStyle/>
              <a:p>
                <a:pPr>
                  <a:lnSpc>
                    <a:spcPct val="150000"/>
                  </a:lnSpc>
                </a:pPr>
                <a:r>
                  <a:rPr lang="en-IN" dirty="0"/>
                  <a:t>3) </a:t>
                </a:r>
                <a:r>
                  <a:rPr lang="en-IN" dirty="0">
                    <a:latin typeface="Times New Roman" panose="02020603050405020304" pitchFamily="18" charset="0"/>
                    <a:cs typeface="Times New Roman" panose="02020603050405020304" pitchFamily="18" charset="0"/>
                  </a:rPr>
                  <a:t>What is Pearson’s R?</a:t>
                </a:r>
              </a:p>
              <a:p>
                <a:pPr>
                  <a:lnSpc>
                    <a:spcPct val="150000"/>
                  </a:lnSpc>
                </a:pPr>
                <a:endParaRPr lang="en-IN" dirty="0">
                  <a:latin typeface="Times New Roman" panose="02020603050405020304" pitchFamily="18" charset="0"/>
                  <a:cs typeface="Times New Roman" panose="02020603050405020304" pitchFamily="18" charset="0"/>
                </a:endParaRPr>
              </a:p>
              <a:p>
                <a:pPr>
                  <a:lnSpc>
                    <a:spcPct val="150000"/>
                  </a:lnSpc>
                </a:pPr>
                <a:r>
                  <a:rPr lang="en-IN" dirty="0">
                    <a:latin typeface="Times New Roman" panose="02020603050405020304" pitchFamily="18" charset="0"/>
                    <a:cs typeface="Times New Roman" panose="02020603050405020304" pitchFamily="18" charset="0"/>
                  </a:rPr>
                  <a:t>Ans)</a:t>
                </a:r>
                <a:r>
                  <a:rPr lang="en-US" dirty="0">
                    <a:latin typeface="Times New Roman" panose="02020603050405020304" pitchFamily="18" charset="0"/>
                    <a:cs typeface="Times New Roman" panose="02020603050405020304" pitchFamily="18" charset="0"/>
                  </a:rPr>
                  <a:t> Pearson's correlation coefficient, often denoted as </a:t>
                </a:r>
                <a:r>
                  <a:rPr lang="en-US" dirty="0" err="1">
                    <a:latin typeface="Times New Roman" panose="02020603050405020304" pitchFamily="18" charset="0"/>
                    <a:cs typeface="Times New Roman" panose="02020603050405020304" pitchFamily="18" charset="0"/>
                  </a:rPr>
                  <a:t>r</a:t>
                </a:r>
                <a:r>
                  <a:rPr lang="en-US" dirty="0" err="1">
                    <a:effectLst/>
                    <a:latin typeface="Times New Roman" panose="02020603050405020304" pitchFamily="18" charset="0"/>
                    <a:cs typeface="Times New Roman" panose="02020603050405020304" pitchFamily="18" charset="0"/>
                  </a:rPr>
                  <a:t>r</a:t>
                </a:r>
                <a:r>
                  <a:rPr lang="en-US" dirty="0">
                    <a:latin typeface="Times New Roman" panose="02020603050405020304" pitchFamily="18" charset="0"/>
                    <a:cs typeface="Times New Roman" panose="02020603050405020304" pitchFamily="18" charset="0"/>
                  </a:rPr>
                  <a:t>, is a statistical measure that quantifies the strength and direction of the linear relationship between two continuous variables. It was developed by Karl Pearson, a British mathematician, in the late 19th century.</a:t>
                </a:r>
              </a:p>
              <a:p>
                <a:pPr>
                  <a:lnSpc>
                    <a:spcPct val="150000"/>
                  </a:lnSpc>
                </a:pPr>
                <a:r>
                  <a:rPr lang="en-US" dirty="0">
                    <a:latin typeface="Times New Roman" panose="02020603050405020304" pitchFamily="18" charset="0"/>
                    <a:cs typeface="Times New Roman" panose="02020603050405020304" pitchFamily="18" charset="0"/>
                  </a:rPr>
                  <a:t>The degree of correlation between two variables is expressed as Pearson's correlation coefficient, or Pearson's R. It's frequently applied to linear regression. A perfectly positive and linear correlation is shown by a value of +1 for Pearson's R, whereas a perfectly linear negative regression is indicated by a value of -1. The relative collinearity of two variables is indicated by the values in between</a:t>
                </a:r>
                <a:r>
                  <a:rPr lang="en-US" dirty="0"/>
                  <a:t>.</a:t>
                </a:r>
              </a:p>
              <a:p>
                <a:pPr>
                  <a:lnSpc>
                    <a:spcPct val="150000"/>
                  </a:lnSpc>
                </a:pPr>
                <a:endParaRPr lang="en-US" dirty="0"/>
              </a:p>
              <a:p>
                <a:pPr>
                  <a:lnSpc>
                    <a:spcPct val="150000"/>
                  </a:lnSpc>
                </a:pPr>
                <a14:m>
                  <m:oMathPara xmlns:m="http://schemas.openxmlformats.org/officeDocument/2006/math">
                    <m:oMathParaPr>
                      <m:jc m:val="centerGroup"/>
                    </m:oMathParaPr>
                    <m:oMath xmlns:m="http://schemas.openxmlformats.org/officeDocument/2006/math">
                      <m:r>
                        <a:rPr lang="en-GB" sz="1800" i="1" smtClean="0">
                          <a:effectLst/>
                          <a:latin typeface="Cambria Math" panose="02040503050406030204" pitchFamily="18" charset="0"/>
                          <a:ea typeface="SimSun" panose="02010600030101010101" pitchFamily="2" charset="-122"/>
                          <a:cs typeface="Calibri" panose="020F0502020204030204" pitchFamily="34" charset="0"/>
                        </a:rPr>
                        <m:t>𝑟</m:t>
                      </m:r>
                      <m:r>
                        <a:rPr lang="en-GB" sz="1800" i="1" smtClean="0">
                          <a:effectLst/>
                          <a:latin typeface="Cambria Math" panose="02040503050406030204" pitchFamily="18" charset="0"/>
                          <a:ea typeface="SimSun" panose="02010600030101010101" pitchFamily="2" charset="-122"/>
                          <a:cs typeface="Calibri" panose="020F0502020204030204" pitchFamily="34" charset="0"/>
                        </a:rPr>
                        <m:t>= </m:t>
                      </m:r>
                      <m:f>
                        <m:fPr>
                          <m:ctrlPr>
                            <a:rPr lang="en-IN" sz="1800" i="1">
                              <a:effectLst/>
                              <a:latin typeface="Cambria Math" panose="02040503050406030204" pitchFamily="18" charset="0"/>
                              <a:ea typeface="SimSun" panose="02010600030101010101" pitchFamily="2" charset="-122"/>
                              <a:cs typeface="Calibri" panose="020F0502020204030204" pitchFamily="34" charset="0"/>
                            </a:rPr>
                          </m:ctrlPr>
                        </m:fPr>
                        <m:num>
                          <m:r>
                            <a:rPr lang="en-GB" sz="1800" i="1">
                              <a:effectLst/>
                              <a:latin typeface="Cambria Math" panose="02040503050406030204" pitchFamily="18" charset="0"/>
                              <a:ea typeface="SimSun" panose="02010600030101010101" pitchFamily="2" charset="-122"/>
                              <a:cs typeface="Calibri" panose="020F0502020204030204" pitchFamily="34" charset="0"/>
                            </a:rPr>
                            <m:t>𝑛</m:t>
                          </m:r>
                          <m:d>
                            <m:dPr>
                              <m:ctrlPr>
                                <a:rPr lang="en-IN" sz="1800" i="1">
                                  <a:effectLst/>
                                  <a:latin typeface="Cambria Math" panose="02040503050406030204" pitchFamily="18" charset="0"/>
                                  <a:ea typeface="SimSun" panose="02010600030101010101" pitchFamily="2" charset="-122"/>
                                  <a:cs typeface="Calibri" panose="020F0502020204030204" pitchFamily="34" charset="0"/>
                                </a:rPr>
                              </m:ctrlPr>
                            </m:dPr>
                            <m:e>
                              <m:r>
                                <m:rPr>
                                  <m:sty m:val="p"/>
                                </m:rPr>
                                <a:rPr lang="en-GB" sz="1800">
                                  <a:effectLst/>
                                  <a:latin typeface="Cambria Math" panose="02040503050406030204" pitchFamily="18" charset="0"/>
                                  <a:ea typeface="SimSun" panose="02010600030101010101" pitchFamily="2" charset="-122"/>
                                  <a:cs typeface="Calibri" panose="020F0502020204030204" pitchFamily="34" charset="0"/>
                                </a:rPr>
                                <m:t>Σx</m:t>
                              </m:r>
                              <m:r>
                                <a:rPr lang="en-GB" sz="1800" i="1">
                                  <a:effectLst/>
                                  <a:latin typeface="Cambria Math" panose="02040503050406030204" pitchFamily="18" charset="0"/>
                                  <a:ea typeface="SimSun" panose="02010600030101010101" pitchFamily="2" charset="-122"/>
                                  <a:cs typeface="Calibri" panose="020F0502020204030204" pitchFamily="34" charset="0"/>
                                </a:rPr>
                                <m:t>∗</m:t>
                              </m:r>
                              <m:r>
                                <m:rPr>
                                  <m:sty m:val="p"/>
                                </m:rPr>
                                <a:rPr lang="en-GB" sz="1800">
                                  <a:effectLst/>
                                  <a:latin typeface="Cambria Math" panose="02040503050406030204" pitchFamily="18" charset="0"/>
                                  <a:ea typeface="SimSun" panose="02010600030101010101" pitchFamily="2" charset="-122"/>
                                  <a:cs typeface="Calibri" panose="020F0502020204030204" pitchFamily="34" charset="0"/>
                                </a:rPr>
                                <m:t>y</m:t>
                              </m:r>
                            </m:e>
                          </m:d>
                          <m:r>
                            <a:rPr lang="en-GB" sz="1800" i="1">
                              <a:effectLst/>
                              <a:latin typeface="Cambria Math" panose="02040503050406030204" pitchFamily="18" charset="0"/>
                              <a:ea typeface="SimSun" panose="02010600030101010101" pitchFamily="2" charset="-122"/>
                              <a:cs typeface="Calibri" panose="020F0502020204030204" pitchFamily="34" charset="0"/>
                            </a:rPr>
                            <m:t>−</m:t>
                          </m:r>
                          <m:d>
                            <m:dPr>
                              <m:ctrlPr>
                                <a:rPr lang="en-IN" sz="1800" i="1">
                                  <a:effectLst/>
                                  <a:latin typeface="Cambria Math" panose="02040503050406030204" pitchFamily="18" charset="0"/>
                                  <a:ea typeface="SimSun" panose="02010600030101010101" pitchFamily="2" charset="-122"/>
                                  <a:cs typeface="Calibri" panose="020F0502020204030204" pitchFamily="34" charset="0"/>
                                </a:rPr>
                              </m:ctrlPr>
                            </m:dPr>
                            <m:e>
                              <m:r>
                                <m:rPr>
                                  <m:sty m:val="p"/>
                                </m:rPr>
                                <a:rPr lang="en-GB" sz="1800">
                                  <a:effectLst/>
                                  <a:latin typeface="Cambria Math" panose="02040503050406030204" pitchFamily="18" charset="0"/>
                                  <a:ea typeface="SimSun" panose="02010600030101010101" pitchFamily="2" charset="-122"/>
                                  <a:cs typeface="Calibri" panose="020F0502020204030204" pitchFamily="34" charset="0"/>
                                </a:rPr>
                                <m:t>Σx</m:t>
                              </m:r>
                            </m:e>
                          </m:d>
                          <m:r>
                            <a:rPr lang="en-GB" sz="1800" i="1">
                              <a:effectLst/>
                              <a:latin typeface="Cambria Math" panose="02040503050406030204" pitchFamily="18" charset="0"/>
                              <a:ea typeface="SimSun" panose="02010600030101010101" pitchFamily="2" charset="-122"/>
                              <a:cs typeface="Calibri" panose="020F0502020204030204" pitchFamily="34" charset="0"/>
                            </a:rPr>
                            <m:t>∗</m:t>
                          </m:r>
                          <m:d>
                            <m:dPr>
                              <m:ctrlPr>
                                <a:rPr lang="en-IN" sz="1800" i="1">
                                  <a:effectLst/>
                                  <a:latin typeface="Cambria Math" panose="02040503050406030204" pitchFamily="18" charset="0"/>
                                  <a:ea typeface="SimSun" panose="02010600030101010101" pitchFamily="2" charset="-122"/>
                                  <a:cs typeface="Calibri" panose="020F0502020204030204" pitchFamily="34" charset="0"/>
                                </a:rPr>
                              </m:ctrlPr>
                            </m:dPr>
                            <m:e>
                              <m:r>
                                <m:rPr>
                                  <m:sty m:val="p"/>
                                </m:rPr>
                                <a:rPr lang="en-GB" sz="1800">
                                  <a:effectLst/>
                                  <a:latin typeface="Cambria Math" panose="02040503050406030204" pitchFamily="18" charset="0"/>
                                  <a:ea typeface="SimSun" panose="02010600030101010101" pitchFamily="2" charset="-122"/>
                                  <a:cs typeface="Calibri" panose="020F0502020204030204" pitchFamily="34" charset="0"/>
                                </a:rPr>
                                <m:t>Σy</m:t>
                              </m:r>
                            </m:e>
                          </m:d>
                        </m:num>
                        <m:den>
                          <m:rad>
                            <m:radPr>
                              <m:degHide m:val="on"/>
                              <m:ctrlPr>
                                <a:rPr lang="en-IN" sz="1800" i="1">
                                  <a:effectLst/>
                                  <a:latin typeface="Cambria Math" panose="02040503050406030204" pitchFamily="18" charset="0"/>
                                  <a:ea typeface="SimSun" panose="02010600030101010101" pitchFamily="2" charset="-122"/>
                                  <a:cs typeface="Calibri" panose="020F0502020204030204" pitchFamily="34" charset="0"/>
                                </a:rPr>
                              </m:ctrlPr>
                            </m:radPr>
                            <m:deg/>
                            <m:e>
                              <m:d>
                                <m:dPr>
                                  <m:begChr m:val="["/>
                                  <m:endChr m:val="]"/>
                                  <m:ctrlPr>
                                    <a:rPr lang="en-IN" sz="1800" i="1">
                                      <a:effectLst/>
                                      <a:latin typeface="Cambria Math" panose="02040503050406030204" pitchFamily="18" charset="0"/>
                                      <a:ea typeface="SimSun" panose="02010600030101010101" pitchFamily="2" charset="-122"/>
                                      <a:cs typeface="Calibri" panose="020F0502020204030204" pitchFamily="34" charset="0"/>
                                    </a:rPr>
                                  </m:ctrlPr>
                                </m:dPr>
                                <m:e>
                                  <m:r>
                                    <a:rPr lang="en-GB" sz="1800" i="1">
                                      <a:effectLst/>
                                      <a:latin typeface="Cambria Math" panose="02040503050406030204" pitchFamily="18" charset="0"/>
                                      <a:ea typeface="SimSun" panose="02010600030101010101" pitchFamily="2" charset="-122"/>
                                      <a:cs typeface="Calibri" panose="020F0502020204030204" pitchFamily="34" charset="0"/>
                                    </a:rPr>
                                    <m:t>𝑛</m:t>
                                  </m:r>
                                  <m:r>
                                    <m:rPr>
                                      <m:sty m:val="p"/>
                                    </m:rPr>
                                    <a:rPr lang="en-GB" sz="1800">
                                      <a:effectLst/>
                                      <a:latin typeface="Cambria Math" panose="02040503050406030204" pitchFamily="18" charset="0"/>
                                      <a:ea typeface="SimSun" panose="02010600030101010101" pitchFamily="2" charset="-122"/>
                                      <a:cs typeface="Calibri" panose="020F0502020204030204" pitchFamily="34" charset="0"/>
                                    </a:rPr>
                                    <m:t>Σ</m:t>
                                  </m:r>
                                  <m:sSup>
                                    <m:sSupPr>
                                      <m:ctrlPr>
                                        <a:rPr lang="en-IN" sz="1800" i="1">
                                          <a:effectLst/>
                                          <a:latin typeface="Cambria Math" panose="02040503050406030204" pitchFamily="18" charset="0"/>
                                          <a:ea typeface="SimSun" panose="02010600030101010101" pitchFamily="2" charset="-122"/>
                                          <a:cs typeface="Calibri" panose="020F0502020204030204" pitchFamily="34" charset="0"/>
                                        </a:rPr>
                                      </m:ctrlPr>
                                    </m:sSupPr>
                                    <m:e>
                                      <m:r>
                                        <m:rPr>
                                          <m:sty m:val="p"/>
                                        </m:rPr>
                                        <a:rPr lang="en-GB" sz="1800">
                                          <a:effectLst/>
                                          <a:latin typeface="Cambria Math" panose="02040503050406030204" pitchFamily="18" charset="0"/>
                                          <a:ea typeface="SimSun" panose="02010600030101010101" pitchFamily="2" charset="-122"/>
                                          <a:cs typeface="Calibri" panose="020F0502020204030204" pitchFamily="34" charset="0"/>
                                        </a:rPr>
                                        <m:t>x</m:t>
                                      </m:r>
                                    </m:e>
                                    <m:sup>
                                      <m:r>
                                        <a:rPr lang="en-GB" sz="1800">
                                          <a:effectLst/>
                                          <a:latin typeface="Cambria Math" panose="02040503050406030204" pitchFamily="18" charset="0"/>
                                          <a:ea typeface="SimSun" panose="02010600030101010101" pitchFamily="2" charset="-122"/>
                                          <a:cs typeface="Calibri" panose="020F0502020204030204" pitchFamily="34" charset="0"/>
                                        </a:rPr>
                                        <m:t>2</m:t>
                                      </m:r>
                                    </m:sup>
                                  </m:sSup>
                                  <m:r>
                                    <a:rPr lang="en-GB" sz="1800" i="1">
                                      <a:effectLst/>
                                      <a:latin typeface="Cambria Math" panose="02040503050406030204" pitchFamily="18" charset="0"/>
                                      <a:ea typeface="SimSun" panose="02010600030101010101" pitchFamily="2" charset="-122"/>
                                      <a:cs typeface="Calibri" panose="020F0502020204030204" pitchFamily="34" charset="0"/>
                                    </a:rPr>
                                    <m:t>−</m:t>
                                  </m:r>
                                  <m:sSup>
                                    <m:sSupPr>
                                      <m:ctrlPr>
                                        <a:rPr lang="en-IN" sz="1800" i="1">
                                          <a:effectLst/>
                                          <a:latin typeface="Cambria Math" panose="02040503050406030204" pitchFamily="18" charset="0"/>
                                          <a:ea typeface="SimSun" panose="02010600030101010101" pitchFamily="2" charset="-122"/>
                                          <a:cs typeface="Calibri" panose="020F0502020204030204" pitchFamily="34" charset="0"/>
                                        </a:rPr>
                                      </m:ctrlPr>
                                    </m:sSupPr>
                                    <m:e>
                                      <m:d>
                                        <m:dPr>
                                          <m:ctrlPr>
                                            <a:rPr lang="en-IN" sz="1800" i="1">
                                              <a:effectLst/>
                                              <a:latin typeface="Cambria Math" panose="02040503050406030204" pitchFamily="18" charset="0"/>
                                              <a:ea typeface="SimSun" panose="02010600030101010101" pitchFamily="2" charset="-122"/>
                                              <a:cs typeface="Calibri" panose="020F0502020204030204" pitchFamily="34" charset="0"/>
                                            </a:rPr>
                                          </m:ctrlPr>
                                        </m:dPr>
                                        <m:e>
                                          <m:r>
                                            <m:rPr>
                                              <m:sty m:val="p"/>
                                            </m:rPr>
                                            <a:rPr lang="en-GB" sz="1800">
                                              <a:effectLst/>
                                              <a:latin typeface="Cambria Math" panose="02040503050406030204" pitchFamily="18" charset="0"/>
                                              <a:ea typeface="SimSun" panose="02010600030101010101" pitchFamily="2" charset="-122"/>
                                              <a:cs typeface="Calibri" panose="020F0502020204030204" pitchFamily="34" charset="0"/>
                                            </a:rPr>
                                            <m:t>Σx</m:t>
                                          </m:r>
                                        </m:e>
                                      </m:d>
                                    </m:e>
                                    <m:sup>
                                      <m:r>
                                        <a:rPr lang="en-GB" sz="1800" i="1">
                                          <a:effectLst/>
                                          <a:latin typeface="Cambria Math" panose="02040503050406030204" pitchFamily="18" charset="0"/>
                                          <a:ea typeface="SimSun" panose="02010600030101010101" pitchFamily="2" charset="-122"/>
                                          <a:cs typeface="Calibri" panose="020F0502020204030204" pitchFamily="34" charset="0"/>
                                        </a:rPr>
                                        <m:t>2</m:t>
                                      </m:r>
                                    </m:sup>
                                  </m:sSup>
                                </m:e>
                              </m:d>
                              <m:r>
                                <a:rPr lang="en-GB" sz="1800" i="1">
                                  <a:effectLst/>
                                  <a:latin typeface="Cambria Math" panose="02040503050406030204" pitchFamily="18" charset="0"/>
                                  <a:ea typeface="SimSun" panose="02010600030101010101" pitchFamily="2" charset="-122"/>
                                  <a:cs typeface="Calibri" panose="020F0502020204030204" pitchFamily="34" charset="0"/>
                                </a:rPr>
                                <m:t>∗</m:t>
                              </m:r>
                              <m:d>
                                <m:dPr>
                                  <m:begChr m:val="["/>
                                  <m:endChr m:val="]"/>
                                  <m:ctrlPr>
                                    <a:rPr lang="en-IN" sz="1800" i="1">
                                      <a:effectLst/>
                                      <a:latin typeface="Cambria Math" panose="02040503050406030204" pitchFamily="18" charset="0"/>
                                      <a:ea typeface="SimSun" panose="02010600030101010101" pitchFamily="2" charset="-122"/>
                                      <a:cs typeface="Calibri" panose="020F0502020204030204" pitchFamily="34" charset="0"/>
                                    </a:rPr>
                                  </m:ctrlPr>
                                </m:dPr>
                                <m:e>
                                  <m:r>
                                    <a:rPr lang="en-GB" sz="1800" i="1">
                                      <a:effectLst/>
                                      <a:latin typeface="Cambria Math" panose="02040503050406030204" pitchFamily="18" charset="0"/>
                                      <a:ea typeface="SimSun" panose="02010600030101010101" pitchFamily="2" charset="-122"/>
                                      <a:cs typeface="Calibri" panose="020F0502020204030204" pitchFamily="34" charset="0"/>
                                    </a:rPr>
                                    <m:t>𝑛</m:t>
                                  </m:r>
                                  <m:r>
                                    <m:rPr>
                                      <m:sty m:val="p"/>
                                    </m:rPr>
                                    <a:rPr lang="en-GB" sz="1800">
                                      <a:effectLst/>
                                      <a:latin typeface="Cambria Math" panose="02040503050406030204" pitchFamily="18" charset="0"/>
                                      <a:ea typeface="SimSun" panose="02010600030101010101" pitchFamily="2" charset="-122"/>
                                      <a:cs typeface="Calibri" panose="020F0502020204030204" pitchFamily="34" charset="0"/>
                                    </a:rPr>
                                    <m:t>Σ</m:t>
                                  </m:r>
                                  <m:sSup>
                                    <m:sSupPr>
                                      <m:ctrlPr>
                                        <a:rPr lang="en-IN" sz="1800" i="1">
                                          <a:effectLst/>
                                          <a:latin typeface="Cambria Math" panose="02040503050406030204" pitchFamily="18" charset="0"/>
                                          <a:ea typeface="SimSun" panose="02010600030101010101" pitchFamily="2" charset="-122"/>
                                          <a:cs typeface="Calibri" panose="020F0502020204030204" pitchFamily="34" charset="0"/>
                                        </a:rPr>
                                      </m:ctrlPr>
                                    </m:sSupPr>
                                    <m:e>
                                      <m:r>
                                        <m:rPr>
                                          <m:sty m:val="p"/>
                                        </m:rPr>
                                        <a:rPr lang="en-GB" sz="1800">
                                          <a:effectLst/>
                                          <a:latin typeface="Cambria Math" panose="02040503050406030204" pitchFamily="18" charset="0"/>
                                          <a:ea typeface="SimSun" panose="02010600030101010101" pitchFamily="2" charset="-122"/>
                                          <a:cs typeface="Calibri" panose="020F0502020204030204" pitchFamily="34" charset="0"/>
                                        </a:rPr>
                                        <m:t>y</m:t>
                                      </m:r>
                                    </m:e>
                                    <m:sup>
                                      <m:r>
                                        <a:rPr lang="en-GB" sz="1800">
                                          <a:effectLst/>
                                          <a:latin typeface="Cambria Math" panose="02040503050406030204" pitchFamily="18" charset="0"/>
                                          <a:ea typeface="SimSun" panose="02010600030101010101" pitchFamily="2" charset="-122"/>
                                          <a:cs typeface="Calibri" panose="020F0502020204030204" pitchFamily="34" charset="0"/>
                                        </a:rPr>
                                        <m:t>2</m:t>
                                      </m:r>
                                    </m:sup>
                                  </m:sSup>
                                  <m:r>
                                    <a:rPr lang="en-GB" sz="1800" i="1">
                                      <a:effectLst/>
                                      <a:latin typeface="Cambria Math" panose="02040503050406030204" pitchFamily="18" charset="0"/>
                                      <a:ea typeface="SimSun" panose="02010600030101010101" pitchFamily="2" charset="-122"/>
                                      <a:cs typeface="Calibri" panose="020F0502020204030204" pitchFamily="34" charset="0"/>
                                    </a:rPr>
                                    <m:t>−</m:t>
                                  </m:r>
                                  <m:sSup>
                                    <m:sSupPr>
                                      <m:ctrlPr>
                                        <a:rPr lang="en-IN" sz="1800" i="1">
                                          <a:effectLst/>
                                          <a:latin typeface="Cambria Math" panose="02040503050406030204" pitchFamily="18" charset="0"/>
                                          <a:ea typeface="SimSun" panose="02010600030101010101" pitchFamily="2" charset="-122"/>
                                          <a:cs typeface="Calibri" panose="020F0502020204030204" pitchFamily="34" charset="0"/>
                                        </a:rPr>
                                      </m:ctrlPr>
                                    </m:sSupPr>
                                    <m:e>
                                      <m:d>
                                        <m:dPr>
                                          <m:ctrlPr>
                                            <a:rPr lang="en-IN" sz="1800" i="1">
                                              <a:effectLst/>
                                              <a:latin typeface="Cambria Math" panose="02040503050406030204" pitchFamily="18" charset="0"/>
                                              <a:ea typeface="SimSun" panose="02010600030101010101" pitchFamily="2" charset="-122"/>
                                              <a:cs typeface="Calibri" panose="020F0502020204030204" pitchFamily="34" charset="0"/>
                                            </a:rPr>
                                          </m:ctrlPr>
                                        </m:dPr>
                                        <m:e>
                                          <m:r>
                                            <m:rPr>
                                              <m:sty m:val="p"/>
                                            </m:rPr>
                                            <a:rPr lang="en-GB" sz="1800">
                                              <a:effectLst/>
                                              <a:latin typeface="Cambria Math" panose="02040503050406030204" pitchFamily="18" charset="0"/>
                                              <a:ea typeface="SimSun" panose="02010600030101010101" pitchFamily="2" charset="-122"/>
                                              <a:cs typeface="Calibri" panose="020F0502020204030204" pitchFamily="34" charset="0"/>
                                            </a:rPr>
                                            <m:t>Σy</m:t>
                                          </m:r>
                                        </m:e>
                                      </m:d>
                                    </m:e>
                                    <m:sup>
                                      <m:r>
                                        <a:rPr lang="en-GB" sz="1800" i="1">
                                          <a:effectLst/>
                                          <a:latin typeface="Cambria Math" panose="02040503050406030204" pitchFamily="18" charset="0"/>
                                          <a:ea typeface="SimSun" panose="02010600030101010101" pitchFamily="2" charset="-122"/>
                                          <a:cs typeface="Calibri" panose="020F0502020204030204" pitchFamily="34" charset="0"/>
                                        </a:rPr>
                                        <m:t>2</m:t>
                                      </m:r>
                                    </m:sup>
                                  </m:sSup>
                                </m:e>
                              </m:d>
                            </m:e>
                          </m:rad>
                        </m:den>
                      </m:f>
                    </m:oMath>
                  </m:oMathPara>
                </a14:m>
                <a:endParaRPr lang="en-IN" sz="1800" dirty="0">
                  <a:effectLst/>
                  <a:latin typeface="Palatino Linotype" panose="02040502050505030304" pitchFamily="18" charset="0"/>
                  <a:ea typeface="SimSun" panose="02010600030101010101" pitchFamily="2" charset="-122"/>
                  <a:cs typeface="Times New Roman" panose="02020603050405020304" pitchFamily="18" charset="0"/>
                </a:endParaRPr>
              </a:p>
              <a:p>
                <a:pPr>
                  <a:lnSpc>
                    <a:spcPct val="150000"/>
                  </a:lnSpc>
                </a:pPr>
                <a:endParaRPr lang="en-IN" dirty="0"/>
              </a:p>
            </p:txBody>
          </p:sp>
        </mc:Choice>
        <mc:Fallback>
          <p:sp>
            <p:nvSpPr>
              <p:cNvPr id="2" name="TextBox 1">
                <a:extLst>
                  <a:ext uri="{FF2B5EF4-FFF2-40B4-BE49-F238E27FC236}">
                    <a16:creationId xmlns:a16="http://schemas.microsoft.com/office/drawing/2014/main" id="{CF37A808-7494-686E-3410-4E0C60A84190}"/>
                  </a:ext>
                </a:extLst>
              </p:cNvPr>
              <p:cNvSpPr txBox="1">
                <a:spLocks noRot="1" noChangeAspect="1" noMove="1" noResize="1" noEditPoints="1" noAdjustHandles="1" noChangeArrowheads="1" noChangeShapeType="1" noTextEdit="1"/>
              </p:cNvSpPr>
              <p:nvPr/>
            </p:nvSpPr>
            <p:spPr>
              <a:xfrm>
                <a:off x="477788" y="836712"/>
                <a:ext cx="10729192" cy="5600636"/>
              </a:xfrm>
              <a:prstGeom prst="rect">
                <a:avLst/>
              </a:prstGeom>
              <a:blipFill>
                <a:blip r:embed="rId2"/>
                <a:stretch>
                  <a:fillRect l="-455" r="-739"/>
                </a:stretch>
              </a:blipFill>
            </p:spPr>
            <p:txBody>
              <a:bodyPr/>
              <a:lstStyle/>
              <a:p>
                <a:r>
                  <a:rPr lang="en-IN">
                    <a:noFill/>
                  </a:rPr>
                  <a:t> </a:t>
                </a:r>
              </a:p>
            </p:txBody>
          </p:sp>
        </mc:Fallback>
      </mc:AlternateContent>
    </p:spTree>
    <p:extLst>
      <p:ext uri="{BB962C8B-B14F-4D97-AF65-F5344CB8AC3E}">
        <p14:creationId xmlns:p14="http://schemas.microsoft.com/office/powerpoint/2010/main" val="3507907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305AEE-DDEF-E23E-BB4F-1CD29EAA2C62}"/>
              </a:ext>
            </a:extLst>
          </p:cNvPr>
          <p:cNvSpPr txBox="1"/>
          <p:nvPr/>
        </p:nvSpPr>
        <p:spPr>
          <a:xfrm>
            <a:off x="405780" y="476672"/>
            <a:ext cx="11161240" cy="6697346"/>
          </a:xfrm>
          <a:prstGeom prst="rect">
            <a:avLst/>
          </a:prstGeom>
          <a:noFill/>
        </p:spPr>
        <p:txBody>
          <a:bodyPr wrap="square" rtlCol="0">
            <a:spAutoFit/>
          </a:bodyPr>
          <a:lstStyle/>
          <a:p>
            <a:r>
              <a:rPr lang="en-US" dirty="0"/>
              <a:t>4) </a:t>
            </a:r>
            <a:r>
              <a:rPr lang="en-US" dirty="0">
                <a:latin typeface="Times New Roman" panose="02020603050405020304" pitchFamily="18" charset="0"/>
                <a:cs typeface="Times New Roman" panose="02020603050405020304" pitchFamily="18" charset="0"/>
              </a:rPr>
              <a:t>What is scaling? Why is scaling performed? What is the difference between normalized scaling and standardized scaling?</a:t>
            </a:r>
          </a:p>
          <a:p>
            <a:endParaRPr lang="en-US"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Ans) Scaling is a preprocessing technique used in data analysis and machine learning to transform the features of a dataset to a similar scale. It involves adjusting the range of values of the features so that they all have similar magnitudes. Scaling is performed to ensure that no single feature dominates the analysis or the algorithm's learning process due to having a larger magnitude of values compared to other features.</a:t>
            </a:r>
          </a:p>
          <a:p>
            <a:pPr>
              <a:lnSpc>
                <a:spcPct val="150000"/>
              </a:lnSpc>
            </a:pPr>
            <a:r>
              <a:rPr lang="en-US" dirty="0">
                <a:latin typeface="Times New Roman" panose="02020603050405020304" pitchFamily="18" charset="0"/>
                <a:cs typeface="Times New Roman" panose="02020603050405020304" pitchFamily="18" charset="0"/>
              </a:rPr>
              <a:t>A model cannot function properly with the wrong range of coefficients unless it is scaled. For example, if the sale of a car was reliant on two independent variables, price and months, the price range would be much too high because there are only 12 months in a year. Then, appropriately adjusting the variable price will prevent decimal errors from occurring in the model. Two categories of scaling exist:</a:t>
            </a:r>
          </a:p>
          <a:p>
            <a:pPr marL="285750" indent="-285750">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Normalized scaling: This technique is used to transform the data distribution into a Gaussian distribution. There isn't a predetermined range for it. widely utilized in neural networks.</a:t>
            </a:r>
          </a:p>
          <a:p>
            <a:pPr marL="285750" indent="-285750">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Scaling: One illustration of standardized scaling is provided above. In this case, the variable(s) values are condensed into a particular range in order to fit the model.</a:t>
            </a:r>
          </a:p>
          <a:p>
            <a:pPr>
              <a:lnSpc>
                <a:spcPct val="150000"/>
              </a:lnSpc>
            </a:pPr>
            <a:endParaRPr lang="en-US" dirty="0"/>
          </a:p>
          <a:p>
            <a:pPr>
              <a:lnSpc>
                <a:spcPct val="150000"/>
              </a:lnSpc>
            </a:pPr>
            <a:endParaRPr lang="en-IN" dirty="0"/>
          </a:p>
        </p:txBody>
      </p:sp>
    </p:spTree>
    <p:extLst>
      <p:ext uri="{BB962C8B-B14F-4D97-AF65-F5344CB8AC3E}">
        <p14:creationId xmlns:p14="http://schemas.microsoft.com/office/powerpoint/2010/main" val="836531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F80954-FC5B-4B50-0862-9B76B13C845C}"/>
              </a:ext>
            </a:extLst>
          </p:cNvPr>
          <p:cNvSpPr txBox="1"/>
          <p:nvPr/>
        </p:nvSpPr>
        <p:spPr>
          <a:xfrm>
            <a:off x="693813" y="908720"/>
            <a:ext cx="11017223" cy="4939814"/>
          </a:xfrm>
          <a:prstGeom prst="rect">
            <a:avLst/>
          </a:prstGeom>
          <a:noFill/>
        </p:spPr>
        <p:txBody>
          <a:bodyPr wrap="square" rtlCol="0">
            <a:spAutoFit/>
          </a:bodyPr>
          <a:lstStyle/>
          <a:p>
            <a:pPr>
              <a:lnSpc>
                <a:spcPct val="150000"/>
              </a:lnSpc>
            </a:pPr>
            <a:r>
              <a:rPr lang="en-US" dirty="0"/>
              <a:t>5) </a:t>
            </a:r>
            <a:r>
              <a:rPr lang="en-US" dirty="0">
                <a:latin typeface="Times New Roman" panose="02020603050405020304" pitchFamily="18" charset="0"/>
                <a:cs typeface="Times New Roman" panose="02020603050405020304" pitchFamily="18" charset="0"/>
              </a:rPr>
              <a:t>You might have observed that sometimes the value of VIF is infinite. Why does this happen?</a:t>
            </a: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Ans) Yes, encountering infinite values of Variance Inflation Factor (VIF) is not uncommon in statistical analysis, particularly in regression analysis. VIF is a measure used to detect multicollinearity among predictor variables in a regression model. It quantifies how much the variance of the estimated regression coefficients is inflated due to multicollinearity.</a:t>
            </a:r>
          </a:p>
          <a:p>
            <a:pPr>
              <a:lnSpc>
                <a:spcPct val="150000"/>
              </a:lnSpc>
            </a:pPr>
            <a:r>
              <a:rPr lang="en-US" dirty="0">
                <a:latin typeface="Times New Roman" panose="02020603050405020304" pitchFamily="18" charset="0"/>
                <a:cs typeface="Times New Roman" panose="02020603050405020304" pitchFamily="18" charset="0"/>
              </a:rPr>
              <a:t>The reason why VIF can become infinite is usually due to perfect multicollinearity among predictor variables. Perfect multicollinearity occurs when one predictor variable in a regression model can be exactly predicted by a linear combination of other predictor variables.</a:t>
            </a:r>
          </a:p>
          <a:p>
            <a:pPr>
              <a:lnSpc>
                <a:spcPct val="150000"/>
              </a:lnSpc>
            </a:pPr>
            <a:r>
              <a:rPr lang="en-US" dirty="0">
                <a:latin typeface="Times New Roman" panose="02020603050405020304" pitchFamily="18" charset="0"/>
                <a:cs typeface="Times New Roman" panose="02020603050405020304" pitchFamily="18" charset="0"/>
              </a:rPr>
              <a:t>The R-squared value equals one if there is perfect correlation between the independent variable(s) and the dependent variable. As a result, VIF, or (1/(1-R^2)), approaches infinity.</a:t>
            </a:r>
          </a:p>
          <a:p>
            <a:endParaRPr lang="en-IN" dirty="0"/>
          </a:p>
        </p:txBody>
      </p:sp>
    </p:spTree>
    <p:extLst>
      <p:ext uri="{BB962C8B-B14F-4D97-AF65-F5344CB8AC3E}">
        <p14:creationId xmlns:p14="http://schemas.microsoft.com/office/powerpoint/2010/main" val="1771830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B0CA7A-2F1C-349B-BB29-8D70C96BF16C}"/>
              </a:ext>
            </a:extLst>
          </p:cNvPr>
          <p:cNvSpPr txBox="1"/>
          <p:nvPr/>
        </p:nvSpPr>
        <p:spPr>
          <a:xfrm>
            <a:off x="693812" y="764704"/>
            <a:ext cx="10585176" cy="6275051"/>
          </a:xfrm>
          <a:prstGeom prst="rect">
            <a:avLst/>
          </a:prstGeom>
          <a:noFill/>
        </p:spPr>
        <p:txBody>
          <a:bodyPr wrap="square" rtlCol="0">
            <a:spAutoFit/>
          </a:bodyPr>
          <a:lstStyle/>
          <a:p>
            <a:pPr>
              <a:lnSpc>
                <a:spcPct val="150000"/>
              </a:lnSpc>
            </a:pPr>
            <a:r>
              <a:rPr lang="en-US" dirty="0"/>
              <a:t>6</a:t>
            </a:r>
            <a:r>
              <a:rPr lang="en-US" dirty="0">
                <a:latin typeface="Times New Roman" panose="02020603050405020304" pitchFamily="18" charset="0"/>
                <a:cs typeface="Times New Roman" panose="02020603050405020304" pitchFamily="18" charset="0"/>
              </a:rPr>
              <a:t>) What is a Q-Q plot? Explain the use and importance of a Q-Q plot in linear regression?</a:t>
            </a: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Ans) The quantile-quantile graphs are called Q-Q plots. A graphical tool is utilized to evaluate whether the two data sets have a common distribution. There are three possible types of theoretical distributions: normal, exponential, and uniform. In linear regression, the Q-Q plots help determine if the train and test data sets come from populations with similar distributions. Here's another way to verify that the data sets' normal distribution is a straight line with the patterns described below.</a:t>
            </a:r>
          </a:p>
          <a:p>
            <a:pPr>
              <a:lnSpc>
                <a:spcPct val="150000"/>
              </a:lnSpc>
            </a:pPr>
            <a:r>
              <a:rPr lang="en-US" dirty="0">
                <a:latin typeface="Times New Roman" panose="02020603050405020304" pitchFamily="18" charset="0"/>
                <a:cs typeface="Times New Roman" panose="02020603050405020304" pitchFamily="18" charset="0"/>
              </a:rPr>
              <a:t> • Interpretations</a:t>
            </a: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o Similar distribution: When every quantile data point is positioned at a 45-degree angle to the x-axis and surrounds a straight line.</a:t>
            </a:r>
          </a:p>
          <a:p>
            <a:pPr>
              <a:lnSpc>
                <a:spcPct val="150000"/>
              </a:lnSpc>
            </a:pPr>
            <a:r>
              <a:rPr lang="en-US" dirty="0">
                <a:latin typeface="Times New Roman" panose="02020603050405020304" pitchFamily="18" charset="0"/>
                <a:cs typeface="Times New Roman" panose="02020603050405020304" pitchFamily="18" charset="0"/>
              </a:rPr>
              <a:t>o Y values less than X values: if the quantiles for y-values are smaller than those for x-values.</a:t>
            </a:r>
          </a:p>
          <a:p>
            <a:pPr>
              <a:lnSpc>
                <a:spcPct val="150000"/>
              </a:lnSpc>
            </a:pPr>
            <a:r>
              <a:rPr lang="en-US" dirty="0">
                <a:latin typeface="Times New Roman" panose="02020603050405020304" pitchFamily="18" charset="0"/>
                <a:cs typeface="Times New Roman" panose="02020603050405020304" pitchFamily="18" charset="0"/>
              </a:rPr>
              <a:t>o X values &lt; Y values: When the quantiles for x values are smaller than those for y values.</a:t>
            </a:r>
          </a:p>
          <a:p>
            <a:pPr>
              <a:lnSpc>
                <a:spcPct val="150000"/>
              </a:lnSpc>
            </a:pPr>
            <a:r>
              <a:rPr lang="en-US" dirty="0">
                <a:latin typeface="Times New Roman" panose="02020603050405020304" pitchFamily="18" charset="0"/>
                <a:cs typeface="Times New Roman" panose="02020603050405020304" pitchFamily="18" charset="0"/>
              </a:rPr>
              <a:t>o Diverse distributions: These occur when all of the data points are outside of the straight line.</a:t>
            </a:r>
          </a:p>
          <a:p>
            <a:pPr>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7299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005241-D88D-FC9F-2050-8AD715C0AE47}"/>
              </a:ext>
            </a:extLst>
          </p:cNvPr>
          <p:cNvSpPr txBox="1"/>
          <p:nvPr/>
        </p:nvSpPr>
        <p:spPr>
          <a:xfrm>
            <a:off x="981844" y="1124744"/>
            <a:ext cx="8928992" cy="2535566"/>
          </a:xfrm>
          <a:prstGeom prst="rect">
            <a:avLst/>
          </a:prstGeom>
          <a:noFill/>
        </p:spPr>
        <p:txBody>
          <a:bodyPr wrap="square" rtlCol="0">
            <a:spAutoFit/>
          </a:bodyPr>
          <a:lstStyle/>
          <a:p>
            <a:pPr>
              <a:lnSpc>
                <a:spcPct val="150000"/>
              </a:lnSpc>
            </a:pPr>
            <a:r>
              <a:rPr lang="en-US">
                <a:latin typeface="Times New Roman" panose="02020603050405020304" pitchFamily="18" charset="0"/>
                <a:cs typeface="Times New Roman" panose="02020603050405020304" pitchFamily="18" charset="0"/>
              </a:rPr>
              <a:t>• Benefits</a:t>
            </a:r>
          </a:p>
          <a:p>
            <a:pPr>
              <a:lnSpc>
                <a:spcPct val="150000"/>
              </a:lnSpc>
            </a:pPr>
            <a:r>
              <a:rPr lang="en-US">
                <a:latin typeface="Times New Roman" panose="02020603050405020304" pitchFamily="18" charset="0"/>
                <a:cs typeface="Times New Roman" panose="02020603050405020304" pitchFamily="18" charset="0"/>
              </a:rPr>
              <a:t>o From a single plot, distribution features such as loc, scale shifts, symmetry modifications, and outliers can all be finely tuned.</a:t>
            </a:r>
          </a:p>
          <a:p>
            <a:pPr>
              <a:lnSpc>
                <a:spcPct val="150000"/>
              </a:lnSpc>
            </a:pPr>
            <a:r>
              <a:rPr lang="en-US">
                <a:latin typeface="Times New Roman" panose="02020603050405020304" pitchFamily="18" charset="0"/>
                <a:cs typeface="Times New Roman" panose="02020603050405020304" pitchFamily="18" charset="0"/>
              </a:rPr>
              <a:t>o There is a provision in the plot to include the sample size.</a:t>
            </a:r>
          </a:p>
          <a:p>
            <a:pPr>
              <a:lnSpc>
                <a:spcPct val="150000"/>
              </a:lnSpc>
            </a:pPr>
            <a:endParaRPr lang="en-US">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05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6958D7-496D-E6FB-7561-9022826783D5}"/>
              </a:ext>
            </a:extLst>
          </p:cNvPr>
          <p:cNvSpPr txBox="1"/>
          <p:nvPr/>
        </p:nvSpPr>
        <p:spPr>
          <a:xfrm>
            <a:off x="3718148" y="2636912"/>
            <a:ext cx="6264696" cy="1067600"/>
          </a:xfrm>
          <a:prstGeom prst="rect">
            <a:avLst/>
          </a:prstGeom>
          <a:noFill/>
        </p:spPr>
        <p:txBody>
          <a:bodyPr wrap="square" rtlCol="0">
            <a:spAutoFit/>
          </a:bodyPr>
          <a:lstStyle/>
          <a:p>
            <a:pPr>
              <a:lnSpc>
                <a:spcPct val="150000"/>
              </a:lnSpc>
            </a:pPr>
            <a:r>
              <a:rPr lang="en-IN" sz="4800" dirty="0">
                <a:latin typeface="Times New Roman" panose="02020603050405020304" pitchFamily="18" charset="0"/>
                <a:cs typeface="Times New Roman" panose="02020603050405020304" pitchFamily="18" charset="0"/>
              </a:rPr>
              <a:t>THANKYOU!</a:t>
            </a:r>
          </a:p>
        </p:txBody>
      </p:sp>
    </p:spTree>
    <p:extLst>
      <p:ext uri="{BB962C8B-B14F-4D97-AF65-F5344CB8AC3E}">
        <p14:creationId xmlns:p14="http://schemas.microsoft.com/office/powerpoint/2010/main" val="3933772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701924" y="188640"/>
            <a:ext cx="9144001" cy="936104"/>
          </a:xfrm>
        </p:spPr>
        <p:txBody>
          <a:bodyPr>
            <a:normAutofit/>
          </a:bodyPr>
          <a:lstStyle/>
          <a:p>
            <a:r>
              <a:rPr lang="en-IN" sz="4000" u="sng" dirty="0">
                <a:latin typeface="Times New Roman" panose="02020603050405020304" pitchFamily="18" charset="0"/>
                <a:cs typeface="Times New Roman" panose="02020603050405020304" pitchFamily="18" charset="0"/>
              </a:rPr>
              <a:t>Assignment-based Subjective Questions</a:t>
            </a:r>
            <a:endParaRPr lang="en-US" sz="4000" u="sng" dirty="0">
              <a:latin typeface="Times New Roman" panose="02020603050405020304" pitchFamily="18" charset="0"/>
              <a:cs typeface="Times New Roman" panose="02020603050405020304" pitchFamily="18" charset="0"/>
            </a:endParaRPr>
          </a:p>
        </p:txBody>
      </p:sp>
      <p:sp>
        <p:nvSpPr>
          <p:cNvPr id="14" name="Content Placeholder 13"/>
          <p:cNvSpPr>
            <a:spLocks noGrp="1"/>
          </p:cNvSpPr>
          <p:nvPr>
            <p:ph idx="1"/>
          </p:nvPr>
        </p:nvSpPr>
        <p:spPr>
          <a:xfrm>
            <a:off x="-1178396" y="1916832"/>
            <a:ext cx="9134391" cy="4114801"/>
          </a:xfrm>
        </p:spPr>
        <p:txBody>
          <a:bodyPr>
            <a:normAutofit/>
          </a:bodyPr>
          <a:lstStyle/>
          <a:p>
            <a:pPr marL="1554480" lvl="8" indent="0">
              <a:buNone/>
            </a:pPr>
            <a:r>
              <a:rPr lang="en-US" sz="1800" dirty="0" err="1"/>
              <a:t>i</a:t>
            </a:r>
            <a:r>
              <a:rPr lang="en-US" sz="1800" dirty="0"/>
              <a:t>) </a:t>
            </a:r>
            <a:r>
              <a:rPr lang="en-US" sz="1800" dirty="0">
                <a:latin typeface="Times New Roman" panose="02020603050405020304" pitchFamily="18" charset="0"/>
                <a:cs typeface="Times New Roman" panose="02020603050405020304" pitchFamily="18" charset="0"/>
              </a:rPr>
              <a:t>From your analysis of the categorical variables from the dataset, what could you infer about their effect on the dependent variable? </a:t>
            </a:r>
          </a:p>
        </p:txBody>
      </p:sp>
      <p:sp>
        <p:nvSpPr>
          <p:cNvPr id="2" name="TextBox 1">
            <a:extLst>
              <a:ext uri="{FF2B5EF4-FFF2-40B4-BE49-F238E27FC236}">
                <a16:creationId xmlns:a16="http://schemas.microsoft.com/office/drawing/2014/main" id="{D5FFC19F-29B6-7A18-C1FB-5ABCF1513E55}"/>
              </a:ext>
            </a:extLst>
          </p:cNvPr>
          <p:cNvSpPr txBox="1"/>
          <p:nvPr/>
        </p:nvSpPr>
        <p:spPr>
          <a:xfrm>
            <a:off x="333772" y="2636912"/>
            <a:ext cx="11377265" cy="3788858"/>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Ans) The fall has the greatest demand for bikes. </a:t>
            </a:r>
          </a:p>
          <a:p>
            <a:pPr algn="just">
              <a:lnSpc>
                <a:spcPct val="150000"/>
              </a:lnSpc>
            </a:pPr>
            <a:r>
              <a:rPr lang="en-US" dirty="0">
                <a:latin typeface="Times New Roman" panose="02020603050405020304" pitchFamily="18" charset="0"/>
                <a:cs typeface="Times New Roman" panose="02020603050405020304" pitchFamily="18" charset="0"/>
              </a:rPr>
              <a:t>• Springtime sees a decline in bike demand. </a:t>
            </a:r>
          </a:p>
          <a:p>
            <a:pPr algn="just">
              <a:lnSpc>
                <a:spcPct val="150000"/>
              </a:lnSpc>
            </a:pPr>
            <a:r>
              <a:rPr lang="en-US" dirty="0">
                <a:latin typeface="Times New Roman" panose="02020603050405020304" pitchFamily="18" charset="0"/>
                <a:cs typeface="Times New Roman" panose="02020603050405020304" pitchFamily="18" charset="0"/>
              </a:rPr>
              <a:t>• The demand for bikes in 2019 is more than in 2018. </a:t>
            </a:r>
          </a:p>
          <a:p>
            <a:pPr algn="just">
              <a:lnSpc>
                <a:spcPct val="150000"/>
              </a:lnSpc>
            </a:pPr>
            <a:r>
              <a:rPr lang="en-US" dirty="0">
                <a:latin typeface="Times New Roman" panose="02020603050405020304" pitchFamily="18" charset="0"/>
                <a:cs typeface="Times New Roman" panose="02020603050405020304" pitchFamily="18" charset="0"/>
              </a:rPr>
              <a:t>• From May through October, there is a significant demand for bikes. </a:t>
            </a:r>
          </a:p>
          <a:p>
            <a:pPr algn="just">
              <a:lnSpc>
                <a:spcPct val="150000"/>
              </a:lnSpc>
            </a:pPr>
            <a:r>
              <a:rPr lang="en-US" dirty="0">
                <a:latin typeface="Times New Roman" panose="02020603050405020304" pitchFamily="18" charset="0"/>
                <a:cs typeface="Times New Roman" panose="02020603050405020304" pitchFamily="18" charset="0"/>
              </a:rPr>
              <a:t> When the weather is bright or partly cloudy, there is a strong demand for bicycles; when it is rainy or snowy, there is a      low demand. </a:t>
            </a:r>
          </a:p>
          <a:p>
            <a:pPr algn="just">
              <a:lnSpc>
                <a:spcPct val="150000"/>
              </a:lnSpc>
            </a:pPr>
            <a:r>
              <a:rPr lang="en-US" dirty="0">
                <a:latin typeface="Times New Roman" panose="02020603050405020304" pitchFamily="18" charset="0"/>
                <a:cs typeface="Times New Roman" panose="02020603050405020304" pitchFamily="18" charset="0"/>
              </a:rPr>
              <a:t>• Bicycle demand is essentially constant during the workdays. </a:t>
            </a:r>
          </a:p>
          <a:p>
            <a:pPr>
              <a:lnSpc>
                <a:spcPct val="150000"/>
              </a:lnSpc>
            </a:pPr>
            <a:r>
              <a:rPr lang="en-US" dirty="0">
                <a:latin typeface="Times New Roman" panose="02020603050405020304" pitchFamily="18" charset="0"/>
                <a:cs typeface="Times New Roman" panose="02020603050405020304" pitchFamily="18" charset="0"/>
              </a:rPr>
              <a:t>•The demand for bikes remains constant whether a day is a working day or not. </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rot="10800000" flipV="1">
            <a:off x="333772" y="4077072"/>
            <a:ext cx="9160349" cy="1224136"/>
          </a:xfrm>
        </p:spPr>
        <p:txBody>
          <a:bodyPr>
            <a:normAutofit fontScale="90000"/>
          </a:bodyPr>
          <a:lstStyle/>
          <a:p>
            <a:pPr>
              <a:lnSpc>
                <a:spcPct val="150000"/>
              </a:lnSpc>
            </a:pPr>
            <a:r>
              <a:rPr lang="en-US" sz="2000" dirty="0">
                <a:latin typeface="Times New Roman" panose="02020603050405020304" pitchFamily="18" charset="0"/>
                <a:cs typeface="Times New Roman" panose="02020603050405020304" pitchFamily="18" charset="0"/>
              </a:rPr>
              <a:t>ii)Why is it important to use </a:t>
            </a:r>
            <a:r>
              <a:rPr lang="en-US" sz="2000" dirty="0" err="1">
                <a:latin typeface="Times New Roman" panose="02020603050405020304" pitchFamily="18" charset="0"/>
                <a:cs typeface="Times New Roman" panose="02020603050405020304" pitchFamily="18" charset="0"/>
              </a:rPr>
              <a:t>drop_first</a:t>
            </a:r>
            <a:r>
              <a:rPr lang="en-US" sz="2000" dirty="0">
                <a:latin typeface="Times New Roman" panose="02020603050405020304" pitchFamily="18" charset="0"/>
                <a:cs typeface="Times New Roman" panose="02020603050405020304" pitchFamily="18" charset="0"/>
              </a:rPr>
              <a:t>=True during dummy variable creation? </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Ans)  Since it can be utilized to remove superfluous columns while establishing dummy variables, it is crucial to obtain k-1 dummy variables.</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As an illustration, consider the three variables we have: furnished, semi-furnished, and unfurnished. We can just consider two variables: furnished (1-0) and semi-furnished (0-1).Since we already know that 0-0 denotes unfurnished, we don't need to include unfurnished. so that we can get rid of it .Reduction the collinearity between dummy variables is another purpose for it.</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748" y="982046"/>
            <a:ext cx="11203632" cy="1440160"/>
          </a:xfrm>
        </p:spPr>
        <p:txBody>
          <a:bodyPr>
            <a:normAutofit fontScale="90000"/>
          </a:bodyPr>
          <a:lstStyle/>
          <a:p>
            <a:pPr>
              <a:lnSpc>
                <a:spcPct val="150000"/>
              </a:lnSpc>
            </a:pPr>
            <a:r>
              <a:rPr lang="en-US" sz="1800" dirty="0"/>
              <a:t>iii)</a:t>
            </a:r>
            <a:r>
              <a:rPr lang="en-US" sz="1800" dirty="0">
                <a:latin typeface="Times New Roman" panose="02020603050405020304" pitchFamily="18" charset="0"/>
                <a:cs typeface="Times New Roman" panose="02020603050405020304" pitchFamily="18" charset="0"/>
              </a:rPr>
              <a:t>Looking at the pair-plot among the numerical variables, which one has the highest correlation with the target variable?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Ans) temp' variable has the highest correlation with the target variable.</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2F75068-53A4-C8B4-4683-4F91394A6768}"/>
              </a:ext>
            </a:extLst>
          </p:cNvPr>
          <p:cNvSpPr txBox="1"/>
          <p:nvPr/>
        </p:nvSpPr>
        <p:spPr>
          <a:xfrm>
            <a:off x="117748" y="4221088"/>
            <a:ext cx="9721080" cy="458074"/>
          </a:xfrm>
          <a:prstGeom prst="rect">
            <a:avLst/>
          </a:prstGeom>
          <a:noFill/>
        </p:spPr>
        <p:txBody>
          <a:bodyPr wrap="square" rtlCol="0">
            <a:spAutoFit/>
          </a:bodyPr>
          <a:lstStyle/>
          <a:p>
            <a:pPr>
              <a:lnSpc>
                <a:spcPct val="150000"/>
              </a:lnSpc>
            </a:pP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pic>
        <p:nvPicPr>
          <p:cNvPr id="10" name="Picture 2">
            <a:extLst>
              <a:ext uri="{FF2B5EF4-FFF2-40B4-BE49-F238E27FC236}">
                <a16:creationId xmlns:a16="http://schemas.microsoft.com/office/drawing/2014/main" id="{110298D2-5D06-D4F3-129A-A079DF4E1D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6040" y="1726957"/>
            <a:ext cx="6696744" cy="4988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698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D1EB17-700E-0DBD-B71A-6B3FF914431A}"/>
              </a:ext>
            </a:extLst>
          </p:cNvPr>
          <p:cNvSpPr txBox="1"/>
          <p:nvPr/>
        </p:nvSpPr>
        <p:spPr>
          <a:xfrm>
            <a:off x="405780" y="188640"/>
            <a:ext cx="11089232" cy="3970318"/>
          </a:xfrm>
          <a:prstGeom prst="rect">
            <a:avLst/>
          </a:prstGeom>
          <a:noFill/>
        </p:spPr>
        <p:txBody>
          <a:bodyPr wrap="square" rtlCol="0">
            <a:spAutoFit/>
          </a:bodyPr>
          <a:lstStyle/>
          <a:p>
            <a:pPr>
              <a:lnSpc>
                <a:spcPct val="150000"/>
              </a:lnSpc>
            </a:pPr>
            <a:r>
              <a:rPr lang="en-US" sz="1800" dirty="0">
                <a:latin typeface="Times New Roman" panose="02020603050405020304" pitchFamily="18" charset="0"/>
                <a:cs typeface="Times New Roman" panose="02020603050405020304" pitchFamily="18" charset="0"/>
              </a:rPr>
              <a:t>iv) How did you validate the assumptions of Linear Regression after building the model on the training set?</a:t>
            </a:r>
          </a:p>
          <a:p>
            <a:pPr>
              <a:lnSpc>
                <a:spcPct val="150000"/>
              </a:lnSpc>
            </a:pPr>
            <a:r>
              <a:rPr lang="en-US" sz="1800" dirty="0">
                <a:latin typeface="Times New Roman" panose="02020603050405020304" pitchFamily="18" charset="0"/>
                <a:cs typeface="Times New Roman" panose="02020603050405020304" pitchFamily="18" charset="0"/>
              </a:rPr>
              <a:t>Ans) A basic tenet of a linear regression model is that, when shown on a histogram, the error terms ought to align with a normal curve. We observed the same thing on Out [28]. Thus, this presumption is supported.</a:t>
            </a:r>
          </a:p>
          <a:p>
            <a:pPr>
              <a:lnSpc>
                <a:spcPct val="150000"/>
              </a:lnSpc>
            </a:pPr>
            <a:r>
              <a:rPr lang="en-US" dirty="0">
                <a:latin typeface="Times New Roman" panose="02020603050405020304" pitchFamily="18" charset="0"/>
                <a:cs typeface="Times New Roman" panose="02020603050405020304" pitchFamily="18" charset="0"/>
              </a:rPr>
              <a:t>1. Linear relationship between independent and dependent variables: As seen in the following image, the linearity of the relationship is confirmed by examining the points that are symmetrically distributed around the diagonal line of the actual vs. predicted plot.</a:t>
            </a:r>
          </a:p>
          <a:p>
            <a:endParaRPr lang="en-US" dirty="0"/>
          </a:p>
          <a:p>
            <a:endParaRPr lang="en-US" dirty="0"/>
          </a:p>
          <a:p>
            <a:endParaRPr lang="en-US" dirty="0"/>
          </a:p>
          <a:p>
            <a:endParaRPr lang="en-US" dirty="0"/>
          </a:p>
          <a:p>
            <a:endParaRPr lang="en-IN" dirty="0"/>
          </a:p>
        </p:txBody>
      </p:sp>
      <p:pic>
        <p:nvPicPr>
          <p:cNvPr id="7" name="Picture 6">
            <a:extLst>
              <a:ext uri="{FF2B5EF4-FFF2-40B4-BE49-F238E27FC236}">
                <a16:creationId xmlns:a16="http://schemas.microsoft.com/office/drawing/2014/main" id="{456FF395-E756-286A-9CDB-20D82EE5A973}"/>
              </a:ext>
            </a:extLst>
          </p:cNvPr>
          <p:cNvPicPr>
            <a:picLocks noChangeAspect="1"/>
          </p:cNvPicPr>
          <p:nvPr/>
        </p:nvPicPr>
        <p:blipFill>
          <a:blip r:embed="rId2"/>
          <a:stretch>
            <a:fillRect/>
          </a:stretch>
        </p:blipFill>
        <p:spPr>
          <a:xfrm>
            <a:off x="2638028" y="2924944"/>
            <a:ext cx="6480720" cy="3456384"/>
          </a:xfrm>
          <a:prstGeom prst="rect">
            <a:avLst/>
          </a:prstGeom>
        </p:spPr>
      </p:pic>
    </p:spTree>
    <p:extLst>
      <p:ext uri="{BB962C8B-B14F-4D97-AF65-F5344CB8AC3E}">
        <p14:creationId xmlns:p14="http://schemas.microsoft.com/office/powerpoint/2010/main" val="292509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B5CEFF-4A2E-A1D6-F958-8F293500B1C3}"/>
              </a:ext>
            </a:extLst>
          </p:cNvPr>
          <p:cNvSpPr txBox="1"/>
          <p:nvPr/>
        </p:nvSpPr>
        <p:spPr>
          <a:xfrm>
            <a:off x="405780" y="404664"/>
            <a:ext cx="9937104" cy="1200329"/>
          </a:xfrm>
          <a:prstGeom prst="rect">
            <a:avLst/>
          </a:prstGeom>
          <a:noFill/>
        </p:spPr>
        <p:txBody>
          <a:bodyPr wrap="square" rtlCol="0">
            <a:spAutoFit/>
          </a:bodyPr>
          <a:lstStyle/>
          <a:p>
            <a:pPr>
              <a:lnSpc>
                <a:spcPct val="150000"/>
              </a:lnSpc>
            </a:pPr>
            <a:r>
              <a:rPr lang="en-US" dirty="0"/>
              <a:t>2. </a:t>
            </a:r>
            <a:r>
              <a:rPr lang="en-US" dirty="0">
                <a:latin typeface="Times New Roman" panose="02020603050405020304" pitchFamily="18" charset="0"/>
                <a:cs typeface="Times New Roman" panose="02020603050405020304" pitchFamily="18" charset="0"/>
              </a:rPr>
              <a:t>Mistake terms are independent of one another - Since there is no discernible pattern in the error terms concerning prediction, we can state that the error terms are independent of one another.</a:t>
            </a:r>
          </a:p>
          <a:p>
            <a:endParaRPr lang="en-IN" dirty="0"/>
          </a:p>
        </p:txBody>
      </p:sp>
      <p:pic>
        <p:nvPicPr>
          <p:cNvPr id="5122" name="Picture 2">
            <a:extLst>
              <a:ext uri="{FF2B5EF4-FFF2-40B4-BE49-F238E27FC236}">
                <a16:creationId xmlns:a16="http://schemas.microsoft.com/office/drawing/2014/main" id="{E7BBA1B9-B76D-C07C-1522-B64FF1F616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8028" y="1700809"/>
            <a:ext cx="6696744" cy="4752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1655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1CCCE9-DB5E-5667-8442-EE9BDC2B423A}"/>
              </a:ext>
            </a:extLst>
          </p:cNvPr>
          <p:cNvSpPr txBox="1"/>
          <p:nvPr/>
        </p:nvSpPr>
        <p:spPr>
          <a:xfrm>
            <a:off x="333772" y="476672"/>
            <a:ext cx="11233248" cy="873572"/>
          </a:xfrm>
          <a:prstGeom prst="rect">
            <a:avLst/>
          </a:prstGeom>
          <a:noFill/>
        </p:spPr>
        <p:txBody>
          <a:bodyPr wrap="square" rtlCol="0">
            <a:spAutoFit/>
          </a:bodyPr>
          <a:lstStyle/>
          <a:p>
            <a:pPr>
              <a:lnSpc>
                <a:spcPct val="150000"/>
              </a:lnSpc>
            </a:pPr>
            <a:r>
              <a:rPr lang="en-US" dirty="0">
                <a:latin typeface="Times New Roman" panose="02020603050405020304" pitchFamily="18" charset="0"/>
                <a:cs typeface="Times New Roman" panose="02020603050405020304" pitchFamily="18" charset="0"/>
              </a:rPr>
              <a:t>3. Error terms have a normal distribution: An understanding of the error terms' normal distribution and the mean of 0 can be gained from a histogram and distribution plot. The same is seen rather clearly in the figure below.</a:t>
            </a:r>
            <a:endParaRPr lang="en-IN" dirty="0">
              <a:latin typeface="Times New Roman" panose="02020603050405020304" pitchFamily="18" charset="0"/>
              <a:cs typeface="Times New Roman" panose="02020603050405020304" pitchFamily="18" charset="0"/>
            </a:endParaRPr>
          </a:p>
        </p:txBody>
      </p:sp>
      <p:pic>
        <p:nvPicPr>
          <p:cNvPr id="3" name="Picture 4">
            <a:extLst>
              <a:ext uri="{FF2B5EF4-FFF2-40B4-BE49-F238E27FC236}">
                <a16:creationId xmlns:a16="http://schemas.microsoft.com/office/drawing/2014/main" id="{E6E53005-3E0F-1817-1B59-D7F74231E4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8028" y="1761703"/>
            <a:ext cx="6336704" cy="4619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1277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D02412-6DDD-F629-5126-211C8C218932}"/>
              </a:ext>
            </a:extLst>
          </p:cNvPr>
          <p:cNvSpPr txBox="1"/>
          <p:nvPr/>
        </p:nvSpPr>
        <p:spPr>
          <a:xfrm>
            <a:off x="549796" y="692696"/>
            <a:ext cx="11233248" cy="1289071"/>
          </a:xfrm>
          <a:prstGeom prst="rect">
            <a:avLst/>
          </a:prstGeom>
          <a:noFill/>
        </p:spPr>
        <p:txBody>
          <a:bodyPr wrap="square" rtlCol="0">
            <a:spAutoFit/>
          </a:bodyPr>
          <a:lstStyle/>
          <a:p>
            <a:pPr>
              <a:lnSpc>
                <a:spcPct val="150000"/>
              </a:lnSpc>
            </a:pPr>
            <a:r>
              <a:rPr lang="en-US" dirty="0">
                <a:latin typeface="Times New Roman" panose="02020603050405020304" pitchFamily="18" charset="0"/>
                <a:cs typeface="Times New Roman" panose="02020603050405020304" pitchFamily="18" charset="0"/>
              </a:rPr>
              <a:t>4. Error terms have constant variance (homoscedasticity): As we can see, error terms roughly follow the assumption of homoscedasticity because of their constant variance.</a:t>
            </a:r>
          </a:p>
          <a:p>
            <a:pPr>
              <a:lnSpc>
                <a:spcPct val="150000"/>
              </a:lnSpc>
            </a:pPr>
            <a:endParaRPr lang="en-US" dirty="0">
              <a:latin typeface="Times New Roman" panose="02020603050405020304" pitchFamily="18" charset="0"/>
              <a:cs typeface="Times New Roman" panose="02020603050405020304" pitchFamily="18" charset="0"/>
            </a:endParaRPr>
          </a:p>
        </p:txBody>
      </p:sp>
      <p:pic>
        <p:nvPicPr>
          <p:cNvPr id="6146" name="Picture 2">
            <a:extLst>
              <a:ext uri="{FF2B5EF4-FFF2-40B4-BE49-F238E27FC236}">
                <a16:creationId xmlns:a16="http://schemas.microsoft.com/office/drawing/2014/main" id="{5F895569-67F8-328A-0EB1-528352ACAA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4132" y="1981767"/>
            <a:ext cx="5904656" cy="4352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0695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355640-F71C-F3B9-F17B-D8E3B044A72B}"/>
              </a:ext>
            </a:extLst>
          </p:cNvPr>
          <p:cNvSpPr txBox="1"/>
          <p:nvPr/>
        </p:nvSpPr>
        <p:spPr>
          <a:xfrm>
            <a:off x="261764" y="404664"/>
            <a:ext cx="10153128" cy="6232475"/>
          </a:xfrm>
          <a:prstGeom prst="rect">
            <a:avLst/>
          </a:prstGeom>
          <a:noFill/>
        </p:spPr>
        <p:txBody>
          <a:bodyPr wrap="square" rtlCol="0">
            <a:spAutoFit/>
          </a:bodyPr>
          <a:lstStyle/>
          <a:p>
            <a:pPr>
              <a:lnSpc>
                <a:spcPct val="150000"/>
              </a:lnSpc>
            </a:pPr>
            <a:r>
              <a:rPr lang="en-US" sz="2000" dirty="0"/>
              <a:t>v) </a:t>
            </a:r>
            <a:r>
              <a:rPr lang="en-US" dirty="0">
                <a:latin typeface="Times New Roman" panose="02020603050405020304" pitchFamily="18" charset="0"/>
                <a:cs typeface="Times New Roman" panose="02020603050405020304" pitchFamily="18" charset="0"/>
              </a:rPr>
              <a:t>Based on the final model, which are the top 3 features contributing significantly towards explaining the demand of the shared bikes?</a:t>
            </a:r>
          </a:p>
          <a:p>
            <a:pPr>
              <a:lnSpc>
                <a:spcPct val="150000"/>
              </a:lnSpc>
            </a:pPr>
            <a:r>
              <a:rPr lang="en-US" dirty="0">
                <a:latin typeface="Times New Roman" panose="02020603050405020304" pitchFamily="18" charset="0"/>
                <a:cs typeface="Times New Roman" panose="02020603050405020304" pitchFamily="18" charset="0"/>
              </a:rPr>
              <a:t>Ans) The features with the greatest coefficients are the top three features that directly affect the count. These are: temperature, year (which influences positively), and precipitation and snowfall (which influences negatively).</a:t>
            </a: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The first three factors are:</a:t>
            </a:r>
          </a:p>
          <a:p>
            <a:pPr>
              <a:lnSpc>
                <a:spcPct val="150000"/>
              </a:lnSpc>
            </a:pPr>
            <a:r>
              <a:rPr lang="en-US" dirty="0">
                <a:latin typeface="Times New Roman" panose="02020603050405020304" pitchFamily="18" charset="0"/>
                <a:cs typeface="Times New Roman" panose="02020603050405020304" pitchFamily="18" charset="0"/>
              </a:rPr>
              <a:t>weather: The single most important factor that has a beneficial impact on business is temperature. Other environmental factors, such as humidity, wind speed, rain, and cloud cover, have a negative impact on business.</a:t>
            </a:r>
          </a:p>
          <a:p>
            <a:pPr>
              <a:lnSpc>
                <a:spcPct val="150000"/>
              </a:lnSpc>
            </a:pPr>
            <a:r>
              <a:rPr lang="en-US" dirty="0">
                <a:latin typeface="Times New Roman" panose="02020603050405020304" pitchFamily="18" charset="0"/>
                <a:cs typeface="Times New Roman" panose="02020603050405020304" pitchFamily="18" charset="0"/>
              </a:rPr>
              <a:t>Year: Considering the geological characteristics, the growth appears organic year after year.</a:t>
            </a:r>
          </a:p>
          <a:p>
            <a:pPr>
              <a:lnSpc>
                <a:spcPct val="150000"/>
              </a:lnSpc>
            </a:pPr>
            <a:r>
              <a:rPr lang="en-US" dirty="0">
                <a:latin typeface="Times New Roman" panose="02020603050405020304" pitchFamily="18" charset="0"/>
                <a:cs typeface="Times New Roman" panose="02020603050405020304" pitchFamily="18" charset="0"/>
              </a:rPr>
              <a:t>Season: The need for shared bikes is mostly influenced by the winter months.</a:t>
            </a: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30162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113</TotalTime>
  <Words>1746</Words>
  <Application>Microsoft Office PowerPoint</Application>
  <PresentationFormat>Custom</PresentationFormat>
  <Paragraphs>71</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Aptos Display</vt:lpstr>
      <vt:lpstr>Arial</vt:lpstr>
      <vt:lpstr>Cambria Math</vt:lpstr>
      <vt:lpstr>Corbel</vt:lpstr>
      <vt:lpstr>Palatino Linotype</vt:lpstr>
      <vt:lpstr>Times New Roman</vt:lpstr>
      <vt:lpstr>Wingdings</vt:lpstr>
      <vt:lpstr>Digital Blue Tunnel 16x9</vt:lpstr>
      <vt:lpstr>Linear Regression </vt:lpstr>
      <vt:lpstr>Assignment-based Subjective Questions</vt:lpstr>
      <vt:lpstr>ii)Why is it important to use drop_first=True during dummy variable creation?   Ans)  Since it can be utilized to remove superfluous columns while establishing dummy variables, it is crucial to obtain k-1 dummy variables.  As an illustration, consider the three variables we have: furnished, semi-furnished, and unfurnished. We can just consider two variables: furnished (1-0) and semi-furnished (0-1).Since we already know that 0-0 denotes unfurnished, we don't need to include unfurnished. so that we can get rid of it .Reduction the collinearity between dummy variables is another purpose for it. </vt:lpstr>
      <vt:lpstr>iii)Looking at the pair-plot among the numerical variables, which one has the highest correlation with the target variable?  Ans) temp' variable has the highest correlation with the target variable.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Regression </dc:title>
  <dc:creator>VISMAYA VT</dc:creator>
  <cp:lastModifiedBy>VISMAYA VT</cp:lastModifiedBy>
  <cp:revision>1</cp:revision>
  <dcterms:created xsi:type="dcterms:W3CDTF">2024-05-04T05:43:27Z</dcterms:created>
  <dcterms:modified xsi:type="dcterms:W3CDTF">2024-05-04T07:37:11Z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