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cfee581f9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cfee581f9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e4e6329c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e4e6329c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b9308e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b9308e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9308ed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b9308ed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b9308ed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b9308ed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b9308ed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b9308ed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b9308ed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b9308ed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5a0238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5a0238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5a0236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65a0236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cfee581f9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cfee581f9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cfee581f9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cfee581f9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6491732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649173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cfee581f9_0_1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cfee581f9_0_1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491732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491732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cfee581f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cfee581f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e4e632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e4e632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cfee581f9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cfee581f9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fee581f9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fee581f9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fee581f9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fee581f9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fee581f9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fee581f9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kmader/skin-cancer-mnist-ham10000" TargetMode="External"/><Relationship Id="rId4" Type="http://schemas.openxmlformats.org/officeDocument/2006/relationships/hyperlink" Target="https://www.fast.ai/" TargetMode="External"/><Relationship Id="rId5" Type="http://schemas.openxmlformats.org/officeDocument/2006/relationships/hyperlink" Target="https://www.ncbi.nlm.nih.gov/pmc/articles/PMC6091241/" TargetMode="External"/><Relationship Id="rId6" Type="http://schemas.openxmlformats.org/officeDocument/2006/relationships/hyperlink" Target="https://towardsdatascience.com/understanding-and-coding-a-resnet-in-keras-446d7ff84d33" TargetMode="External"/><Relationship Id="rId7" Type="http://schemas.openxmlformats.org/officeDocument/2006/relationships/hyperlink" Target="https://towardsdatascience.com/a-comprehensive-guide-to-convolutional-neural-networks-the-eli5-way-3bd2b1164a53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10450" y="87550"/>
            <a:ext cx="81231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rgbClr val="FFFFFF"/>
                </a:solidFill>
              </a:rPr>
              <a:t>SKIN CANCER CLASSIFICATION USING </a:t>
            </a:r>
            <a:r>
              <a:rPr lang="en" sz="3020">
                <a:solidFill>
                  <a:srgbClr val="FFFFFF"/>
                </a:solidFill>
              </a:rPr>
              <a:t>CONVOLUTIONAL</a:t>
            </a:r>
            <a:r>
              <a:rPr lang="en" sz="3020">
                <a:solidFill>
                  <a:srgbClr val="FFFFFF"/>
                </a:solidFill>
              </a:rPr>
              <a:t>  </a:t>
            </a:r>
            <a:r>
              <a:rPr lang="en" sz="3020">
                <a:solidFill>
                  <a:srgbClr val="FFFFFF"/>
                </a:solidFill>
              </a:rPr>
              <a:t>NEURAL</a:t>
            </a:r>
            <a:r>
              <a:rPr lang="en" sz="3020">
                <a:solidFill>
                  <a:srgbClr val="FFFFFF"/>
                </a:solidFill>
              </a:rPr>
              <a:t> NETWORKS</a:t>
            </a:r>
            <a:endParaRPr sz="302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0450" y="1292950"/>
            <a:ext cx="81231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9900"/>
                </a:solidFill>
              </a:rPr>
              <a:t> </a:t>
            </a:r>
            <a:r>
              <a:rPr lang="en" sz="1700">
                <a:solidFill>
                  <a:srgbClr val="FF9900"/>
                </a:solidFill>
              </a:rPr>
              <a:t>Presented By:</a:t>
            </a:r>
            <a:endParaRPr sz="17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Shraddha Narale                      2GI17CS121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Vinodkumar Talawar                  2GI17CS163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Vismay Gunda                          2GI17CS169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Vishal K                                     2GI17CS167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9900"/>
                </a:solidFill>
              </a:rPr>
              <a:t>Under the Guidance of:</a:t>
            </a:r>
            <a:endParaRPr sz="17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Prof. P.S. Khangoudar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Dept of Computer Science and Engineering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KLS Gogte Institute of Technology, Belgaum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2020-21</a:t>
            </a:r>
            <a:r>
              <a:rPr lang="en" sz="1700">
                <a:solidFill>
                  <a:srgbClr val="FFFFFF"/>
                </a:solidFill>
              </a:rPr>
              <a:t>   </a:t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101725" y="134500"/>
            <a:ext cx="81231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>
                <a:solidFill>
                  <a:srgbClr val="FF9900"/>
                </a:solidFill>
              </a:rPr>
              <a:t>System Flow Diagram</a:t>
            </a:r>
            <a:endParaRPr b="1" sz="2188">
              <a:solidFill>
                <a:srgbClr val="FF9900"/>
              </a:solidFill>
            </a:endParaRPr>
          </a:p>
        </p:txBody>
      </p:sp>
      <p:sp>
        <p:nvSpPr>
          <p:cNvPr id="125" name="Google Shape;125;p22"/>
          <p:cNvSpPr txBox="1"/>
          <p:nvPr>
            <p:ph idx="1" type="subTitle"/>
          </p:nvPr>
        </p:nvSpPr>
        <p:spPr>
          <a:xfrm>
            <a:off x="56575" y="801950"/>
            <a:ext cx="8213400" cy="3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3009250" y="736700"/>
            <a:ext cx="20892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3009250" y="2141025"/>
            <a:ext cx="20892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Algorithm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009250" y="3771625"/>
            <a:ext cx="20892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Neural Network with weight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974750" y="3771625"/>
            <a:ext cx="20892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29450" y="3771625"/>
            <a:ext cx="2089200" cy="5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Neural Network</a:t>
            </a:r>
            <a:endParaRPr/>
          </a:p>
        </p:txBody>
      </p:sp>
      <p:cxnSp>
        <p:nvCxnSpPr>
          <p:cNvPr id="131" name="Google Shape;131;p22"/>
          <p:cNvCxnSpPr>
            <a:stCxn id="126" idx="2"/>
            <a:endCxn id="127" idx="0"/>
          </p:cNvCxnSpPr>
          <p:nvPr/>
        </p:nvCxnSpPr>
        <p:spPr>
          <a:xfrm>
            <a:off x="4053850" y="1241900"/>
            <a:ext cx="0" cy="89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7" idx="2"/>
            <a:endCxn id="128" idx="0"/>
          </p:cNvCxnSpPr>
          <p:nvPr/>
        </p:nvCxnSpPr>
        <p:spPr>
          <a:xfrm>
            <a:off x="4053850" y="2646225"/>
            <a:ext cx="0" cy="11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2"/>
          <p:cNvCxnSpPr>
            <a:stCxn id="130" idx="3"/>
            <a:endCxn id="128" idx="1"/>
          </p:cNvCxnSpPr>
          <p:nvPr/>
        </p:nvCxnSpPr>
        <p:spPr>
          <a:xfrm>
            <a:off x="2318650" y="4024225"/>
            <a:ext cx="69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endCxn id="129" idx="1"/>
          </p:cNvCxnSpPr>
          <p:nvPr/>
        </p:nvCxnSpPr>
        <p:spPr>
          <a:xfrm>
            <a:off x="5098450" y="4024225"/>
            <a:ext cx="876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138450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</a:t>
            </a:r>
            <a:r>
              <a:rPr lang="en">
                <a:solidFill>
                  <a:srgbClr val="FF9900"/>
                </a:solidFill>
              </a:rPr>
              <a:t>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44">
                <a:latin typeface="Calibri"/>
                <a:ea typeface="Calibri"/>
                <a:cs typeface="Calibri"/>
                <a:sym typeface="Calibri"/>
              </a:rPr>
              <a:t>Data processing Code</a:t>
            </a:r>
            <a:endParaRPr b="1" sz="20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57125" y="920475"/>
            <a:ext cx="85206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#Data cleaning steps</a:t>
            </a:r>
            <a:endParaRPr sz="15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df=pd.read_csv(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"Dataset"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df.dx.unique()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#array([‘bkl’,’nv’,’df’,’mel’,’vasc’,’bcc’,’akiec’],dtype=object)</a:t>
            </a:r>
            <a:endParaRPr sz="1300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df.dx.unique():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os.system(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"mkdir data\\train\\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i,j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(df.image_id,df.dx):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os.system(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"copy  dataset1\\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.jpg data\\train\\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{j}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.jpg"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i,j 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(df.image_id,df.dx):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(i,j)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os.system(</a:t>
            </a: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"copy  dataset2\\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.jpg data\\train\\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{j}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.jpg"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138450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Mounting Data into Drive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897775"/>
            <a:ext cx="85206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drive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drive.mount(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#Ignore any warnings during runtime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warnings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warnings.filterwarnings(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'ignore'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%reload_ext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autoreload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%autoreload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%matplotlib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!pip install intel-openmp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chemeClr val="accent2"/>
                </a:solidFill>
                <a:highlight>
                  <a:srgbClr val="FFFFFE"/>
                </a:highlight>
                <a:latin typeface="Calibri"/>
                <a:ea typeface="Calibri"/>
                <a:cs typeface="Calibri"/>
                <a:sym typeface="Calibri"/>
              </a:rPr>
              <a:t>Fast AI Library</a:t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fastai.vision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fastai.metrics </a:t>
            </a:r>
            <a:r>
              <a:rPr lang="en" sz="10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error_rate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1384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Training Data Code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863850"/>
            <a:ext cx="86697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#batch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&gt;bs =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endParaRPr sz="1050">
              <a:solidFill>
                <a:srgbClr val="09885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&gt;path =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"/content/drive/MyDrive/data"</a:t>
            </a:r>
            <a:endParaRPr sz="10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#random.seed helps in mainatining constant randomness which helps 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&gt;np.random.seed(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 = ImageDataBunch.from_folder(path, train=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'.'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valid_pct=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,ds_tfms=get_transforms(),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size=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224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,num_workers=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).normalize(imagenet_stats)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&gt;data.show_batch(rows=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figsize=(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&gt;print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(data.classes)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(data.classes),data.c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1384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CNN Model and Weight File Generation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863850"/>
            <a:ext cx="86697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CNN Model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&gt;learn = cnn_learner(data, models.resnet50, metrics=error_rate)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&gt;learn.model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Epoch running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&gt;learn.fit_one_cycle(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&gt;learn.save(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'stage-1'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##Weight file generated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interp = ClassificationInterpretation.from_learner(learn)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losses,idxs = interp.top_losses()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(data.valid_ds)==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(losses)==</a:t>
            </a:r>
            <a:r>
              <a:rPr lang="en" sz="10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(idxs)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7250" y="1414800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1384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Plot of Prediction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863850"/>
            <a:ext cx="86697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interp.plot_top_losses(</a:t>
            </a:r>
            <a:r>
              <a:rPr lang="en" sz="166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figsize=(</a:t>
            </a:r>
            <a:r>
              <a:rPr lang="en" sz="166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66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interp.most_confused(min_val=</a:t>
            </a:r>
            <a:r>
              <a:rPr lang="en" sz="1665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loading weight file</a:t>
            </a:r>
            <a:endParaRPr sz="1665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learn = cnn_learner(data, models.resnet50).load(</a:t>
            </a:r>
            <a:r>
              <a:rPr lang="en" sz="1665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'stage-1'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data1 = []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local_download_path=</a:t>
            </a:r>
            <a:r>
              <a:rPr lang="en" sz="1665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"/content/drive/MyDrive/skin_test"</a:t>
            </a:r>
            <a:endParaRPr sz="1665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filename </a:t>
            </a:r>
            <a:r>
              <a:rPr lang="en" sz="1665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os.listdir(local_download_path):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65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filename.endswith(</a:t>
            </a:r>
            <a:r>
              <a:rPr lang="en" sz="1665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"jpg"</a:t>
            </a: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Your code comes here such as </a:t>
            </a:r>
            <a:endParaRPr sz="1665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65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print(filename)</a:t>
            </a:r>
            <a:endParaRPr sz="1665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data1.append(filename)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rPr lang="en" sz="1665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type(data1)</a:t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75" y="1907525"/>
            <a:ext cx="4657026" cy="31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1384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Plot of Prediction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863850"/>
            <a:ext cx="86697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67"/>
              <a:buFont typeface="Arial"/>
              <a:buNone/>
            </a:pPr>
            <a:r>
              <a:rPr lang="en" sz="3101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#input</a:t>
            </a:r>
            <a:endParaRPr sz="310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67"/>
              <a:buFont typeface="Arial"/>
              <a:buNone/>
            </a:pPr>
            <a:r>
              <a:rPr lang="en" sz="3101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3101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310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 </a:t>
            </a:r>
            <a:r>
              <a:rPr lang="en" sz="310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310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data1:</a:t>
            </a:r>
            <a:endParaRPr sz="310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67"/>
              <a:buFont typeface="Arial"/>
              <a:buNone/>
            </a:pPr>
            <a:r>
              <a:rPr lang="en" sz="310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10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310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(i)</a:t>
            </a:r>
            <a:endParaRPr sz="310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67"/>
              <a:buFont typeface="Arial"/>
              <a:buNone/>
            </a:pPr>
            <a:r>
              <a:rPr lang="en" sz="3101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#output</a:t>
            </a:r>
            <a:endParaRPr sz="310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&gt;predictions=[]</a:t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3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data1:</a:t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img=</a:t>
            </a:r>
            <a:r>
              <a:rPr lang="en" sz="3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3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'/content/drive/MyDrive/skin_test/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{i}</a:t>
            </a:r>
            <a:r>
              <a:rPr lang="en" sz="32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32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cat, tensor, probs = learn.predict(open_image(img))</a:t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3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(cat.</a:t>
            </a:r>
            <a:r>
              <a:rPr lang="en" sz="3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predictions.append(cat.</a:t>
            </a:r>
            <a:r>
              <a:rPr lang="en" sz="325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32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t/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836"/>
              <a:buFont typeface="Arial"/>
              <a:buNone/>
            </a:pPr>
            <a:r>
              <a:t/>
            </a:r>
            <a:endParaRPr sz="32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750"/>
              <a:buFont typeface="Arial"/>
              <a:buNone/>
            </a:pPr>
            <a:r>
              <a:rPr lang="en" sz="3165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Melanoma</a:t>
            </a:r>
            <a:endParaRPr sz="3165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750"/>
              <a:buFont typeface="Arial"/>
              <a:buNone/>
            </a:pPr>
            <a:r>
              <a:rPr lang="en" sz="3165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Dermatofibroma</a:t>
            </a:r>
            <a:endParaRPr sz="3165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750"/>
              <a:buFont typeface="Arial"/>
              <a:buNone/>
            </a:pPr>
            <a:r>
              <a:rPr lang="en" sz="3165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Basal_cell_carcinoma</a:t>
            </a:r>
            <a:endParaRPr sz="3165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750"/>
              <a:buFont typeface="Arial"/>
              <a:buNone/>
            </a:pPr>
            <a:r>
              <a:rPr lang="en" sz="3165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Actinic_keratoses</a:t>
            </a:r>
            <a:endParaRPr sz="5366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054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138450"/>
            <a:ext cx="8520600" cy="7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Implementation Details: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44">
                <a:latin typeface="Calibri"/>
                <a:ea typeface="Calibri"/>
                <a:cs typeface="Calibri"/>
                <a:sym typeface="Calibri"/>
              </a:rPr>
              <a:t>Output:</a:t>
            </a:r>
            <a:endParaRPr b="1" sz="1944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863850"/>
            <a:ext cx="8669700" cy="4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5366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65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0">
              <a:solidFill>
                <a:schemeClr val="accent2"/>
              </a:solidFill>
              <a:highlight>
                <a:srgbClr val="FFFFFE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50" y="973752"/>
            <a:ext cx="4170225" cy="34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10225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FF9900"/>
                </a:solidFill>
              </a:rPr>
              <a:t>Future Scope</a:t>
            </a:r>
            <a:endParaRPr b="1" sz="3500">
              <a:solidFill>
                <a:srgbClr val="FF9900"/>
              </a:solidFill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36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From time to time new images can be added to the existing dataset for higher accuracy.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Can be medically improved a lot.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Also proper User GUI for Web, </a:t>
            </a:r>
            <a:r>
              <a:rPr lang="en" sz="1700">
                <a:solidFill>
                  <a:srgbClr val="FFFFFF"/>
                </a:solidFill>
              </a:rPr>
              <a:t>Android and iOS can be developed using latest technology ike Streamlit.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Also extra information like symptoms and chance of cure can also be displayed.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ctrTitle"/>
          </p:nvPr>
        </p:nvSpPr>
        <p:spPr>
          <a:xfrm>
            <a:off x="177925" y="134500"/>
            <a:ext cx="81231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>
                <a:solidFill>
                  <a:srgbClr val="FF9900"/>
                </a:solidFill>
              </a:rPr>
              <a:t>Conclusion:</a:t>
            </a:r>
            <a:endParaRPr sz="2188">
              <a:solidFill>
                <a:srgbClr val="FF9900"/>
              </a:solidFill>
            </a:endParaRPr>
          </a:p>
        </p:txBody>
      </p:sp>
      <p:sp>
        <p:nvSpPr>
          <p:cNvPr id="191" name="Google Shape;191;p31"/>
          <p:cNvSpPr txBox="1"/>
          <p:nvPr>
            <p:ph idx="1" type="subTitle"/>
          </p:nvPr>
        </p:nvSpPr>
        <p:spPr>
          <a:xfrm>
            <a:off x="56575" y="677200"/>
            <a:ext cx="64182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>
                <a:solidFill>
                  <a:schemeClr val="lt1"/>
                </a:solidFill>
              </a:rPr>
              <a:t>Constantly gaining knowledge for building better neural network model with maximum accuracy.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5782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>
                <a:solidFill>
                  <a:schemeClr val="lt1"/>
                </a:solidFill>
              </a:rPr>
              <a:t>Making skin cancer diagnosis more quick and accurate.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5782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>
                <a:solidFill>
                  <a:schemeClr val="lt1"/>
                </a:solidFill>
              </a:rPr>
              <a:t>Even non-medical person can be easily able to diagnose through our model without prior knowledge of it. 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5782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>
                <a:solidFill>
                  <a:schemeClr val="lt1"/>
                </a:solidFill>
              </a:rPr>
              <a:t>Making use of latest technologies like FastAI (2016),Resnet50(2015), applying them to latest available dataset.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             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138575"/>
            <a:ext cx="8123100" cy="8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FF9900"/>
                </a:solidFill>
              </a:rPr>
              <a:t>Problem Statement</a:t>
            </a:r>
            <a:endParaRPr b="1" sz="3500">
              <a:solidFill>
                <a:srgbClr val="FF99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6575" y="1385675"/>
            <a:ext cx="5288100" cy="35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To Design and develop a software which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Categorizes given test image under various skin cancer images (malignant)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Training the model using various Deep Neural Network technologies i.e., FastAI, Resnet50.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ctrTitle"/>
          </p:nvPr>
        </p:nvSpPr>
        <p:spPr>
          <a:xfrm>
            <a:off x="177925" y="134500"/>
            <a:ext cx="81231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88">
                <a:solidFill>
                  <a:srgbClr val="FF9900"/>
                </a:solidFill>
              </a:rPr>
              <a:t>References</a:t>
            </a:r>
            <a:r>
              <a:rPr lang="en" sz="2188">
                <a:solidFill>
                  <a:srgbClr val="FF9900"/>
                </a:solidFill>
              </a:rPr>
              <a:t>:</a:t>
            </a:r>
            <a:endParaRPr sz="2188">
              <a:solidFill>
                <a:srgbClr val="FF9900"/>
              </a:solidFill>
            </a:endParaRPr>
          </a:p>
        </p:txBody>
      </p:sp>
      <p:sp>
        <p:nvSpPr>
          <p:cNvPr id="197" name="Google Shape;197;p32"/>
          <p:cNvSpPr txBox="1"/>
          <p:nvPr>
            <p:ph idx="1" type="subTitle"/>
          </p:nvPr>
        </p:nvSpPr>
        <p:spPr>
          <a:xfrm>
            <a:off x="56575" y="677200"/>
            <a:ext cx="7460100" cy="4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" sz="2200">
                <a:solidFill>
                  <a:schemeClr val="lt1"/>
                </a:solidFill>
              </a:rPr>
              <a:t>Dr. Chinmay Gunda.(MBBS ,MD General Medicine)</a:t>
            </a:r>
            <a:endParaRPr b="1"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https://www.kaggle.com/kmader/skin-cancer-mnist-ham10000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https://www.fast.ai/</a:t>
            </a:r>
            <a:endParaRPr sz="2200">
              <a:solidFill>
                <a:schemeClr val="lt1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https://www.ncbi.nlm.nih.gov/pmc/articles/PMC6091241/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https://challenge.isic-archive.com/data</a:t>
            </a:r>
            <a:endParaRPr sz="2200">
              <a:solidFill>
                <a:schemeClr val="lt1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https://towardsdatascience.com/understanding-and-coding-a-resnet-in-keras-446d7ff84d33</a:t>
            </a:r>
            <a:endParaRPr sz="22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2639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22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https://towardsdatascience.com/a-comprehensive-guide-to-convolutional-neural-networks-the-eli5-way-3bd2b1164a53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             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ctrTitle"/>
          </p:nvPr>
        </p:nvSpPr>
        <p:spPr>
          <a:xfrm>
            <a:off x="510450" y="1974700"/>
            <a:ext cx="81231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8">
                <a:solidFill>
                  <a:srgbClr val="FF9900"/>
                </a:solidFill>
              </a:rPr>
              <a:t> Thank You</a:t>
            </a:r>
            <a:endParaRPr b="1" sz="3088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02250"/>
            <a:ext cx="8520600" cy="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00">
                <a:solidFill>
                  <a:srgbClr val="FF9900"/>
                </a:solidFill>
              </a:rPr>
              <a:t>Comparison</a:t>
            </a:r>
            <a:endParaRPr b="1" sz="3500">
              <a:solidFill>
                <a:srgbClr val="FF99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Existing System</a:t>
            </a:r>
            <a:endParaRPr sz="22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Made with traditional CNN Model</a:t>
            </a:r>
            <a:endParaRPr sz="17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Complex Neural Networks library are used ike Pytorch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Accuracy of 85%-90% maximum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Old HAM Dataset of skin cancer data is used.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</a:rPr>
              <a:t>Our System</a:t>
            </a:r>
            <a:endParaRPr sz="22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Made with latest trendy ResNet 50 CNN Model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Latest Powerful FastAI Neural Network is used.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Accuracy is more than 95%.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Huge amount of data from ISIC Archive Challenge Data from 2016-2020 are used 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101725" y="104325"/>
            <a:ext cx="81231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FF9900"/>
                </a:solidFill>
              </a:rPr>
              <a:t>Various Categories of Skin cancer cells</a:t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88">
              <a:solidFill>
                <a:srgbClr val="FF99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6575" y="658650"/>
            <a:ext cx="69471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Actinic Keratoses (Sun exposure)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Benign Keratosis Lesions (Damaged tissue)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Basal Cell Carcinoma (These cells produce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 new cells as old one dies)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Dermatofibroma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Melanocytic Nevi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Melanoma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Vascular Lesions</a:t>
            </a:r>
            <a:endParaRPr sz="2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266450" y="194025"/>
            <a:ext cx="8520600" cy="58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>
                <a:solidFill>
                  <a:schemeClr val="accent4"/>
                </a:solidFill>
              </a:rPr>
              <a:t>Design Details</a:t>
            </a:r>
            <a:endParaRPr sz="2088">
              <a:solidFill>
                <a:schemeClr val="accent4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854725"/>
            <a:ext cx="85206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Flowchart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17"/>
          <p:cNvSpPr/>
          <p:nvPr/>
        </p:nvSpPr>
        <p:spPr>
          <a:xfrm>
            <a:off x="798625" y="1458050"/>
            <a:ext cx="3156900" cy="2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the data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35325" y="2076525"/>
            <a:ext cx="3220200" cy="2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preprocessed file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80475" y="2571750"/>
            <a:ext cx="3729900" cy="45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Feeding the preprocessed file to the CNN Model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289550" y="3370575"/>
            <a:ext cx="19833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Train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874800" y="3968100"/>
            <a:ext cx="2812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the model 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045800" y="4565625"/>
            <a:ext cx="2470800" cy="3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183100" y="1738638"/>
            <a:ext cx="1962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2183100" y="2280213"/>
            <a:ext cx="1962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2133450" y="3024138"/>
            <a:ext cx="1962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2133450" y="3694863"/>
            <a:ext cx="1962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133450" y="4309638"/>
            <a:ext cx="196200" cy="324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ctrTitle"/>
          </p:nvPr>
        </p:nvSpPr>
        <p:spPr>
          <a:xfrm>
            <a:off x="101725" y="104325"/>
            <a:ext cx="8123100" cy="8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FF9900"/>
                </a:solidFill>
              </a:rPr>
              <a:t>Convolutional</a:t>
            </a:r>
            <a:r>
              <a:rPr b="1" lang="en" sz="2200">
                <a:solidFill>
                  <a:srgbClr val="FF9900"/>
                </a:solidFill>
              </a:rPr>
              <a:t> Neural </a:t>
            </a:r>
            <a:r>
              <a:rPr b="1" lang="en" sz="2200">
                <a:solidFill>
                  <a:srgbClr val="FF9900"/>
                </a:solidFill>
              </a:rPr>
              <a:t>Network</a:t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88">
              <a:solidFill>
                <a:srgbClr val="FF9900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56575" y="658650"/>
            <a:ext cx="8213400" cy="41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8650"/>
            <a:ext cx="9144000" cy="4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ctrTitle"/>
          </p:nvPr>
        </p:nvSpPr>
        <p:spPr>
          <a:xfrm>
            <a:off x="101725" y="134550"/>
            <a:ext cx="81231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F9900"/>
                </a:solidFill>
              </a:rPr>
              <a:t>Resnet50 Architecture</a:t>
            </a:r>
            <a:endParaRPr b="1" sz="2188">
              <a:solidFill>
                <a:srgbClr val="FF9900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56575" y="658650"/>
            <a:ext cx="5552100" cy="31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734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Residual Networks is a  classical </a:t>
            </a:r>
            <a:r>
              <a:rPr lang="en" sz="2200">
                <a:solidFill>
                  <a:srgbClr val="FFFFFF"/>
                </a:solidFill>
              </a:rPr>
              <a:t>neural</a:t>
            </a:r>
            <a:r>
              <a:rPr lang="en" sz="2200">
                <a:solidFill>
                  <a:srgbClr val="FFFFFF"/>
                </a:solidFill>
              </a:rPr>
              <a:t> network used as a backbone for many computer vision tasks.</a:t>
            </a:r>
            <a:endParaRPr sz="2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734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“50” </a:t>
            </a:r>
            <a:r>
              <a:rPr lang="en" sz="2200">
                <a:solidFill>
                  <a:srgbClr val="FFFFFF"/>
                </a:solidFill>
              </a:rPr>
              <a:t>stands for 50 stacking convolutional layers.</a:t>
            </a:r>
            <a:endParaRPr sz="2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734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Resnet50 was the winner of Image Net Challenge in 2015.</a:t>
            </a:r>
            <a:endParaRPr sz="22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4734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200">
                <a:solidFill>
                  <a:srgbClr val="FFFFFF"/>
                </a:solidFill>
              </a:rPr>
              <a:t>Resnet is better than traditional neural networks as a problem of vanishing gradients (back propagation)</a:t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25" y="3660275"/>
            <a:ext cx="8311049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101725" y="134550"/>
            <a:ext cx="81231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FF9900"/>
                </a:solidFill>
              </a:rPr>
              <a:t>Resnet50 Architecture</a:t>
            </a:r>
            <a:endParaRPr b="1" sz="2188">
              <a:solidFill>
                <a:srgbClr val="FF99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56575" y="658650"/>
            <a:ext cx="6147900" cy="4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Char char="●"/>
            </a:pPr>
            <a:r>
              <a:rPr lang="en" sz="2200">
                <a:solidFill>
                  <a:srgbClr val="FF9900"/>
                </a:solidFill>
              </a:rPr>
              <a:t>Skip Connection( The strength of RESNET) </a:t>
            </a:r>
            <a:endParaRPr sz="2200">
              <a:solidFill>
                <a:srgbClr val="FF99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Diagram below illustrates skip connection.Figure on left is Stacking </a:t>
            </a:r>
            <a:r>
              <a:rPr lang="en" sz="2200">
                <a:solidFill>
                  <a:srgbClr val="FFFFFF"/>
                </a:solidFill>
              </a:rPr>
              <a:t>Convolution</a:t>
            </a:r>
            <a:r>
              <a:rPr lang="en" sz="2200">
                <a:solidFill>
                  <a:srgbClr val="FFFFFF"/>
                </a:solidFill>
              </a:rPr>
              <a:t> one after the other.On right we still stack ,but now we also add original input to output of </a:t>
            </a:r>
            <a:r>
              <a:rPr lang="en" sz="2200">
                <a:solidFill>
                  <a:srgbClr val="FFFFFF"/>
                </a:solidFill>
              </a:rPr>
              <a:t>convolution</a:t>
            </a:r>
            <a:r>
              <a:rPr lang="en" sz="2200">
                <a:solidFill>
                  <a:srgbClr val="FFFFFF"/>
                </a:solidFill>
              </a:rPr>
              <a:t> block.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" y="2891025"/>
            <a:ext cx="4611675" cy="20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101725" y="134550"/>
            <a:ext cx="81231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88">
              <a:solidFill>
                <a:srgbClr val="FF9900"/>
              </a:solidFill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56575" y="1548750"/>
            <a:ext cx="6004500" cy="3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FastAI is a deep learning open source library which provides users with high-level </a:t>
            </a:r>
            <a:r>
              <a:rPr lang="en" sz="2200">
                <a:solidFill>
                  <a:srgbClr val="FFFFFF"/>
                </a:solidFill>
              </a:rPr>
              <a:t>components</a:t>
            </a:r>
            <a:r>
              <a:rPr lang="en" sz="2200">
                <a:solidFill>
                  <a:srgbClr val="FFFFFF"/>
                </a:solidFill>
              </a:rPr>
              <a:t> that can quickly and easily provides standaard deep learning domains and provides researchers with low level components that can be mixed and matched to build new approaches.</a:t>
            </a:r>
            <a:endParaRPr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Founded in 2016 by Jeremy Howard(CEO).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9" y="0"/>
            <a:ext cx="2784749" cy="15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