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113" d="100"/>
          <a:sy n="113" d="100"/>
        </p:scale>
        <p:origin x="6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BB498-5730-4D3C-A54B-969A37912AC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C92DA4E-F3D4-4AA7-B2A1-02EA38BEB1C4}">
      <dgm:prSet/>
      <dgm:spPr/>
      <dgm:t>
        <a:bodyPr/>
        <a:lstStyle/>
        <a:p>
          <a:r>
            <a:rPr lang="en-US" dirty="0"/>
            <a:t>The system efficiently detects and logs attendance using YOLO, CNNs, and transfer learning.</a:t>
          </a:r>
        </a:p>
      </dgm:t>
    </dgm:pt>
    <dgm:pt modelId="{2DAF9BF0-9957-4052-A84F-B32E70E6D959}" type="parTrans" cxnId="{3791C1EA-18BA-40AC-B01C-48EDB15806CE}">
      <dgm:prSet/>
      <dgm:spPr/>
      <dgm:t>
        <a:bodyPr/>
        <a:lstStyle/>
        <a:p>
          <a:endParaRPr lang="en-US"/>
        </a:p>
      </dgm:t>
    </dgm:pt>
    <dgm:pt modelId="{087B0A04-4346-4BEE-B9C7-D8347918C7AC}" type="sibTrans" cxnId="{3791C1EA-18BA-40AC-B01C-48EDB15806CE}">
      <dgm:prSet/>
      <dgm:spPr/>
      <dgm:t>
        <a:bodyPr/>
        <a:lstStyle/>
        <a:p>
          <a:endParaRPr lang="en-US"/>
        </a:p>
      </dgm:t>
    </dgm:pt>
    <dgm:pt modelId="{715667F1-B8D0-43E2-8E25-20F80D9A6920}">
      <dgm:prSet/>
      <dgm:spPr/>
      <dgm:t>
        <a:bodyPr/>
        <a:lstStyle/>
        <a:p>
          <a:r>
            <a:rPr lang="en-US" b="1"/>
            <a:t>Next Steps</a:t>
          </a:r>
          <a:r>
            <a:rPr lang="en-US"/>
            <a:t>: Further improve recognition accuracy and handle complex environments.</a:t>
          </a:r>
        </a:p>
      </dgm:t>
    </dgm:pt>
    <dgm:pt modelId="{9E5AE619-65D4-47B1-AFB3-96849942F1FF}" type="parTrans" cxnId="{4841F06D-FF2F-4EB6-BB05-ECDB948B594E}">
      <dgm:prSet/>
      <dgm:spPr/>
      <dgm:t>
        <a:bodyPr/>
        <a:lstStyle/>
        <a:p>
          <a:endParaRPr lang="en-US"/>
        </a:p>
      </dgm:t>
    </dgm:pt>
    <dgm:pt modelId="{2B4D38A9-5ED9-4ACD-803E-32F2437F7C99}" type="sibTrans" cxnId="{4841F06D-FF2F-4EB6-BB05-ECDB948B594E}">
      <dgm:prSet/>
      <dgm:spPr/>
      <dgm:t>
        <a:bodyPr/>
        <a:lstStyle/>
        <a:p>
          <a:endParaRPr lang="en-US"/>
        </a:p>
      </dgm:t>
    </dgm:pt>
    <dgm:pt modelId="{8948274F-955C-4812-B59C-36A3FDEEF1BA}" type="pres">
      <dgm:prSet presAssocID="{EA8BB498-5730-4D3C-A54B-969A37912AC2}" presName="root" presStyleCnt="0">
        <dgm:presLayoutVars>
          <dgm:dir/>
          <dgm:resizeHandles val="exact"/>
        </dgm:presLayoutVars>
      </dgm:prSet>
      <dgm:spPr/>
    </dgm:pt>
    <dgm:pt modelId="{C506AFF3-0965-4046-BC80-E891CE067A14}" type="pres">
      <dgm:prSet presAssocID="{EA8BB498-5730-4D3C-A54B-969A37912AC2}" presName="container" presStyleCnt="0">
        <dgm:presLayoutVars>
          <dgm:dir/>
          <dgm:resizeHandles val="exact"/>
        </dgm:presLayoutVars>
      </dgm:prSet>
      <dgm:spPr/>
    </dgm:pt>
    <dgm:pt modelId="{3772D82B-C455-46DF-AEB3-28FF6890ED21}" type="pres">
      <dgm:prSet presAssocID="{5C92DA4E-F3D4-4AA7-B2A1-02EA38BEB1C4}" presName="compNode" presStyleCnt="0"/>
      <dgm:spPr/>
    </dgm:pt>
    <dgm:pt modelId="{7F7C1F61-F3EB-40B2-A36C-B1588456F145}" type="pres">
      <dgm:prSet presAssocID="{5C92DA4E-F3D4-4AA7-B2A1-02EA38BEB1C4}" presName="iconBgRect" presStyleLbl="bgShp" presStyleIdx="0" presStyleCnt="2"/>
      <dgm:spPr/>
    </dgm:pt>
    <dgm:pt modelId="{BA87434D-C7A7-4D5F-97F8-0ACE37FABE69}" type="pres">
      <dgm:prSet presAssocID="{5C92DA4E-F3D4-4AA7-B2A1-02EA38BEB1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BC3F44D-FE71-4B81-8FD6-D611B3D889C6}" type="pres">
      <dgm:prSet presAssocID="{5C92DA4E-F3D4-4AA7-B2A1-02EA38BEB1C4}" presName="spaceRect" presStyleCnt="0"/>
      <dgm:spPr/>
    </dgm:pt>
    <dgm:pt modelId="{401B013C-E329-4D80-8C7B-81A5B12FB21E}" type="pres">
      <dgm:prSet presAssocID="{5C92DA4E-F3D4-4AA7-B2A1-02EA38BEB1C4}" presName="textRect" presStyleLbl="revTx" presStyleIdx="0" presStyleCnt="2">
        <dgm:presLayoutVars>
          <dgm:chMax val="1"/>
          <dgm:chPref val="1"/>
        </dgm:presLayoutVars>
      </dgm:prSet>
      <dgm:spPr/>
    </dgm:pt>
    <dgm:pt modelId="{DBC47058-278A-4FA1-9A05-E695DFD6612B}" type="pres">
      <dgm:prSet presAssocID="{087B0A04-4346-4BEE-B9C7-D8347918C7AC}" presName="sibTrans" presStyleLbl="sibTrans2D1" presStyleIdx="0" presStyleCnt="0"/>
      <dgm:spPr/>
    </dgm:pt>
    <dgm:pt modelId="{1B3A205D-F0DC-4BDB-81B3-2B95669AC619}" type="pres">
      <dgm:prSet presAssocID="{715667F1-B8D0-43E2-8E25-20F80D9A6920}" presName="compNode" presStyleCnt="0"/>
      <dgm:spPr/>
    </dgm:pt>
    <dgm:pt modelId="{0D6608CC-7A1D-4D36-B812-35CB86F9C3F3}" type="pres">
      <dgm:prSet presAssocID="{715667F1-B8D0-43E2-8E25-20F80D9A6920}" presName="iconBgRect" presStyleLbl="bgShp" presStyleIdx="1" presStyleCnt="2"/>
      <dgm:spPr/>
    </dgm:pt>
    <dgm:pt modelId="{87D4F6E0-ACC0-408E-97E9-A8E5254A6EDE}" type="pres">
      <dgm:prSet presAssocID="{715667F1-B8D0-43E2-8E25-20F80D9A69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25068E-2A65-4192-A5DC-C088BB973D4E}" type="pres">
      <dgm:prSet presAssocID="{715667F1-B8D0-43E2-8E25-20F80D9A6920}" presName="spaceRect" presStyleCnt="0"/>
      <dgm:spPr/>
    </dgm:pt>
    <dgm:pt modelId="{306F43CE-17F4-42CC-A659-DA24A8CC935A}" type="pres">
      <dgm:prSet presAssocID="{715667F1-B8D0-43E2-8E25-20F80D9A69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80FC2D-F19F-4525-A5BD-8F7FAAC25044}" type="presOf" srcId="{EA8BB498-5730-4D3C-A54B-969A37912AC2}" destId="{8948274F-955C-4812-B59C-36A3FDEEF1BA}" srcOrd="0" destOrd="0" presId="urn:microsoft.com/office/officeart/2018/2/layout/IconCircleList"/>
    <dgm:cxn modelId="{4841F06D-FF2F-4EB6-BB05-ECDB948B594E}" srcId="{EA8BB498-5730-4D3C-A54B-969A37912AC2}" destId="{715667F1-B8D0-43E2-8E25-20F80D9A6920}" srcOrd="1" destOrd="0" parTransId="{9E5AE619-65D4-47B1-AFB3-96849942F1FF}" sibTransId="{2B4D38A9-5ED9-4ACD-803E-32F2437F7C99}"/>
    <dgm:cxn modelId="{B00DF2A6-C894-4B86-AC2F-9C20D7710FA4}" type="presOf" srcId="{087B0A04-4346-4BEE-B9C7-D8347918C7AC}" destId="{DBC47058-278A-4FA1-9A05-E695DFD6612B}" srcOrd="0" destOrd="0" presId="urn:microsoft.com/office/officeart/2018/2/layout/IconCircleList"/>
    <dgm:cxn modelId="{DD4C4CAF-1028-463A-96FA-F300FFE14947}" type="presOf" srcId="{5C92DA4E-F3D4-4AA7-B2A1-02EA38BEB1C4}" destId="{401B013C-E329-4D80-8C7B-81A5B12FB21E}" srcOrd="0" destOrd="0" presId="urn:microsoft.com/office/officeart/2018/2/layout/IconCircleList"/>
    <dgm:cxn modelId="{FC2814D5-7E4B-4A67-B46F-6FE75917D7EB}" type="presOf" srcId="{715667F1-B8D0-43E2-8E25-20F80D9A6920}" destId="{306F43CE-17F4-42CC-A659-DA24A8CC935A}" srcOrd="0" destOrd="0" presId="urn:microsoft.com/office/officeart/2018/2/layout/IconCircleList"/>
    <dgm:cxn modelId="{3791C1EA-18BA-40AC-B01C-48EDB15806CE}" srcId="{EA8BB498-5730-4D3C-A54B-969A37912AC2}" destId="{5C92DA4E-F3D4-4AA7-B2A1-02EA38BEB1C4}" srcOrd="0" destOrd="0" parTransId="{2DAF9BF0-9957-4052-A84F-B32E70E6D959}" sibTransId="{087B0A04-4346-4BEE-B9C7-D8347918C7AC}"/>
    <dgm:cxn modelId="{F1F1B8CF-CD13-4219-8446-2B82E159C9D5}" type="presParOf" srcId="{8948274F-955C-4812-B59C-36A3FDEEF1BA}" destId="{C506AFF3-0965-4046-BC80-E891CE067A14}" srcOrd="0" destOrd="0" presId="urn:microsoft.com/office/officeart/2018/2/layout/IconCircleList"/>
    <dgm:cxn modelId="{04597DBA-DA5B-44EF-963A-07A738B7259E}" type="presParOf" srcId="{C506AFF3-0965-4046-BC80-E891CE067A14}" destId="{3772D82B-C455-46DF-AEB3-28FF6890ED21}" srcOrd="0" destOrd="0" presId="urn:microsoft.com/office/officeart/2018/2/layout/IconCircleList"/>
    <dgm:cxn modelId="{C79CF2BB-0EDF-4B93-8345-B7AC9A7E9EE5}" type="presParOf" srcId="{3772D82B-C455-46DF-AEB3-28FF6890ED21}" destId="{7F7C1F61-F3EB-40B2-A36C-B1588456F145}" srcOrd="0" destOrd="0" presId="urn:microsoft.com/office/officeart/2018/2/layout/IconCircleList"/>
    <dgm:cxn modelId="{CDBC2A2F-8E03-4933-8731-0AC394F7CFB3}" type="presParOf" srcId="{3772D82B-C455-46DF-AEB3-28FF6890ED21}" destId="{BA87434D-C7A7-4D5F-97F8-0ACE37FABE69}" srcOrd="1" destOrd="0" presId="urn:microsoft.com/office/officeart/2018/2/layout/IconCircleList"/>
    <dgm:cxn modelId="{8C34519B-038C-4166-B6F9-62DC3253B495}" type="presParOf" srcId="{3772D82B-C455-46DF-AEB3-28FF6890ED21}" destId="{DBC3F44D-FE71-4B81-8FD6-D611B3D889C6}" srcOrd="2" destOrd="0" presId="urn:microsoft.com/office/officeart/2018/2/layout/IconCircleList"/>
    <dgm:cxn modelId="{62C8E801-5A35-4BB7-B090-5B5F89051499}" type="presParOf" srcId="{3772D82B-C455-46DF-AEB3-28FF6890ED21}" destId="{401B013C-E329-4D80-8C7B-81A5B12FB21E}" srcOrd="3" destOrd="0" presId="urn:microsoft.com/office/officeart/2018/2/layout/IconCircleList"/>
    <dgm:cxn modelId="{D4B18FE4-41C1-423F-A6AD-DE99745EEEC4}" type="presParOf" srcId="{C506AFF3-0965-4046-BC80-E891CE067A14}" destId="{DBC47058-278A-4FA1-9A05-E695DFD6612B}" srcOrd="1" destOrd="0" presId="urn:microsoft.com/office/officeart/2018/2/layout/IconCircleList"/>
    <dgm:cxn modelId="{1C1D8683-A376-4EA1-B540-DAF6524598AE}" type="presParOf" srcId="{C506AFF3-0965-4046-BC80-E891CE067A14}" destId="{1B3A205D-F0DC-4BDB-81B3-2B95669AC619}" srcOrd="2" destOrd="0" presId="urn:microsoft.com/office/officeart/2018/2/layout/IconCircleList"/>
    <dgm:cxn modelId="{4C9C55A1-4E95-4730-B902-FA00F91109C2}" type="presParOf" srcId="{1B3A205D-F0DC-4BDB-81B3-2B95669AC619}" destId="{0D6608CC-7A1D-4D36-B812-35CB86F9C3F3}" srcOrd="0" destOrd="0" presId="urn:microsoft.com/office/officeart/2018/2/layout/IconCircleList"/>
    <dgm:cxn modelId="{6DA1B564-98A5-4510-8257-B27A2BB0ACC5}" type="presParOf" srcId="{1B3A205D-F0DC-4BDB-81B3-2B95669AC619}" destId="{87D4F6E0-ACC0-408E-97E9-A8E5254A6EDE}" srcOrd="1" destOrd="0" presId="urn:microsoft.com/office/officeart/2018/2/layout/IconCircleList"/>
    <dgm:cxn modelId="{E8CEBC71-1BB5-4A03-822D-307F4A45501C}" type="presParOf" srcId="{1B3A205D-F0DC-4BDB-81B3-2B95669AC619}" destId="{4D25068E-2A65-4192-A5DC-C088BB973D4E}" srcOrd="2" destOrd="0" presId="urn:microsoft.com/office/officeart/2018/2/layout/IconCircleList"/>
    <dgm:cxn modelId="{C48BC000-62B8-4654-AD9B-84D42BC51CF7}" type="presParOf" srcId="{1B3A205D-F0DC-4BDB-81B3-2B95669AC619}" destId="{306F43CE-17F4-42CC-A659-DA24A8CC93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C1F61-F3EB-40B2-A36C-B1588456F145}">
      <dsp:nvSpPr>
        <dsp:cNvPr id="0" name=""/>
        <dsp:cNvSpPr/>
      </dsp:nvSpPr>
      <dsp:spPr>
        <a:xfrm>
          <a:off x="40913" y="1240773"/>
          <a:ext cx="1247439" cy="12474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7434D-C7A7-4D5F-97F8-0ACE37FABE69}">
      <dsp:nvSpPr>
        <dsp:cNvPr id="0" name=""/>
        <dsp:cNvSpPr/>
      </dsp:nvSpPr>
      <dsp:spPr>
        <a:xfrm>
          <a:off x="302876" y="1502735"/>
          <a:ext cx="723514" cy="723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B013C-E329-4D80-8C7B-81A5B12FB21E}">
      <dsp:nvSpPr>
        <dsp:cNvPr id="0" name=""/>
        <dsp:cNvSpPr/>
      </dsp:nvSpPr>
      <dsp:spPr>
        <a:xfrm>
          <a:off x="1555661" y="1240773"/>
          <a:ext cx="2940392" cy="124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system efficiently detects and logs attendance using YOLO, CNNs, and transfer learning.</a:t>
          </a:r>
        </a:p>
      </dsp:txBody>
      <dsp:txXfrm>
        <a:off x="1555661" y="1240773"/>
        <a:ext cx="2940392" cy="1247439"/>
      </dsp:txXfrm>
    </dsp:sp>
    <dsp:sp modelId="{0D6608CC-7A1D-4D36-B812-35CB86F9C3F3}">
      <dsp:nvSpPr>
        <dsp:cNvPr id="0" name=""/>
        <dsp:cNvSpPr/>
      </dsp:nvSpPr>
      <dsp:spPr>
        <a:xfrm>
          <a:off x="5008395" y="1240773"/>
          <a:ext cx="1247439" cy="12474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F6E0-ACC0-408E-97E9-A8E5254A6EDE}">
      <dsp:nvSpPr>
        <dsp:cNvPr id="0" name=""/>
        <dsp:cNvSpPr/>
      </dsp:nvSpPr>
      <dsp:spPr>
        <a:xfrm>
          <a:off x="5270357" y="1502735"/>
          <a:ext cx="723514" cy="723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F43CE-17F4-42CC-A659-DA24A8CC935A}">
      <dsp:nvSpPr>
        <dsp:cNvPr id="0" name=""/>
        <dsp:cNvSpPr/>
      </dsp:nvSpPr>
      <dsp:spPr>
        <a:xfrm>
          <a:off x="6523143" y="1240773"/>
          <a:ext cx="2940392" cy="124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Next Steps</a:t>
          </a:r>
          <a:r>
            <a:rPr lang="en-US" sz="1700" kern="1200"/>
            <a:t>: Further improve recognition accuracy and handle complex environments.</a:t>
          </a:r>
        </a:p>
      </dsp:txBody>
      <dsp:txXfrm>
        <a:off x="6523143" y="1240773"/>
        <a:ext cx="2940392" cy="1247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79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4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5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3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ikemacmarketing/3018820149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pngtree.com/freebackground/school-classroom-classroom-background_2253409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2571D-1322-55EC-E8AC-4009D753E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5" b="2853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08A67-BAF2-817D-8C90-790C6ADD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31" y="1295948"/>
            <a:ext cx="6063773" cy="29847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SMART ATTENDANCE SYSTEM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B7347-FC06-D9A6-B022-FC9B8F86AFB4}"/>
              </a:ext>
            </a:extLst>
          </p:cNvPr>
          <p:cNvSpPr txBox="1"/>
          <p:nvPr/>
        </p:nvSpPr>
        <p:spPr>
          <a:xfrm>
            <a:off x="9727864" y="6657945"/>
            <a:ext cx="246413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mikemacmarketing/3018820149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86CC9-B8EF-9C4D-734A-8132167421E8}"/>
              </a:ext>
            </a:extLst>
          </p:cNvPr>
          <p:cNvSpPr txBox="1"/>
          <p:nvPr/>
        </p:nvSpPr>
        <p:spPr>
          <a:xfrm>
            <a:off x="5750294" y="1392524"/>
            <a:ext cx="5906479" cy="1806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6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12" descr="A classroom with desks and a chalkboard&#10;&#10;Description automatically generated">
            <a:extLst>
              <a:ext uri="{FF2B5EF4-FFF2-40B4-BE49-F238E27FC236}">
                <a16:creationId xmlns:a16="http://schemas.microsoft.com/office/drawing/2014/main" id="{0C08FA86-138F-3413-3373-45FBE0BF2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349" r="3987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F75AA9-115F-0537-B1FF-FE74053AA595}"/>
              </a:ext>
            </a:extLst>
          </p:cNvPr>
          <p:cNvSpPr txBox="1"/>
          <p:nvPr/>
        </p:nvSpPr>
        <p:spPr>
          <a:xfrm>
            <a:off x="5819547" y="2828006"/>
            <a:ext cx="5545649" cy="4243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6863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Automating attendance tracking enhances efficiency by reducing manual errors and delays. This project develops an Attendance System using machine learning </a:t>
            </a:r>
          </a:p>
          <a:p>
            <a:pPr marL="46863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6863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It detects and recognizes individuals in real-time video feeds, automating the attendance process for classrooms or workplaces.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28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AE3B3-DD4D-C5E2-5987-6511203F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33" y="373240"/>
            <a:ext cx="6217961" cy="154010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Problem Statement &amp; Solutions</a:t>
            </a:r>
            <a:endParaRPr lang="en-US" sz="4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CF25-0A25-034A-7403-AADCFF91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156178"/>
            <a:ext cx="6217960" cy="470182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Traditional attendance systems are prone to delays and human errors.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Fake Proxies: People can mark attendance for others.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Automate attendance using machine learning and computer vision.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Built with Django for backend management and efficient user interface.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Automated Excel handling for logging attendance data and generating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Scanner">
            <a:extLst>
              <a:ext uri="{FF2B5EF4-FFF2-40B4-BE49-F238E27FC236}">
                <a16:creationId xmlns:a16="http://schemas.microsoft.com/office/drawing/2014/main" id="{F9D71671-1A2F-70E7-9E11-7E21151B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9B801-8162-F909-39E2-D470CE6F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85" y="690723"/>
            <a:ext cx="5312254" cy="1540106"/>
          </a:xfrm>
        </p:spPr>
        <p:txBody>
          <a:bodyPr>
            <a:normAutofit/>
          </a:bodyPr>
          <a:lstStyle/>
          <a:p>
            <a:pPr algn="ctr"/>
            <a:r>
              <a:rPr lang="en-US" sz="5100" b="1" dirty="0"/>
              <a:t> Methodology  Data Collection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8D2E-F0A5-B51F-9FB2-532894F6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0" y="2230830"/>
            <a:ext cx="6217977" cy="42828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collection of </a:t>
            </a:r>
            <a:r>
              <a:rPr lang="en-US" b="1" dirty="0"/>
              <a:t>7.2k+ images</a:t>
            </a:r>
            <a:r>
              <a:rPr lang="en-US" dirty="0"/>
              <a:t> suitable for various use cases such as image identification, classifier algorithms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diverse mix of </a:t>
            </a:r>
            <a:r>
              <a:rPr lang="en-US" b="1" dirty="0"/>
              <a:t>creeds, races, age groups</a:t>
            </a:r>
            <a:r>
              <a:rPr lang="en-US" dirty="0"/>
              <a:t>, and </a:t>
            </a:r>
            <a:r>
              <a:rPr lang="en-US" b="1" dirty="0"/>
              <a:t>profiles</a:t>
            </a:r>
            <a:r>
              <a:rPr lang="en-US" dirty="0"/>
              <a:t>, ensuring an </a:t>
            </a:r>
            <a:r>
              <a:rPr lang="en-US" b="1" dirty="0"/>
              <a:t>unbiased dataset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Graphic 22" descr="Image">
            <a:extLst>
              <a:ext uri="{FF2B5EF4-FFF2-40B4-BE49-F238E27FC236}">
                <a16:creationId xmlns:a16="http://schemas.microsoft.com/office/drawing/2014/main" id="{D72BBD80-FD69-C36D-B982-53216B108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E4FB3-9D8B-F4E5-5DEB-9ACDD17B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8244"/>
            <a:ext cx="6845009" cy="1623500"/>
          </a:xfrm>
        </p:spPr>
        <p:txBody>
          <a:bodyPr>
            <a:normAutofit/>
          </a:bodyPr>
          <a:lstStyle/>
          <a:p>
            <a:r>
              <a:rPr lang="en-US" sz="4000" b="1" dirty="0"/>
              <a:t>Custom Model &amp; </a:t>
            </a:r>
            <a:br>
              <a:rPr lang="en-US" sz="4000" b="1" dirty="0"/>
            </a:br>
            <a:r>
              <a:rPr lang="en-US" sz="4000" b="1" dirty="0"/>
              <a:t>Machine Learning Techniques</a:t>
            </a:r>
            <a:endParaRPr lang="en-US" sz="8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E439-145A-29DC-80C9-8172357D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16" y="2569971"/>
            <a:ext cx="5312254" cy="28613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YOLO</a:t>
            </a:r>
            <a:r>
              <a:rPr lang="en-US" sz="1700" dirty="0"/>
              <a:t>: Object detection in real-time.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CNNs</a:t>
            </a:r>
            <a:r>
              <a:rPr lang="en-US" sz="1700" dirty="0"/>
              <a:t>: Backbone of YOLO, detecting complex image features.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One-Shot Learning</a:t>
            </a:r>
            <a:r>
              <a:rPr lang="en-US" sz="1700" dirty="0"/>
              <a:t>: Recognizing an individual from just one image, reducing dataset requirements.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Non-Maximum Suppression</a:t>
            </a:r>
            <a:r>
              <a:rPr lang="en-US" sz="1700" dirty="0"/>
              <a:t>: Eliminates redundant bounding boxes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E4AD55E-B118-7571-F945-05BFEEEE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54509-33B3-A486-DBF8-2B8A5F29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5"/>
            <a:ext cx="6125809" cy="154447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Results and Discussion - Performance Evaluation</a:t>
            </a:r>
            <a:br>
              <a:rPr lang="en-US" sz="3600" b="1" dirty="0"/>
            </a:br>
            <a:endParaRPr lang="en-US"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C28E-6BB9-A720-31CD-85686F1E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2915097"/>
            <a:ext cx="6085085" cy="42320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Detection Accuracy</a:t>
            </a:r>
            <a:r>
              <a:rPr lang="en-US" sz="17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mAP50: 78.4% (above the expected 75%)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Precision: 73.3%, Recall: 62.5%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Inference Speed</a:t>
            </a:r>
            <a:r>
              <a:rPr lang="en-US" sz="1700" dirty="0"/>
              <a:t>: 2.1 </a:t>
            </a:r>
            <a:r>
              <a:rPr lang="en-US" sz="1700" dirty="0" err="1"/>
              <a:t>ms</a:t>
            </a:r>
            <a:r>
              <a:rPr lang="en-US" sz="1700" dirty="0"/>
              <a:t> per image (real-time).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Error Rates</a:t>
            </a:r>
            <a:r>
              <a:rPr lang="en-US" sz="1700" dirty="0"/>
              <a:t>: False positives and false negatives observed in challenging conditions (e.g., low-light, occlusion).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Check List">
            <a:extLst>
              <a:ext uri="{FF2B5EF4-FFF2-40B4-BE49-F238E27FC236}">
                <a16:creationId xmlns:a16="http://schemas.microsoft.com/office/drawing/2014/main" id="{37D4319A-CCC9-2E8A-A2DC-50AE53A0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328" y="1596157"/>
            <a:ext cx="3434963" cy="3434963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B838-4D96-EB42-72FC-2F67751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96" y="835300"/>
            <a:ext cx="4282435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0D3DB559-58BD-69C7-A8D5-C062EEF7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8B643-36DF-7887-8774-75B65DD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3BAFB03-4221-C34A-77F4-E1DD5ACBA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782448"/>
              </p:ext>
            </p:extLst>
          </p:nvPr>
        </p:nvGraphicFramePr>
        <p:xfrm>
          <a:off x="417690" y="2168063"/>
          <a:ext cx="9504450" cy="3728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1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26531-F886-56BB-32B9-973FA6A6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THANKYOU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EE8-5AAE-7495-C583-E2DCF6B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7" y="3257894"/>
            <a:ext cx="8321167" cy="2524195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289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Sitka Banner</vt:lpstr>
      <vt:lpstr>Wingdings</vt:lpstr>
      <vt:lpstr>HeadlinesVTI</vt:lpstr>
      <vt:lpstr>SMART ATTENDANCE SYSTEM</vt:lpstr>
      <vt:lpstr>PowerPoint Presentation</vt:lpstr>
      <vt:lpstr>Problem Statement &amp; Solutions</vt:lpstr>
      <vt:lpstr> Methodology  Data Collection</vt:lpstr>
      <vt:lpstr>Custom Model &amp;  Machine Learning Techniques</vt:lpstr>
      <vt:lpstr>Results and Discussion - Performance Evaluation </vt:lpstr>
      <vt:lpstr>DEMO</vt:lpstr>
      <vt:lpstr>Conclusion</vt:lpstr>
      <vt:lpstr>THANKYOU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Shubham Solanki</dc:creator>
  <cp:lastModifiedBy>Shubham Solanki</cp:lastModifiedBy>
  <cp:revision>5</cp:revision>
  <dcterms:created xsi:type="dcterms:W3CDTF">2024-12-03T05:55:21Z</dcterms:created>
  <dcterms:modified xsi:type="dcterms:W3CDTF">2024-12-03T13:14:42Z</dcterms:modified>
</cp:coreProperties>
</file>