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1944000" y="1440000"/>
            <a:ext cx="6070680" cy="29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ECMWF Hackathon 2022: Visualising Meteorological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200" spc="-1" strike="noStrike">
                <a:latin typeface="Lucida Bright"/>
              </a:rPr>
              <a:t>Deep Convection and El Ni</a:t>
            </a:r>
            <a:r>
              <a:rPr b="0" lang="en-GB" sz="2200" spc="-1" strike="noStrike">
                <a:latin typeface="Lucida Bright"/>
                <a:ea typeface="Lucida Bright"/>
              </a:rPr>
              <a:t>ño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Lucida Bright"/>
              </a:rPr>
              <a:t>David Webb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Lucida Bright"/>
              </a:rPr>
              <a:t>Indrani Roy</a:t>
            </a:r>
            <a:br/>
            <a:r>
              <a:rPr b="0" lang="en-GB" sz="1800" spc="-1" strike="noStrike">
                <a:latin typeface="Arial"/>
                <a:ea typeface="Lucida Bright"/>
              </a:rPr>
              <a:t>Nguyen Chien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Lucida Bright"/>
              </a:rPr>
              <a:t>With thanks to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Lucida Bright"/>
              </a:rPr>
              <a:t>Linus Magnusson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370160" y="0"/>
            <a:ext cx="7329960" cy="566928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2124000" y="5256000"/>
            <a:ext cx="5755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Github file: dpdt_hourly_500mb_2015_08_01to10.mp4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2183760" y="1512000"/>
            <a:ext cx="701712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As an alternative it was suggested that we use heavy rainfall as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a measure of deep atmospheric convection.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The result is shown in the next movie, which covers the whole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month.  As a background we use the monthly average vertical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velocity figure.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It emphasises how convection has moved from the Island Continent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into the western Pacific, the importance of the ITCZ and, in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comparison, how little convection occurs on the Equator in the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central and western Pacific.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370160" y="0"/>
            <a:ext cx="7329960" cy="566928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2664000" y="5256000"/>
            <a:ext cx="42861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Github file: precip_hourly_2015_08.mp4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2183760" y="1512000"/>
            <a:ext cx="6898320" cy="31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The final movie, that unfortunately was not ready for the</a:t>
            </a:r>
            <a:br/>
            <a:r>
              <a:rPr b="0" lang="en-GB" sz="1800" spc="-1" strike="noStrike">
                <a:latin typeface="Arial"/>
              </a:rPr>
              <a:t>hackathon presentation, shows the same rainfall field but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in the background shows monthly average of the sea surface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temperature, used for the ERA5 reanalysis.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Droid Sans Fallback"/>
              </a:rPr>
              <a:t>The temperatures run from 20</a:t>
            </a:r>
            <a:r>
              <a:rPr b="0" lang="en-GB" sz="1800" spc="-1" strike="noStrike">
                <a:latin typeface="Times New Roman"/>
                <a:ea typeface="Times New Roman"/>
              </a:rPr>
              <a:t>°</a:t>
            </a:r>
            <a:r>
              <a:rPr b="0" lang="en-GB" sz="1800" spc="-1" strike="noStrike">
                <a:latin typeface="Arial"/>
                <a:ea typeface="Droid Sans Fallback"/>
              </a:rPr>
              <a:t>C to 32</a:t>
            </a:r>
            <a:r>
              <a:rPr b="0" lang="en-GB" sz="1800" spc="-1" strike="noStrike">
                <a:latin typeface="Times New Roman"/>
                <a:ea typeface="Times New Roman"/>
              </a:rPr>
              <a:t>°</a:t>
            </a:r>
            <a:r>
              <a:rPr b="0" lang="en-GB" sz="1800" spc="-1" strike="noStrike">
                <a:latin typeface="Arial"/>
                <a:ea typeface="Times New Roman"/>
              </a:rPr>
              <a:t>C, with step changes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Times New Roman"/>
              </a:rPr>
              <a:t>in colour roughly every 1</a:t>
            </a:r>
            <a:r>
              <a:rPr b="0" lang="en-GB" sz="1800" spc="-1" strike="noStrike">
                <a:latin typeface="Times New Roman"/>
                <a:ea typeface="Times New Roman"/>
              </a:rPr>
              <a:t>°</a:t>
            </a:r>
            <a:r>
              <a:rPr b="0" lang="en-GB" sz="1800" spc="-1" strike="noStrike">
                <a:latin typeface="Arial"/>
                <a:ea typeface="Times New Roman"/>
              </a:rPr>
              <a:t>C.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Times New Roman"/>
              </a:rPr>
              <a:t>The temperatures are more spread out than was expected given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Times New Roman"/>
              </a:rPr>
              <a:t>the model ocean results shown earlier.  The next reanalysis ERA6,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Times New Roman"/>
              </a:rPr>
              <a:t>plans to use both ocean and atmospheric models.  The results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Times New Roman"/>
              </a:rPr>
              <a:t>should be interesting!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370160" y="0"/>
            <a:ext cx="7329960" cy="566928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2376360" y="5256000"/>
            <a:ext cx="48574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Github file: precip_hourly_SST_2015_08.mp4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2183760" y="1512000"/>
            <a:ext cx="6381360" cy="28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Finally we would like to thank the staff of the ECMWF for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their help and thank everyone, including the other hacks,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for making the weekend so enjoyable.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There is only a limited amount a group can do in 24 hours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but ideas can be tried out and a lot can be learnt.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Nguyen Chien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Droid Sans Fallback"/>
              </a:rPr>
              <a:t>Indrani Roy</a:t>
            </a:r>
            <a:br/>
            <a:r>
              <a:rPr b="0" lang="en-GB" sz="1800" spc="-1" strike="noStrike">
                <a:latin typeface="Arial"/>
                <a:ea typeface="Droid Sans Fallback"/>
              </a:rPr>
              <a:t>David Webb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1050120" y="1125000"/>
            <a:ext cx="8548560" cy="44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El Ni</a:t>
            </a:r>
            <a:r>
              <a:rPr b="0" lang="en-GB" sz="1800" spc="-1" strike="noStrike">
                <a:latin typeface="Arial"/>
                <a:ea typeface="Arial"/>
              </a:rPr>
              <a:t>ños, which every few years are responsible for significant changes in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Arial"/>
              </a:rPr>
              <a:t>the large scale atmospheric circulation, can result in serious droughts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Arial"/>
              </a:rPr>
              <a:t>in South-east Asia and equally serious flooding in the Americas.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Droid Sans Fallback"/>
              </a:rPr>
              <a:t>Research on the cause of El Ni</a:t>
            </a:r>
            <a:r>
              <a:rPr b="0" lang="en-GB" sz="1800" spc="-1" strike="noStrike">
                <a:latin typeface="Arial"/>
                <a:ea typeface="Arial"/>
              </a:rPr>
              <a:t>ños has now been underway for over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Arial"/>
              </a:rPr>
              <a:t>50 years and yet there is still no clear understanding of the mechanisms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Arial"/>
              </a:rPr>
              <a:t>involved.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Arial"/>
              </a:rPr>
              <a:t>This hackathon project was based on the idea that the ECMWF ERA5 </a:t>
            </a:r>
            <a:br/>
            <a:r>
              <a:rPr b="0" lang="en-GB" sz="1800" spc="-1" strike="noStrike">
                <a:latin typeface="Arial"/>
                <a:ea typeface="Arial"/>
              </a:rPr>
              <a:t>datasets include three very strong El Ninos (1983/84, 1997/98, 2015/16)</a:t>
            </a:r>
            <a:br/>
            <a:r>
              <a:rPr b="0" lang="en-GB" sz="1800" spc="-1" strike="noStrike">
                <a:latin typeface="Arial"/>
                <a:ea typeface="Arial"/>
              </a:rPr>
              <a:t>and that the data was useful for starting to understand how deep atmospheric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Arial"/>
              </a:rPr>
              <a:t>convection might be triggered by changes in ocean currents.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Arial"/>
              </a:rPr>
              <a:t>This presentation refers to three video clips.  These made this presentation too big </a:t>
            </a:r>
            <a:br/>
            <a:r>
              <a:rPr b="0" lang="en-GB" sz="1800" spc="-1" strike="noStrike">
                <a:latin typeface="Arial"/>
                <a:ea typeface="Arial"/>
              </a:rPr>
              <a:t>to be uploaded to Github but can be copied from the hackathon Github page.  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1944000" y="1440000"/>
            <a:ext cx="7131240" cy="29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The next two slides show Pacific sea surface temperatures in </a:t>
            </a:r>
            <a:br/>
            <a:r>
              <a:rPr b="0" lang="en-GB" sz="1800" spc="-1" strike="noStrike">
                <a:latin typeface="Arial"/>
              </a:rPr>
              <a:t>September 1982 - which is taken to be a typical year and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September 1983 - during the growth of a strong El Ni</a:t>
            </a:r>
            <a:r>
              <a:rPr b="0" lang="en-GB" sz="1800" spc="-1" strike="noStrike">
                <a:latin typeface="Arial"/>
                <a:ea typeface="Arial"/>
              </a:rPr>
              <a:t>ño.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Arial"/>
              </a:rPr>
              <a:t>What is noticeable about 1983 is the large region of warm water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Arial"/>
              </a:rPr>
              <a:t>carried eastwards by the North Equatorial Counter Current (NECC).  </a:t>
            </a:r>
            <a:br/>
            <a:r>
              <a:rPr b="0" lang="en-GB" sz="1800" spc="-1" strike="noStrike">
                <a:latin typeface="Arial"/>
                <a:ea typeface="Arial"/>
              </a:rPr>
              <a:t>Similar events are also seen in 1997 and 2015.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Arial"/>
              </a:rPr>
              <a:t>Much of the NECC water has a temperature greater than 28</a:t>
            </a:r>
            <a:r>
              <a:rPr b="0" lang="en-GB" sz="1800" spc="-1" strike="noStrike">
                <a:latin typeface="Times New Roman"/>
                <a:ea typeface="Times New Roman"/>
              </a:rPr>
              <a:t>°</a:t>
            </a:r>
            <a:r>
              <a:rPr b="0" lang="en-GB" sz="1800" spc="-1" strike="noStrike">
                <a:latin typeface="Arial"/>
                <a:ea typeface="Times New Roman"/>
              </a:rPr>
              <a:t>C, </a:t>
            </a:r>
            <a:br/>
            <a:r>
              <a:rPr b="0" lang="en-GB" sz="1800" spc="-1" strike="noStrike">
                <a:latin typeface="Arial"/>
                <a:ea typeface="Times New Roman"/>
              </a:rPr>
              <a:t>the key temperature needed to trigger deep atmospheric convection.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  <a:ea typeface="Times New Roman"/>
              </a:rPr>
              <a:t>So what does it do to the atmosphere?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81000" y="1155600"/>
            <a:ext cx="6431760" cy="2948040"/>
          </a:xfrm>
          <a:prstGeom prst="rect">
            <a:avLst/>
          </a:prstGeom>
          <a:ln w="36000">
            <a:noFill/>
          </a:ln>
        </p:spPr>
      </p:pic>
      <p:sp>
        <p:nvSpPr>
          <p:cNvPr id="42" name=""/>
          <p:cNvSpPr/>
          <p:nvPr/>
        </p:nvSpPr>
        <p:spPr>
          <a:xfrm>
            <a:off x="1944000" y="756000"/>
            <a:ext cx="25196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September 1981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857840" y="4024440"/>
            <a:ext cx="758160" cy="216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4896000" y="4192560"/>
            <a:ext cx="250452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latin typeface="Arial"/>
              </a:rPr>
              <a:t>Temperatures needed for</a:t>
            </a:r>
            <a:br/>
            <a:r>
              <a:rPr b="0" lang="en-GB" sz="1400" spc="-1" strike="noStrike">
                <a:latin typeface="Arial"/>
              </a:rPr>
              <a:t>deep atmospheric convection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711680" y="2314800"/>
            <a:ext cx="1528200" cy="312840"/>
          </a:xfrm>
          <a:prstGeom prst="rect">
            <a:avLst/>
          </a:prstGeom>
          <a:noFill/>
          <a:ln w="18000">
            <a:solidFill>
              <a:srgbClr val="4e102d">
                <a:alpha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7581960" y="2736000"/>
            <a:ext cx="8416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latin typeface="Arial"/>
              </a:rPr>
              <a:t>Nino 3.4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 flipH="1" flipV="1">
            <a:off x="6336000" y="2592000"/>
            <a:ext cx="1152000" cy="288000"/>
          </a:xfrm>
          <a:prstGeom prst="line">
            <a:avLst/>
          </a:prstGeom>
          <a:ln w="19080">
            <a:solidFill>
              <a:srgbClr val="4e102d">
                <a:alpha val="60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216000" y="2052000"/>
            <a:ext cx="12956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latin typeface="Arial"/>
              </a:rPr>
              <a:t>North Equatorial</a:t>
            </a:r>
            <a:br/>
            <a:r>
              <a:rPr b="0" lang="en-GB" sz="1200" spc="-1" strike="noStrike">
                <a:latin typeface="Arial"/>
              </a:rPr>
              <a:t>Counter Current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1656000" y="2268000"/>
            <a:ext cx="2736000" cy="360"/>
          </a:xfrm>
          <a:prstGeom prst="line">
            <a:avLst/>
          </a:prstGeom>
          <a:ln w="12600">
            <a:solidFill>
              <a:srgbClr val="65095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79560" y="1153080"/>
            <a:ext cx="6431760" cy="294804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1944000" y="756000"/>
            <a:ext cx="25196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September 1982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896000" y="4192560"/>
            <a:ext cx="250452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latin typeface="Arial"/>
              </a:rPr>
              <a:t>Temperatures needed for</a:t>
            </a:r>
            <a:br/>
            <a:r>
              <a:rPr b="0" lang="en-GB" sz="1400" spc="-1" strike="noStrike">
                <a:latin typeface="Arial"/>
              </a:rPr>
              <a:t>deep atmospheric convection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711680" y="2314800"/>
            <a:ext cx="1528200" cy="312840"/>
          </a:xfrm>
          <a:prstGeom prst="rect">
            <a:avLst/>
          </a:prstGeom>
          <a:noFill/>
          <a:ln w="18000">
            <a:solidFill>
              <a:srgbClr val="4e102d">
                <a:alpha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7581960" y="2736000"/>
            <a:ext cx="8416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latin typeface="Arial"/>
              </a:rPr>
              <a:t>Nino 3.4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 flipV="1">
            <a:off x="6336000" y="2592000"/>
            <a:ext cx="1152000" cy="288000"/>
          </a:xfrm>
          <a:prstGeom prst="line">
            <a:avLst/>
          </a:prstGeom>
          <a:ln w="19080">
            <a:solidFill>
              <a:srgbClr val="4e102d">
                <a:alpha val="60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4848840" y="4025520"/>
            <a:ext cx="758160" cy="2160"/>
          </a:xfrm>
          <a:prstGeom prst="line">
            <a:avLst/>
          </a:prstGeom>
          <a:ln w="36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1440000" y="1440000"/>
            <a:ext cx="7696800" cy="34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The next two slides show vertical velocities across the atmospheric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pressure surface at 500 mb - i.e. about halfway through the atmosphere.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Surface pressure is around 1000mb and the bottom of the stratosphere is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usually around 200 mb.  The figures use an area conserving projection.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The first shows the vertical velocity averaged between 1979 and 2021.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Note the strong convection over the Island Continent, and along the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Inter-Tropical Convergence Zone (ITCZ) that extends north of the Equator </a:t>
            </a:r>
            <a:br/>
            <a:r>
              <a:rPr b="0" lang="en-GB" sz="1800" spc="-1" strike="noStrike">
                <a:latin typeface="Arial"/>
              </a:rPr>
              <a:t>to the Americas.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The second shows the same but averaged over August 2015.  Note the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reduced convection over the Island Continent and increased convection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over the western pacific and along the line of the ITCZ.  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296000" y="864000"/>
            <a:ext cx="7780680" cy="330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296000" y="864000"/>
            <a:ext cx="7727400" cy="32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1944000" y="1440000"/>
            <a:ext cx="7385760" cy="29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The monthly average result is interesting, but for the hackathon we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decided to produce a movie of the vertical velocity using the hourly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datasets available from the ERA5 archive.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The next slide shows the vertical velocity at 500mb at hourly intervals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from the first 10 days of August 2015.  Although some deep convection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events can be seen, the result is dominated by noise.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[The result is unexpected because atmospheric models usually use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pressure coordinates to reduce the effect of gravity waves.]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LibreOffice/7.2.5.1$Linux_X86_64 LibreOffice_project/20$Build-1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2022-06-12T07:35:58Z</dcterms:created>
  <dc:creator/>
  <dc:description/>
  <dc:language>en-GB</dc:language>
  <cp:lastModifiedBy/>
  <dcterms:modified xsi:type="dcterms:W3CDTF">2022-06-23T21:35:44Z</dcterms:modified>
  <cp:revision>23</cp:revision>
  <dc:subject/>
  <dc:title>MY_NOC_TEMPLATE_01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