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Play"/>
      <p:regular r:id="rId30"/>
      <p:bold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uK5FRR5j70s/YJQCVYe5NNj4l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bold.fntdata"/><Relationship Id="rId30" Type="http://schemas.openxmlformats.org/officeDocument/2006/relationships/font" Target="fonts/Play-regular.fntdata"/><Relationship Id="rId11" Type="http://schemas.openxmlformats.org/officeDocument/2006/relationships/slide" Target="slides/slide7.xml"/><Relationship Id="rId33" Type="http://schemas.openxmlformats.org/officeDocument/2006/relationships/font" Target="fonts/Roboto-bold.fntdata"/><Relationship Id="rId10" Type="http://schemas.openxmlformats.org/officeDocument/2006/relationships/slide" Target="slides/slide6.xml"/><Relationship Id="rId32" Type="http://schemas.openxmlformats.org/officeDocument/2006/relationships/font" Target="fonts/Roboto-regular.fntdata"/><Relationship Id="rId13" Type="http://schemas.openxmlformats.org/officeDocument/2006/relationships/slide" Target="slides/slide9.xml"/><Relationship Id="rId35" Type="http://schemas.openxmlformats.org/officeDocument/2006/relationships/font" Target="fonts/Roboto-boldItalic.fntdata"/><Relationship Id="rId12" Type="http://schemas.openxmlformats.org/officeDocument/2006/relationships/slide" Target="slides/slide8.xml"/><Relationship Id="rId34" Type="http://schemas.openxmlformats.org/officeDocument/2006/relationships/font" Target="fonts/Robot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Popular listings concentrated in downtown LA and along the beach, less popular listings the further you get from LA</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en-US" sz="1200"/>
              <a:t>North and west of downtown LA has the most popular listings. Hence, they are on high demand and filled throughout the year.</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rtl="0" algn="l">
              <a:spcBef>
                <a:spcPts val="0"/>
              </a:spcBef>
              <a:spcAft>
                <a:spcPts val="0"/>
              </a:spcAft>
              <a:buNone/>
            </a:pPr>
            <a:r>
              <a:t/>
            </a:r>
            <a:endParaRPr/>
          </a:p>
        </p:txBody>
      </p:sp>
      <p:sp>
        <p:nvSpPr>
          <p:cNvPr id="252" name="Google Shape;25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t>Listings reviews and popularity are highly correlated with their proximity to public transportation. Popular Listings are easily reachable by public transportation.</a:t>
            </a:r>
            <a:endParaRPr/>
          </a:p>
          <a:p>
            <a:pPr indent="0" lvl="0" marL="0" rtl="0" algn="l">
              <a:spcBef>
                <a:spcPts val="0"/>
              </a:spcBef>
              <a:spcAft>
                <a:spcPts val="0"/>
              </a:spcAft>
              <a:buNone/>
            </a:pPr>
            <a:r>
              <a:t/>
            </a:r>
            <a:endParaRPr/>
          </a:p>
        </p:txBody>
      </p:sp>
      <p:sp>
        <p:nvSpPr>
          <p:cNvPr id="263" name="Google Shape;26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t>Popular listings are mostly of type Apartments and Private rooms, which is relevant in the context of the COVID-19 pandemic. Having a private space minimizes contact with others, reducing the risk of transmission. This aligns with the preferences of travelers seeking to maintain social distancing measures during post-covid.</a:t>
            </a:r>
            <a:endParaRPr sz="1200"/>
          </a:p>
          <a:p>
            <a:pPr indent="0" lvl="0" marL="0" rtl="0" algn="l">
              <a:spcBef>
                <a:spcPts val="0"/>
              </a:spcBef>
              <a:spcAft>
                <a:spcPts val="0"/>
              </a:spcAft>
              <a:buNone/>
            </a:pPr>
            <a:r>
              <a:t/>
            </a:r>
            <a:endParaRPr/>
          </a:p>
        </p:txBody>
      </p:sp>
      <p:sp>
        <p:nvSpPr>
          <p:cNvPr id="276" name="Google Shape;27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Popular Listings are named after popular destinations sites and the type of listing. This is a strategic approach because using the name of a popular destination in the listing title can enhance search visibility through SEO.</a:t>
            </a:r>
            <a:endParaRPr sz="1200"/>
          </a:p>
          <a:p>
            <a:pPr indent="0" lvl="0" marL="0" rtl="0" algn="l">
              <a:spcBef>
                <a:spcPts val="0"/>
              </a:spcBef>
              <a:spcAft>
                <a:spcPts val="0"/>
              </a:spcAft>
              <a:buNone/>
            </a:pPr>
            <a:r>
              <a:rPr lang="en-US" sz="1200"/>
              <a:t>Travelers may be more likely to trust and choose a listing associated with a renowned destination. The name recognition of a popular site can create a sense of familiarity and confidence in potential guests.</a:t>
            </a:r>
            <a:endParaRPr sz="1200"/>
          </a:p>
          <a:p>
            <a:pPr indent="0" lvl="0" marL="0" rtl="0" algn="l">
              <a:spcBef>
                <a:spcPts val="0"/>
              </a:spcBef>
              <a:spcAft>
                <a:spcPts val="0"/>
              </a:spcAft>
              <a:buNone/>
            </a:pPr>
            <a:r>
              <a:t/>
            </a:r>
            <a:endParaRPr/>
          </a:p>
          <a:p>
            <a:pPr indent="0" lvl="0" marL="0" rtl="0" algn="l">
              <a:spcBef>
                <a:spcPts val="0"/>
              </a:spcBef>
              <a:spcAft>
                <a:spcPts val="0"/>
              </a:spcAft>
              <a:buNone/>
            </a:pPr>
            <a:r>
              <a:rPr lang="en-US"/>
              <a:t>Additional characteristics: shows success aligned with greater social trends like modern apartment designs and appliances and guests values of cozyness and personalization of airbnb</a:t>
            </a:r>
            <a:endParaRPr/>
          </a:p>
        </p:txBody>
      </p:sp>
      <p:sp>
        <p:nvSpPr>
          <p:cNvPr id="286" name="Google Shape;28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the overall listing, the entire home/apt boasts the highest amount, followed by private rooms, shared rooms, and hotel rooms.</a:t>
            </a:r>
            <a:endParaRPr/>
          </a:p>
        </p:txBody>
      </p:sp>
      <p:sp>
        <p:nvSpPr>
          <p:cNvPr id="182" name="Google Shape;18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Looking at the median because some nbhds have extremities on both price ends, higher price Airbnb are in nbhds expected to be more expensive, continue to be more expensive</a:t>
            </a:r>
            <a:endParaRPr/>
          </a:p>
          <a:p>
            <a:pPr indent="0" lvl="0" marL="0" rtl="0" algn="l">
              <a:spcBef>
                <a:spcPts val="0"/>
              </a:spcBef>
              <a:spcAft>
                <a:spcPts val="0"/>
              </a:spcAft>
              <a:buNone/>
            </a:pPr>
            <a:r>
              <a:t/>
            </a:r>
            <a:endParaRPr/>
          </a:p>
        </p:txBody>
      </p:sp>
      <p:sp>
        <p:nvSpPr>
          <p:cNvPr id="203" name="Google Shape;20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drive/folders/19vjZSrOE_Qdp9ij_Fb6QnX7Z8taAMTFc?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2.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txBox="1"/>
          <p:nvPr>
            <p:ph type="ctrTitle"/>
          </p:nvPr>
        </p:nvSpPr>
        <p:spPr>
          <a:xfrm>
            <a:off x="982639" y="1012536"/>
            <a:ext cx="4613300" cy="31632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lang="en-US" sz="4800"/>
              <a:t>AirBnb Trends  </a:t>
            </a:r>
            <a:br>
              <a:rPr lang="en-US" sz="4800"/>
            </a:br>
            <a:r>
              <a:rPr lang="en-US" sz="4800"/>
              <a:t>Los Angeles</a:t>
            </a:r>
            <a:endParaRPr/>
          </a:p>
        </p:txBody>
      </p:sp>
      <p:sp>
        <p:nvSpPr>
          <p:cNvPr id="90" name="Google Shape;90;p1"/>
          <p:cNvSpPr txBox="1"/>
          <p:nvPr>
            <p:ph idx="1" type="subTitle"/>
          </p:nvPr>
        </p:nvSpPr>
        <p:spPr>
          <a:xfrm>
            <a:off x="982638" y="4389120"/>
            <a:ext cx="4408228" cy="1192815"/>
          </a:xfrm>
          <a:prstGeom prst="rect">
            <a:avLst/>
          </a:prstGeom>
          <a:noFill/>
          <a:ln>
            <a:noFill/>
          </a:ln>
        </p:spPr>
        <p:txBody>
          <a:bodyPr anchorCtr="0" anchor="b"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lang="en-US" sz="1500"/>
              <a:t>Bianca Castro, Vismitha Narayanaswamy</a:t>
            </a:r>
            <a:r>
              <a:rPr b="0" i="0" lang="en-US" sz="1500">
                <a:latin typeface="Roboto"/>
                <a:ea typeface="Roboto"/>
                <a:cs typeface="Roboto"/>
                <a:sym typeface="Roboto"/>
              </a:rPr>
              <a:t>, and </a:t>
            </a:r>
            <a:r>
              <a:rPr lang="en-US" sz="1500"/>
              <a:t>Selina Tseng</a:t>
            </a:r>
            <a:endParaRPr/>
          </a:p>
          <a:p>
            <a:pPr indent="0" lvl="0" marL="0" rtl="0" algn="l">
              <a:lnSpc>
                <a:spcPct val="90000"/>
              </a:lnSpc>
              <a:spcBef>
                <a:spcPts val="1000"/>
              </a:spcBef>
              <a:spcAft>
                <a:spcPts val="0"/>
              </a:spcAft>
              <a:buClr>
                <a:schemeClr val="dk1"/>
              </a:buClr>
              <a:buSzPct val="100000"/>
              <a:buNone/>
            </a:pPr>
            <a:r>
              <a:rPr lang="en-US" sz="1500"/>
              <a:t>Assignment #3</a:t>
            </a:r>
            <a:endParaRPr/>
          </a:p>
          <a:p>
            <a:pPr indent="0" lvl="0" marL="0" rtl="0" algn="l">
              <a:lnSpc>
                <a:spcPct val="90000"/>
              </a:lnSpc>
              <a:spcBef>
                <a:spcPts val="1000"/>
              </a:spcBef>
              <a:spcAft>
                <a:spcPts val="0"/>
              </a:spcAft>
              <a:buClr>
                <a:schemeClr val="dk1"/>
              </a:buClr>
              <a:buSzPct val="100000"/>
              <a:buNone/>
            </a:pPr>
            <a:r>
              <a:rPr lang="en-US" sz="1500"/>
              <a:t>Group 7</a:t>
            </a:r>
            <a:endParaRPr/>
          </a:p>
          <a:p>
            <a:pPr indent="0" lvl="0" marL="0" rtl="0" algn="l">
              <a:lnSpc>
                <a:spcPct val="90000"/>
              </a:lnSpc>
              <a:spcBef>
                <a:spcPts val="1000"/>
              </a:spcBef>
              <a:spcAft>
                <a:spcPts val="0"/>
              </a:spcAft>
              <a:buClr>
                <a:schemeClr val="dk1"/>
              </a:buClr>
              <a:buSzPct val="100000"/>
              <a:buNone/>
            </a:pPr>
            <a:r>
              <a:rPr lang="en-US" sz="1500"/>
              <a:t>2/29/24</a:t>
            </a:r>
            <a:endParaRPr/>
          </a:p>
        </p:txBody>
      </p:sp>
      <p:sp>
        <p:nvSpPr>
          <p:cNvPr id="91" name="Google Shape;91;p1"/>
          <p:cNvSpPr/>
          <p:nvPr/>
        </p:nvSpPr>
        <p:spPr>
          <a:xfrm flipH="1">
            <a:off x="8123336" y="-3"/>
            <a:ext cx="4068664" cy="6858000"/>
          </a:xfrm>
          <a:prstGeom prst="rect">
            <a:avLst/>
          </a:prstGeom>
          <a:gradFill>
            <a:gsLst>
              <a:gs pos="0">
                <a:srgbClr val="000000"/>
              </a:gs>
              <a:gs pos="26000">
                <a:srgbClr val="000000"/>
              </a:gs>
              <a:gs pos="100000">
                <a:schemeClr val="accent1"/>
              </a:gs>
            </a:gsLst>
            <a:lin ang="9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
          <p:cNvSpPr/>
          <p:nvPr/>
        </p:nvSpPr>
        <p:spPr>
          <a:xfrm flipH="1">
            <a:off x="8123336" y="-3"/>
            <a:ext cx="3611463" cy="6858000"/>
          </a:xfrm>
          <a:prstGeom prst="rect">
            <a:avLst/>
          </a:prstGeom>
          <a:gradFill>
            <a:gsLst>
              <a:gs pos="0">
                <a:srgbClr val="0F4861">
                  <a:alpha val="55686"/>
                </a:srgbClr>
              </a:gs>
              <a:gs pos="100000">
                <a:srgbClr val="000000">
                  <a:alpha val="51764"/>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
          <p:cNvSpPr/>
          <p:nvPr/>
        </p:nvSpPr>
        <p:spPr>
          <a:xfrm rot="5400000">
            <a:off x="8230721" y="-107390"/>
            <a:ext cx="3853890" cy="4068665"/>
          </a:xfrm>
          <a:prstGeom prst="rect">
            <a:avLst/>
          </a:prstGeom>
          <a:gradFill>
            <a:gsLst>
              <a:gs pos="0">
                <a:srgbClr val="000000">
                  <a:alpha val="33725"/>
                </a:srgbClr>
              </a:gs>
              <a:gs pos="96000">
                <a:srgbClr val="156082">
                  <a:alpha val="0"/>
                </a:srgbClr>
              </a:gs>
              <a:gs pos="100000">
                <a:srgbClr val="156082">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irbnb Is Losing Its Appeal – SURFACE" id="94" name="Google Shape;94;p1"/>
          <p:cNvPicPr preferRelativeResize="0"/>
          <p:nvPr/>
        </p:nvPicPr>
        <p:blipFill rotWithShape="1">
          <a:blip r:embed="rId3">
            <a:alphaModFix/>
          </a:blip>
          <a:srcRect b="0" l="21097" r="12139" t="0"/>
          <a:stretch/>
        </p:blipFill>
        <p:spPr>
          <a:xfrm>
            <a:off x="6096000" y="1012536"/>
            <a:ext cx="4756162" cy="4756162"/>
          </a:xfrm>
          <a:custGeom>
            <a:rect b="b" l="l" r="r" t="t"/>
            <a:pathLst>
              <a:path extrusionOk="0" h="5031136" w="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ln>
            <a:noFill/>
          </a:ln>
        </p:spPr>
      </p:pic>
      <p:sp>
        <p:nvSpPr>
          <p:cNvPr id="95" name="Google Shape;9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838200" y="1822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Limitations of Dataset</a:t>
            </a:r>
            <a:endParaRPr/>
          </a:p>
        </p:txBody>
      </p:sp>
      <p:pic>
        <p:nvPicPr>
          <p:cNvPr descr="Covid-19 - Free medical icons" id="216" name="Google Shape;216;p10"/>
          <p:cNvPicPr preferRelativeResize="0"/>
          <p:nvPr/>
        </p:nvPicPr>
        <p:blipFill rotWithShape="1">
          <a:blip r:embed="rId3">
            <a:alphaModFix/>
          </a:blip>
          <a:srcRect b="0" l="0" r="0" t="0"/>
          <a:stretch/>
        </p:blipFill>
        <p:spPr>
          <a:xfrm>
            <a:off x="1549675" y="1607476"/>
            <a:ext cx="2056714" cy="2056714"/>
          </a:xfrm>
          <a:prstGeom prst="rect">
            <a:avLst/>
          </a:prstGeom>
          <a:noFill/>
          <a:ln>
            <a:noFill/>
          </a:ln>
        </p:spPr>
      </p:pic>
      <p:sp>
        <p:nvSpPr>
          <p:cNvPr id="217" name="Google Shape;217;p10"/>
          <p:cNvSpPr txBox="1"/>
          <p:nvPr/>
        </p:nvSpPr>
        <p:spPr>
          <a:xfrm>
            <a:off x="4230130" y="1848021"/>
            <a:ext cx="695822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The time period of the dataset given was limited as it included the datapoints of 1 year after COVID. We could not get enough insights on the situation of house sharing pre-COVID and during COVID. </a:t>
            </a:r>
            <a:endParaRPr sz="1800">
              <a:solidFill>
                <a:schemeClr val="dk1"/>
              </a:solidFill>
              <a:latin typeface="Arial"/>
              <a:ea typeface="Arial"/>
              <a:cs typeface="Arial"/>
              <a:sym typeface="Arial"/>
            </a:endParaRPr>
          </a:p>
        </p:txBody>
      </p:sp>
      <p:pic>
        <p:nvPicPr>
          <p:cNvPr descr="Comparison Icons - Free SVG &amp; PNG Comparison Images - Noun Project" id="218" name="Google Shape;218;p10"/>
          <p:cNvPicPr preferRelativeResize="0"/>
          <p:nvPr/>
        </p:nvPicPr>
        <p:blipFill rotWithShape="1">
          <a:blip r:embed="rId4">
            <a:alphaModFix/>
          </a:blip>
          <a:srcRect b="0" l="0" r="0" t="0"/>
          <a:stretch/>
        </p:blipFill>
        <p:spPr>
          <a:xfrm>
            <a:off x="1551619" y="4040132"/>
            <a:ext cx="2052277" cy="2059142"/>
          </a:xfrm>
          <a:prstGeom prst="rect">
            <a:avLst/>
          </a:prstGeom>
          <a:noFill/>
          <a:ln>
            <a:noFill/>
          </a:ln>
        </p:spPr>
      </p:pic>
      <p:sp>
        <p:nvSpPr>
          <p:cNvPr id="219" name="Google Shape;219;p10"/>
          <p:cNvSpPr txBox="1"/>
          <p:nvPr/>
        </p:nvSpPr>
        <p:spPr>
          <a:xfrm>
            <a:off x="4230130" y="4422346"/>
            <a:ext cx="68758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Since there is only the seasonal data for the years 2022 to 2023, there isn't enough data to support our forecasting on future trend.</a:t>
            </a:r>
            <a:endParaRPr/>
          </a:p>
        </p:txBody>
      </p:sp>
      <p:sp>
        <p:nvSpPr>
          <p:cNvPr id="220" name="Google Shape;2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1"/>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11"/>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8" name="Google Shape;228;p11"/>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11"/>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11"/>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1"/>
          <p:cNvSpPr txBox="1"/>
          <p:nvPr>
            <p:ph idx="1" type="body"/>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solidFill>
                  <a:schemeClr val="dk1"/>
                </a:solidFill>
                <a:latin typeface="Play"/>
                <a:ea typeface="Play"/>
                <a:cs typeface="Play"/>
                <a:sym typeface="Play"/>
              </a:rPr>
              <a:t>Successful Listing Characteristics</a:t>
            </a:r>
            <a:endParaRPr sz="4000">
              <a:solidFill>
                <a:schemeClr val="dk1"/>
              </a:solidFill>
              <a:latin typeface="Arial"/>
              <a:ea typeface="Arial"/>
              <a:cs typeface="Arial"/>
              <a:sym typeface="Arial"/>
            </a:endParaRPr>
          </a:p>
        </p:txBody>
      </p:sp>
      <p:sp>
        <p:nvSpPr>
          <p:cNvPr id="232" name="Google Shape;2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 Defining Successful Listings</a:t>
            </a:r>
            <a:endParaRPr/>
          </a:p>
        </p:txBody>
      </p:sp>
      <p:sp>
        <p:nvSpPr>
          <p:cNvPr id="238" name="Google Shape;23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Column "availabily_365" denotes the number of nights the listing was available for booking but not booked.</a:t>
            </a:r>
            <a:endParaRPr/>
          </a:p>
          <a:p>
            <a:pPr indent="-228600" lvl="0" marL="228600" rtl="0" algn="l">
              <a:lnSpc>
                <a:spcPct val="90000"/>
              </a:lnSpc>
              <a:spcBef>
                <a:spcPts val="1000"/>
              </a:spcBef>
              <a:spcAft>
                <a:spcPts val="0"/>
              </a:spcAft>
              <a:buClr>
                <a:schemeClr val="dk1"/>
              </a:buClr>
              <a:buSzPts val="2800"/>
              <a:buChar char="•"/>
            </a:pPr>
            <a:r>
              <a:rPr lang="en-US"/>
              <a:t>Successful listings: Less number of available nights because popular listings will be in high demand with low availability. Such listings will have nearly zero.</a:t>
            </a:r>
            <a:endParaRPr/>
          </a:p>
          <a:p>
            <a:pPr indent="-228600" lvl="0" marL="228600" rtl="0" algn="l">
              <a:lnSpc>
                <a:spcPct val="90000"/>
              </a:lnSpc>
              <a:spcBef>
                <a:spcPts val="1000"/>
              </a:spcBef>
              <a:spcAft>
                <a:spcPts val="0"/>
              </a:spcAft>
              <a:buClr>
                <a:schemeClr val="dk1"/>
              </a:buClr>
              <a:buSzPts val="2800"/>
              <a:buChar char="•"/>
            </a:pPr>
            <a:r>
              <a:rPr lang="en-US"/>
              <a:t>Additionally, we also consider "number_of_reviews", as there are many listings with zero availability.</a:t>
            </a:r>
            <a:endParaRPr/>
          </a:p>
        </p:txBody>
      </p:sp>
      <p:sp>
        <p:nvSpPr>
          <p:cNvPr id="239" name="Google Shape;2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3"/>
          <p:cNvSpPr txBox="1"/>
          <p:nvPr>
            <p:ph type="title"/>
          </p:nvPr>
        </p:nvSpPr>
        <p:spPr>
          <a:xfrm>
            <a:off x="524042" y="-25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 Defining Successful Listings</a:t>
            </a:r>
            <a:endParaRPr/>
          </a:p>
        </p:txBody>
      </p:sp>
      <p:sp>
        <p:nvSpPr>
          <p:cNvPr id="245" name="Google Shape;245;p13"/>
          <p:cNvSpPr txBox="1"/>
          <p:nvPr>
            <p:ph idx="1" type="body"/>
          </p:nvPr>
        </p:nvSpPr>
        <p:spPr>
          <a:xfrm>
            <a:off x="517358" y="1170573"/>
            <a:ext cx="7049931" cy="35960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evident from the Distribution curve of Number of reviews, that most of the listings have &lt; 100 reviews. </a:t>
            </a:r>
            <a:endParaRPr/>
          </a:p>
          <a:p>
            <a:pPr indent="-228600" lvl="0" marL="228600" rtl="0" algn="l">
              <a:lnSpc>
                <a:spcPct val="90000"/>
              </a:lnSpc>
              <a:spcBef>
                <a:spcPts val="1000"/>
              </a:spcBef>
              <a:spcAft>
                <a:spcPts val="0"/>
              </a:spcAft>
              <a:buClr>
                <a:schemeClr val="dk1"/>
              </a:buClr>
              <a:buSzPts val="2800"/>
              <a:buChar char="•"/>
            </a:pPr>
            <a:r>
              <a:rPr lang="en-US"/>
              <a:t>A very small portion of listings have reviews &gt; 100, which could account for its fame and success.</a:t>
            </a:r>
            <a:endParaRPr/>
          </a:p>
          <a:p>
            <a:pPr indent="-228600" lvl="0" marL="228600" rtl="0" algn="l">
              <a:lnSpc>
                <a:spcPct val="90000"/>
              </a:lnSpc>
              <a:spcBef>
                <a:spcPts val="1000"/>
              </a:spcBef>
              <a:spcAft>
                <a:spcPts val="0"/>
              </a:spcAft>
              <a:buClr>
                <a:schemeClr val="dk1"/>
              </a:buClr>
              <a:buSzPts val="2800"/>
              <a:buChar char="•"/>
            </a:pPr>
            <a:r>
              <a:rPr lang="en-US"/>
              <a:t>50th percentile = 5 reviews</a:t>
            </a:r>
            <a:endParaRPr/>
          </a:p>
          <a:p>
            <a:pPr indent="-228600" lvl="0" marL="228600" rtl="0" algn="l">
              <a:lnSpc>
                <a:spcPct val="90000"/>
              </a:lnSpc>
              <a:spcBef>
                <a:spcPts val="1000"/>
              </a:spcBef>
              <a:spcAft>
                <a:spcPts val="0"/>
              </a:spcAft>
              <a:buClr>
                <a:schemeClr val="dk1"/>
              </a:buClr>
              <a:buSzPts val="2800"/>
              <a:buChar char="•"/>
            </a:pPr>
            <a:r>
              <a:rPr lang="en-US"/>
              <a:t>90th percentile = 97 reviews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246" name="Google Shape;246;p13"/>
          <p:cNvPicPr preferRelativeResize="0"/>
          <p:nvPr/>
        </p:nvPicPr>
        <p:blipFill rotWithShape="1">
          <a:blip r:embed="rId3">
            <a:alphaModFix/>
          </a:blip>
          <a:srcRect b="0" l="0" r="0" t="0"/>
          <a:stretch/>
        </p:blipFill>
        <p:spPr>
          <a:xfrm>
            <a:off x="7565154" y="1265776"/>
            <a:ext cx="4583055" cy="3413896"/>
          </a:xfrm>
          <a:prstGeom prst="rect">
            <a:avLst/>
          </a:prstGeom>
          <a:noFill/>
          <a:ln>
            <a:noFill/>
          </a:ln>
        </p:spPr>
      </p:pic>
      <p:sp>
        <p:nvSpPr>
          <p:cNvPr id="247" name="Google Shape;247;p13"/>
          <p:cNvSpPr/>
          <p:nvPr/>
        </p:nvSpPr>
        <p:spPr>
          <a:xfrm>
            <a:off x="185221" y="5313944"/>
            <a:ext cx="11488704" cy="108953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Arial"/>
                <a:ea typeface="Arial"/>
                <a:cs typeface="Arial"/>
                <a:sym typeface="Arial"/>
              </a:rPr>
              <a:t>    </a:t>
            </a:r>
            <a:r>
              <a:rPr lang="en-US" sz="2800">
                <a:solidFill>
                  <a:schemeClr val="lt1"/>
                </a:solidFill>
                <a:latin typeface="Arial"/>
                <a:ea typeface="Arial"/>
                <a:cs typeface="Arial"/>
                <a:sym typeface="Arial"/>
              </a:rPr>
              <a:t>Successful listing</a:t>
            </a:r>
            <a:r>
              <a:rPr lang="en-US" sz="2800">
                <a:solidFill>
                  <a:schemeClr val="lt1"/>
                </a:solidFill>
                <a:latin typeface="Arial"/>
                <a:ea typeface="Arial"/>
                <a:cs typeface="Arial"/>
                <a:sym typeface="Arial"/>
              </a:rPr>
              <a:t>  = </a:t>
            </a:r>
            <a:r>
              <a:rPr lang="en-US" sz="2800">
                <a:solidFill>
                  <a:schemeClr val="lt1"/>
                </a:solidFill>
                <a:latin typeface="Arial"/>
                <a:ea typeface="Arial"/>
                <a:cs typeface="Arial"/>
                <a:sym typeface="Arial"/>
              </a:rPr>
              <a:t>​ (availability</a:t>
            </a:r>
            <a:r>
              <a:rPr lang="en-US" sz="2800">
                <a:solidFill>
                  <a:schemeClr val="lt1"/>
                </a:solidFill>
                <a:latin typeface="Arial"/>
                <a:ea typeface="Arial"/>
                <a:cs typeface="Arial"/>
                <a:sym typeface="Arial"/>
              </a:rPr>
              <a:t>_365</a:t>
            </a:r>
            <a:r>
              <a:rPr lang="en-US" sz="2800">
                <a:solidFill>
                  <a:schemeClr val="lt1"/>
                </a:solidFill>
                <a:latin typeface="Arial"/>
                <a:ea typeface="Arial"/>
                <a:cs typeface="Arial"/>
                <a:sym typeface="Arial"/>
              </a:rPr>
              <a:t> == 0 and number_of_reviews &gt; 97)</a:t>
            </a:r>
            <a:r>
              <a:rPr lang="en-US" sz="2800">
                <a:solidFill>
                  <a:schemeClr val="lt1"/>
                </a:solidFill>
                <a:latin typeface="Arial"/>
                <a:ea typeface="Arial"/>
                <a:cs typeface="Arial"/>
                <a:sym typeface="Arial"/>
              </a:rPr>
              <a:t>​</a:t>
            </a:r>
            <a:endParaRPr b="1" sz="2400">
              <a:solidFill>
                <a:schemeClr val="lt1"/>
              </a:solidFill>
              <a:latin typeface="Arial"/>
              <a:ea typeface="Arial"/>
              <a:cs typeface="Arial"/>
              <a:sym typeface="Arial"/>
            </a:endParaRPr>
          </a:p>
        </p:txBody>
      </p:sp>
      <p:sp>
        <p:nvSpPr>
          <p:cNvPr id="248" name="Google Shape;2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14"/>
          <p:cNvSpPr txBox="1"/>
          <p:nvPr>
            <p:ph type="title"/>
          </p:nvPr>
        </p:nvSpPr>
        <p:spPr>
          <a:xfrm>
            <a:off x="317501" y="42709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Successful Listings by Neighborhood</a:t>
            </a:r>
            <a:endParaRPr/>
          </a:p>
        </p:txBody>
      </p:sp>
      <p:sp>
        <p:nvSpPr>
          <p:cNvPr id="255" name="Google Shape;255;p14"/>
          <p:cNvSpPr/>
          <p:nvPr/>
        </p:nvSpPr>
        <p:spPr>
          <a:xfrm>
            <a:off x="8635999" y="0"/>
            <a:ext cx="3644053"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4"/>
          <p:cNvSpPr txBox="1"/>
          <p:nvPr/>
        </p:nvSpPr>
        <p:spPr>
          <a:xfrm>
            <a:off x="8636000" y="1752653"/>
            <a:ext cx="3555999" cy="4351338"/>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lt1"/>
              </a:buClr>
              <a:buSzPts val="1600"/>
              <a:buFont typeface="Arial"/>
              <a:buChar char="•"/>
            </a:pPr>
            <a:r>
              <a:rPr b="1" lang="en-US" sz="1600">
                <a:solidFill>
                  <a:schemeClr val="lt1"/>
                </a:solidFill>
                <a:latin typeface="Arial"/>
                <a:ea typeface="Arial"/>
                <a:cs typeface="Arial"/>
                <a:sym typeface="Arial"/>
              </a:rPr>
              <a:t>North and West of Downtown LA</a:t>
            </a:r>
            <a:r>
              <a:rPr lang="en-US" sz="1600">
                <a:solidFill>
                  <a:schemeClr val="lt1"/>
                </a:solidFill>
                <a:latin typeface="Arial"/>
                <a:ea typeface="Arial"/>
                <a:cs typeface="Arial"/>
                <a:sym typeface="Arial"/>
              </a:rPr>
              <a:t>: Popular listings are concentrated in areas north and west of downtown LA. Neighborhoods south of downtown are not attractive to guests and, under our criteria of successful listings, did not appear in the results. </a:t>
            </a:r>
            <a:endParaRPr sz="1600">
              <a:solidFill>
                <a:schemeClr val="lt1"/>
              </a:solidFill>
              <a:latin typeface="Arial"/>
              <a:ea typeface="Arial"/>
              <a:cs typeface="Arial"/>
              <a:sym typeface="Arial"/>
            </a:endParaRPr>
          </a:p>
          <a:p>
            <a:pPr indent="-171450" lvl="0" marL="171450" marR="0" rtl="0" algn="l">
              <a:lnSpc>
                <a:spcPct val="90000"/>
              </a:lnSpc>
              <a:spcBef>
                <a:spcPts val="1000"/>
              </a:spcBef>
              <a:spcAft>
                <a:spcPts val="0"/>
              </a:spcAft>
              <a:buClr>
                <a:schemeClr val="lt1"/>
              </a:buClr>
              <a:buSzPts val="1600"/>
              <a:buFont typeface="Arial"/>
              <a:buChar char="•"/>
            </a:pPr>
            <a:r>
              <a:rPr b="1" lang="en-US" sz="1600">
                <a:solidFill>
                  <a:schemeClr val="lt1"/>
                </a:solidFill>
                <a:latin typeface="Arial"/>
                <a:ea typeface="Arial"/>
                <a:cs typeface="Arial"/>
                <a:sym typeface="Arial"/>
              </a:rPr>
              <a:t>Proximity to Beach: </a:t>
            </a:r>
            <a:r>
              <a:rPr lang="en-US" sz="1600">
                <a:solidFill>
                  <a:schemeClr val="lt1"/>
                </a:solidFill>
                <a:latin typeface="Arial"/>
                <a:ea typeface="Arial"/>
                <a:cs typeface="Arial"/>
                <a:sym typeface="Arial"/>
              </a:rPr>
              <a:t>Many popular listings along the coastline of Santa Monica and Long Beach.</a:t>
            </a:r>
            <a:endParaRPr/>
          </a:p>
          <a:p>
            <a:pPr indent="0" lvl="0" marL="0" marR="0" rtl="0" algn="l">
              <a:lnSpc>
                <a:spcPct val="90000"/>
              </a:lnSpc>
              <a:spcBef>
                <a:spcPts val="100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57" name="Google Shape;257;p14"/>
          <p:cNvSpPr txBox="1"/>
          <p:nvPr/>
        </p:nvSpPr>
        <p:spPr>
          <a:xfrm>
            <a:off x="317501" y="6394026"/>
            <a:ext cx="80204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Note: A bigger circle indicates more popular listings in that neighborhood. You may interact with this map by hovering your mouse around each dot to see the total number of listings for each neighborhood.</a:t>
            </a:r>
            <a:endParaRPr/>
          </a:p>
        </p:txBody>
      </p:sp>
      <p:pic>
        <p:nvPicPr>
          <p:cNvPr id="258" name="Google Shape;258;p14"/>
          <p:cNvPicPr preferRelativeResize="0"/>
          <p:nvPr/>
        </p:nvPicPr>
        <p:blipFill rotWithShape="1">
          <a:blip r:embed="rId3">
            <a:alphaModFix/>
          </a:blip>
          <a:srcRect b="0" l="0" r="0" t="0"/>
          <a:stretch/>
        </p:blipFill>
        <p:spPr>
          <a:xfrm>
            <a:off x="440267" y="1483360"/>
            <a:ext cx="7721599" cy="4754880"/>
          </a:xfrm>
          <a:prstGeom prst="rect">
            <a:avLst/>
          </a:prstGeom>
          <a:noFill/>
          <a:ln>
            <a:noFill/>
          </a:ln>
        </p:spPr>
      </p:pic>
      <p:sp>
        <p:nvSpPr>
          <p:cNvPr id="259" name="Google Shape;25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15"/>
          <p:cNvSpPr/>
          <p:nvPr/>
        </p:nvSpPr>
        <p:spPr>
          <a:xfrm>
            <a:off x="-5503" y="-1"/>
            <a:ext cx="12192000" cy="6857999"/>
          </a:xfrm>
          <a:prstGeom prst="rect">
            <a:avLst/>
          </a:pr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15"/>
          <p:cNvSpPr txBox="1"/>
          <p:nvPr>
            <p:ph type="title"/>
          </p:nvPr>
        </p:nvSpPr>
        <p:spPr>
          <a:xfrm>
            <a:off x="385157" y="453040"/>
            <a:ext cx="10487890" cy="12829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Play"/>
              <a:buNone/>
            </a:pPr>
            <a:r>
              <a:rPr lang="en-US" sz="3700"/>
              <a:t>Does Public Transportation Impact Success?</a:t>
            </a:r>
            <a:endParaRPr/>
          </a:p>
        </p:txBody>
      </p:sp>
      <p:sp>
        <p:nvSpPr>
          <p:cNvPr id="268" name="Google Shape;268;p15"/>
          <p:cNvSpPr txBox="1"/>
          <p:nvPr/>
        </p:nvSpPr>
        <p:spPr>
          <a:xfrm>
            <a:off x="8462356" y="1735972"/>
            <a:ext cx="3661912" cy="544507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1" lang="en-US" sz="2000">
                <a:solidFill>
                  <a:schemeClr val="dk1"/>
                </a:solidFill>
                <a:latin typeface="Arial"/>
                <a:ea typeface="Arial"/>
                <a:cs typeface="Arial"/>
                <a:sym typeface="Arial"/>
              </a:rPr>
              <a:t>Well Connected: </a:t>
            </a:r>
            <a:r>
              <a:rPr lang="en-US" sz="2000">
                <a:solidFill>
                  <a:schemeClr val="dk1"/>
                </a:solidFill>
                <a:latin typeface="Arial"/>
                <a:ea typeface="Arial"/>
                <a:cs typeface="Arial"/>
                <a:sym typeface="Arial"/>
              </a:rPr>
              <a:t>Most popular listings are accessible to one or more major public transportation routes, or they are in walkable neighborhoods like Santa Monica.</a:t>
            </a:r>
            <a:endParaRPr/>
          </a:p>
          <a:p>
            <a:pPr indent="-228600" lvl="0" marL="228600" marR="0" rtl="0" algn="l">
              <a:lnSpc>
                <a:spcPct val="90000"/>
              </a:lnSpc>
              <a:spcBef>
                <a:spcPts val="1000"/>
              </a:spcBef>
              <a:spcAft>
                <a:spcPts val="0"/>
              </a:spcAft>
              <a:buClr>
                <a:schemeClr val="dk1"/>
              </a:buClr>
              <a:buSzPts val="2000"/>
              <a:buFont typeface="Arial"/>
              <a:buChar char="•"/>
            </a:pPr>
            <a:r>
              <a:rPr b="1" lang="en-US" sz="2000">
                <a:solidFill>
                  <a:schemeClr val="dk1"/>
                </a:solidFill>
                <a:latin typeface="Arial"/>
                <a:ea typeface="Arial"/>
                <a:cs typeface="Arial"/>
                <a:sym typeface="Arial"/>
              </a:rPr>
              <a:t>Proximity Matters: </a:t>
            </a:r>
            <a:r>
              <a:rPr lang="en-US" sz="2000">
                <a:solidFill>
                  <a:schemeClr val="dk1"/>
                </a:solidFill>
                <a:latin typeface="Arial"/>
                <a:ea typeface="Arial"/>
                <a:cs typeface="Arial"/>
                <a:sym typeface="Arial"/>
              </a:rPr>
              <a:t>There are a very few popular listings that are not connected by a major metro or bus route. This highlights guests desires to be near main attractions or near transportation stops to take them to LA attractions from their Airbnb.</a:t>
            </a:r>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pic>
        <p:nvPicPr>
          <p:cNvPr id="269" name="Google Shape;269;p15"/>
          <p:cNvPicPr preferRelativeResize="0"/>
          <p:nvPr/>
        </p:nvPicPr>
        <p:blipFill rotWithShape="1">
          <a:blip r:embed="rId3">
            <a:alphaModFix/>
          </a:blip>
          <a:srcRect b="0" l="0" r="0" t="0"/>
          <a:stretch/>
        </p:blipFill>
        <p:spPr>
          <a:xfrm>
            <a:off x="379654" y="1735972"/>
            <a:ext cx="7815735" cy="4804755"/>
          </a:xfrm>
          <a:prstGeom prst="rect">
            <a:avLst/>
          </a:prstGeom>
          <a:noFill/>
          <a:ln>
            <a:noFill/>
          </a:ln>
        </p:spPr>
      </p:pic>
      <p:sp>
        <p:nvSpPr>
          <p:cNvPr id="270" name="Google Shape;270;p15"/>
          <p:cNvSpPr/>
          <p:nvPr/>
        </p:nvSpPr>
        <p:spPr>
          <a:xfrm>
            <a:off x="497224" y="1412924"/>
            <a:ext cx="157942" cy="157942"/>
          </a:xfrm>
          <a:prstGeom prst="ellipse">
            <a:avLst/>
          </a:prstGeom>
          <a:solidFill>
            <a:srgbClr val="FFC000"/>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5"/>
          <p:cNvSpPr txBox="1"/>
          <p:nvPr/>
        </p:nvSpPr>
        <p:spPr>
          <a:xfrm>
            <a:off x="655166" y="1353395"/>
            <a:ext cx="28244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Popular Airbnb Listing</a:t>
            </a:r>
            <a:endParaRPr/>
          </a:p>
        </p:txBody>
      </p:sp>
      <p:sp>
        <p:nvSpPr>
          <p:cNvPr id="272" name="Google Shape;27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108217" y="17302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Successful Listings by Room Type</a:t>
            </a:r>
            <a:endParaRPr/>
          </a:p>
        </p:txBody>
      </p:sp>
      <p:pic>
        <p:nvPicPr>
          <p:cNvPr descr="A graph of a number of blue and orange bars&#10;&#10;Description automatically generated" id="279" name="Google Shape;279;p16"/>
          <p:cNvPicPr preferRelativeResize="0"/>
          <p:nvPr/>
        </p:nvPicPr>
        <p:blipFill rotWithShape="1">
          <a:blip r:embed="rId3">
            <a:alphaModFix/>
          </a:blip>
          <a:srcRect b="0" l="0" r="0" t="0"/>
          <a:stretch/>
        </p:blipFill>
        <p:spPr>
          <a:xfrm>
            <a:off x="468876" y="1362652"/>
            <a:ext cx="6967097" cy="5232746"/>
          </a:xfrm>
          <a:prstGeom prst="rect">
            <a:avLst/>
          </a:prstGeom>
          <a:noFill/>
          <a:ln>
            <a:noFill/>
          </a:ln>
        </p:spPr>
      </p:pic>
      <p:sp>
        <p:nvSpPr>
          <p:cNvPr id="280" name="Google Shape;280;p16"/>
          <p:cNvSpPr/>
          <p:nvPr/>
        </p:nvSpPr>
        <p:spPr>
          <a:xfrm>
            <a:off x="8554229" y="0"/>
            <a:ext cx="3657243"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16"/>
          <p:cNvSpPr txBox="1"/>
          <p:nvPr>
            <p:ph idx="1" type="body"/>
          </p:nvPr>
        </p:nvSpPr>
        <p:spPr>
          <a:xfrm>
            <a:off x="8618540" y="1360770"/>
            <a:ext cx="3526714" cy="499093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FFFFFF"/>
              </a:buClr>
              <a:buSzPts val="1600"/>
              <a:buChar char="•"/>
            </a:pPr>
            <a:r>
              <a:rPr lang="en-US" sz="1600">
                <a:solidFill>
                  <a:srgbClr val="FFFFFF"/>
                </a:solidFill>
                <a:latin typeface="Arial"/>
                <a:ea typeface="Arial"/>
                <a:cs typeface="Arial"/>
                <a:sym typeface="Arial"/>
              </a:rPr>
              <a:t>An entire home or apartment provides more privacy and space, which is a significant draw for families and groups traveling together.</a:t>
            </a:r>
            <a:endParaRPr/>
          </a:p>
          <a:p>
            <a:pPr indent="-228600" lvl="0" marL="228600" rtl="0" algn="l">
              <a:lnSpc>
                <a:spcPct val="90000"/>
              </a:lnSpc>
              <a:spcBef>
                <a:spcPts val="1000"/>
              </a:spcBef>
              <a:spcAft>
                <a:spcPts val="0"/>
              </a:spcAft>
              <a:buClr>
                <a:srgbClr val="FFFFFF"/>
              </a:buClr>
              <a:buSzPts val="1600"/>
              <a:buChar char="•"/>
            </a:pPr>
            <a:r>
              <a:rPr lang="en-US" sz="1600">
                <a:solidFill>
                  <a:srgbClr val="FFFFFF"/>
                </a:solidFill>
                <a:latin typeface="Arial"/>
                <a:ea typeface="Arial"/>
                <a:cs typeface="Arial"/>
                <a:sym typeface="Arial"/>
              </a:rPr>
              <a:t>Private residences often come with full kitchens and other home-like amenities that are not always available in a hotel setting.</a:t>
            </a:r>
            <a:endParaRPr/>
          </a:p>
          <a:p>
            <a:pPr indent="-228600" lvl="0" marL="228600" rtl="0" algn="l">
              <a:lnSpc>
                <a:spcPct val="90000"/>
              </a:lnSpc>
              <a:spcBef>
                <a:spcPts val="1000"/>
              </a:spcBef>
              <a:spcAft>
                <a:spcPts val="0"/>
              </a:spcAft>
              <a:buClr>
                <a:srgbClr val="FFFFFF"/>
              </a:buClr>
              <a:buSzPts val="1600"/>
              <a:buChar char="•"/>
            </a:pPr>
            <a:r>
              <a:rPr lang="en-US" sz="1600">
                <a:solidFill>
                  <a:srgbClr val="FFFFFF"/>
                </a:solidFill>
                <a:latin typeface="Arial"/>
                <a:ea typeface="Arial"/>
                <a:cs typeface="Arial"/>
                <a:sym typeface="Arial"/>
              </a:rPr>
              <a:t>Entire homes/apartments and private rooms could be more cost-effective, especially for longer stays or larger groups.</a:t>
            </a:r>
            <a:endParaRPr/>
          </a:p>
          <a:p>
            <a:pPr indent="-228600" lvl="0" marL="228600" rtl="0" algn="l">
              <a:lnSpc>
                <a:spcPct val="90000"/>
              </a:lnSpc>
              <a:spcBef>
                <a:spcPts val="1000"/>
              </a:spcBef>
              <a:spcAft>
                <a:spcPts val="0"/>
              </a:spcAft>
              <a:buClr>
                <a:srgbClr val="FFFFFF"/>
              </a:buClr>
              <a:buSzPts val="1600"/>
              <a:buChar char="•"/>
            </a:pPr>
            <a:r>
              <a:rPr lang="en-US" sz="1600">
                <a:solidFill>
                  <a:srgbClr val="FFFFFF"/>
                </a:solidFill>
                <a:latin typeface="Arial"/>
                <a:ea typeface="Arial"/>
                <a:cs typeface="Arial"/>
                <a:sym typeface="Arial"/>
              </a:rPr>
              <a:t>People might prefer entire homes or private rooms because they offer a more authentic local experience compared to the standardized offering of hotel rooms.</a:t>
            </a:r>
            <a:br>
              <a:rPr lang="en-US" sz="1600">
                <a:solidFill>
                  <a:srgbClr val="FFFFFF"/>
                </a:solidFill>
                <a:latin typeface="Arial"/>
                <a:ea typeface="Arial"/>
                <a:cs typeface="Arial"/>
                <a:sym typeface="Arial"/>
              </a:rPr>
            </a:br>
            <a:endParaRPr sz="1600">
              <a:solidFill>
                <a:srgbClr val="FFFFFF"/>
              </a:solidFill>
              <a:latin typeface="Arial"/>
              <a:ea typeface="Arial"/>
              <a:cs typeface="Arial"/>
              <a:sym typeface="Arial"/>
            </a:endParaRPr>
          </a:p>
        </p:txBody>
      </p:sp>
      <p:sp>
        <p:nvSpPr>
          <p:cNvPr id="282" name="Google Shape;28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type="title"/>
          </p:nvPr>
        </p:nvSpPr>
        <p:spPr>
          <a:xfrm>
            <a:off x="517064" y="290619"/>
            <a:ext cx="763523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lang="en-US" sz="3600"/>
              <a:t>Themes Among Successful Listings</a:t>
            </a:r>
            <a:endParaRPr/>
          </a:p>
        </p:txBody>
      </p:sp>
      <p:sp>
        <p:nvSpPr>
          <p:cNvPr id="289" name="Google Shape;289;p17"/>
          <p:cNvSpPr/>
          <p:nvPr/>
        </p:nvSpPr>
        <p:spPr>
          <a:xfrm>
            <a:off x="8635999" y="0"/>
            <a:ext cx="3644053"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7"/>
          <p:cNvSpPr txBox="1"/>
          <p:nvPr/>
        </p:nvSpPr>
        <p:spPr>
          <a:xfrm>
            <a:off x="8694668" y="791810"/>
            <a:ext cx="3526714" cy="499093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1600"/>
              <a:buFont typeface="Arial"/>
              <a:buChar char="•"/>
            </a:pPr>
            <a:r>
              <a:rPr b="1" lang="en-US" sz="1600">
                <a:solidFill>
                  <a:srgbClr val="FFFFFF"/>
                </a:solidFill>
                <a:latin typeface="Arial"/>
                <a:ea typeface="Arial"/>
                <a:cs typeface="Arial"/>
                <a:sym typeface="Arial"/>
              </a:rPr>
              <a:t>Methods: </a:t>
            </a:r>
            <a:r>
              <a:rPr lang="en-US" sz="1600">
                <a:solidFill>
                  <a:srgbClr val="FFFFFF"/>
                </a:solidFill>
                <a:latin typeface="Arial"/>
                <a:ea typeface="Arial"/>
                <a:cs typeface="Arial"/>
                <a:sym typeface="Arial"/>
              </a:rPr>
              <a:t>The “name” column was parsed to analyze the amount of times a word appeared in a listing’s name. Preposition words like “and,” “or,” “the”, etc. were removed since these words do not provide any insight into user preferences.</a:t>
            </a:r>
            <a:endParaRPr/>
          </a:p>
          <a:p>
            <a:pPr indent="-228600" lvl="0" marL="228600" marR="0" rtl="0" algn="l">
              <a:lnSpc>
                <a:spcPct val="90000"/>
              </a:lnSpc>
              <a:spcBef>
                <a:spcPts val="1000"/>
              </a:spcBef>
              <a:spcAft>
                <a:spcPts val="0"/>
              </a:spcAft>
              <a:buClr>
                <a:srgbClr val="FFFFFF"/>
              </a:buClr>
              <a:buSzPts val="1600"/>
              <a:buFont typeface="Arial"/>
              <a:buChar char="•"/>
            </a:pPr>
            <a:r>
              <a:rPr b="1" lang="en-US" sz="1600">
                <a:solidFill>
                  <a:srgbClr val="FFFFFF"/>
                </a:solidFill>
                <a:latin typeface="Arial"/>
                <a:ea typeface="Arial"/>
                <a:cs typeface="Arial"/>
                <a:sym typeface="Arial"/>
              </a:rPr>
              <a:t>Themes: </a:t>
            </a:r>
            <a:endParaRPr/>
          </a:p>
          <a:p>
            <a:pPr indent="-228600" lvl="1" marL="685800" marR="0" rtl="0" algn="l">
              <a:lnSpc>
                <a:spcPct val="90000"/>
              </a:lnSpc>
              <a:spcBef>
                <a:spcPts val="500"/>
              </a:spcBef>
              <a:spcAft>
                <a:spcPts val="0"/>
              </a:spcAft>
              <a:buClr>
                <a:srgbClr val="FFFFFF"/>
              </a:buClr>
              <a:buSzPts val="1600"/>
              <a:buFont typeface="Arial"/>
              <a:buChar char="•"/>
            </a:pPr>
            <a:r>
              <a:rPr b="1" i="0" lang="en-US" sz="1600" u="none" cap="none" strike="noStrike">
                <a:solidFill>
                  <a:srgbClr val="FFFFFF"/>
                </a:solidFill>
                <a:latin typeface="Arial"/>
                <a:ea typeface="Arial"/>
                <a:cs typeface="Arial"/>
                <a:sym typeface="Arial"/>
              </a:rPr>
              <a:t>Location: </a:t>
            </a:r>
            <a:r>
              <a:rPr b="0" i="0" lang="en-US" sz="1600" u="none" cap="none" strike="noStrike">
                <a:solidFill>
                  <a:srgbClr val="FFFFFF"/>
                </a:solidFill>
                <a:latin typeface="Arial"/>
                <a:ea typeface="Arial"/>
                <a:cs typeface="Arial"/>
                <a:sym typeface="Arial"/>
              </a:rPr>
              <a:t>listings that indicate proximity or nearness to a certain location or within the city were popular</a:t>
            </a:r>
            <a:endParaRPr/>
          </a:p>
          <a:p>
            <a:pPr indent="-228600" lvl="1" marL="685800" marR="0" rtl="0" algn="l">
              <a:lnSpc>
                <a:spcPct val="90000"/>
              </a:lnSpc>
              <a:spcBef>
                <a:spcPts val="500"/>
              </a:spcBef>
              <a:spcAft>
                <a:spcPts val="0"/>
              </a:spcAft>
              <a:buClr>
                <a:srgbClr val="FFFFFF"/>
              </a:buClr>
              <a:buSzPts val="1600"/>
              <a:buFont typeface="Arial"/>
              <a:buChar char="•"/>
            </a:pPr>
            <a:r>
              <a:rPr b="1" i="0" lang="en-US" sz="1600" u="none" cap="none" strike="noStrike">
                <a:solidFill>
                  <a:srgbClr val="FFFFFF"/>
                </a:solidFill>
                <a:latin typeface="Arial"/>
                <a:ea typeface="Arial"/>
                <a:cs typeface="Arial"/>
                <a:sym typeface="Arial"/>
              </a:rPr>
              <a:t>Airbnb Type: </a:t>
            </a:r>
            <a:r>
              <a:rPr b="0" i="0" lang="en-US" sz="1600" u="none" cap="none" strike="noStrike">
                <a:solidFill>
                  <a:srgbClr val="FFFFFF"/>
                </a:solidFill>
                <a:latin typeface="Arial"/>
                <a:ea typeface="Arial"/>
                <a:cs typeface="Arial"/>
                <a:sym typeface="Arial"/>
              </a:rPr>
              <a:t>guests value listing type during search</a:t>
            </a:r>
            <a:endParaRPr/>
          </a:p>
          <a:p>
            <a:pPr indent="-228600" lvl="1" marL="685800" marR="0" rtl="0" algn="l">
              <a:lnSpc>
                <a:spcPct val="90000"/>
              </a:lnSpc>
              <a:spcBef>
                <a:spcPts val="500"/>
              </a:spcBef>
              <a:spcAft>
                <a:spcPts val="0"/>
              </a:spcAft>
              <a:buClr>
                <a:srgbClr val="FFFFFF"/>
              </a:buClr>
              <a:buSzPts val="1600"/>
              <a:buFont typeface="Arial"/>
              <a:buChar char="•"/>
            </a:pPr>
            <a:r>
              <a:rPr b="1" i="0" lang="en-US" sz="1600" u="none" cap="none" strike="noStrike">
                <a:solidFill>
                  <a:srgbClr val="FFFFFF"/>
                </a:solidFill>
                <a:latin typeface="Arial"/>
                <a:ea typeface="Arial"/>
                <a:cs typeface="Arial"/>
                <a:sym typeface="Arial"/>
              </a:rPr>
              <a:t>Additional Characteristics: </a:t>
            </a:r>
            <a:r>
              <a:rPr b="0" i="0" lang="en-US" sz="1600" u="none" cap="none" strike="noStrike">
                <a:solidFill>
                  <a:srgbClr val="FFFFFF"/>
                </a:solidFill>
                <a:latin typeface="Arial"/>
                <a:ea typeface="Arial"/>
                <a:cs typeface="Arial"/>
                <a:sym typeface="Arial"/>
              </a:rPr>
              <a:t>privacy vs. shared, long-term rentals, modern style and cozy vibes</a:t>
            </a:r>
            <a:br>
              <a:rPr b="0" i="0" lang="en-US" sz="1200" u="none" cap="none" strike="noStrike">
                <a:solidFill>
                  <a:srgbClr val="FFFFFF"/>
                </a:solidFill>
                <a:latin typeface="Arial"/>
                <a:ea typeface="Arial"/>
                <a:cs typeface="Arial"/>
                <a:sym typeface="Arial"/>
              </a:rPr>
            </a:br>
            <a:endParaRPr b="0" i="0" sz="1200" u="none" cap="none" strike="noStrike">
              <a:solidFill>
                <a:srgbClr val="FFFFFF"/>
              </a:solidFill>
              <a:latin typeface="Arial"/>
              <a:ea typeface="Arial"/>
              <a:cs typeface="Arial"/>
              <a:sym typeface="Arial"/>
            </a:endParaRPr>
          </a:p>
        </p:txBody>
      </p:sp>
      <p:pic>
        <p:nvPicPr>
          <p:cNvPr id="291" name="Google Shape;291;p17"/>
          <p:cNvPicPr preferRelativeResize="0"/>
          <p:nvPr/>
        </p:nvPicPr>
        <p:blipFill rotWithShape="1">
          <a:blip r:embed="rId3">
            <a:alphaModFix/>
          </a:blip>
          <a:srcRect b="0" l="0" r="0" t="0"/>
          <a:stretch/>
        </p:blipFill>
        <p:spPr>
          <a:xfrm>
            <a:off x="354619" y="1390624"/>
            <a:ext cx="7741920" cy="4802292"/>
          </a:xfrm>
          <a:prstGeom prst="rect">
            <a:avLst/>
          </a:prstGeom>
          <a:noFill/>
          <a:ln>
            <a:noFill/>
          </a:ln>
        </p:spPr>
      </p:pic>
      <p:sp>
        <p:nvSpPr>
          <p:cNvPr id="292" name="Google Shape;29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8" name="Google Shape;298;p18"/>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9" name="Google Shape;299;p18"/>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18"/>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18"/>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8"/>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Key Takeaways</a:t>
            </a:r>
            <a:endParaRPr/>
          </a:p>
        </p:txBody>
      </p:sp>
      <p:sp>
        <p:nvSpPr>
          <p:cNvPr id="303" name="Google Shape;303;p18"/>
          <p:cNvSpPr txBox="1"/>
          <p:nvPr>
            <p:ph idx="1" type="body"/>
          </p:nvPr>
        </p:nvSpPr>
        <p:spPr>
          <a:xfrm>
            <a:off x="1371599" y="2318197"/>
            <a:ext cx="9724031" cy="368335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D0D0D"/>
              </a:buClr>
              <a:buSzPts val="2400"/>
              <a:buFont typeface="Play"/>
              <a:buAutoNum type="arabicPeriod"/>
            </a:pPr>
            <a:r>
              <a:rPr b="1" i="0" lang="en-US" sz="2400">
                <a:solidFill>
                  <a:srgbClr val="0D0D0D"/>
                </a:solidFill>
                <a:latin typeface="Arial"/>
                <a:ea typeface="Arial"/>
                <a:cs typeface="Arial"/>
                <a:sym typeface="Arial"/>
              </a:rPr>
              <a:t>Location and Room Type are Critical Factors</a:t>
            </a:r>
            <a:r>
              <a:rPr b="0" i="0" lang="en-US" sz="2400">
                <a:solidFill>
                  <a:srgbClr val="0D0D0D"/>
                </a:solidFill>
                <a:latin typeface="Arial"/>
                <a:ea typeface="Arial"/>
                <a:cs typeface="Arial"/>
                <a:sym typeface="Arial"/>
              </a:rPr>
              <a:t>: The analysis highlights that the location of the Airbnb listing and the type of room offered significantly influenced pricing strategies and popularity among guests. Certain neighborhoods, especially those close to tourist attractions or in premium areas, command higher prices.</a:t>
            </a:r>
            <a:endParaRPr/>
          </a:p>
          <a:p>
            <a:pPr indent="-228600" lvl="0" marL="228600" rtl="0" algn="l">
              <a:lnSpc>
                <a:spcPct val="90000"/>
              </a:lnSpc>
              <a:spcBef>
                <a:spcPts val="1000"/>
              </a:spcBef>
              <a:spcAft>
                <a:spcPts val="0"/>
              </a:spcAft>
              <a:buClr>
                <a:srgbClr val="0D0D0D"/>
              </a:buClr>
              <a:buSzPts val="2400"/>
              <a:buFont typeface="Play"/>
              <a:buAutoNum type="arabicPeriod"/>
            </a:pPr>
            <a:r>
              <a:rPr b="1" i="0" lang="en-US" sz="2400">
                <a:solidFill>
                  <a:srgbClr val="0D0D0D"/>
                </a:solidFill>
                <a:latin typeface="Arial"/>
                <a:ea typeface="Arial"/>
                <a:cs typeface="Arial"/>
                <a:sym typeface="Arial"/>
              </a:rPr>
              <a:t>Popularity and Pricing Insights for Future Trends</a:t>
            </a:r>
            <a:r>
              <a:rPr b="0" i="0" lang="en-US" sz="2400">
                <a:solidFill>
                  <a:srgbClr val="0D0D0D"/>
                </a:solidFill>
                <a:latin typeface="Arial"/>
                <a:ea typeface="Arial"/>
                <a:cs typeface="Arial"/>
                <a:sym typeface="Arial"/>
              </a:rPr>
              <a:t>: These insights can help predict future trends in the home-sharing market in Los Angeles, indicating a potential increase in prices for listings in desirable locations and for preferred room types.</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304" name="Google Shape;30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Looking Ahead</a:t>
            </a:r>
            <a:endParaRPr/>
          </a:p>
        </p:txBody>
      </p:sp>
      <p:grpSp>
        <p:nvGrpSpPr>
          <p:cNvPr id="311" name="Google Shape;311;p19"/>
          <p:cNvGrpSpPr/>
          <p:nvPr/>
        </p:nvGrpSpPr>
        <p:grpSpPr>
          <a:xfrm>
            <a:off x="838200" y="1827749"/>
            <a:ext cx="10515600" cy="4347088"/>
            <a:chOff x="0" y="2124"/>
            <a:chExt cx="10515600" cy="4347088"/>
          </a:xfrm>
        </p:grpSpPr>
        <p:cxnSp>
          <p:nvCxnSpPr>
            <p:cNvPr id="312" name="Google Shape;312;p19"/>
            <p:cNvCxnSpPr/>
            <p:nvPr/>
          </p:nvCxnSpPr>
          <p:spPr>
            <a:xfrm>
              <a:off x="0" y="2124"/>
              <a:ext cx="10515600" cy="0"/>
            </a:xfrm>
            <a:prstGeom prst="straightConnector1">
              <a:avLst/>
            </a:prstGeom>
            <a:solidFill>
              <a:srgbClr val="126082"/>
            </a:solidFill>
            <a:ln cap="flat" cmpd="sng" w="19050">
              <a:solidFill>
                <a:srgbClr val="126082"/>
              </a:solidFill>
              <a:prstDash val="solid"/>
              <a:miter lim="800000"/>
              <a:headEnd len="sm" w="sm" type="none"/>
              <a:tailEnd len="sm" w="sm" type="none"/>
            </a:ln>
          </p:spPr>
        </p:cxnSp>
        <p:sp>
          <p:nvSpPr>
            <p:cNvPr id="313" name="Google Shape;313;p19"/>
            <p:cNvSpPr/>
            <p:nvPr/>
          </p:nvSpPr>
          <p:spPr>
            <a:xfrm>
              <a:off x="0" y="2124"/>
              <a:ext cx="10515600" cy="14490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txBox="1"/>
            <p:nvPr/>
          </p:nvSpPr>
          <p:spPr>
            <a:xfrm>
              <a:off x="0" y="2124"/>
              <a:ext cx="10515600" cy="1449029"/>
            </a:xfrm>
            <a:prstGeom prst="rect">
              <a:avLst/>
            </a:prstGeom>
            <a:noFill/>
            <a:ln>
              <a:noFill/>
            </a:ln>
          </p:spPr>
          <p:txBody>
            <a:bodyPr anchorCtr="0" anchor="t" bIns="129525" lIns="129525" spcFirstLastPara="1" rIns="129525" wrap="square" tIns="129525">
              <a:noAutofit/>
            </a:bodyPr>
            <a:lstStyle/>
            <a:p>
              <a:pPr indent="0" lvl="0" marL="0" marR="0" rtl="0" algn="l">
                <a:lnSpc>
                  <a:spcPct val="90000"/>
                </a:lnSpc>
                <a:spcBef>
                  <a:spcPts val="0"/>
                </a:spcBef>
                <a:spcAft>
                  <a:spcPts val="0"/>
                </a:spcAft>
                <a:buClr>
                  <a:schemeClr val="dk1"/>
                </a:buClr>
                <a:buSzPts val="3400"/>
                <a:buFont typeface="Arial"/>
                <a:buNone/>
              </a:pPr>
              <a:r>
                <a:rPr lang="en-US" sz="3400">
                  <a:solidFill>
                    <a:schemeClr val="dk1"/>
                  </a:solidFill>
                  <a:latin typeface="Arial"/>
                  <a:ea typeface="Arial"/>
                  <a:cs typeface="Arial"/>
                  <a:sym typeface="Arial"/>
                </a:rPr>
                <a:t>The future of Airbnb in LA is bright!</a:t>
              </a:r>
              <a:endParaRPr/>
            </a:p>
          </p:txBody>
        </p:sp>
        <p:cxnSp>
          <p:nvCxnSpPr>
            <p:cNvPr id="315" name="Google Shape;315;p19"/>
            <p:cNvCxnSpPr/>
            <p:nvPr/>
          </p:nvCxnSpPr>
          <p:spPr>
            <a:xfrm>
              <a:off x="0" y="1451154"/>
              <a:ext cx="10515600" cy="0"/>
            </a:xfrm>
            <a:prstGeom prst="straightConnector1">
              <a:avLst/>
            </a:prstGeom>
            <a:solidFill>
              <a:srgbClr val="126082"/>
            </a:solidFill>
            <a:ln cap="flat" cmpd="sng" w="19050">
              <a:solidFill>
                <a:srgbClr val="126082"/>
              </a:solidFill>
              <a:prstDash val="solid"/>
              <a:miter lim="800000"/>
              <a:headEnd len="sm" w="sm" type="none"/>
              <a:tailEnd len="sm" w="sm" type="none"/>
            </a:ln>
          </p:spPr>
        </p:cxnSp>
        <p:sp>
          <p:nvSpPr>
            <p:cNvPr id="316" name="Google Shape;316;p19"/>
            <p:cNvSpPr/>
            <p:nvPr/>
          </p:nvSpPr>
          <p:spPr>
            <a:xfrm>
              <a:off x="0" y="1451154"/>
              <a:ext cx="10515600" cy="14490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txBox="1"/>
            <p:nvPr/>
          </p:nvSpPr>
          <p:spPr>
            <a:xfrm>
              <a:off x="0" y="1451154"/>
              <a:ext cx="10515600" cy="1449029"/>
            </a:xfrm>
            <a:prstGeom prst="rect">
              <a:avLst/>
            </a:prstGeom>
            <a:noFill/>
            <a:ln>
              <a:noFill/>
            </a:ln>
          </p:spPr>
          <p:txBody>
            <a:bodyPr anchorCtr="0" anchor="t" bIns="129525" lIns="129525" spcFirstLastPara="1" rIns="129525" wrap="square" tIns="129525">
              <a:noAutofit/>
            </a:bodyPr>
            <a:lstStyle/>
            <a:p>
              <a:pPr indent="0" lvl="0" marL="0" marR="0" rtl="0" algn="l">
                <a:lnSpc>
                  <a:spcPct val="90000"/>
                </a:lnSpc>
                <a:spcBef>
                  <a:spcPts val="0"/>
                </a:spcBef>
                <a:spcAft>
                  <a:spcPts val="0"/>
                </a:spcAft>
                <a:buClr>
                  <a:schemeClr val="dk1"/>
                </a:buClr>
                <a:buSzPts val="3400"/>
                <a:buFont typeface="Arial"/>
                <a:buNone/>
              </a:pPr>
              <a:r>
                <a:rPr lang="en-US" sz="3400">
                  <a:solidFill>
                    <a:schemeClr val="dk1"/>
                  </a:solidFill>
                  <a:latin typeface="Arial"/>
                  <a:ea typeface="Arial"/>
                  <a:cs typeface="Arial"/>
                  <a:sym typeface="Arial"/>
                </a:rPr>
                <a:t>Annual visitors to the Los Angeles region are projected to rise to more than 70 million by the year 2030.</a:t>
              </a:r>
              <a:endParaRPr/>
            </a:p>
          </p:txBody>
        </p:sp>
        <p:cxnSp>
          <p:nvCxnSpPr>
            <p:cNvPr id="318" name="Google Shape;318;p19"/>
            <p:cNvCxnSpPr/>
            <p:nvPr/>
          </p:nvCxnSpPr>
          <p:spPr>
            <a:xfrm>
              <a:off x="0" y="2900183"/>
              <a:ext cx="10515600" cy="0"/>
            </a:xfrm>
            <a:prstGeom prst="straightConnector1">
              <a:avLst/>
            </a:prstGeom>
            <a:solidFill>
              <a:srgbClr val="126082"/>
            </a:solidFill>
            <a:ln cap="flat" cmpd="sng" w="19050">
              <a:solidFill>
                <a:srgbClr val="126082"/>
              </a:solidFill>
              <a:prstDash val="solid"/>
              <a:miter lim="800000"/>
              <a:headEnd len="sm" w="sm" type="none"/>
              <a:tailEnd len="sm" w="sm" type="none"/>
            </a:ln>
          </p:spPr>
        </p:cxnSp>
        <p:sp>
          <p:nvSpPr>
            <p:cNvPr id="319" name="Google Shape;319;p19"/>
            <p:cNvSpPr/>
            <p:nvPr/>
          </p:nvSpPr>
          <p:spPr>
            <a:xfrm>
              <a:off x="0" y="2900183"/>
              <a:ext cx="10515600" cy="144902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txBox="1"/>
            <p:nvPr/>
          </p:nvSpPr>
          <p:spPr>
            <a:xfrm>
              <a:off x="0" y="2900183"/>
              <a:ext cx="10515600" cy="1449029"/>
            </a:xfrm>
            <a:prstGeom prst="rect">
              <a:avLst/>
            </a:prstGeom>
            <a:noFill/>
            <a:ln>
              <a:noFill/>
            </a:ln>
          </p:spPr>
          <p:txBody>
            <a:bodyPr anchorCtr="0" anchor="t" bIns="129525" lIns="129525" spcFirstLastPara="1" rIns="129525" wrap="square" tIns="129525">
              <a:noAutofit/>
            </a:bodyPr>
            <a:lstStyle/>
            <a:p>
              <a:pPr indent="0" lvl="0" marL="0" marR="0" rtl="0" algn="l">
                <a:lnSpc>
                  <a:spcPct val="90000"/>
                </a:lnSpc>
                <a:spcBef>
                  <a:spcPts val="0"/>
                </a:spcBef>
                <a:spcAft>
                  <a:spcPts val="0"/>
                </a:spcAft>
                <a:buClr>
                  <a:schemeClr val="dk1"/>
                </a:buClr>
                <a:buSzPts val="3400"/>
                <a:buFont typeface="Arial"/>
                <a:buNone/>
              </a:pPr>
              <a:r>
                <a:rPr lang="en-US" sz="3400">
                  <a:solidFill>
                    <a:schemeClr val="dk1"/>
                  </a:solidFill>
                  <a:latin typeface="Arial"/>
                  <a:ea typeface="Arial"/>
                  <a:cs typeface="Arial"/>
                  <a:sym typeface="Arial"/>
                </a:rPr>
                <a:t>LA poised to welcome millions of guests for FIFA and Olympic Games in 2026 and 2028.</a:t>
              </a:r>
              <a:endParaRPr/>
            </a:p>
          </p:txBody>
        </p:sp>
      </p:grpSp>
      <p:sp>
        <p:nvSpPr>
          <p:cNvPr id="321" name="Google Shape;32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19"/>
          <p:cNvSpPr txBox="1"/>
          <p:nvPr/>
        </p:nvSpPr>
        <p:spPr>
          <a:xfrm>
            <a:off x="838200" y="6292691"/>
            <a:ext cx="1051560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000">
                <a:solidFill>
                  <a:schemeClr val="dk1"/>
                </a:solidFill>
                <a:latin typeface="Arial"/>
                <a:ea typeface="Arial"/>
                <a:cs typeface="Arial"/>
                <a:sym typeface="Arial"/>
              </a:rPr>
              <a:t>Tourism master plan - city of Los Angeles</a:t>
            </a:r>
            <a:r>
              <a:rPr lang="en-US" sz="1000">
                <a:solidFill>
                  <a:schemeClr val="dk1"/>
                </a:solidFill>
                <a:latin typeface="Arial"/>
                <a:ea typeface="Arial"/>
                <a:cs typeface="Arial"/>
                <a:sym typeface="Arial"/>
              </a:rPr>
              <a:t>. Los Angeles City Tourism Department. (2020). https://tourism.lacity.gov/sites/g/files/wph1946/files/2021-08/Tourism_Master_Plan.pdf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i="1" lang="en-US" sz="4000">
                <a:latin typeface="Calibri"/>
                <a:ea typeface="Calibri"/>
                <a:cs typeface="Calibri"/>
                <a:sym typeface="Calibri"/>
              </a:rPr>
              <a:t>"Well, there’s lots of designers coming to town, so let’s offer them a place to stay with an air mattress, and it’ll be a whole experience. We’ll show them the city, etc.</a:t>
            </a:r>
            <a:r>
              <a:rPr lang="en-US" sz="4000">
                <a:latin typeface="Calibri"/>
                <a:ea typeface="Calibri"/>
                <a:cs typeface="Calibri"/>
                <a:sym typeface="Calibri"/>
              </a:rPr>
              <a:t>"</a:t>
            </a:r>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838201" y="659527"/>
            <a:ext cx="4638567" cy="33908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Play"/>
              <a:buNone/>
            </a:pPr>
            <a:r>
              <a:rPr lang="en-US" sz="6600"/>
              <a:t>Thank you!</a:t>
            </a:r>
            <a:endParaRPr/>
          </a:p>
        </p:txBody>
      </p:sp>
      <p:pic>
        <p:nvPicPr>
          <p:cNvPr descr="Smiling Face with No Fill" id="328" name="Google Shape;328;p20"/>
          <p:cNvPicPr preferRelativeResize="0"/>
          <p:nvPr/>
        </p:nvPicPr>
        <p:blipFill rotWithShape="1">
          <a:blip r:embed="rId3">
            <a:alphaModFix/>
          </a:blip>
          <a:srcRect b="0" l="0" r="0" t="0"/>
          <a:stretch/>
        </p:blipFill>
        <p:spPr>
          <a:xfrm>
            <a:off x="6096001" y="682617"/>
            <a:ext cx="5492766" cy="5492766"/>
          </a:xfrm>
          <a:prstGeom prst="rect">
            <a:avLst/>
          </a:prstGeom>
          <a:noFill/>
          <a:ln>
            <a:noFill/>
          </a:ln>
        </p:spPr>
      </p:pic>
      <p:sp>
        <p:nvSpPr>
          <p:cNvPr id="329" name="Google Shape;32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678113" y="499896"/>
            <a:ext cx="10515600" cy="82742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Appendix</a:t>
            </a:r>
            <a:endParaRPr/>
          </a:p>
        </p:txBody>
      </p:sp>
      <p:sp>
        <p:nvSpPr>
          <p:cNvPr id="335" name="Google Shape;335;p21"/>
          <p:cNvSpPr txBox="1"/>
          <p:nvPr>
            <p:ph idx="1" type="body"/>
          </p:nvPr>
        </p:nvSpPr>
        <p:spPr>
          <a:xfrm>
            <a:off x="718218" y="1514726"/>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800"/>
              <a:buNone/>
            </a:pPr>
            <a:r>
              <a:t/>
            </a:r>
            <a:endParaRPr sz="2800">
              <a:latin typeface="Arial"/>
              <a:ea typeface="Arial"/>
              <a:cs typeface="Arial"/>
              <a:sym typeface="Arial"/>
            </a:endParaRPr>
          </a:p>
          <a:p>
            <a:pPr indent="0" lvl="0" marL="0" rtl="0" algn="l">
              <a:lnSpc>
                <a:spcPct val="90000"/>
              </a:lnSpc>
              <a:spcBef>
                <a:spcPts val="1000"/>
              </a:spcBef>
              <a:spcAft>
                <a:spcPts val="0"/>
              </a:spcAft>
              <a:buClr>
                <a:srgbClr val="757575"/>
              </a:buClr>
              <a:buSzPts val="2800"/>
              <a:buNone/>
            </a:pPr>
            <a:r>
              <a:rPr lang="en-US" sz="2800">
                <a:latin typeface="Arial"/>
                <a:ea typeface="Arial"/>
                <a:cs typeface="Arial"/>
                <a:sym typeface="Arial"/>
              </a:rPr>
              <a:t>Data files: </a:t>
            </a:r>
            <a:r>
              <a:rPr lang="en-US" sz="2800" u="sng">
                <a:solidFill>
                  <a:schemeClr val="hlink"/>
                </a:solidFill>
                <a:latin typeface="Arial"/>
                <a:ea typeface="Arial"/>
                <a:cs typeface="Arial"/>
                <a:sym typeface="Arial"/>
                <a:hlinkClick r:id="rId3"/>
              </a:rPr>
              <a:t>Google Drive with Code and PowerBI Dashboards</a:t>
            </a:r>
            <a:endParaRPr/>
          </a:p>
        </p:txBody>
      </p:sp>
      <p:sp>
        <p:nvSpPr>
          <p:cNvPr id="336" name="Google Shape;33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838200" y="365125"/>
            <a:ext cx="10515600" cy="9657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Other visualizations</a:t>
            </a:r>
            <a:endParaRPr/>
          </a:p>
        </p:txBody>
      </p:sp>
      <p:pic>
        <p:nvPicPr>
          <p:cNvPr descr="A graph of a number of neighborhood groups&#10;&#10;Description automatically generated" id="342" name="Google Shape;342;p22"/>
          <p:cNvPicPr preferRelativeResize="0"/>
          <p:nvPr>
            <p:ph idx="1" type="body"/>
          </p:nvPr>
        </p:nvPicPr>
        <p:blipFill rotWithShape="1">
          <a:blip r:embed="rId3">
            <a:alphaModFix/>
          </a:blip>
          <a:srcRect b="0" l="0" r="0" t="0"/>
          <a:stretch/>
        </p:blipFill>
        <p:spPr>
          <a:xfrm>
            <a:off x="840377" y="1505585"/>
            <a:ext cx="6773635" cy="4989240"/>
          </a:xfrm>
          <a:prstGeom prst="rect">
            <a:avLst/>
          </a:prstGeom>
          <a:noFill/>
          <a:ln>
            <a:noFill/>
          </a:ln>
        </p:spPr>
      </p:pic>
      <p:sp>
        <p:nvSpPr>
          <p:cNvPr id="343" name="Google Shape;34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descr="A group of blue bars&#10;&#10;Description automatically generated" id="348" name="Google Shape;348;p23"/>
          <p:cNvPicPr preferRelativeResize="0"/>
          <p:nvPr/>
        </p:nvPicPr>
        <p:blipFill rotWithShape="1">
          <a:blip r:embed="rId3">
            <a:alphaModFix/>
          </a:blip>
          <a:srcRect b="0" l="0" r="0" t="0"/>
          <a:stretch/>
        </p:blipFill>
        <p:spPr>
          <a:xfrm>
            <a:off x="305227" y="34735"/>
            <a:ext cx="11588750" cy="6519588"/>
          </a:xfrm>
          <a:prstGeom prst="rect">
            <a:avLst/>
          </a:prstGeom>
          <a:noFill/>
          <a:ln>
            <a:noFill/>
          </a:ln>
        </p:spPr>
      </p:pic>
      <p:sp>
        <p:nvSpPr>
          <p:cNvPr id="349" name="Google Shape;3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Play"/>
              <a:buNone/>
            </a:pPr>
            <a:r>
              <a:rPr lang="en-US" sz="2800"/>
              <a:t>Popular Listings in LA Designated Business Improvement Districts</a:t>
            </a:r>
            <a:endParaRPr/>
          </a:p>
        </p:txBody>
      </p:sp>
      <p:pic>
        <p:nvPicPr>
          <p:cNvPr id="355" name="Google Shape;355;p24"/>
          <p:cNvPicPr preferRelativeResize="0"/>
          <p:nvPr/>
        </p:nvPicPr>
        <p:blipFill rotWithShape="1">
          <a:blip r:embed="rId3">
            <a:alphaModFix/>
          </a:blip>
          <a:srcRect b="0" l="0" r="0" t="0"/>
          <a:stretch/>
        </p:blipFill>
        <p:spPr>
          <a:xfrm>
            <a:off x="1712420" y="1548806"/>
            <a:ext cx="8471675" cy="4768866"/>
          </a:xfrm>
          <a:prstGeom prst="rect">
            <a:avLst/>
          </a:prstGeom>
          <a:noFill/>
          <a:ln>
            <a:noFill/>
          </a:ln>
        </p:spPr>
      </p:pic>
      <p:sp>
        <p:nvSpPr>
          <p:cNvPr id="356" name="Google Shape;35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sp>
        <p:nvSpPr>
          <p:cNvPr id="361" name="Google Shape;361;p25"/>
          <p:cNvSpPr txBox="1"/>
          <p:nvPr>
            <p:ph type="title"/>
          </p:nvPr>
        </p:nvSpPr>
        <p:spPr>
          <a:xfrm>
            <a:off x="6417733" y="490538"/>
            <a:ext cx="5291663" cy="12027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Characteristics of Successful Listings</a:t>
            </a:r>
            <a:endParaRPr/>
          </a:p>
        </p:txBody>
      </p:sp>
      <p:pic>
        <p:nvPicPr>
          <p:cNvPr id="362" name="Google Shape;362;p25"/>
          <p:cNvPicPr preferRelativeResize="0"/>
          <p:nvPr/>
        </p:nvPicPr>
        <p:blipFill rotWithShape="1">
          <a:blip r:embed="rId3">
            <a:alphaModFix/>
          </a:blip>
          <a:srcRect b="-2" l="16122" r="24529" t="0"/>
          <a:stretch/>
        </p:blipFill>
        <p:spPr>
          <a:xfrm>
            <a:off x="2" y="1587"/>
            <a:ext cx="6095999" cy="6856413"/>
          </a:xfrm>
          <a:custGeom>
            <a:rect b="b" l="l" r="r" t="t"/>
            <a:pathLst>
              <a:path extrusionOk="0" h="6856413" w="6649908">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ln>
            <a:noFill/>
          </a:ln>
        </p:spPr>
      </p:pic>
      <p:sp>
        <p:nvSpPr>
          <p:cNvPr id="363" name="Google Shape;363;p25"/>
          <p:cNvSpPr txBox="1"/>
          <p:nvPr>
            <p:ph idx="1" type="body"/>
          </p:nvPr>
        </p:nvSpPr>
        <p:spPr>
          <a:xfrm>
            <a:off x="6417734" y="1916854"/>
            <a:ext cx="5291663" cy="44506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North and west of downtown LA has the most popular listings.</a:t>
            </a:r>
            <a:br>
              <a:rPr lang="en-US" sz="1400"/>
            </a:br>
            <a:r>
              <a:rPr lang="en-US" sz="1400"/>
              <a:t>Hence, they are on high demand and filled throughout the year.</a:t>
            </a:r>
            <a:endParaRPr/>
          </a:p>
          <a:p>
            <a:pPr indent="-228600" lvl="0" marL="228600" rtl="0" algn="l">
              <a:lnSpc>
                <a:spcPct val="90000"/>
              </a:lnSpc>
              <a:spcBef>
                <a:spcPts val="1000"/>
              </a:spcBef>
              <a:spcAft>
                <a:spcPts val="0"/>
              </a:spcAft>
              <a:buClr>
                <a:schemeClr val="dk1"/>
              </a:buClr>
              <a:buSzPts val="1400"/>
              <a:buChar char="•"/>
            </a:pPr>
            <a:r>
              <a:rPr lang="en-US" sz="1400"/>
              <a:t>Reviews and popularity are highly correlated with their proximity to public transportation. Popular Listings are easily reachable by public transportation.</a:t>
            </a:r>
            <a:endParaRPr/>
          </a:p>
          <a:p>
            <a:pPr indent="-228600" lvl="0" marL="228600" rtl="0" algn="l">
              <a:lnSpc>
                <a:spcPct val="90000"/>
              </a:lnSpc>
              <a:spcBef>
                <a:spcPts val="1000"/>
              </a:spcBef>
              <a:spcAft>
                <a:spcPts val="0"/>
              </a:spcAft>
              <a:buClr>
                <a:schemeClr val="dk1"/>
              </a:buClr>
              <a:buSzPts val="1400"/>
              <a:buChar char="•"/>
            </a:pPr>
            <a:r>
              <a:rPr lang="en-US" sz="1400"/>
              <a:t>Popular listings are mostly of type Apartments and Private rooms, which is relevant in the context of the COVID-19 pandemic. Having a private space minimizes contact with others, reducing the risk of transmission. This aligns with the preferences of travelers seeking to maintain social distancing measures during post-covid.</a:t>
            </a:r>
            <a:endParaRPr sz="1400"/>
          </a:p>
          <a:p>
            <a:pPr indent="-228600" lvl="0" marL="228600" rtl="0" algn="l">
              <a:lnSpc>
                <a:spcPct val="90000"/>
              </a:lnSpc>
              <a:spcBef>
                <a:spcPts val="1000"/>
              </a:spcBef>
              <a:spcAft>
                <a:spcPts val="0"/>
              </a:spcAft>
              <a:buClr>
                <a:schemeClr val="dk1"/>
              </a:buClr>
              <a:buSzPts val="1400"/>
              <a:buChar char="•"/>
            </a:pPr>
            <a:r>
              <a:rPr lang="en-US" sz="1400"/>
              <a:t>Popular Listings are named after popular destinations sites and the type of listing. This is a strategic approach because using the name of a popular destination in the listing title can enhance search visibility through SEO.</a:t>
            </a:r>
            <a:endParaRPr sz="1400"/>
          </a:p>
          <a:p>
            <a:pPr indent="-228600" lvl="0" marL="228600" rtl="0" algn="l">
              <a:lnSpc>
                <a:spcPct val="90000"/>
              </a:lnSpc>
              <a:spcBef>
                <a:spcPts val="1000"/>
              </a:spcBef>
              <a:spcAft>
                <a:spcPts val="0"/>
              </a:spcAft>
              <a:buClr>
                <a:schemeClr val="dk1"/>
              </a:buClr>
              <a:buSzPts val="1400"/>
              <a:buChar char="•"/>
            </a:pPr>
            <a:r>
              <a:rPr lang="en-US" sz="1400"/>
              <a:t>Travelers may be more likely to trust and choose a listing associated with a renowned destination. The name recognition of a popular site can create a sense of familiarity and confidence in potential guests.</a:t>
            </a:r>
            <a:endParaRPr sz="1400"/>
          </a:p>
          <a:p>
            <a:pPr indent="-139700" lvl="0" marL="228600" rtl="0" algn="l">
              <a:lnSpc>
                <a:spcPct val="90000"/>
              </a:lnSpc>
              <a:spcBef>
                <a:spcPts val="1000"/>
              </a:spcBef>
              <a:spcAft>
                <a:spcPts val="0"/>
              </a:spcAft>
              <a:buClr>
                <a:schemeClr val="dk1"/>
              </a:buClr>
              <a:buSzPts val="1400"/>
              <a:buNone/>
            </a:pPr>
            <a:r>
              <a:t/>
            </a:r>
            <a:endParaRPr sz="1400"/>
          </a:p>
          <a:p>
            <a:pPr indent="-139700" lvl="0" marL="228600" rtl="0" algn="l">
              <a:lnSpc>
                <a:spcPct val="90000"/>
              </a:lnSpc>
              <a:spcBef>
                <a:spcPts val="1000"/>
              </a:spcBef>
              <a:spcAft>
                <a:spcPts val="0"/>
              </a:spcAft>
              <a:buClr>
                <a:schemeClr val="dk1"/>
              </a:buClr>
              <a:buSzPts val="1400"/>
              <a:buNone/>
            </a:pPr>
            <a:r>
              <a:t/>
            </a:r>
            <a:endParaRPr sz="1400"/>
          </a:p>
        </p:txBody>
      </p:sp>
      <p:sp>
        <p:nvSpPr>
          <p:cNvPr id="364" name="Google Shape;3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Agenda</a:t>
            </a:r>
            <a:endParaRPr/>
          </a:p>
        </p:txBody>
      </p:sp>
      <p:grpSp>
        <p:nvGrpSpPr>
          <p:cNvPr id="107" name="Google Shape;107;p3"/>
          <p:cNvGrpSpPr/>
          <p:nvPr/>
        </p:nvGrpSpPr>
        <p:grpSpPr>
          <a:xfrm>
            <a:off x="838200" y="1829024"/>
            <a:ext cx="10515600" cy="4344538"/>
            <a:chOff x="0" y="3399"/>
            <a:chExt cx="10515600" cy="4344538"/>
          </a:xfrm>
        </p:grpSpPr>
        <p:sp>
          <p:nvSpPr>
            <p:cNvPr id="108" name="Google Shape;108;p3"/>
            <p:cNvSpPr/>
            <p:nvPr/>
          </p:nvSpPr>
          <p:spPr>
            <a:xfrm>
              <a:off x="0" y="3399"/>
              <a:ext cx="10515600" cy="724089"/>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219037" y="166319"/>
              <a:ext cx="398249" cy="398249"/>
            </a:xfrm>
            <a:prstGeom prst="rect">
              <a:avLst/>
            </a:prstGeom>
            <a:blipFill rotWithShape="1">
              <a:blip r:embed="rId3">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836323" y="3399"/>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txBox="1"/>
            <p:nvPr/>
          </p:nvSpPr>
          <p:spPr>
            <a:xfrm>
              <a:off x="836323" y="3399"/>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Initial Hypothesis</a:t>
              </a:r>
              <a:endParaRPr/>
            </a:p>
          </p:txBody>
        </p:sp>
        <p:sp>
          <p:nvSpPr>
            <p:cNvPr id="112" name="Google Shape;112;p3"/>
            <p:cNvSpPr/>
            <p:nvPr/>
          </p:nvSpPr>
          <p:spPr>
            <a:xfrm>
              <a:off x="0" y="908511"/>
              <a:ext cx="10515600" cy="724089"/>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9037" y="1071431"/>
              <a:ext cx="398249" cy="398249"/>
            </a:xfrm>
            <a:prstGeom prst="rect">
              <a:avLst/>
            </a:prstGeom>
            <a:blipFill rotWithShape="1">
              <a:blip r:embed="rId4">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836323" y="908511"/>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txBox="1"/>
            <p:nvPr/>
          </p:nvSpPr>
          <p:spPr>
            <a:xfrm>
              <a:off x="836323" y="908511"/>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The Future of Home Sharing in Los Angeles</a:t>
              </a:r>
              <a:endParaRPr/>
            </a:p>
          </p:txBody>
        </p:sp>
        <p:sp>
          <p:nvSpPr>
            <p:cNvPr id="116" name="Google Shape;116;p3"/>
            <p:cNvSpPr/>
            <p:nvPr/>
          </p:nvSpPr>
          <p:spPr>
            <a:xfrm>
              <a:off x="0" y="1813624"/>
              <a:ext cx="10515600" cy="724089"/>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19037" y="1976544"/>
              <a:ext cx="398249" cy="398249"/>
            </a:xfrm>
            <a:prstGeom prst="rect">
              <a:avLst/>
            </a:prstGeom>
            <a:blipFill rotWithShape="1">
              <a:blip r:embed="rId5">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836323" y="1813624"/>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txBox="1"/>
            <p:nvPr/>
          </p:nvSpPr>
          <p:spPr>
            <a:xfrm>
              <a:off x="836323" y="1813624"/>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Successful Listing Characteristics</a:t>
              </a:r>
              <a:endParaRPr/>
            </a:p>
          </p:txBody>
        </p:sp>
        <p:sp>
          <p:nvSpPr>
            <p:cNvPr id="120" name="Google Shape;120;p3"/>
            <p:cNvSpPr/>
            <p:nvPr/>
          </p:nvSpPr>
          <p:spPr>
            <a:xfrm>
              <a:off x="0" y="2718736"/>
              <a:ext cx="10515600" cy="724089"/>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19037" y="2881656"/>
              <a:ext cx="398249" cy="398249"/>
            </a:xfrm>
            <a:prstGeom prst="rect">
              <a:avLst/>
            </a:prstGeom>
            <a:blipFill rotWithShape="1">
              <a:blip r:embed="rId6">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836323" y="2718736"/>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txBox="1"/>
            <p:nvPr/>
          </p:nvSpPr>
          <p:spPr>
            <a:xfrm>
              <a:off x="836323" y="2718736"/>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Analysis Wrap-Up</a:t>
              </a:r>
              <a:endParaRPr/>
            </a:p>
          </p:txBody>
        </p:sp>
        <p:sp>
          <p:nvSpPr>
            <p:cNvPr id="124" name="Google Shape;124;p3"/>
            <p:cNvSpPr/>
            <p:nvPr/>
          </p:nvSpPr>
          <p:spPr>
            <a:xfrm>
              <a:off x="0" y="3623848"/>
              <a:ext cx="10515600" cy="724089"/>
            </a:xfrm>
            <a:prstGeom prst="roundRect">
              <a:avLst>
                <a:gd fmla="val 10000" name="adj"/>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19037" y="3786768"/>
              <a:ext cx="398249" cy="398249"/>
            </a:xfrm>
            <a:prstGeom prst="rect">
              <a:avLst/>
            </a:prstGeom>
            <a:blipFill rotWithShape="1">
              <a:blip r:embed="rId7">
                <a:alphaModFix/>
              </a:blip>
              <a:stretch>
                <a:fillRect b="0" l="0" r="0" t="0"/>
              </a:stretch>
            </a:blip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836323" y="3623848"/>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836323" y="3623848"/>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900"/>
                <a:buFont typeface="Arial"/>
                <a:buNone/>
              </a:pPr>
              <a:r>
                <a:rPr b="0" i="0" lang="en-US" sz="1900" u="none" cap="none" strike="noStrike">
                  <a:solidFill>
                    <a:schemeClr val="dk1"/>
                  </a:solidFill>
                  <a:latin typeface="Arial"/>
                  <a:ea typeface="Arial"/>
                  <a:cs typeface="Arial"/>
                  <a:sym typeface="Arial"/>
                </a:rPr>
                <a:t>Looking Ahead</a:t>
              </a:r>
              <a:endParaRPr/>
            </a:p>
          </p:txBody>
        </p:sp>
      </p:grpSp>
      <p:sp>
        <p:nvSpPr>
          <p:cNvPr id="128" name="Google Shape;1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4"/>
          <p:cNvSpPr/>
          <p:nvPr/>
        </p:nvSpPr>
        <p:spPr>
          <a:xfrm flipH="1">
            <a:off x="2" y="0"/>
            <a:ext cx="12191998" cy="1575955"/>
          </a:xfrm>
          <a:prstGeom prst="rect">
            <a:avLst/>
          </a:prstGeom>
          <a:gradFill>
            <a:gsLst>
              <a:gs pos="0">
                <a:srgbClr val="000000">
                  <a:alpha val="95686"/>
                </a:srgbClr>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flipH="1" rot="10800000">
            <a:off x="8128857" y="0"/>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4"/>
          <p:cNvSpPr/>
          <p:nvPr/>
        </p:nvSpPr>
        <p:spPr>
          <a:xfrm rot="5400000">
            <a:off x="5307777" y="-5307778"/>
            <a:ext cx="1576446" cy="12192002"/>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4"/>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Initial Hypothesis</a:t>
            </a:r>
            <a:endParaRPr/>
          </a:p>
        </p:txBody>
      </p:sp>
      <p:grpSp>
        <p:nvGrpSpPr>
          <p:cNvPr id="138" name="Google Shape;138;p4"/>
          <p:cNvGrpSpPr/>
          <p:nvPr/>
        </p:nvGrpSpPr>
        <p:grpSpPr>
          <a:xfrm>
            <a:off x="926277" y="2293880"/>
            <a:ext cx="10363386" cy="3830202"/>
            <a:chOff x="282221" y="181301"/>
            <a:chExt cx="10363386" cy="3830202"/>
          </a:xfrm>
        </p:grpSpPr>
        <p:sp>
          <p:nvSpPr>
            <p:cNvPr id="139" name="Google Shape;139;p4"/>
            <p:cNvSpPr/>
            <p:nvPr/>
          </p:nvSpPr>
          <p:spPr>
            <a:xfrm>
              <a:off x="282221" y="368029"/>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570337" y="656145"/>
              <a:ext cx="795751" cy="795751"/>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1948202" y="368029"/>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txBox="1"/>
            <p:nvPr/>
          </p:nvSpPr>
          <p:spPr>
            <a:xfrm>
              <a:off x="1948202" y="368029"/>
              <a:ext cx="3233964" cy="13719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Location Impact on Price &amp; Success: </a:t>
              </a:r>
              <a:r>
                <a:rPr b="0" i="0" lang="en-US" sz="1600" u="none" cap="none" strike="noStrike">
                  <a:solidFill>
                    <a:schemeClr val="dk1"/>
                  </a:solidFill>
                  <a:latin typeface="Arial"/>
                  <a:ea typeface="Arial"/>
                  <a:cs typeface="Arial"/>
                  <a:sym typeface="Arial"/>
                </a:rPr>
                <a:t>The location of the property (neighborhood or neighborhood group) has a significant impact on the price of the home sharing and if a listing is successful.</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143" name="Google Shape;143;p4"/>
            <p:cNvSpPr/>
            <p:nvPr/>
          </p:nvSpPr>
          <p:spPr>
            <a:xfrm>
              <a:off x="5745661" y="368029"/>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6033778" y="656145"/>
              <a:ext cx="795751" cy="795751"/>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411643" y="181301"/>
              <a:ext cx="3233964" cy="17454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7411643" y="181301"/>
              <a:ext cx="3233964" cy="174543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Room Type on Price and Success: </a:t>
              </a:r>
              <a:r>
                <a:rPr b="0" i="0" lang="en-US" sz="1600" u="none" cap="none" strike="noStrike">
                  <a:solidFill>
                    <a:schemeClr val="dk1"/>
                  </a:solidFill>
                  <a:latin typeface="Arial"/>
                  <a:ea typeface="Arial"/>
                  <a:cs typeface="Arial"/>
                  <a:sym typeface="Arial"/>
                </a:rPr>
                <a:t>Different room types (e.g., entire home/apartment, private room, shared room) may have different price distributions and thus may lead to differences in success.</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147" name="Google Shape;147;p4"/>
            <p:cNvSpPr/>
            <p:nvPr/>
          </p:nvSpPr>
          <p:spPr>
            <a:xfrm>
              <a:off x="282221" y="2639518"/>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570337" y="2927634"/>
              <a:ext cx="795751" cy="795751"/>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1948202" y="2639518"/>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txBox="1"/>
            <p:nvPr/>
          </p:nvSpPr>
          <p:spPr>
            <a:xfrm>
              <a:off x="1948202" y="2639518"/>
              <a:ext cx="3233964" cy="13719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Impact of Reviews: </a:t>
              </a:r>
              <a:r>
                <a:rPr b="0" i="0" lang="en-US" sz="1600" u="none" cap="none" strike="noStrike">
                  <a:solidFill>
                    <a:schemeClr val="dk1"/>
                  </a:solidFill>
                  <a:latin typeface="Arial"/>
                  <a:ea typeface="Arial"/>
                  <a:cs typeface="Arial"/>
                  <a:sym typeface="Arial"/>
                </a:rPr>
                <a:t>Properties with higher numbers of reviews or higher review scores may command higher prices.</a:t>
              </a:r>
              <a:br>
                <a:rPr b="0" i="0" lang="en-US"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p:txBody>
        </p:sp>
        <p:sp>
          <p:nvSpPr>
            <p:cNvPr id="151" name="Google Shape;151;p4"/>
            <p:cNvSpPr/>
            <p:nvPr/>
          </p:nvSpPr>
          <p:spPr>
            <a:xfrm>
              <a:off x="5745661" y="2639518"/>
              <a:ext cx="1371985" cy="1371985"/>
            </a:xfrm>
            <a:prstGeom prst="ellipse">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6033778" y="2927634"/>
              <a:ext cx="795751" cy="795751"/>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7411643" y="2639518"/>
              <a:ext cx="3233964" cy="13719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txBox="1"/>
            <p:nvPr/>
          </p:nvSpPr>
          <p:spPr>
            <a:xfrm>
              <a:off x="7411643" y="2639518"/>
              <a:ext cx="3233964" cy="137198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Availability and Pricing: </a:t>
              </a:r>
              <a:r>
                <a:rPr b="0" i="0" lang="en-US" sz="1600" u="none" cap="none" strike="noStrike">
                  <a:solidFill>
                    <a:schemeClr val="dk1"/>
                  </a:solidFill>
                  <a:latin typeface="Arial"/>
                  <a:ea typeface="Arial"/>
                  <a:cs typeface="Arial"/>
                  <a:sym typeface="Arial"/>
                </a:rPr>
                <a:t>The availability of properties throughout the year could influence pricing, with low availability potentially leading to higher prices.</a:t>
              </a:r>
              <a:endParaRPr/>
            </a:p>
          </p:txBody>
        </p:sp>
      </p:grpSp>
      <p:sp>
        <p:nvSpPr>
          <p:cNvPr id="155" name="Google Shape;15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2542674" y="-521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Future of Home Sharing in LA</a:t>
            </a:r>
            <a:endParaRPr/>
          </a:p>
        </p:txBody>
      </p:sp>
      <p:sp>
        <p:nvSpPr>
          <p:cNvPr id="161" name="Google Shape;161;p9"/>
          <p:cNvSpPr/>
          <p:nvPr/>
        </p:nvSpPr>
        <p:spPr>
          <a:xfrm>
            <a:off x="479326" y="2394728"/>
            <a:ext cx="11362508" cy="140205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City</a:t>
            </a:r>
            <a:r>
              <a:rPr b="1" lang="en-US" sz="2400">
                <a:solidFill>
                  <a:schemeClr val="lt1"/>
                </a:solidFill>
                <a:latin typeface="Arial"/>
                <a:ea typeface="Arial"/>
                <a:cs typeface="Arial"/>
                <a:sym typeface="Arial"/>
              </a:rPr>
              <a:t> of Los Angeles neighborhood will continue to increase</a:t>
            </a:r>
            <a:endParaRPr b="1" sz="2400">
              <a:solidFill>
                <a:schemeClr val="lt1"/>
              </a:solidFill>
              <a:latin typeface="Arial"/>
              <a:ea typeface="Arial"/>
              <a:cs typeface="Arial"/>
              <a:sym typeface="Arial"/>
            </a:endParaRPr>
          </a:p>
          <a:p>
            <a:pPr indent="0" lvl="0" marL="0" marR="0" rtl="0" algn="l">
              <a:spcBef>
                <a:spcPts val="0"/>
              </a:spcBef>
              <a:spcAft>
                <a:spcPts val="0"/>
              </a:spcAft>
              <a:buNone/>
            </a:pPr>
            <a:r>
              <a:t/>
            </a:r>
            <a:endParaRPr b="1" sz="2400">
              <a:solidFill>
                <a:schemeClr val="lt1"/>
              </a:solidFill>
              <a:latin typeface="Arial"/>
              <a:ea typeface="Arial"/>
              <a:cs typeface="Arial"/>
              <a:sym typeface="Arial"/>
            </a:endParaRPr>
          </a:p>
          <a:p>
            <a:pPr indent="0" lvl="0" marL="0" marR="0" rtl="0" algn="l">
              <a:spcBef>
                <a:spcPts val="0"/>
              </a:spcBef>
              <a:spcAft>
                <a:spcPts val="0"/>
              </a:spcAft>
              <a:buNone/>
            </a:pPr>
            <a:r>
              <a:rPr b="1" lang="en-US" sz="2400">
                <a:solidFill>
                  <a:schemeClr val="lt1"/>
                </a:solidFill>
                <a:latin typeface="Arial"/>
                <a:ea typeface="Arial"/>
                <a:cs typeface="Arial"/>
                <a:sym typeface="Arial"/>
              </a:rPr>
              <a:t>Listings of </a:t>
            </a:r>
            <a:r>
              <a:rPr b="1" lang="en-US" sz="2400">
                <a:solidFill>
                  <a:schemeClr val="lt1"/>
                </a:solidFill>
                <a:latin typeface="Arial"/>
                <a:ea typeface="Arial"/>
                <a:cs typeface="Arial"/>
                <a:sym typeface="Arial"/>
              </a:rPr>
              <a:t>Unincorporated</a:t>
            </a:r>
            <a:r>
              <a:rPr b="1" lang="en-US" sz="2400">
                <a:solidFill>
                  <a:schemeClr val="lt1"/>
                </a:solidFill>
                <a:latin typeface="Arial"/>
                <a:ea typeface="Arial"/>
                <a:cs typeface="Arial"/>
                <a:sym typeface="Arial"/>
              </a:rPr>
              <a:t> area will observe reduced prices</a:t>
            </a:r>
            <a:endParaRPr b="1" sz="2400">
              <a:solidFill>
                <a:schemeClr val="lt1"/>
              </a:solidFill>
              <a:latin typeface="Arial"/>
              <a:ea typeface="Arial"/>
              <a:cs typeface="Arial"/>
              <a:sym typeface="Arial"/>
            </a:endParaRPr>
          </a:p>
        </p:txBody>
      </p:sp>
      <p:sp>
        <p:nvSpPr>
          <p:cNvPr id="162" name="Google Shape;162;p9"/>
          <p:cNvSpPr/>
          <p:nvPr/>
        </p:nvSpPr>
        <p:spPr>
          <a:xfrm>
            <a:off x="479326" y="4886304"/>
            <a:ext cx="11234705" cy="108953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The average Price of Hotel Rooms will continue to increase</a:t>
            </a:r>
            <a:endParaRPr b="1" sz="2400">
              <a:solidFill>
                <a:schemeClr val="lt1"/>
              </a:solidFill>
              <a:latin typeface="Arial"/>
              <a:ea typeface="Arial"/>
              <a:cs typeface="Arial"/>
              <a:sym typeface="Arial"/>
            </a:endParaRPr>
          </a:p>
        </p:txBody>
      </p:sp>
      <p:sp>
        <p:nvSpPr>
          <p:cNvPr id="163" name="Google Shape;163;p9"/>
          <p:cNvSpPr txBox="1"/>
          <p:nvPr/>
        </p:nvSpPr>
        <p:spPr>
          <a:xfrm>
            <a:off x="481075" y="1753823"/>
            <a:ext cx="5029337"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Arial"/>
                <a:ea typeface="Arial"/>
                <a:cs typeface="Arial"/>
                <a:sym typeface="Arial"/>
              </a:rPr>
              <a:t>Average Price of Neighborhood</a:t>
            </a:r>
            <a:endParaRPr/>
          </a:p>
        </p:txBody>
      </p:sp>
      <p:sp>
        <p:nvSpPr>
          <p:cNvPr id="164" name="Google Shape;164;p9"/>
          <p:cNvSpPr txBox="1"/>
          <p:nvPr/>
        </p:nvSpPr>
        <p:spPr>
          <a:xfrm>
            <a:off x="479926" y="4239275"/>
            <a:ext cx="4948989" cy="4770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Arial"/>
                <a:ea typeface="Arial"/>
                <a:cs typeface="Arial"/>
                <a:sym typeface="Arial"/>
              </a:rPr>
              <a:t>Average Price of Room Type</a:t>
            </a:r>
            <a:endParaRPr/>
          </a:p>
        </p:txBody>
      </p:sp>
      <p:sp>
        <p:nvSpPr>
          <p:cNvPr id="165" name="Google Shape;165;p9"/>
          <p:cNvSpPr txBox="1"/>
          <p:nvPr/>
        </p:nvSpPr>
        <p:spPr>
          <a:xfrm>
            <a:off x="2908756" y="917120"/>
            <a:ext cx="636661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Data-Driven results based on our Hypothesis</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66" name="Google Shape;1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2" name="Google Shape;172;p5"/>
          <p:cNvSpPr/>
          <p:nvPr/>
        </p:nvSpPr>
        <p:spPr>
          <a:xfrm rot="10800000">
            <a:off x="-2" y="-22693"/>
            <a:ext cx="12191999" cy="4374129"/>
          </a:xfrm>
          <a:prstGeom prst="rect">
            <a:avLst/>
          </a:prstGeom>
          <a:gradFill>
            <a:gsLst>
              <a:gs pos="0">
                <a:srgbClr val="0F4861"/>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5"/>
          <p:cNvSpPr/>
          <p:nvPr/>
        </p:nvSpPr>
        <p:spPr>
          <a:xfrm rot="5400000">
            <a:off x="3908719" y="-3931841"/>
            <a:ext cx="4374557" cy="12192000"/>
          </a:xfrm>
          <a:prstGeom prst="rect">
            <a:avLst/>
          </a:prstGeom>
          <a:gradFill>
            <a:gsLst>
              <a:gs pos="0">
                <a:srgbClr val="156082">
                  <a:alpha val="0"/>
                </a:srgbClr>
              </a:gs>
              <a:gs pos="40000">
                <a:srgbClr val="156082">
                  <a:alpha val="0"/>
                </a:srgbClr>
              </a:gs>
              <a:gs pos="100000">
                <a:srgbClr val="0F4861">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4" name="Google Shape;174;p5"/>
          <p:cNvSpPr/>
          <p:nvPr/>
        </p:nvSpPr>
        <p:spPr>
          <a:xfrm rot="5400000">
            <a:off x="4136696" y="-3703868"/>
            <a:ext cx="4374128" cy="11736479"/>
          </a:xfrm>
          <a:prstGeom prst="rect">
            <a:avLst/>
          </a:prstGeom>
          <a:gradFill>
            <a:gsLst>
              <a:gs pos="0">
                <a:srgbClr val="156082">
                  <a:alpha val="0"/>
                </a:srgbClr>
              </a:gs>
              <a:gs pos="17000">
                <a:srgbClr val="156082">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5" name="Google Shape;175;p5"/>
          <p:cNvSpPr/>
          <p:nvPr/>
        </p:nvSpPr>
        <p:spPr>
          <a:xfrm>
            <a:off x="-5" y="-22690"/>
            <a:ext cx="8542485" cy="4374126"/>
          </a:xfrm>
          <a:prstGeom prst="rect">
            <a:avLst/>
          </a:prstGeom>
          <a:gradFill>
            <a:gsLst>
              <a:gs pos="0">
                <a:srgbClr val="0A3041">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6" name="Google Shape;176;p5"/>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156082">
                  <a:alpha val="21960"/>
                </a:srgbClr>
              </a:gs>
              <a:gs pos="87000">
                <a:srgbClr val="43AFE2">
                  <a:alpha val="1960"/>
                </a:srgbClr>
              </a:gs>
              <a:gs pos="100000">
                <a:srgbClr val="43AFE2">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7" name="Google Shape;177;p5"/>
          <p:cNvSpPr txBox="1"/>
          <p:nvPr>
            <p:ph idx="1" type="body"/>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None/>
            </a:pPr>
            <a:r>
              <a:rPr lang="en-US" sz="4000">
                <a:solidFill>
                  <a:schemeClr val="dk1"/>
                </a:solidFill>
                <a:latin typeface="Play"/>
                <a:ea typeface="Play"/>
                <a:cs typeface="Play"/>
                <a:sym typeface="Play"/>
              </a:rPr>
              <a:t>The Future of Home Sharing in LA</a:t>
            </a:r>
            <a:endParaRPr sz="4000">
              <a:solidFill>
                <a:schemeClr val="dk1"/>
              </a:solidFill>
              <a:latin typeface="Arial"/>
              <a:ea typeface="Arial"/>
              <a:cs typeface="Arial"/>
              <a:sym typeface="Arial"/>
            </a:endParaRPr>
          </a:p>
        </p:txBody>
      </p:sp>
      <p:sp>
        <p:nvSpPr>
          <p:cNvPr id="178" name="Google Shape;17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p:nvPr/>
        </p:nvSpPr>
        <p:spPr>
          <a:xfrm>
            <a:off x="8533801" y="0"/>
            <a:ext cx="3654811"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5" name="Google Shape;185;p6"/>
          <p:cNvSpPr txBox="1"/>
          <p:nvPr>
            <p:ph type="title"/>
          </p:nvPr>
        </p:nvSpPr>
        <p:spPr>
          <a:xfrm>
            <a:off x="236284" y="16662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Average Prices by Room Types</a:t>
            </a:r>
            <a:endParaRPr/>
          </a:p>
        </p:txBody>
      </p:sp>
      <p:sp>
        <p:nvSpPr>
          <p:cNvPr id="186" name="Google Shape;186;p6"/>
          <p:cNvSpPr txBox="1"/>
          <p:nvPr>
            <p:ph idx="1" type="body"/>
          </p:nvPr>
        </p:nvSpPr>
        <p:spPr>
          <a:xfrm>
            <a:off x="8599909" y="1489827"/>
            <a:ext cx="3530309" cy="4665102"/>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rgbClr val="FFFFFF"/>
              </a:buClr>
              <a:buSzPts val="1600"/>
              <a:buChar char="•"/>
            </a:pPr>
            <a:r>
              <a:rPr b="1" lang="en-US" sz="1600">
                <a:solidFill>
                  <a:srgbClr val="FFFFFF"/>
                </a:solidFill>
              </a:rPr>
              <a:t>Hotel room</a:t>
            </a:r>
            <a:r>
              <a:rPr lang="en-US" sz="1600">
                <a:solidFill>
                  <a:srgbClr val="FFFFFF"/>
                </a:solidFill>
              </a:rPr>
              <a:t>: The trend indicates a strong upward movement in prices. This is the steepest increase among all room types. If the trend continues, the cost of hotel stays in the future might be higher in the future.</a:t>
            </a:r>
            <a:endParaRPr sz="1600">
              <a:solidFill>
                <a:srgbClr val="FFFFFF"/>
              </a:solidFill>
            </a:endParaRPr>
          </a:p>
          <a:p>
            <a:pPr indent="-171450" lvl="0" marL="171450" rtl="0" algn="l">
              <a:lnSpc>
                <a:spcPct val="90000"/>
              </a:lnSpc>
              <a:spcBef>
                <a:spcPts val="1000"/>
              </a:spcBef>
              <a:spcAft>
                <a:spcPts val="0"/>
              </a:spcAft>
              <a:buClr>
                <a:srgbClr val="FFFFFF"/>
              </a:buClr>
              <a:buSzPts val="1600"/>
              <a:buChar char="•"/>
            </a:pPr>
            <a:r>
              <a:rPr b="1" lang="en-US" sz="1600">
                <a:solidFill>
                  <a:srgbClr val="FFFFFF"/>
                </a:solidFill>
              </a:rPr>
              <a:t>Entire home/apt: </a:t>
            </a:r>
            <a:r>
              <a:rPr lang="en-US" sz="1600">
                <a:solidFill>
                  <a:srgbClr val="FFFFFF"/>
                </a:solidFill>
              </a:rPr>
              <a:t>The trend is relatively steady. If the trend continues, the price will probably stay stable.</a:t>
            </a:r>
            <a:endParaRPr/>
          </a:p>
          <a:p>
            <a:pPr indent="-171450" lvl="0" marL="171450" rtl="0" algn="l">
              <a:lnSpc>
                <a:spcPct val="90000"/>
              </a:lnSpc>
              <a:spcBef>
                <a:spcPts val="1000"/>
              </a:spcBef>
              <a:spcAft>
                <a:spcPts val="0"/>
              </a:spcAft>
              <a:buClr>
                <a:srgbClr val="FFFFFF"/>
              </a:buClr>
              <a:buSzPts val="1600"/>
              <a:buChar char="•"/>
            </a:pPr>
            <a:r>
              <a:rPr b="1" lang="en-US" sz="1600">
                <a:solidFill>
                  <a:srgbClr val="FFFFFF"/>
                </a:solidFill>
              </a:rPr>
              <a:t>Private room</a:t>
            </a:r>
            <a:r>
              <a:rPr lang="en-US" sz="1600">
                <a:solidFill>
                  <a:srgbClr val="FFFFFF"/>
                </a:solidFill>
              </a:rPr>
              <a:t>: The trend for private rooms is quite flat with a slight upward tilt. Private rooms might become a more attractive option for travelers if the price of hotels continues to rise.</a:t>
            </a:r>
            <a:endParaRPr/>
          </a:p>
          <a:p>
            <a:pPr indent="-171450" lvl="0" marL="171450" rtl="0" algn="l">
              <a:lnSpc>
                <a:spcPct val="90000"/>
              </a:lnSpc>
              <a:spcBef>
                <a:spcPts val="1000"/>
              </a:spcBef>
              <a:spcAft>
                <a:spcPts val="0"/>
              </a:spcAft>
              <a:buClr>
                <a:srgbClr val="FFFFFF"/>
              </a:buClr>
              <a:buSzPts val="1600"/>
              <a:buChar char="•"/>
            </a:pPr>
            <a:r>
              <a:rPr b="1" lang="en-US" sz="1600">
                <a:solidFill>
                  <a:srgbClr val="FFFFFF"/>
                </a:solidFill>
              </a:rPr>
              <a:t>Shared room</a:t>
            </a:r>
            <a:r>
              <a:rPr lang="en-US" sz="1600">
                <a:solidFill>
                  <a:srgbClr val="FFFFFF"/>
                </a:solidFill>
              </a:rPr>
              <a:t>: The mean price of shared rooms is also relatively stable, and probably will not change much over time.</a:t>
            </a:r>
            <a:endParaRPr sz="1600">
              <a:solidFill>
                <a:srgbClr val="FFFFFF"/>
              </a:solidFill>
            </a:endParaRPr>
          </a:p>
          <a:p>
            <a:pPr indent="-50800" lvl="0" marL="228600" rtl="0" algn="l">
              <a:lnSpc>
                <a:spcPct val="90000"/>
              </a:lnSpc>
              <a:spcBef>
                <a:spcPts val="1000"/>
              </a:spcBef>
              <a:spcAft>
                <a:spcPts val="0"/>
              </a:spcAft>
              <a:buClr>
                <a:schemeClr val="dk1"/>
              </a:buClr>
              <a:buSzPts val="2800"/>
              <a:buNone/>
            </a:pPr>
            <a:r>
              <a:t/>
            </a:r>
            <a:endParaRPr>
              <a:solidFill>
                <a:srgbClr val="FFFFFF"/>
              </a:solidFill>
            </a:endParaRPr>
          </a:p>
        </p:txBody>
      </p:sp>
      <p:pic>
        <p:nvPicPr>
          <p:cNvPr id="187" name="Google Shape;187;p6"/>
          <p:cNvPicPr preferRelativeResize="0"/>
          <p:nvPr/>
        </p:nvPicPr>
        <p:blipFill rotWithShape="1">
          <a:blip r:embed="rId3">
            <a:alphaModFix/>
          </a:blip>
          <a:srcRect b="0" l="0" r="0" t="0"/>
          <a:stretch/>
        </p:blipFill>
        <p:spPr>
          <a:xfrm>
            <a:off x="142575" y="1491615"/>
            <a:ext cx="8245864" cy="4789045"/>
          </a:xfrm>
          <a:prstGeom prst="rect">
            <a:avLst/>
          </a:prstGeom>
          <a:noFill/>
          <a:ln>
            <a:noFill/>
          </a:ln>
        </p:spPr>
      </p:pic>
      <p:sp>
        <p:nvSpPr>
          <p:cNvPr id="188" name="Google Shape;18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6"/>
          <p:cNvSpPr txBox="1"/>
          <p:nvPr/>
        </p:nvSpPr>
        <p:spPr>
          <a:xfrm>
            <a:off x="294236" y="6353682"/>
            <a:ext cx="809282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*In the overall listing, the amount of entire home/apt  &gt; private rooms &gt; shared rooms &gt; hotel rooms.</a:t>
            </a:r>
            <a:endParaRPr sz="16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p:nvPr/>
        </p:nvSpPr>
        <p:spPr>
          <a:xfrm>
            <a:off x="8541853" y="0"/>
            <a:ext cx="3656027"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txBox="1"/>
          <p:nvPr>
            <p:ph type="title"/>
          </p:nvPr>
        </p:nvSpPr>
        <p:spPr>
          <a:xfrm>
            <a:off x="173693" y="12179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Average Price by Neighborhoods</a:t>
            </a:r>
            <a:endParaRPr/>
          </a:p>
        </p:txBody>
      </p:sp>
      <p:sp>
        <p:nvSpPr>
          <p:cNvPr id="196" name="Google Shape;196;p7"/>
          <p:cNvSpPr txBox="1"/>
          <p:nvPr>
            <p:ph idx="1" type="body"/>
          </p:nvPr>
        </p:nvSpPr>
        <p:spPr>
          <a:xfrm>
            <a:off x="8597315" y="1444585"/>
            <a:ext cx="3547273" cy="520858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1600"/>
              <a:buChar char="•"/>
            </a:pPr>
            <a:r>
              <a:rPr b="1" lang="en-US" sz="1600">
                <a:solidFill>
                  <a:schemeClr val="lt1"/>
                </a:solidFill>
              </a:rPr>
              <a:t>City of Los Angeles</a:t>
            </a:r>
            <a:r>
              <a:rPr lang="en-US" sz="1600">
                <a:solidFill>
                  <a:schemeClr val="lt1"/>
                </a:solidFill>
              </a:rPr>
              <a:t>: Given the steady increase, it may continue to experience rising prices.</a:t>
            </a:r>
            <a:endParaRPr/>
          </a:p>
          <a:p>
            <a:pPr indent="-228600" lvl="0" marL="228600" rtl="0" algn="l">
              <a:lnSpc>
                <a:spcPct val="90000"/>
              </a:lnSpc>
              <a:spcBef>
                <a:spcPts val="1000"/>
              </a:spcBef>
              <a:spcAft>
                <a:spcPts val="0"/>
              </a:spcAft>
              <a:buClr>
                <a:schemeClr val="lt1"/>
              </a:buClr>
              <a:buSzPts val="1600"/>
              <a:buChar char="•"/>
            </a:pPr>
            <a:r>
              <a:rPr b="1" lang="en-US" sz="1600">
                <a:solidFill>
                  <a:schemeClr val="lt1"/>
                </a:solidFill>
              </a:rPr>
              <a:t>Other Cities:</a:t>
            </a:r>
            <a:r>
              <a:rPr lang="en-US" sz="1600">
                <a:solidFill>
                  <a:schemeClr val="lt1"/>
                </a:solidFill>
              </a:rPr>
              <a:t> The slight rise at the end suggests a potential stabilization or a modest increase after a period of volatility.</a:t>
            </a:r>
            <a:endParaRPr/>
          </a:p>
          <a:p>
            <a:pPr indent="-228600" lvl="0" marL="228600" rtl="0" algn="l">
              <a:lnSpc>
                <a:spcPct val="90000"/>
              </a:lnSpc>
              <a:spcBef>
                <a:spcPts val="1000"/>
              </a:spcBef>
              <a:spcAft>
                <a:spcPts val="0"/>
              </a:spcAft>
              <a:buClr>
                <a:schemeClr val="lt1"/>
              </a:buClr>
              <a:buSzPts val="1600"/>
              <a:buChar char="•"/>
            </a:pPr>
            <a:r>
              <a:rPr b="1" lang="en-US" sz="1600">
                <a:solidFill>
                  <a:schemeClr val="lt1"/>
                </a:solidFill>
              </a:rPr>
              <a:t>Unincorporated Areas:</a:t>
            </a:r>
            <a:r>
              <a:rPr lang="en-US" sz="1600">
                <a:solidFill>
                  <a:schemeClr val="lt1"/>
                </a:solidFill>
              </a:rPr>
              <a:t> The consistent downward trend may continue unless there are significant changes</a:t>
            </a:r>
            <a:endParaRPr/>
          </a:p>
          <a:p>
            <a:pPr indent="-228600" lvl="0" marL="228600" rtl="0" algn="l">
              <a:lnSpc>
                <a:spcPct val="90000"/>
              </a:lnSpc>
              <a:spcBef>
                <a:spcPts val="1000"/>
              </a:spcBef>
              <a:spcAft>
                <a:spcPts val="0"/>
              </a:spcAft>
              <a:buClr>
                <a:schemeClr val="lt1"/>
              </a:buClr>
              <a:buSzPts val="1600"/>
              <a:buChar char="•"/>
            </a:pPr>
            <a:r>
              <a:rPr b="1" lang="en-US" sz="1600">
                <a:solidFill>
                  <a:schemeClr val="lt1"/>
                </a:solidFill>
              </a:rPr>
              <a:t>Overall Mean Price</a:t>
            </a:r>
            <a:r>
              <a:rPr lang="en-US" sz="1600">
                <a:solidFill>
                  <a:schemeClr val="lt1"/>
                </a:solidFill>
              </a:rPr>
              <a:t>: If the City of Los Angeles continues its upward trend and if the Other Cities maintain or slightly increase their prices, the overall mean price may continue to rise since the City of Los Angeles is the neighborhood group that has the most listings.</a:t>
            </a:r>
            <a:endParaRPr/>
          </a:p>
        </p:txBody>
      </p:sp>
      <p:pic>
        <p:nvPicPr>
          <p:cNvPr descr="A graph with numbers and lines" id="197" name="Google Shape;197;p7"/>
          <p:cNvPicPr preferRelativeResize="0"/>
          <p:nvPr/>
        </p:nvPicPr>
        <p:blipFill rotWithShape="1">
          <a:blip r:embed="rId3">
            <a:alphaModFix/>
          </a:blip>
          <a:srcRect b="0" l="0" r="0" t="0"/>
          <a:stretch/>
        </p:blipFill>
        <p:spPr>
          <a:xfrm>
            <a:off x="174852" y="1517228"/>
            <a:ext cx="8147958" cy="4728419"/>
          </a:xfrm>
          <a:prstGeom prst="rect">
            <a:avLst/>
          </a:prstGeom>
          <a:noFill/>
          <a:ln>
            <a:noFill/>
          </a:ln>
        </p:spPr>
      </p:pic>
      <p:sp>
        <p:nvSpPr>
          <p:cNvPr id="198" name="Google Shape;19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7"/>
          <p:cNvSpPr txBox="1"/>
          <p:nvPr/>
        </p:nvSpPr>
        <p:spPr>
          <a:xfrm>
            <a:off x="463120" y="6339675"/>
            <a:ext cx="69989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 the overall listing, listings in "City of LA" &gt; "Other Cities" &gt; "Unincorporated Areas"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p:nvPr/>
        </p:nvSpPr>
        <p:spPr>
          <a:xfrm>
            <a:off x="8635999" y="0"/>
            <a:ext cx="3644053"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8"/>
          <p:cNvSpPr txBox="1"/>
          <p:nvPr>
            <p:ph type="title"/>
          </p:nvPr>
        </p:nvSpPr>
        <p:spPr>
          <a:xfrm>
            <a:off x="519853"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Total Airbnbs by Neighborhood</a:t>
            </a:r>
            <a:endParaRPr/>
          </a:p>
        </p:txBody>
      </p:sp>
      <p:sp>
        <p:nvSpPr>
          <p:cNvPr id="207" name="Google Shape;207;p8"/>
          <p:cNvSpPr txBox="1"/>
          <p:nvPr>
            <p:ph idx="1" type="body"/>
          </p:nvPr>
        </p:nvSpPr>
        <p:spPr>
          <a:xfrm>
            <a:off x="8636001" y="1407213"/>
            <a:ext cx="3555999"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lt1"/>
              </a:buClr>
              <a:buSzPts val="1600"/>
              <a:buChar char="•"/>
            </a:pPr>
            <a:r>
              <a:rPr b="1" lang="en-US" sz="1600">
                <a:solidFill>
                  <a:schemeClr val="lt1"/>
                </a:solidFill>
              </a:rPr>
              <a:t>Proximity to Downtown: </a:t>
            </a:r>
            <a:r>
              <a:rPr lang="en-US" sz="1600">
                <a:solidFill>
                  <a:schemeClr val="lt1"/>
                </a:solidFill>
              </a:rPr>
              <a:t>Airbnbs are concentrated around downtown LA, touristy neighborhoods, and along the coast. Neighborhoods like Long Beach, Santa Monica, and Hollywood have the most listings.</a:t>
            </a:r>
            <a:endParaRPr/>
          </a:p>
          <a:p>
            <a:pPr indent="-171450" lvl="0" marL="171450" rtl="0" algn="l">
              <a:lnSpc>
                <a:spcPct val="90000"/>
              </a:lnSpc>
              <a:spcBef>
                <a:spcPts val="1000"/>
              </a:spcBef>
              <a:spcAft>
                <a:spcPts val="0"/>
              </a:spcAft>
              <a:buClr>
                <a:schemeClr val="lt1"/>
              </a:buClr>
              <a:buSzPts val="1600"/>
              <a:buChar char="•"/>
            </a:pPr>
            <a:r>
              <a:rPr lang="en-US" sz="1600">
                <a:solidFill>
                  <a:schemeClr val="lt1"/>
                </a:solidFill>
              </a:rPr>
              <a:t>We can assume these neighborhoods will continue to attract more Airbnb guests since there is concentrated supply in these neighborhoods.</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208" name="Google Shape;208;p8"/>
          <p:cNvSpPr txBox="1"/>
          <p:nvPr/>
        </p:nvSpPr>
        <p:spPr>
          <a:xfrm>
            <a:off x="317501" y="6394026"/>
            <a:ext cx="80204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Arial"/>
                <a:ea typeface="Arial"/>
                <a:cs typeface="Arial"/>
                <a:sym typeface="Arial"/>
              </a:rPr>
              <a:t>Note: A bigger circle indicates a higher median price. You may interact with this map by hovering your mouse around each dot to see the median price for each neighborhood.</a:t>
            </a:r>
            <a:endParaRPr/>
          </a:p>
        </p:txBody>
      </p:sp>
      <p:pic>
        <p:nvPicPr>
          <p:cNvPr id="209" name="Google Shape;209;p8"/>
          <p:cNvPicPr preferRelativeResize="0"/>
          <p:nvPr/>
        </p:nvPicPr>
        <p:blipFill rotWithShape="1">
          <a:blip r:embed="rId3">
            <a:alphaModFix/>
          </a:blip>
          <a:srcRect b="0" l="0" r="0" t="0"/>
          <a:stretch/>
        </p:blipFill>
        <p:spPr>
          <a:xfrm>
            <a:off x="601980" y="1407213"/>
            <a:ext cx="7546340" cy="4824254"/>
          </a:xfrm>
          <a:prstGeom prst="rect">
            <a:avLst/>
          </a:prstGeom>
          <a:noFill/>
          <a:ln>
            <a:noFill/>
          </a:ln>
        </p:spPr>
      </p:pic>
      <p:sp>
        <p:nvSpPr>
          <p:cNvPr id="210" name="Google Shape;2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2024-02-22T15:47:59Z</dcterms:created>
  <dc:creator>Bianca Castro</dc:creator>
</cp:coreProperties>
</file>