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34"/>
  </p:normalViewPr>
  <p:slideViewPr>
    <p:cSldViewPr snapToGrid="0">
      <p:cViewPr>
        <p:scale>
          <a:sx n="63" d="100"/>
          <a:sy n="63" d="100"/>
        </p:scale>
        <p:origin x="2344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6DE3-150E-6122-FBEB-28686643B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3233C-E6BF-995D-C8F3-7BEBD6075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AD636-92E2-F00A-D4AB-F78248E7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A58F-4B7F-4841-BDC2-3CB7DE8F60BA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E8D9E-A891-4F2B-CA24-D7176CEB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19843-0039-398B-9F84-C1092164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CE20-32D5-5D44-A9D5-5DC1023FA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0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1B71D-BAED-61B7-F32A-28F45070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078F9-21ED-515C-798D-AF0EB96EA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6ADDF-E1F2-3805-BDB3-7A57B593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A58F-4B7F-4841-BDC2-3CB7DE8F60BA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EC7D4-8BA2-43B9-8723-6BC0C071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1060F-D231-FA0C-3D50-9F4910F7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CE20-32D5-5D44-A9D5-5DC1023FA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0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30826-172D-177F-D773-18801E5F4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AD1E0-981E-A3C6-8ACF-7D4A616F6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7E416-323D-B523-5A85-704E5039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A58F-4B7F-4841-BDC2-3CB7DE8F60BA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C9500-23E1-B17E-3437-E6F6DECB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7CEA8-7EDD-43F5-E528-B17959AF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CE20-32D5-5D44-A9D5-5DC1023FA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6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0805-FC64-3583-C906-E2EF632D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00FD3-88DD-FD3D-31FA-F721D960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1FA90-7FD7-5D87-F3E9-1A735125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A58F-4B7F-4841-BDC2-3CB7DE8F60BA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ACF04-DA84-12F2-C102-3ABBC3CB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F4FB1-8B5B-8B17-9642-782D0237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CE20-32D5-5D44-A9D5-5DC1023FA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7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C6AC-831C-8B57-130B-90B3560DC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0AC84-F5A4-5EE5-F326-D3F667CCB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8C504-6E2A-CCDB-EC12-8CAAC343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A58F-4B7F-4841-BDC2-3CB7DE8F60BA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34E6-3C89-F076-3AB1-1792D5C5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624ED-F719-083B-2D27-250E1CD29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CE20-32D5-5D44-A9D5-5DC1023FA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5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ED61-C0F7-BB05-54BA-1342F316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04FE1-FD62-E21F-02FE-20A875EEF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D683B-09E0-A732-961C-14ABA55DD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92FF6-4BFC-BE53-6617-6FC291795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A58F-4B7F-4841-BDC2-3CB7DE8F60BA}" type="datetimeFigureOut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4E719-79AE-CEFE-2BE0-A17F3F882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9957C-1545-D97A-92D6-8C655FCF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CE20-32D5-5D44-A9D5-5DC1023FA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9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137E-F5B4-BEB6-02CA-9C66EA3F5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76A97-A38D-FAA4-3AAC-772AC9231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CCB81-0212-AD64-1AD8-3CC135C43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47B2C1-3194-B49E-5FA6-07D16987D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138B2F-F47C-B945-BC59-1A63C0852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36E31-6D50-61F4-0806-2C15681F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A58F-4B7F-4841-BDC2-3CB7DE8F60BA}" type="datetimeFigureOut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DA65BC-207A-AC58-FEB7-954EF664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63B7D-D57A-D3D5-B0CB-19D876A3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CE20-32D5-5D44-A9D5-5DC1023FA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5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2332-BC2B-6643-2DFB-B4DBB296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88DDC3-2BCD-DC0F-232B-AA2275E4E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A58F-4B7F-4841-BDC2-3CB7DE8F60BA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18493-29CD-10E9-4D25-A2D8CC73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F9FFA-C9E7-75DD-A6A6-5EBE9F43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CE20-32D5-5D44-A9D5-5DC1023FA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0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E007E-1007-5431-EB7A-B80CEABB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A58F-4B7F-4841-BDC2-3CB7DE8F60BA}" type="datetimeFigureOut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E07F0B-9A60-19BF-4789-407CF5ED2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D1309-D0AA-3D2F-6749-D0E92BD8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CE20-32D5-5D44-A9D5-5DC1023FA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9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1CC6-A3CD-3D1A-E607-E31029F6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A9A12-517D-D8A3-F653-75E678720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862BB-3E59-5CC0-7D12-7FC4E2143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03F7D-E001-28AF-6D2A-9E0EC144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A58F-4B7F-4841-BDC2-3CB7DE8F60BA}" type="datetimeFigureOut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75EC9-4FD3-3B36-CBC6-6EA8B934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6A832-71FF-9DDC-D397-0A3EAD59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CE20-32D5-5D44-A9D5-5DC1023FA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9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6E8C-26D1-48F7-74EC-FF54DC489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04E844-6A0C-68D7-2E36-38EC46F87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8FEFF-5D15-D49F-6146-8B52EF3F0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4BD92-A85C-0B12-2DE4-A175978B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A58F-4B7F-4841-BDC2-3CB7DE8F60BA}" type="datetimeFigureOut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FBE25-CD3D-0851-BC8C-2BF912BD4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F3F8E-8C23-4A27-105C-EEF9E618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CE20-32D5-5D44-A9D5-5DC1023FA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3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12EBF9-B491-CD4D-4DDF-32801EB5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1D188-3A5C-16BB-61C3-BF7793015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4AF09-198C-55F6-1963-2E3FCDA29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5A58F-4B7F-4841-BDC2-3CB7DE8F60BA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0D85A-B55A-C82E-C3ED-1ABEF9EEF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27E45-682C-99ED-0CB3-91B7A063A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4CE20-32D5-5D44-A9D5-5DC1023FA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7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9BE0BFA-E2DC-61CF-5655-C8D35191C03C}"/>
              </a:ext>
            </a:extLst>
          </p:cNvPr>
          <p:cNvGrpSpPr/>
          <p:nvPr/>
        </p:nvGrpSpPr>
        <p:grpSpPr>
          <a:xfrm>
            <a:off x="2704617" y="995422"/>
            <a:ext cx="6782765" cy="5078313"/>
            <a:chOff x="370389" y="544010"/>
            <a:chExt cx="6782765" cy="507831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44700DC-9FAF-36F0-08B8-1AE5E2191114}"/>
                </a:ext>
              </a:extLst>
            </p:cNvPr>
            <p:cNvSpPr txBox="1"/>
            <p:nvPr/>
          </p:nvSpPr>
          <p:spPr>
            <a:xfrm>
              <a:off x="370389" y="544010"/>
              <a:ext cx="6782765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Hyperparameters:</a:t>
              </a:r>
            </a:p>
            <a:p>
              <a:endParaRPr lang="en-US" dirty="0"/>
            </a:p>
            <a:p>
              <a:r>
                <a:rPr lang="en-US" altLang="zh-CN" dirty="0" err="1">
                  <a:solidFill>
                    <a:schemeClr val="accent1"/>
                  </a:solidFill>
                </a:rPr>
                <a:t>no_of_days_to_lookforward</a:t>
              </a:r>
              <a:r>
                <a:rPr lang="zh-CN" altLang="en-US" dirty="0">
                  <a:solidFill>
                    <a:schemeClr val="accent1"/>
                  </a:solidFill>
                </a:rPr>
                <a:t> </a:t>
              </a:r>
              <a:r>
                <a:rPr lang="en-US" altLang="zh-CN" dirty="0"/>
                <a:t>=</a:t>
              </a:r>
              <a:r>
                <a:rPr lang="zh-CN" altLang="en-US" dirty="0"/>
                <a:t> </a:t>
              </a:r>
              <a:r>
                <a:rPr lang="en-US" altLang="zh-CN" dirty="0"/>
                <a:t>[5,10,20,50,63]</a:t>
              </a:r>
              <a:r>
                <a:rPr lang="zh-CN" altLang="en-US" dirty="0"/>
                <a:t> </a:t>
              </a:r>
              <a:r>
                <a:rPr lang="en-US" altLang="zh-CN" dirty="0"/>
                <a:t>#</a:t>
              </a:r>
              <a:r>
                <a:rPr lang="zh-CN" altLang="en-US" dirty="0"/>
                <a:t> </a:t>
              </a:r>
              <a:r>
                <a:rPr lang="en-US" altLang="zh-CN" dirty="0"/>
                <a:t>Label</a:t>
              </a:r>
              <a:r>
                <a:rPr lang="zh-CN" altLang="en-US" dirty="0"/>
                <a:t> </a:t>
              </a:r>
              <a:r>
                <a:rPr lang="en-US" altLang="zh-CN" dirty="0"/>
                <a:t>set development.</a:t>
              </a:r>
            </a:p>
            <a:p>
              <a:r>
                <a:rPr lang="en-US" altLang="zh-CN" dirty="0" err="1">
                  <a:solidFill>
                    <a:schemeClr val="accent1"/>
                  </a:solidFill>
                </a:rPr>
                <a:t>lower_bound</a:t>
              </a:r>
              <a:r>
                <a:rPr lang="en-US" altLang="zh-CN" dirty="0"/>
                <a:t>=</a:t>
              </a:r>
              <a:r>
                <a:rPr lang="zh-CN" altLang="en-US" dirty="0"/>
                <a:t> </a:t>
              </a:r>
              <a:r>
                <a:rPr lang="en-US" altLang="zh-CN" dirty="0"/>
                <a:t>-0.015</a:t>
              </a:r>
              <a:r>
                <a:rPr lang="zh-CN" altLang="en-US" dirty="0"/>
                <a:t> </a:t>
              </a:r>
              <a:r>
                <a:rPr lang="en-US" altLang="zh-CN" dirty="0"/>
                <a:t>#</a:t>
              </a:r>
              <a:r>
                <a:rPr lang="zh-CN" altLang="en-US" dirty="0"/>
                <a:t> </a:t>
              </a:r>
              <a:r>
                <a:rPr lang="en-US" altLang="zh-CN" dirty="0"/>
                <a:t>Label</a:t>
              </a:r>
              <a:r>
                <a:rPr lang="zh-CN" altLang="en-US" dirty="0"/>
                <a:t> </a:t>
              </a:r>
              <a:r>
                <a:rPr lang="en-US" altLang="zh-CN" dirty="0"/>
                <a:t>set</a:t>
              </a:r>
              <a:r>
                <a:rPr lang="zh-CN" altLang="en-US" dirty="0"/>
                <a:t> </a:t>
              </a:r>
              <a:r>
                <a:rPr lang="en-US" altLang="zh-CN" dirty="0"/>
                <a:t>development.</a:t>
              </a:r>
              <a:r>
                <a:rPr lang="zh-CN" altLang="en-US" dirty="0"/>
                <a:t> </a:t>
              </a:r>
              <a:endParaRPr lang="en-SG" altLang="zh-CN" dirty="0"/>
            </a:p>
            <a:p>
              <a:r>
                <a:rPr lang="en-US" altLang="zh-CN" dirty="0" err="1">
                  <a:solidFill>
                    <a:schemeClr val="accent1"/>
                  </a:solidFill>
                </a:rPr>
                <a:t>upper_bound</a:t>
              </a:r>
              <a:r>
                <a:rPr lang="en-US" altLang="zh-CN" dirty="0"/>
                <a:t>=</a:t>
              </a:r>
              <a:r>
                <a:rPr lang="zh-CN" altLang="en-US" dirty="0"/>
                <a:t> </a:t>
              </a:r>
              <a:r>
                <a:rPr lang="en-US" altLang="zh-CN" dirty="0"/>
                <a:t>0.015</a:t>
              </a:r>
              <a:r>
                <a:rPr lang="zh-CN" altLang="en-US" dirty="0"/>
                <a:t> </a:t>
              </a:r>
              <a:r>
                <a:rPr lang="en-US" altLang="zh-CN" dirty="0"/>
                <a:t>#</a:t>
              </a:r>
              <a:r>
                <a:rPr lang="zh-CN" altLang="en-US" dirty="0"/>
                <a:t> </a:t>
              </a:r>
              <a:r>
                <a:rPr lang="en-US" altLang="zh-CN" dirty="0"/>
                <a:t>Label</a:t>
              </a:r>
              <a:r>
                <a:rPr lang="zh-CN" altLang="en-US" dirty="0"/>
                <a:t> </a:t>
              </a:r>
              <a:r>
                <a:rPr lang="en-US" altLang="zh-CN" dirty="0"/>
                <a:t>set</a:t>
              </a:r>
              <a:r>
                <a:rPr lang="zh-CN" altLang="en-US" dirty="0"/>
                <a:t> </a:t>
              </a:r>
              <a:r>
                <a:rPr lang="en-US" altLang="zh-CN" dirty="0"/>
                <a:t>development.</a:t>
              </a:r>
              <a:r>
                <a:rPr lang="zh-CN" altLang="en-US" dirty="0"/>
                <a:t> </a:t>
              </a:r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 err="1">
                  <a:solidFill>
                    <a:schemeClr val="accent1"/>
                  </a:solidFill>
                </a:rPr>
                <a:t>no_of_days_to_lookback</a:t>
              </a:r>
              <a:r>
                <a:rPr lang="zh-CN" altLang="en-US" dirty="0">
                  <a:solidFill>
                    <a:schemeClr val="accent1"/>
                  </a:solidFill>
                </a:rPr>
                <a:t> </a:t>
              </a:r>
              <a:r>
                <a:rPr lang="en-US" altLang="zh-CN" dirty="0"/>
                <a:t>=</a:t>
              </a:r>
              <a:r>
                <a:rPr lang="zh-CN" altLang="en-US" dirty="0"/>
                <a:t> </a:t>
              </a:r>
              <a:r>
                <a:rPr lang="en-US" altLang="zh-CN" dirty="0"/>
                <a:t>[5,7,10]</a:t>
              </a:r>
              <a:r>
                <a:rPr lang="zh-CN" altLang="en-US" dirty="0"/>
                <a:t> </a:t>
              </a:r>
              <a:r>
                <a:rPr lang="en-US" altLang="zh-CN" dirty="0"/>
                <a:t>#</a:t>
              </a:r>
              <a:r>
                <a:rPr lang="zh-CN" altLang="en-US" dirty="0"/>
                <a:t> </a:t>
              </a:r>
              <a:r>
                <a:rPr lang="en-US" altLang="zh-CN" dirty="0"/>
                <a:t>Input</a:t>
              </a:r>
              <a:r>
                <a:rPr lang="zh-CN" altLang="en-US" dirty="0"/>
                <a:t> </a:t>
              </a:r>
              <a:r>
                <a:rPr lang="en-US" altLang="zh-CN" dirty="0"/>
                <a:t>development for each step.</a:t>
              </a:r>
            </a:p>
            <a:p>
              <a:r>
                <a:rPr lang="en-US" altLang="zh-CN" dirty="0" err="1">
                  <a:solidFill>
                    <a:schemeClr val="accent1"/>
                  </a:solidFill>
                </a:rPr>
                <a:t>max_text_per_iter</a:t>
              </a:r>
              <a:r>
                <a:rPr lang="zh-CN" altLang="en-US" dirty="0">
                  <a:solidFill>
                    <a:schemeClr val="accent1"/>
                  </a:solidFill>
                </a:rPr>
                <a:t> </a:t>
              </a:r>
              <a:r>
                <a:rPr lang="en-US" altLang="zh-CN" dirty="0"/>
                <a:t>=</a:t>
              </a:r>
              <a:r>
                <a:rPr lang="zh-CN" altLang="en-US" dirty="0"/>
                <a:t> </a:t>
              </a:r>
              <a:r>
                <a:rPr lang="en-US" altLang="zh-CN" dirty="0"/>
                <a:t>100</a:t>
              </a:r>
              <a:r>
                <a:rPr lang="zh-CN" altLang="en-US" dirty="0"/>
                <a:t> </a:t>
              </a:r>
              <a:r>
                <a:rPr lang="en-US" altLang="zh-CN" dirty="0"/>
                <a:t>#</a:t>
              </a:r>
              <a:r>
                <a:rPr lang="zh-CN" altLang="en-US" dirty="0"/>
                <a:t> </a:t>
              </a:r>
              <a:r>
                <a:rPr lang="en-US" altLang="zh-CN" dirty="0"/>
                <a:t>Training.</a:t>
              </a:r>
            </a:p>
            <a:p>
              <a:r>
                <a:rPr lang="en-US" altLang="zh-CN" dirty="0">
                  <a:solidFill>
                    <a:schemeClr val="accent1"/>
                  </a:solidFill>
                </a:rPr>
                <a:t>epoch</a:t>
              </a:r>
              <a:r>
                <a:rPr lang="zh-CN" altLang="en-US" dirty="0"/>
                <a:t> </a:t>
              </a:r>
              <a:r>
                <a:rPr lang="en-US" altLang="zh-CN" dirty="0"/>
                <a:t>=</a:t>
              </a:r>
              <a:r>
                <a:rPr lang="zh-CN" altLang="en-US" dirty="0"/>
                <a:t> </a:t>
              </a:r>
              <a:r>
                <a:rPr lang="en-US" altLang="zh-CN" dirty="0"/>
                <a:t>20</a:t>
              </a:r>
              <a:r>
                <a:rPr lang="zh-CN" altLang="en-US" dirty="0"/>
                <a:t> </a:t>
              </a:r>
              <a:r>
                <a:rPr lang="en-US" altLang="zh-CN" dirty="0"/>
                <a:t>#</a:t>
              </a:r>
              <a:r>
                <a:rPr lang="zh-CN" altLang="en-US" dirty="0"/>
                <a:t> </a:t>
              </a:r>
              <a:r>
                <a:rPr lang="en-US" altLang="zh-CN" dirty="0"/>
                <a:t>Training</a:t>
              </a:r>
            </a:p>
            <a:p>
              <a:r>
                <a:rPr lang="en-US" altLang="zh-CN" dirty="0" err="1">
                  <a:solidFill>
                    <a:schemeClr val="accent1"/>
                  </a:solidFill>
                </a:rPr>
                <a:t>batch_size</a:t>
              </a:r>
              <a:r>
                <a:rPr lang="zh-CN" altLang="en-US" dirty="0">
                  <a:solidFill>
                    <a:schemeClr val="accent1"/>
                  </a:solidFill>
                </a:rPr>
                <a:t> </a:t>
              </a:r>
              <a:r>
                <a:rPr lang="en-US" altLang="zh-CN" dirty="0"/>
                <a:t>=</a:t>
              </a:r>
              <a:r>
                <a:rPr lang="zh-CN" altLang="en-US" dirty="0"/>
                <a:t> </a:t>
              </a:r>
              <a:r>
                <a:rPr lang="en-US" altLang="zh-CN" dirty="0"/>
                <a:t>32</a:t>
              </a:r>
              <a:r>
                <a:rPr lang="zh-CN" altLang="en-US" dirty="0"/>
                <a:t> </a:t>
              </a:r>
              <a:r>
                <a:rPr lang="en-US" altLang="zh-CN" dirty="0"/>
                <a:t>#</a:t>
              </a:r>
              <a:r>
                <a:rPr lang="zh-CN" altLang="en-US" dirty="0"/>
                <a:t> </a:t>
              </a:r>
              <a:r>
                <a:rPr lang="en-US" altLang="zh-CN" dirty="0"/>
                <a:t>Training</a:t>
              </a:r>
            </a:p>
            <a:p>
              <a:r>
                <a:rPr lang="en-US" altLang="zh-CN" dirty="0">
                  <a:solidFill>
                    <a:schemeClr val="accent1"/>
                  </a:solidFill>
                </a:rPr>
                <a:t>PLM_NAME</a:t>
              </a:r>
              <a:r>
                <a:rPr lang="zh-CN" altLang="en-US" dirty="0">
                  <a:solidFill>
                    <a:schemeClr val="accent1"/>
                  </a:solidFill>
                </a:rPr>
                <a:t> </a:t>
              </a:r>
              <a:r>
                <a:rPr lang="en-US" altLang="zh-CN" dirty="0"/>
                <a:t>=‘</a:t>
              </a:r>
              <a:r>
                <a:rPr lang="en-US" altLang="zh-CN" dirty="0" err="1"/>
                <a:t>roberta</a:t>
              </a:r>
              <a:r>
                <a:rPr lang="en-US" altLang="zh-CN" dirty="0"/>
                <a:t>-large’</a:t>
              </a:r>
            </a:p>
            <a:p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0A8980A-4DF8-59E7-6DF1-3A0A33D9E08D}"/>
                </a:ext>
              </a:extLst>
            </p:cNvPr>
            <p:cNvGrpSpPr/>
            <p:nvPr/>
          </p:nvGrpSpPr>
          <p:grpSpPr>
            <a:xfrm>
              <a:off x="1793553" y="2000374"/>
              <a:ext cx="3056240" cy="1611586"/>
              <a:chOff x="3807548" y="4335948"/>
              <a:chExt cx="3056240" cy="16115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626E69CE-8747-73A5-50DE-0724F6C808E2}"/>
                      </a:ext>
                    </a:extLst>
                  </p:cNvPr>
                  <p:cNvSpPr txBox="1"/>
                  <p:nvPr/>
                </p:nvSpPr>
                <p:spPr>
                  <a:xfrm>
                    <a:off x="3807548" y="4335948"/>
                    <a:ext cx="1946046" cy="3817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𝑚𝑜𝑣𝑒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𝑟𝑎𝑡𝑒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𝑐𝑙𝑜𝑠𝑒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𝑝𝑟𝑖𝑐𝑒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𝑐𝑙𝑜𝑠𝑒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𝑝𝑟𝑖𝑐𝑒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626E69CE-8747-73A5-50DE-0724F6C808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7548" y="4335948"/>
                    <a:ext cx="1946046" cy="38177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92AAAA0-2D30-6468-F6D8-1694D5556114}"/>
                  </a:ext>
                </a:extLst>
              </p:cNvPr>
              <p:cNvGrpSpPr/>
              <p:nvPr/>
            </p:nvGrpSpPr>
            <p:grpSpPr>
              <a:xfrm>
                <a:off x="3807548" y="5301203"/>
                <a:ext cx="3056240" cy="646331"/>
                <a:chOff x="3807548" y="5301203"/>
                <a:chExt cx="3056240" cy="64633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78FD4705-B589-F051-A3B4-5C35214D92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07548" y="5324353"/>
                      <a:ext cx="2052870" cy="58958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{"/>
                                <m:endChr m:val=""/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zh-CN" altLang="en-US" sz="1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𝑚𝑜𝑣𝑒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𝑟𝑎𝑡𝑒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𝑢𝑝𝑝𝑒𝑟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𝑏𝑜𝑛𝑑</m:t>
                                    </m:r>
                                  </m:e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zh-CN" altLang="en-US" sz="1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𝑚𝑜𝑣𝑒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𝑟𝑎𝑡𝑒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𝑙𝑜𝑤𝑒𝑟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𝑏𝑜𝑛𝑑</m:t>
                                    </m:r>
                                  </m:e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𝑂𝑡h𝑒𝑟𝑤𝑖𝑠𝑒</m:t>
                                    </m:r>
                                  </m:e>
                                </m:eqArr>
                              </m:e>
                            </m:d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78FD4705-B589-F051-A3B4-5C35214D92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07548" y="5324353"/>
                      <a:ext cx="2052870" cy="58958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52147" t="-227083" r="-1227" b="-3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3ECE9CD-C4D7-BBB2-0C3B-D65F35F2E3A8}"/>
                    </a:ext>
                  </a:extLst>
                </p:cNvPr>
                <p:cNvSpPr txBox="1"/>
                <p:nvPr/>
              </p:nvSpPr>
              <p:spPr>
                <a:xfrm>
                  <a:off x="6018312" y="5301203"/>
                  <a:ext cx="84547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Positive</a:t>
                  </a:r>
                </a:p>
                <a:p>
                  <a:r>
                    <a:rPr lang="en-US" altLang="zh-CN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Negative</a:t>
                  </a:r>
                </a:p>
                <a:p>
                  <a:r>
                    <a:rPr lang="en-US" altLang="zh-CN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Neutral</a:t>
                  </a:r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BC3CDC-CF51-A944-3B71-3125C11FEEE4}"/>
                  </a:ext>
                </a:extLst>
              </p:cNvPr>
              <p:cNvSpPr txBox="1"/>
              <p:nvPr/>
            </p:nvSpPr>
            <p:spPr>
              <a:xfrm>
                <a:off x="3807548" y="4778628"/>
                <a:ext cx="16503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upper_bound</a:t>
                </a:r>
                <a:r>
                  <a:rPr lang="zh-CN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1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zh-CN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1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0.015</a:t>
                </a:r>
              </a:p>
              <a:p>
                <a:r>
                  <a:rPr lang="en-US" altLang="zh-CN" sz="12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lower_bound</a:t>
                </a:r>
                <a:r>
                  <a:rPr lang="zh-CN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1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zh-CN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1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-0.015</a:t>
                </a:r>
                <a:endParaRPr lang="en-US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776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03013A2-74E9-E041-7AE1-808AC9D4136F}"/>
              </a:ext>
            </a:extLst>
          </p:cNvPr>
          <p:cNvGrpSpPr/>
          <p:nvPr/>
        </p:nvGrpSpPr>
        <p:grpSpPr>
          <a:xfrm>
            <a:off x="174586" y="-60960"/>
            <a:ext cx="12017414" cy="9176065"/>
            <a:chOff x="174586" y="369406"/>
            <a:chExt cx="12017414" cy="91760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F3BDB-B12E-70FD-5FF6-5C7ADC3694BC}"/>
                </a:ext>
              </a:extLst>
            </p:cNvPr>
            <p:cNvSpPr txBox="1"/>
            <p:nvPr/>
          </p:nvSpPr>
          <p:spPr>
            <a:xfrm>
              <a:off x="2959262" y="3960952"/>
              <a:ext cx="32524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[[ 0.33 -0.48 -0.58  0.43 -0.2  -0.44 -0.58 -0.94]</a:t>
              </a:r>
            </a:p>
            <a:p>
              <a:r>
                <a:rPr lang="en-US" sz="1200" dirty="0"/>
                <a:t> [ 0.02 -0.16  0.94 -0.18 -0.36 -0.21  0.37 -0.99]</a:t>
              </a:r>
            </a:p>
            <a:p>
              <a:r>
                <a:rPr lang="en-US" sz="1200" dirty="0"/>
                <a:t> [-0.05  0.33  0.25  0.62  0.93  0.41 -0.58 -0.94]</a:t>
              </a:r>
            </a:p>
            <a:p>
              <a:r>
                <a:rPr lang="en-US" sz="1200" dirty="0"/>
                <a:t> [ 0.83 -0.69  0.42 -0.97  0.15 -0.81 -0.35 -0.41]]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122F1A4-5808-9962-A50F-FA4285DFCDCE}"/>
                </a:ext>
              </a:extLst>
            </p:cNvPr>
            <p:cNvSpPr txBox="1"/>
            <p:nvPr/>
          </p:nvSpPr>
          <p:spPr>
            <a:xfrm>
              <a:off x="7108786" y="3960952"/>
              <a:ext cx="1927184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[[ 0.85 -0.22 … -0.11  0.54]</a:t>
              </a:r>
            </a:p>
            <a:p>
              <a:r>
                <a:rPr lang="en-US" sz="1200" dirty="0"/>
                <a:t> [-0.42  0.37 … 0.19 -0.15]</a:t>
              </a:r>
            </a:p>
            <a:p>
              <a:r>
                <a:rPr lang="en-US" sz="1200" dirty="0"/>
                <a:t> [-0.59 -0.64 … -0.91 -0.36]</a:t>
              </a:r>
            </a:p>
            <a:p>
              <a:r>
                <a:rPr lang="en-US" sz="1200" dirty="0"/>
                <a:t> [-0.71 -0.71 … 0.58  0.69]</a:t>
              </a:r>
            </a:p>
            <a:p>
              <a:r>
                <a:rPr lang="en-US" sz="1200" dirty="0"/>
                <a:t> [-0.07  0.71 … -0.76  0.84]</a:t>
              </a:r>
            </a:p>
            <a:p>
              <a:r>
                <a:rPr lang="en-US" sz="1200" dirty="0"/>
                <a:t> [ 0.83 -0.81 … 0.49 -0.43]</a:t>
              </a:r>
            </a:p>
            <a:p>
              <a:r>
                <a:rPr lang="en-US" sz="1200" dirty="0"/>
                <a:t> [ 0.47 -0.49 … -0.77  0.94]</a:t>
              </a:r>
            </a:p>
            <a:p>
              <a:r>
                <a:rPr lang="en-US" sz="1200" dirty="0"/>
                <a:t> [-0.35 -0.19 … 0.83  0.28]</a:t>
              </a:r>
            </a:p>
            <a:p>
              <a:r>
                <a:rPr lang="en-US" sz="1200" dirty="0"/>
                <a:t> [-0.03  0.32 … 0.56 -0.29]</a:t>
              </a:r>
            </a:p>
            <a:p>
              <a:r>
                <a:rPr lang="en-US" sz="1200" dirty="0"/>
                <a:t> [ 0.03  0.42 … 0.03  0.88]]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5B8EDEA-C013-54AB-050C-3D35CD9C67C9}"/>
                </a:ext>
              </a:extLst>
            </p:cNvPr>
            <p:cNvSpPr/>
            <p:nvPr/>
          </p:nvSpPr>
          <p:spPr>
            <a:xfrm>
              <a:off x="3283356" y="3171463"/>
              <a:ext cx="2606400" cy="5555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self.LSTM_num</a:t>
              </a:r>
              <a:r>
                <a:rPr lang="en-US" baseline="-25000" dirty="0"/>
                <a:t> x1</a:t>
              </a:r>
              <a:endParaRPr lang="en-US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1782E16-88BA-EEB9-0E9E-1A41E69842CF}"/>
                </a:ext>
              </a:extLst>
            </p:cNvPr>
            <p:cNvSpPr/>
            <p:nvPr/>
          </p:nvSpPr>
          <p:spPr>
            <a:xfrm>
              <a:off x="6767333" y="3171462"/>
              <a:ext cx="2610091" cy="5555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self.LSTM_text</a:t>
              </a:r>
              <a:r>
                <a:rPr lang="en-US" baseline="-25000" dirty="0"/>
                <a:t> x1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0A0B82-D9D8-CA8A-15C8-1FE26543F0EC}"/>
                </a:ext>
              </a:extLst>
            </p:cNvPr>
            <p:cNvSpPr txBox="1"/>
            <p:nvPr/>
          </p:nvSpPr>
          <p:spPr>
            <a:xfrm>
              <a:off x="3352802" y="2568225"/>
              <a:ext cx="2465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The last hidden state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40EBBC-B745-6002-57ED-9B60A0E0F0B8}"/>
                </a:ext>
              </a:extLst>
            </p:cNvPr>
            <p:cNvSpPr txBox="1"/>
            <p:nvPr/>
          </p:nvSpPr>
          <p:spPr>
            <a:xfrm>
              <a:off x="6839675" y="2568225"/>
              <a:ext cx="2465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The last hidden state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B5A1615-769C-25EB-21CB-58D1216732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5505" y="3727048"/>
              <a:ext cx="1" cy="233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421D91A-0CCE-7A7D-6B69-984206648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2378" y="3727048"/>
              <a:ext cx="1" cy="233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21BB6FB-52BA-8DAD-6B72-88145C8693E0}"/>
                </a:ext>
              </a:extLst>
            </p:cNvPr>
            <p:cNvCxnSpPr>
              <a:cxnSpLocks/>
              <a:stCxn id="7" idx="0"/>
              <a:endCxn id="9" idx="2"/>
            </p:cNvCxnSpPr>
            <p:nvPr/>
          </p:nvCxnSpPr>
          <p:spPr>
            <a:xfrm flipH="1" flipV="1">
              <a:off x="4585506" y="2937557"/>
              <a:ext cx="1050" cy="233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82BB9CA-7CEA-3516-607E-0DB8C7B6F88F}"/>
                </a:ext>
              </a:extLst>
            </p:cNvPr>
            <p:cNvCxnSpPr>
              <a:stCxn id="8" idx="0"/>
              <a:endCxn id="10" idx="2"/>
            </p:cNvCxnSpPr>
            <p:nvPr/>
          </p:nvCxnSpPr>
          <p:spPr>
            <a:xfrm flipV="1">
              <a:off x="8072379" y="2937557"/>
              <a:ext cx="0" cy="2339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0501D849-59F3-500D-D50C-C510F2F5CBD6}"/>
                </a:ext>
              </a:extLst>
            </p:cNvPr>
            <p:cNvCxnSpPr>
              <a:stCxn id="9" idx="0"/>
              <a:endCxn id="18" idx="2"/>
            </p:cNvCxnSpPr>
            <p:nvPr/>
          </p:nvCxnSpPr>
          <p:spPr>
            <a:xfrm rot="5400000" flipH="1" flipV="1">
              <a:off x="5162548" y="1541125"/>
              <a:ext cx="450058" cy="16041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5B290755-4F07-5C06-4F54-D553E5C4666B}"/>
                </a:ext>
              </a:extLst>
            </p:cNvPr>
            <p:cNvCxnSpPr>
              <a:stCxn id="10" idx="0"/>
              <a:endCxn id="18" idx="6"/>
            </p:cNvCxnSpPr>
            <p:nvPr/>
          </p:nvCxnSpPr>
          <p:spPr>
            <a:xfrm rot="16200000" flipV="1">
              <a:off x="7044881" y="1540726"/>
              <a:ext cx="450058" cy="160493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BD79964-5E3A-6718-1111-DFFAB46E6F87}"/>
                </a:ext>
              </a:extLst>
            </p:cNvPr>
            <p:cNvGrpSpPr/>
            <p:nvPr/>
          </p:nvGrpSpPr>
          <p:grpSpPr>
            <a:xfrm>
              <a:off x="4187228" y="369406"/>
              <a:ext cx="7199369" cy="1887657"/>
              <a:chOff x="3642166" y="427279"/>
              <a:chExt cx="7199369" cy="1887657"/>
            </a:xfrm>
          </p:grpSpPr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CD775DC0-5150-86FA-9747-321BA1A1E50D}"/>
                  </a:ext>
                </a:extLst>
              </p:cNvPr>
              <p:cNvSpPr/>
              <p:nvPr/>
            </p:nvSpPr>
            <p:spPr>
              <a:xfrm>
                <a:off x="3642166" y="1505088"/>
                <a:ext cx="4282633" cy="36933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ReLU</a:t>
                </a:r>
                <a:r>
                  <a:rPr lang="en-US" dirty="0"/>
                  <a:t>(self.Linear1</a:t>
                </a:r>
                <a:r>
                  <a:rPr lang="en-US" baseline="-25000" dirty="0"/>
                  <a:t>x1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2A65461B-819A-F842-FE05-05FE86CFB7B4}"/>
                  </a:ext>
                </a:extLst>
              </p:cNvPr>
              <p:cNvSpPr/>
              <p:nvPr/>
            </p:nvSpPr>
            <p:spPr>
              <a:xfrm>
                <a:off x="3642166" y="986915"/>
                <a:ext cx="4282633" cy="36933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self.Linear2</a:t>
                </a:r>
                <a:r>
                  <a:rPr lang="en-US" baseline="-25000" dirty="0"/>
                  <a:t>x1</a:t>
                </a:r>
                <a:endParaRPr lang="en-US" dirty="0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69B52A5-2857-83F2-A414-22DD1D0A51E1}"/>
                  </a:ext>
                </a:extLst>
              </p:cNvPr>
              <p:cNvGrpSpPr/>
              <p:nvPr/>
            </p:nvGrpSpPr>
            <p:grpSpPr>
              <a:xfrm>
                <a:off x="5644586" y="1874420"/>
                <a:ext cx="277792" cy="440516"/>
                <a:chOff x="5644587" y="1874420"/>
                <a:chExt cx="277792" cy="440516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7DA6045-7AD0-242B-D3E7-786D5BC7D970}"/>
                    </a:ext>
                  </a:extLst>
                </p:cNvPr>
                <p:cNvSpPr/>
                <p:nvPr/>
              </p:nvSpPr>
              <p:spPr>
                <a:xfrm>
                  <a:off x="5644587" y="2037144"/>
                  <a:ext cx="277792" cy="27779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A361BAA7-D0FB-1524-9159-0CE8DD3306CC}"/>
                    </a:ext>
                  </a:extLst>
                </p:cNvPr>
                <p:cNvCxnSpPr>
                  <a:stCxn id="18" idx="2"/>
                  <a:endCxn id="18" idx="6"/>
                </p:cNvCxnSpPr>
                <p:nvPr/>
              </p:nvCxnSpPr>
              <p:spPr>
                <a:xfrm>
                  <a:off x="5644587" y="2176040"/>
                  <a:ext cx="27779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937446CA-6A65-6BFA-8031-F945E11E036F}"/>
                    </a:ext>
                  </a:extLst>
                </p:cNvPr>
                <p:cNvCxnSpPr>
                  <a:stCxn id="18" idx="0"/>
                  <a:endCxn id="18" idx="4"/>
                </p:cNvCxnSpPr>
                <p:nvPr/>
              </p:nvCxnSpPr>
              <p:spPr>
                <a:xfrm>
                  <a:off x="5783483" y="2037144"/>
                  <a:ext cx="0" cy="27779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D086349E-D9ED-FB66-71C7-CCEC3EB48862}"/>
                    </a:ext>
                  </a:extLst>
                </p:cNvPr>
                <p:cNvCxnSpPr>
                  <a:stCxn id="18" idx="0"/>
                  <a:endCxn id="27" idx="2"/>
                </p:cNvCxnSpPr>
                <p:nvPr/>
              </p:nvCxnSpPr>
              <p:spPr>
                <a:xfrm flipV="1">
                  <a:off x="5783483" y="1874420"/>
                  <a:ext cx="0" cy="1627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B6E3284-7C96-E371-04F9-D3982AFD46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3482" y="1356247"/>
                <a:ext cx="0" cy="148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14AB55-8A67-32BB-4243-CD76B0754FBC}"/>
                  </a:ext>
                </a:extLst>
              </p:cNvPr>
              <p:cNvSpPr txBox="1"/>
              <p:nvPr/>
            </p:nvSpPr>
            <p:spPr>
              <a:xfrm>
                <a:off x="4376495" y="427279"/>
                <a:ext cx="6465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positive | negative | neutral, given by </a:t>
                </a:r>
                <a:r>
                  <a:rPr lang="en-US" altLang="zh-CN" dirty="0" err="1">
                    <a:solidFill>
                      <a:schemeClr val="accent1"/>
                    </a:solidFill>
                  </a:rPr>
                  <a:t>no_of_days_to_lookforward</a:t>
                </a:r>
                <a:r>
                  <a:rPr lang="zh-CN" altLang="en-US" dirty="0">
                    <a:solidFill>
                      <a:schemeClr val="accent1"/>
                    </a:solidFill>
                  </a:rPr>
                  <a:t> </a:t>
                </a:r>
                <a:endParaRPr lang="en-US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314296F3-1844-8214-F0BD-4FBFF04B32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3482" y="796611"/>
                <a:ext cx="0" cy="1903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6FFE88B-734E-2D2A-8783-A38E06B09817}"/>
                </a:ext>
              </a:extLst>
            </p:cNvPr>
            <p:cNvSpPr txBox="1"/>
            <p:nvPr/>
          </p:nvSpPr>
          <p:spPr>
            <a:xfrm>
              <a:off x="2732117" y="4910106"/>
              <a:ext cx="370678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Numerical Features</a:t>
              </a:r>
            </a:p>
            <a:p>
              <a:pPr algn="ctr"/>
              <a:r>
                <a:rPr lang="en-US" altLang="zh-CN" sz="1200" dirty="0"/>
                <a:t>Shape: [</a:t>
              </a:r>
              <a:r>
                <a:rPr lang="en-US" altLang="zh-CN" sz="1200" dirty="0" err="1">
                  <a:solidFill>
                    <a:schemeClr val="accent1"/>
                  </a:solidFill>
                </a:rPr>
                <a:t>batch_size</a:t>
              </a:r>
              <a:r>
                <a:rPr lang="en-US" altLang="zh-CN" sz="1200" dirty="0"/>
                <a:t>, </a:t>
              </a:r>
              <a:r>
                <a:rPr lang="en-US" altLang="zh-CN" sz="1200" dirty="0" err="1">
                  <a:solidFill>
                    <a:schemeClr val="accent1"/>
                  </a:solidFill>
                </a:rPr>
                <a:t>no_of_days_to_lookback</a:t>
              </a:r>
              <a:r>
                <a:rPr lang="en-US" altLang="zh-CN" sz="1200" dirty="0"/>
                <a:t>, </a:t>
              </a:r>
              <a:r>
                <a:rPr lang="en-US" altLang="zh-CN" sz="1200" dirty="0" err="1">
                  <a:solidFill>
                    <a:schemeClr val="accent1"/>
                  </a:solidFill>
                </a:rPr>
                <a:t>num_dim</a:t>
              </a:r>
              <a:r>
                <a:rPr lang="en-US" altLang="zh-CN" sz="1200" dirty="0"/>
                <a:t>]</a:t>
              </a:r>
              <a:endParaRPr 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7CF3222-B6A3-4A16-4297-75BCEB231CF5}"/>
                </a:ext>
              </a:extLst>
            </p:cNvPr>
            <p:cNvSpPr txBox="1"/>
            <p:nvPr/>
          </p:nvSpPr>
          <p:spPr>
            <a:xfrm>
              <a:off x="4543533" y="5968528"/>
              <a:ext cx="705770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Textual Features</a:t>
              </a:r>
            </a:p>
            <a:p>
              <a:pPr algn="ctr"/>
              <a:r>
                <a:rPr lang="en-US" altLang="zh-CN" sz="1200" dirty="0"/>
                <a:t>Shape: [</a:t>
              </a:r>
              <a:r>
                <a:rPr lang="en-US" altLang="zh-CN" sz="1200" dirty="0" err="1">
                  <a:solidFill>
                    <a:schemeClr val="accent1"/>
                  </a:solidFill>
                </a:rPr>
                <a:t>batch_size</a:t>
              </a:r>
              <a:r>
                <a:rPr lang="en-US" altLang="zh-CN" sz="1200" dirty="0"/>
                <a:t>, min(total news over </a:t>
              </a:r>
              <a:r>
                <a:rPr lang="en-US" altLang="zh-CN" sz="1200" dirty="0" err="1">
                  <a:solidFill>
                    <a:schemeClr val="accent1"/>
                  </a:solidFill>
                </a:rPr>
                <a:t>no_of_days_to_lookback</a:t>
              </a:r>
              <a:r>
                <a:rPr lang="en-US" altLang="zh-CN" sz="1200" dirty="0"/>
                <a:t>, </a:t>
              </a:r>
              <a:r>
                <a:rPr lang="en-US" altLang="zh-CN" sz="1200" dirty="0" err="1">
                  <a:solidFill>
                    <a:schemeClr val="accent1"/>
                  </a:solidFill>
                </a:rPr>
                <a:t>max_text_per_iter</a:t>
              </a:r>
              <a:r>
                <a:rPr lang="en-US" altLang="zh-CN" sz="1200" dirty="0"/>
                <a:t>), </a:t>
              </a:r>
              <a:r>
                <a:rPr lang="en-US" altLang="zh-CN" sz="1200" dirty="0" err="1"/>
                <a:t>num_dim</a:t>
              </a:r>
              <a:r>
                <a:rPr lang="en-US" altLang="zh-CN" sz="1200" dirty="0"/>
                <a:t>]</a:t>
              </a:r>
            </a:p>
            <a:p>
              <a:pPr algn="ctr"/>
              <a:r>
                <a:rPr lang="en-US" sz="1200" dirty="0"/>
                <a:t>PS: use the news from the nearest days, if </a:t>
              </a:r>
              <a:r>
                <a:rPr lang="en-US" altLang="zh-CN" sz="1200" dirty="0"/>
                <a:t>total no. of news over </a:t>
              </a:r>
              <a:r>
                <a:rPr lang="en-US" altLang="zh-CN" sz="1200" dirty="0" err="1"/>
                <a:t>no_of_days_to_lookback</a:t>
              </a:r>
              <a:r>
                <a:rPr lang="en-US" altLang="zh-CN" sz="1200" dirty="0"/>
                <a:t> &gt; </a:t>
              </a:r>
              <a:r>
                <a:rPr lang="en-US" altLang="zh-CN" sz="1200" dirty="0" err="1"/>
                <a:t>max_text_per_iter</a:t>
              </a:r>
              <a:endParaRPr lang="en-US" sz="12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3129D3F-0B9C-3824-28E8-84B0C8883A6A}"/>
                </a:ext>
              </a:extLst>
            </p:cNvPr>
            <p:cNvSpPr txBox="1"/>
            <p:nvPr/>
          </p:nvSpPr>
          <p:spPr>
            <a:xfrm>
              <a:off x="174586" y="3961245"/>
              <a:ext cx="31039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Numerical features from t-</a:t>
              </a:r>
              <a:r>
                <a:rPr lang="en-US" altLang="zh-CN" sz="1800" dirty="0"/>
                <a:t> </a:t>
              </a:r>
              <a:r>
                <a:rPr lang="en-US" altLang="zh-CN" sz="1800" dirty="0" err="1">
                  <a:solidFill>
                    <a:schemeClr val="accent1"/>
                  </a:solidFill>
                </a:rPr>
                <a:t>no_of_days_to_lookback</a:t>
              </a:r>
              <a:r>
                <a:rPr lang="en-US" altLang="zh-CN" sz="1800" dirty="0">
                  <a:solidFill>
                    <a:schemeClr val="accent1"/>
                  </a:solidFill>
                </a:rPr>
                <a:t> </a:t>
              </a:r>
              <a:r>
                <a:rPr lang="en-US" altLang="zh-CN" sz="1800" dirty="0"/>
                <a:t>to t</a:t>
              </a:r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614BD72-7B6E-9DCA-5BEE-619D68CD465E}"/>
                </a:ext>
              </a:extLst>
            </p:cNvPr>
            <p:cNvSpPr txBox="1"/>
            <p:nvPr/>
          </p:nvSpPr>
          <p:spPr>
            <a:xfrm>
              <a:off x="9088055" y="3961245"/>
              <a:ext cx="31039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PLM_</a:t>
              </a:r>
              <a:r>
                <a:rPr lang="en-US" altLang="zh-CN" dirty="0"/>
                <a:t> NAME generated t</a:t>
              </a:r>
              <a:r>
                <a:rPr lang="en-US" dirty="0"/>
                <a:t>extual features from t-</a:t>
              </a:r>
              <a:r>
                <a:rPr lang="en-US" altLang="zh-CN" sz="1800" dirty="0"/>
                <a:t> </a:t>
              </a:r>
              <a:r>
                <a:rPr lang="en-US" altLang="zh-CN" sz="1800" dirty="0" err="1">
                  <a:solidFill>
                    <a:schemeClr val="accent1"/>
                  </a:solidFill>
                </a:rPr>
                <a:t>no_of_days_to_lookback</a:t>
              </a:r>
              <a:r>
                <a:rPr lang="en-US" altLang="zh-CN" sz="1800" dirty="0">
                  <a:solidFill>
                    <a:schemeClr val="accent1"/>
                  </a:solidFill>
                </a:rPr>
                <a:t> </a:t>
              </a:r>
              <a:r>
                <a:rPr lang="en-US" altLang="zh-CN" sz="1800" dirty="0"/>
                <a:t>to t</a:t>
              </a:r>
              <a:endParaRPr lang="en-US" dirty="0"/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B4D14D52-732E-A7AA-A37C-615A861AABA7}"/>
                </a:ext>
              </a:extLst>
            </p:cNvPr>
            <p:cNvSpPr/>
            <p:nvPr/>
          </p:nvSpPr>
          <p:spPr>
            <a:xfrm>
              <a:off x="6767333" y="6983897"/>
              <a:ext cx="2610091" cy="5555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Fine-tuning-based</a:t>
              </a:r>
              <a:r>
                <a:rPr lang="zh-CN" altLang="en-US" dirty="0"/>
                <a:t> </a:t>
              </a:r>
              <a:r>
                <a:rPr lang="en-US" altLang="zh-CN" dirty="0" err="1"/>
                <a:t>RoBERTa</a:t>
              </a:r>
              <a:r>
                <a:rPr lang="en-US" altLang="zh-CN" dirty="0"/>
                <a:t>-Large</a:t>
              </a:r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98DAA5A-25B5-45AF-DCCF-9639DB9F4982}"/>
                </a:ext>
              </a:extLst>
            </p:cNvPr>
            <p:cNvSpPr txBox="1"/>
            <p:nvPr/>
          </p:nvSpPr>
          <p:spPr>
            <a:xfrm>
              <a:off x="7269910" y="7791145"/>
              <a:ext cx="292310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News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1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on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Day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t</a:t>
              </a:r>
            </a:p>
            <a:p>
              <a:r>
                <a:rPr lang="en-US" altLang="zh-CN" sz="1200" dirty="0"/>
                <a:t>News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2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on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Day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t</a:t>
              </a:r>
            </a:p>
            <a:p>
              <a:r>
                <a:rPr lang="en-US" altLang="zh-CN" sz="1200" dirty="0"/>
                <a:t>…</a:t>
              </a:r>
            </a:p>
            <a:p>
              <a:r>
                <a:rPr lang="en-US" altLang="zh-CN" sz="1200" dirty="0"/>
                <a:t>News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1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on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Day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t-1</a:t>
              </a:r>
            </a:p>
            <a:p>
              <a:r>
                <a:rPr lang="en-US" altLang="zh-CN" sz="1200" dirty="0"/>
                <a:t>News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2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on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Day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t-1</a:t>
              </a:r>
            </a:p>
            <a:p>
              <a:r>
                <a:rPr lang="en-US" altLang="zh-CN" sz="1200" dirty="0"/>
                <a:t>…</a:t>
              </a:r>
            </a:p>
            <a:p>
              <a:r>
                <a:rPr lang="en-US" altLang="zh-CN" sz="1200" dirty="0"/>
                <a:t>News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1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on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Day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t-</a:t>
              </a:r>
              <a:r>
                <a:rPr lang="en-US" altLang="zh-CN" sz="1200" dirty="0">
                  <a:solidFill>
                    <a:schemeClr val="accent1"/>
                  </a:solidFill>
                </a:rPr>
                <a:t> </a:t>
              </a:r>
              <a:r>
                <a:rPr lang="en-US" altLang="zh-CN" sz="1200" dirty="0" err="1">
                  <a:solidFill>
                    <a:schemeClr val="accent1"/>
                  </a:solidFill>
                </a:rPr>
                <a:t>no_of_days_to_lookback</a:t>
              </a:r>
              <a:r>
                <a:rPr lang="en-US" altLang="zh-CN" sz="1200" dirty="0">
                  <a:solidFill>
                    <a:schemeClr val="accent1"/>
                  </a:solidFill>
                </a:rPr>
                <a:t> </a:t>
              </a:r>
            </a:p>
            <a:p>
              <a:r>
                <a:rPr lang="en-US" altLang="zh-CN" sz="1200" dirty="0">
                  <a:solidFill>
                    <a:schemeClr val="accent1"/>
                  </a:solidFill>
                </a:rPr>
                <a:t>…</a:t>
              </a:r>
            </a:p>
            <a:p>
              <a:r>
                <a:rPr lang="en-US" altLang="zh-CN" sz="1200" dirty="0"/>
                <a:t>News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m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on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Day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t-</a:t>
              </a:r>
              <a:r>
                <a:rPr lang="en-US" altLang="zh-CN" sz="1200" dirty="0">
                  <a:solidFill>
                    <a:schemeClr val="accent1"/>
                  </a:solidFill>
                </a:rPr>
                <a:t> </a:t>
              </a:r>
              <a:r>
                <a:rPr lang="en-US" altLang="zh-CN" sz="1200" dirty="0" err="1">
                  <a:solidFill>
                    <a:schemeClr val="accent1"/>
                  </a:solidFill>
                </a:rPr>
                <a:t>no_of_days_to_lookback</a:t>
              </a:r>
              <a:r>
                <a:rPr lang="en-US" altLang="zh-CN" sz="1200" dirty="0">
                  <a:solidFill>
                    <a:schemeClr val="accent1"/>
                  </a:solidFill>
                </a:rPr>
                <a:t> </a:t>
              </a:r>
              <a:endParaRPr lang="en-US" altLang="zh-CN" sz="12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3206E2D-0E81-021B-15FA-B0D2C990917F}"/>
                </a:ext>
              </a:extLst>
            </p:cNvPr>
            <p:cNvCxnSpPr>
              <a:endCxn id="2" idx="2"/>
            </p:cNvCxnSpPr>
            <p:nvPr/>
          </p:nvCxnSpPr>
          <p:spPr>
            <a:xfrm flipV="1">
              <a:off x="8072378" y="7539482"/>
              <a:ext cx="1" cy="2516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4479ACE-B3D6-C35A-E18B-907CDBAEDD8B}"/>
                </a:ext>
              </a:extLst>
            </p:cNvPr>
            <p:cNvCxnSpPr>
              <a:stCxn id="2" idx="0"/>
              <a:endCxn id="39" idx="2"/>
            </p:cNvCxnSpPr>
            <p:nvPr/>
          </p:nvCxnSpPr>
          <p:spPr>
            <a:xfrm flipV="1">
              <a:off x="8072379" y="6707192"/>
              <a:ext cx="5" cy="276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8234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491</Words>
  <Application>Microsoft Macintosh PowerPoint</Application>
  <PresentationFormat>Widescreen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睿（Terry） 毛</dc:creator>
  <cp:lastModifiedBy>睿（Terry） 毛</cp:lastModifiedBy>
  <cp:revision>8</cp:revision>
  <dcterms:created xsi:type="dcterms:W3CDTF">2023-05-28T04:19:14Z</dcterms:created>
  <dcterms:modified xsi:type="dcterms:W3CDTF">2023-05-29T07:23:15Z</dcterms:modified>
</cp:coreProperties>
</file>