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87" r:id="rId12"/>
    <p:sldId id="267" r:id="rId13"/>
    <p:sldId id="268" r:id="rId14"/>
    <p:sldId id="296" r:id="rId15"/>
    <p:sldId id="270" r:id="rId16"/>
    <p:sldId id="274" r:id="rId17"/>
    <p:sldId id="305" r:id="rId18"/>
    <p:sldId id="303" r:id="rId19"/>
    <p:sldId id="304" r:id="rId20"/>
    <p:sldId id="302" r:id="rId21"/>
    <p:sldId id="301" r:id="rId22"/>
    <p:sldId id="277" r:id="rId23"/>
    <p:sldId id="309" r:id="rId24"/>
    <p:sldId id="308" r:id="rId25"/>
    <p:sldId id="307" r:id="rId26"/>
    <p:sldId id="306" r:id="rId27"/>
    <p:sldId id="283" r:id="rId28"/>
    <p:sldId id="312" r:id="rId29"/>
    <p:sldId id="311" r:id="rId30"/>
    <p:sldId id="310" r:id="rId31"/>
    <p:sldId id="314" r:id="rId32"/>
    <p:sldId id="271" r:id="rId33"/>
    <p:sldId id="278" r:id="rId34"/>
    <p:sldId id="279" r:id="rId35"/>
    <p:sldId id="280" r:id="rId36"/>
    <p:sldId id="281" r:id="rId37"/>
    <p:sldId id="290" r:id="rId38"/>
    <p:sldId id="288" r:id="rId39"/>
    <p:sldId id="282" r:id="rId40"/>
    <p:sldId id="295" r:id="rId41"/>
    <p:sldId id="291" r:id="rId42"/>
    <p:sldId id="292" r:id="rId43"/>
    <p:sldId id="293" r:id="rId44"/>
    <p:sldId id="294" r:id="rId45"/>
    <p:sldId id="289" r:id="rId46"/>
    <p:sldId id="272" r:id="rId47"/>
    <p:sldId id="273"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3D01B-23A3-496E-B2F9-C205255ABE19}" v="2" dt="2024-11-10T19:36:51.390"/>
  </p1510:revLst>
</p1510:revInfo>
</file>

<file path=ppt/tableStyles.xml><?xml version="1.0" encoding="utf-8"?>
<a:tblStyleLst xmlns:a="http://schemas.openxmlformats.org/drawingml/2006/main" def="{7186C3C6-7761-4431-AAB2-9C7727C0EC04}">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varScale="1">
        <p:scale>
          <a:sx n="78" d="100"/>
          <a:sy n="78" d="100"/>
        </p:scale>
        <p:origin x="9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870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522562"/>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1492607" y="1837319"/>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Module-1:</a:t>
            </a:r>
            <a:r>
              <a:rPr lang="en-IN" dirty="0"/>
              <a:t> Course reference</a:t>
            </a:r>
            <a:endParaRPr dirty="0"/>
          </a:p>
        </p:txBody>
      </p:sp>
      <p:sp>
        <p:nvSpPr>
          <p:cNvPr id="57" name="Google Shape;57;p13"/>
          <p:cNvSpPr txBox="1"/>
          <p:nvPr/>
        </p:nvSpPr>
        <p:spPr>
          <a:xfrm>
            <a:off x="244929" y="2406490"/>
            <a:ext cx="1687800" cy="5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p>
          <a:p>
            <a:pPr marL="0" lvl="0" indent="0" algn="l" rtl="0">
              <a:spcBef>
                <a:spcPts val="0"/>
              </a:spcBef>
              <a:spcAft>
                <a:spcPts val="0"/>
              </a:spcAft>
              <a:buNone/>
            </a:pPr>
            <a:r>
              <a:rPr lang="en" sz="1800" dirty="0">
                <a:solidFill>
                  <a:schemeClr val="dk2"/>
                </a:solidFill>
              </a:rPr>
              <a:t>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376242" y="3705661"/>
            <a:ext cx="6590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CSE</a:t>
            </a:r>
          </a:p>
          <a:p>
            <a:pPr marL="0" lvl="0" indent="0" algn="l" rtl="0">
              <a:spcBef>
                <a:spcPts val="0"/>
              </a:spcBef>
              <a:spcAft>
                <a:spcPts val="0"/>
              </a:spcAft>
              <a:buClr>
                <a:schemeClr val="dk1"/>
              </a:buClr>
              <a:buSzPts val="1100"/>
              <a:buFont typeface="Arial"/>
              <a:buNone/>
            </a:pPr>
            <a:r>
              <a:rPr lang="en" sz="1800" dirty="0">
                <a:solidFill>
                  <a:schemeClr val="dk2"/>
                </a:solidFill>
              </a:rPr>
              <a:t>Semester    :  III</a:t>
            </a:r>
          </a:p>
          <a:p>
            <a:pPr marL="0" lvl="0" indent="0" algn="l" rtl="0">
              <a:spcBef>
                <a:spcPts val="0"/>
              </a:spcBef>
              <a:spcAft>
                <a:spcPts val="0"/>
              </a:spcAft>
              <a:buClr>
                <a:schemeClr val="dk1"/>
              </a:buClr>
              <a:buSzPts val="1100"/>
              <a:buFont typeface="Arial"/>
              <a:buNone/>
            </a:pPr>
            <a:r>
              <a:rPr lang="en" sz="1800" dirty="0">
                <a:solidFill>
                  <a:schemeClr val="dk2"/>
                </a:solidFill>
              </a:rPr>
              <a:t>Regulation  : 2023-2027</a:t>
            </a:r>
            <a:endParaRPr sz="1800" dirty="0">
              <a:solidFill>
                <a:schemeClr val="dk2"/>
              </a:solidFill>
            </a:endParaRPr>
          </a:p>
        </p:txBody>
      </p:sp>
      <p:sp>
        <p:nvSpPr>
          <p:cNvPr id="3" name="TextBox 2">
            <a:extLst>
              <a:ext uri="{FF2B5EF4-FFF2-40B4-BE49-F238E27FC236}">
                <a16:creationId xmlns:a16="http://schemas.microsoft.com/office/drawing/2014/main" id="{190358DE-B08E-714C-4FD3-E29E6C26EFED}"/>
              </a:ext>
            </a:extLst>
          </p:cNvPr>
          <p:cNvSpPr txBox="1"/>
          <p:nvPr/>
        </p:nvSpPr>
        <p:spPr>
          <a:xfrm>
            <a:off x="2177658" y="2500250"/>
            <a:ext cx="5319032" cy="1384995"/>
          </a:xfrm>
          <a:prstGeom prst="rect">
            <a:avLst/>
          </a:prstGeom>
          <a:noFill/>
        </p:spPr>
        <p:txBody>
          <a:bodyPr wrap="square">
            <a:spAutoFit/>
          </a:bodyPr>
          <a:lstStyle/>
          <a:p>
            <a:pPr marL="0" lvl="0" indent="0" algn="l" rtl="0">
              <a:spcBef>
                <a:spcPts val="0"/>
              </a:spcBef>
              <a:spcAft>
                <a:spcPts val="0"/>
              </a:spcAft>
              <a:buNone/>
            </a:pPr>
            <a:r>
              <a:rPr lang="en-IN" sz="1400" dirty="0">
                <a:solidFill>
                  <a:schemeClr val="dk2"/>
                </a:solidFill>
              </a:rPr>
              <a:t>Raja Vardhan - AP23110011177</a:t>
            </a:r>
          </a:p>
          <a:p>
            <a:pPr marL="0" lvl="0" indent="0" algn="l" rtl="0">
              <a:spcBef>
                <a:spcPts val="0"/>
              </a:spcBef>
              <a:spcAft>
                <a:spcPts val="0"/>
              </a:spcAft>
              <a:buNone/>
            </a:pPr>
            <a:r>
              <a:rPr lang="en-IN" dirty="0" err="1">
                <a:solidFill>
                  <a:schemeClr val="dk2"/>
                </a:solidFill>
              </a:rPr>
              <a:t>Nikitha</a:t>
            </a:r>
            <a:r>
              <a:rPr lang="en-IN" dirty="0">
                <a:solidFill>
                  <a:schemeClr val="dk2"/>
                </a:solidFill>
              </a:rPr>
              <a:t>            - AP23110011195</a:t>
            </a:r>
          </a:p>
          <a:p>
            <a:pPr marL="0" lvl="0" indent="0" algn="l" rtl="0">
              <a:spcBef>
                <a:spcPts val="0"/>
              </a:spcBef>
              <a:spcAft>
                <a:spcPts val="0"/>
              </a:spcAft>
              <a:buNone/>
            </a:pPr>
            <a:r>
              <a:rPr lang="en-IN">
                <a:solidFill>
                  <a:schemeClr val="dk2"/>
                </a:solidFill>
              </a:rPr>
              <a:t>T</a:t>
            </a:r>
            <a:r>
              <a:rPr lang="en-IN" sz="1400">
                <a:solidFill>
                  <a:schemeClr val="dk2"/>
                </a:solidFill>
              </a:rPr>
              <a:t>hanvitha        </a:t>
            </a:r>
            <a:r>
              <a:rPr lang="en-IN" sz="1400" dirty="0">
                <a:solidFill>
                  <a:schemeClr val="dk2"/>
                </a:solidFill>
              </a:rPr>
              <a:t>- AP23110011199</a:t>
            </a:r>
          </a:p>
          <a:p>
            <a:pPr marL="0" lvl="0" indent="0" algn="l" rtl="0">
              <a:spcBef>
                <a:spcPts val="0"/>
              </a:spcBef>
              <a:spcAft>
                <a:spcPts val="0"/>
              </a:spcAft>
              <a:buNone/>
            </a:pPr>
            <a:r>
              <a:rPr lang="en-IN" dirty="0">
                <a:solidFill>
                  <a:schemeClr val="dk2"/>
                </a:solidFill>
              </a:rPr>
              <a:t>Neelima           - AP23110011190</a:t>
            </a:r>
          </a:p>
          <a:p>
            <a:pPr marL="0" lvl="0" indent="0" algn="l" rtl="0">
              <a:spcBef>
                <a:spcPts val="0"/>
              </a:spcBef>
              <a:spcAft>
                <a:spcPts val="0"/>
              </a:spcAft>
              <a:buNone/>
            </a:pPr>
            <a:r>
              <a:rPr lang="en-IN" sz="1400" dirty="0">
                <a:solidFill>
                  <a:schemeClr val="dk2"/>
                </a:solidFill>
              </a:rPr>
              <a:t>Olive                - AP23110011192</a:t>
            </a:r>
          </a:p>
          <a:p>
            <a:pPr marL="0" lvl="0" indent="0" algn="l" rtl="0">
              <a:spcBef>
                <a:spcPts val="0"/>
              </a:spcBef>
              <a:spcAft>
                <a:spcPts val="0"/>
              </a:spcAft>
              <a:buNone/>
            </a:pPr>
            <a:r>
              <a:rPr lang="en-IN" dirty="0">
                <a:solidFill>
                  <a:schemeClr val="dk2"/>
                </a:solidFill>
              </a:rPr>
              <a:t>Narendra          - AP23110011169</a:t>
            </a:r>
            <a:endParaRPr lang="en-IN" sz="14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Sorting     Algorithm</a:t>
            </a:r>
            <a:endParaRPr dirty="0"/>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700" b="1" dirty="0"/>
              <a:t>Algorithm used for comparison:selection sort</a:t>
            </a:r>
            <a:endParaRPr sz="1700" b="1" dirty="0"/>
          </a:p>
          <a:p>
            <a:pPr marL="457200" lvl="0" indent="-342900" algn="l" rtl="0">
              <a:spcBef>
                <a:spcPts val="0"/>
              </a:spcBef>
              <a:spcAft>
                <a:spcPts val="0"/>
              </a:spcAft>
              <a:buSzPts val="1800"/>
              <a:buChar char="●"/>
            </a:pPr>
            <a:r>
              <a:rPr lang="en" sz="1700" b="1" dirty="0"/>
              <a:t>Algorithm</a:t>
            </a:r>
          </a:p>
          <a:p>
            <a:pPr marL="114300" lvl="0" indent="0" algn="l" rtl="0">
              <a:spcBef>
                <a:spcPts val="0"/>
              </a:spcBef>
              <a:spcAft>
                <a:spcPts val="0"/>
              </a:spcAft>
              <a:buSzPts val="1800"/>
              <a:buNone/>
            </a:pPr>
            <a:r>
              <a:rPr lang="en-US" sz="1700" b="1" dirty="0"/>
              <a:t>Step 1 : Start with the first element in the list.</a:t>
            </a:r>
          </a:p>
          <a:p>
            <a:pPr marL="114300" lvl="0" indent="0" algn="l" rtl="0">
              <a:spcBef>
                <a:spcPts val="0"/>
              </a:spcBef>
              <a:spcAft>
                <a:spcPts val="0"/>
              </a:spcAft>
              <a:buSzPts val="1800"/>
              <a:buNone/>
            </a:pPr>
            <a:r>
              <a:rPr lang="en-US" sz="1700" b="1" dirty="0"/>
              <a:t>Step 2 : For each position i from 0 to N-2 (where N is the number of course</a:t>
            </a:r>
          </a:p>
          <a:p>
            <a:pPr marL="114300" lvl="0" indent="0">
              <a:buNone/>
            </a:pPr>
            <a:r>
              <a:rPr lang="en-US" sz="1700" b="1" dirty="0"/>
              <a:t>              references):</a:t>
            </a:r>
          </a:p>
          <a:p>
            <a:pPr marL="114300" lvl="0" indent="0" algn="l" rtl="0">
              <a:spcBef>
                <a:spcPts val="0"/>
              </a:spcBef>
              <a:spcAft>
                <a:spcPts val="0"/>
              </a:spcAft>
              <a:buSzPts val="1800"/>
              <a:buNone/>
            </a:pPr>
            <a:r>
              <a:rPr lang="en-US" sz="1700" b="1" dirty="0"/>
              <a:t>                   -&gt;Assume the element at position i is the minimum.    </a:t>
            </a:r>
          </a:p>
          <a:p>
            <a:pPr marL="114300" lvl="0" indent="0" algn="l" rtl="0">
              <a:spcBef>
                <a:spcPts val="0"/>
              </a:spcBef>
              <a:spcAft>
                <a:spcPts val="0"/>
              </a:spcAft>
              <a:buSzPts val="1800"/>
              <a:buNone/>
            </a:pPr>
            <a:r>
              <a:rPr lang="en-US" sz="1700" b="1" dirty="0"/>
              <a:t>                   -&gt;For each element from i+1 to N-1:     </a:t>
            </a:r>
          </a:p>
          <a:p>
            <a:pPr marL="114300" lvl="0" indent="0" algn="l" rtl="0">
              <a:spcBef>
                <a:spcPts val="0"/>
              </a:spcBef>
              <a:spcAft>
                <a:spcPts val="0"/>
              </a:spcAft>
              <a:buSzPts val="1800"/>
              <a:buNone/>
            </a:pPr>
            <a:r>
              <a:rPr lang="en-US" sz="1700" b="1" dirty="0"/>
              <a:t>                   -&gt;Compare the current element with the assumed minimum.     </a:t>
            </a:r>
          </a:p>
          <a:p>
            <a:pPr marL="114300" lvl="0" indent="0" algn="l" rtl="0">
              <a:spcBef>
                <a:spcPts val="0"/>
              </a:spcBef>
              <a:spcAft>
                <a:spcPts val="0"/>
              </a:spcAft>
              <a:buSzPts val="1800"/>
              <a:buNone/>
            </a:pPr>
            <a:r>
              <a:rPr lang="en-US" sz="1700" b="1" dirty="0"/>
              <a:t>                   -&gt;If a smaller element is found, update the minimum position.    </a:t>
            </a:r>
          </a:p>
          <a:p>
            <a:pPr marL="114300" lvl="0" indent="0" algn="l" rtl="0">
              <a:spcBef>
                <a:spcPts val="0"/>
              </a:spcBef>
              <a:spcAft>
                <a:spcPts val="0"/>
              </a:spcAft>
              <a:buSzPts val="1800"/>
              <a:buNone/>
            </a:pPr>
            <a:r>
              <a:rPr lang="en-US" sz="1700" b="1" dirty="0"/>
              <a:t>                   -&gt;After finding the smallest element in the unsorted portion, swap it </a:t>
            </a:r>
          </a:p>
          <a:p>
            <a:pPr marL="114300" indent="0">
              <a:buNone/>
            </a:pPr>
            <a:r>
              <a:rPr lang="en-US" sz="1700" b="1" dirty="0"/>
              <a:t>                      with the element at position i.</a:t>
            </a:r>
          </a:p>
          <a:p>
            <a:pPr marL="114300" indent="0">
              <a:buNone/>
            </a:pPr>
            <a:r>
              <a:rPr lang="en-US" sz="1700" b="1" dirty="0"/>
              <a:t>Step 3 : Repeat until the entire list is sorted.</a:t>
            </a:r>
            <a:endParaRPr sz="17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Sorting Algorithm</a:t>
            </a:r>
            <a:endParaRPr dirty="0"/>
          </a:p>
        </p:txBody>
      </p:sp>
      <p:graphicFrame>
        <p:nvGraphicFramePr>
          <p:cNvPr id="121" name="Google Shape;121;p23"/>
          <p:cNvGraphicFramePr/>
          <p:nvPr>
            <p:extLst>
              <p:ext uri="{D42A27DB-BD31-4B8C-83A1-F6EECF244321}">
                <p14:modId xmlns:p14="http://schemas.microsoft.com/office/powerpoint/2010/main" val="15211193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Insertion</a:t>
                      </a:r>
                      <a:r>
                        <a:rPr lang="en-IN" baseline="0" dirty="0"/>
                        <a:t> Sort</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O(n^2)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Selection</a:t>
                      </a:r>
                      <a:r>
                        <a:rPr lang="en-IN" baseline="0" dirty="0"/>
                        <a:t> Sort</a:t>
                      </a:r>
                      <a:endParaRPr dirty="0"/>
                    </a:p>
                  </a:txBody>
                  <a:tcPr marL="91425" marR="91425" marT="91425" marB="91425"/>
                </a:tc>
                <a:tc>
                  <a:txBody>
                    <a:bodyPr/>
                    <a:lstStyle/>
                    <a:p>
                      <a:pPr marL="0" lvl="0" indent="0" algn="l" rtl="0">
                        <a:spcBef>
                          <a:spcPts val="0"/>
                        </a:spcBef>
                        <a:spcAft>
                          <a:spcPts val="0"/>
                        </a:spcAft>
                        <a:buNone/>
                      </a:pPr>
                      <a:r>
                        <a:rPr lang="en-IN" dirty="0"/>
                        <a:t>O(n^2)</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b="1" u="sng" dirty="0"/>
              <a:t>Algorithm Name</a:t>
            </a:r>
            <a:r>
              <a:rPr lang="en" b="1" dirty="0"/>
              <a:t>:Linear search</a:t>
            </a:r>
            <a:endParaRPr b="1" dirty="0"/>
          </a:p>
          <a:p>
            <a:pPr marL="457200" lvl="0" indent="-342900" algn="l" rtl="0">
              <a:spcBef>
                <a:spcPts val="0"/>
              </a:spcBef>
              <a:spcAft>
                <a:spcPts val="0"/>
              </a:spcAft>
              <a:buSzPts val="1800"/>
              <a:buChar char="●"/>
            </a:pPr>
            <a:r>
              <a:rPr lang="en" b="1" u="sng" dirty="0"/>
              <a:t>Algorithm</a:t>
            </a:r>
            <a:r>
              <a:rPr lang="en" b="1" dirty="0"/>
              <a:t>:</a:t>
            </a:r>
          </a:p>
          <a:p>
            <a:pPr marL="114300" lvl="0" indent="0" algn="l" rtl="0">
              <a:spcBef>
                <a:spcPts val="0"/>
              </a:spcBef>
              <a:spcAft>
                <a:spcPts val="0"/>
              </a:spcAft>
              <a:buSzPts val="1800"/>
              <a:buNone/>
            </a:pPr>
            <a:r>
              <a:rPr lang="en-US" b="1" dirty="0"/>
              <a:t>Step 1 : Start with the first element in the list.</a:t>
            </a:r>
          </a:p>
          <a:p>
            <a:pPr marL="114300" lvl="0" indent="0" algn="l" rtl="0">
              <a:spcBef>
                <a:spcPts val="0"/>
              </a:spcBef>
              <a:spcAft>
                <a:spcPts val="0"/>
              </a:spcAft>
              <a:buSzPts val="1800"/>
              <a:buNone/>
            </a:pPr>
            <a:r>
              <a:rPr lang="en-US" b="1" dirty="0"/>
              <a:t>Step 2 : For each element in the list.     </a:t>
            </a:r>
          </a:p>
          <a:p>
            <a:pPr marL="114300" lvl="0" indent="0" algn="l" rtl="0">
              <a:spcBef>
                <a:spcPts val="0"/>
              </a:spcBef>
              <a:spcAft>
                <a:spcPts val="0"/>
              </a:spcAft>
              <a:buSzPts val="1800"/>
              <a:buNone/>
            </a:pPr>
            <a:r>
              <a:rPr lang="en-US" b="1" dirty="0"/>
              <a:t>                      -&gt;Check if the </a:t>
            </a:r>
            <a:r>
              <a:rPr lang="en-US" b="1" dirty="0" err="1"/>
              <a:t>cour_ref_code</a:t>
            </a:r>
            <a:r>
              <a:rPr lang="en-US" b="1" dirty="0"/>
              <a:t> of the current element matches the</a:t>
            </a:r>
          </a:p>
          <a:p>
            <a:pPr marL="114300" lvl="0" indent="0">
              <a:buNone/>
            </a:pPr>
            <a:r>
              <a:rPr lang="en-US" b="1" dirty="0"/>
              <a:t>                       target reference code.</a:t>
            </a:r>
          </a:p>
          <a:p>
            <a:pPr marL="114300" lvl="0" indent="0" algn="l" rtl="0">
              <a:spcBef>
                <a:spcPts val="0"/>
              </a:spcBef>
              <a:spcAft>
                <a:spcPts val="0"/>
              </a:spcAft>
              <a:buSzPts val="1800"/>
              <a:buNone/>
            </a:pPr>
            <a:r>
              <a:rPr lang="en-US" b="1" dirty="0"/>
              <a:t>                      -&gt;If a match is found:           </a:t>
            </a:r>
          </a:p>
          <a:p>
            <a:pPr marL="114300" lvl="0" indent="0" algn="l" rtl="0">
              <a:spcBef>
                <a:spcPts val="0"/>
              </a:spcBef>
              <a:spcAft>
                <a:spcPts val="0"/>
              </a:spcAft>
              <a:buSzPts val="1800"/>
              <a:buNone/>
            </a:pPr>
            <a:r>
              <a:rPr lang="en-US" b="1" dirty="0"/>
              <a:t>                             -&gt;Return the current element (or display its details, depending</a:t>
            </a:r>
          </a:p>
          <a:p>
            <a:pPr marL="114300" lvl="0" indent="0">
              <a:buNone/>
            </a:pPr>
            <a:r>
              <a:rPr lang="en-US" b="1" dirty="0"/>
              <a:t>                                on your use case).</a:t>
            </a:r>
          </a:p>
          <a:p>
            <a:pPr marL="114300" lvl="0" indent="0" algn="l" rtl="0">
              <a:spcBef>
                <a:spcPts val="0"/>
              </a:spcBef>
              <a:spcAft>
                <a:spcPts val="0"/>
              </a:spcAft>
              <a:buSzPts val="1800"/>
              <a:buNone/>
            </a:pPr>
            <a:r>
              <a:rPr lang="en-US" b="1" dirty="0"/>
              <a:t>                      -&gt;End the search.</a:t>
            </a:r>
          </a:p>
          <a:p>
            <a:pPr marL="114300" lvl="0" indent="0" algn="l" rtl="0">
              <a:spcBef>
                <a:spcPts val="0"/>
              </a:spcBef>
              <a:spcAft>
                <a:spcPts val="0"/>
              </a:spcAft>
              <a:buSzPts val="1800"/>
              <a:buNone/>
            </a:pPr>
            <a:r>
              <a:rPr lang="en-US" b="1" dirty="0"/>
              <a:t>Step 3 : If the end of the list is reached without finding a match, indicate that the</a:t>
            </a:r>
          </a:p>
          <a:p>
            <a:pPr marL="114300" indent="0">
              <a:buNone/>
            </a:pPr>
            <a:r>
              <a:rPr lang="en-US" b="1" dirty="0"/>
              <a:t>              item was not found.</a:t>
            </a:r>
          </a:p>
          <a:p>
            <a:pPr marL="114300" lvl="0" indent="0" algn="l" rtl="0">
              <a:spcBef>
                <a:spcPts val="0"/>
              </a:spcBef>
              <a:spcAft>
                <a:spcPts val="0"/>
              </a:spcAft>
              <a:buSzPts val="18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0" y="3773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Searching Algorithm</a:t>
            </a:r>
            <a:endParaRPr dirty="0"/>
          </a:p>
        </p:txBody>
      </p:sp>
      <p:sp>
        <p:nvSpPr>
          <p:cNvPr id="133" name="Google Shape;133;p25"/>
          <p:cNvSpPr txBox="1">
            <a:spLocks noGrp="1"/>
          </p:cNvSpPr>
          <p:nvPr>
            <p:ph type="body" idx="1"/>
          </p:nvPr>
        </p:nvSpPr>
        <p:spPr>
          <a:xfrm>
            <a:off x="407952" y="121005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b="1" dirty="0"/>
              <a:t>Algorithm used for comparison:Binary search</a:t>
            </a:r>
            <a:endParaRPr sz="1500" b="1" dirty="0"/>
          </a:p>
          <a:p>
            <a:pPr marL="457200" lvl="0" indent="-342900" algn="l" rtl="0">
              <a:spcBef>
                <a:spcPts val="0"/>
              </a:spcBef>
              <a:spcAft>
                <a:spcPts val="0"/>
              </a:spcAft>
              <a:buSzPts val="1800"/>
              <a:buChar char="●"/>
            </a:pPr>
            <a:r>
              <a:rPr lang="en" sz="1500" b="1" dirty="0"/>
              <a:t>Algorithm:</a:t>
            </a:r>
          </a:p>
          <a:p>
            <a:pPr marL="114300" lvl="0" indent="0" algn="l" rtl="0">
              <a:spcBef>
                <a:spcPts val="0"/>
              </a:spcBef>
              <a:spcAft>
                <a:spcPts val="0"/>
              </a:spcAft>
              <a:buSzPts val="1800"/>
              <a:buNone/>
            </a:pPr>
            <a:r>
              <a:rPr lang="en-US" sz="1500" b="1" dirty="0"/>
              <a:t>Step 1 : Ensure the list of course references is sorted by </a:t>
            </a:r>
            <a:r>
              <a:rPr lang="en-US" sz="1500" b="1" dirty="0" err="1"/>
              <a:t>cour_ref_code</a:t>
            </a:r>
            <a:r>
              <a:rPr lang="en-US" sz="1500" b="1" dirty="0"/>
              <a:t>.</a:t>
            </a:r>
          </a:p>
          <a:p>
            <a:pPr marL="114300" lvl="0" indent="0" algn="l" rtl="0">
              <a:spcBef>
                <a:spcPts val="0"/>
              </a:spcBef>
              <a:spcAft>
                <a:spcPts val="0"/>
              </a:spcAft>
              <a:buSzPts val="1800"/>
              <a:buNone/>
            </a:pPr>
            <a:r>
              <a:rPr lang="en-US" sz="1500" b="1" dirty="0"/>
              <a:t>Step 2 : Set two pointers: low at the start (index 0) and high at the end (index N-1, where N</a:t>
            </a:r>
          </a:p>
          <a:p>
            <a:pPr marL="114300" indent="0">
              <a:buNone/>
            </a:pPr>
            <a:r>
              <a:rPr lang="en-US" sz="1500" b="1" dirty="0"/>
              <a:t>              is the number of course references).</a:t>
            </a:r>
          </a:p>
          <a:p>
            <a:pPr marL="114300" lvl="0" indent="0" algn="l" rtl="0">
              <a:spcBef>
                <a:spcPts val="0"/>
              </a:spcBef>
              <a:spcAft>
                <a:spcPts val="0"/>
              </a:spcAft>
              <a:buSzPts val="1800"/>
              <a:buNone/>
            </a:pPr>
            <a:r>
              <a:rPr lang="en-US" sz="1500" b="1" dirty="0"/>
              <a:t>Step 3 : While low is less than or equal to high:      </a:t>
            </a:r>
          </a:p>
          <a:p>
            <a:pPr marL="114300" lvl="0" indent="0" algn="l" rtl="0">
              <a:spcBef>
                <a:spcPts val="0"/>
              </a:spcBef>
              <a:spcAft>
                <a:spcPts val="0"/>
              </a:spcAft>
              <a:buSzPts val="1800"/>
              <a:buNone/>
            </a:pPr>
            <a:r>
              <a:rPr lang="en-US" sz="1500" b="1" dirty="0"/>
              <a:t>                -&gt;Calculate the midpoint index as mid = (low + high) / 2.     </a:t>
            </a:r>
          </a:p>
          <a:p>
            <a:pPr marL="114300" lvl="0" indent="0" algn="l" rtl="0">
              <a:spcBef>
                <a:spcPts val="0"/>
              </a:spcBef>
              <a:spcAft>
                <a:spcPts val="0"/>
              </a:spcAft>
              <a:buSzPts val="1800"/>
              <a:buNone/>
            </a:pPr>
            <a:r>
              <a:rPr lang="en-US" sz="1500" b="1" dirty="0"/>
              <a:t>                -&gt;If the </a:t>
            </a:r>
            <a:r>
              <a:rPr lang="en-US" sz="1500" b="1" dirty="0" err="1"/>
              <a:t>cour_ref_code</a:t>
            </a:r>
            <a:r>
              <a:rPr lang="en-US" sz="1500" b="1" dirty="0"/>
              <a:t> at mid matches the target reference code:             </a:t>
            </a:r>
          </a:p>
          <a:p>
            <a:pPr marL="114300" lvl="0" indent="0" algn="l" rtl="0">
              <a:spcBef>
                <a:spcPts val="0"/>
              </a:spcBef>
              <a:spcAft>
                <a:spcPts val="0"/>
              </a:spcAft>
              <a:buSzPts val="1800"/>
              <a:buNone/>
            </a:pPr>
            <a:r>
              <a:rPr lang="en-US" sz="1500" b="1" dirty="0"/>
              <a:t>                      -&gt;Return the element at mid (or display its details).      </a:t>
            </a:r>
          </a:p>
          <a:p>
            <a:pPr marL="114300" lvl="0" indent="0" algn="l" rtl="0">
              <a:spcBef>
                <a:spcPts val="0"/>
              </a:spcBef>
              <a:spcAft>
                <a:spcPts val="0"/>
              </a:spcAft>
              <a:buSzPts val="1800"/>
              <a:buNone/>
            </a:pPr>
            <a:r>
              <a:rPr lang="en-US" sz="1500" b="1" dirty="0"/>
              <a:t>                -&gt;If the target reference code is less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high to mid - 1 (search in the left half).     </a:t>
            </a:r>
          </a:p>
          <a:p>
            <a:pPr marL="114300" lvl="0" indent="0" algn="l" rtl="0">
              <a:spcBef>
                <a:spcPts val="0"/>
              </a:spcBef>
              <a:spcAft>
                <a:spcPts val="0"/>
              </a:spcAft>
              <a:buSzPts val="1800"/>
              <a:buNone/>
            </a:pPr>
            <a:r>
              <a:rPr lang="en-US" sz="1500" b="1" dirty="0"/>
              <a:t>                -&gt;If the target reference code is greater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low to mid + 1 (search in the right half).</a:t>
            </a:r>
          </a:p>
          <a:p>
            <a:pPr marL="114300" lvl="0" indent="0" algn="l" rtl="0">
              <a:spcBef>
                <a:spcPts val="0"/>
              </a:spcBef>
              <a:spcAft>
                <a:spcPts val="0"/>
              </a:spcAft>
              <a:buSzPts val="1800"/>
              <a:buNone/>
            </a:pPr>
            <a:r>
              <a:rPr lang="en-US" sz="1500" b="1" dirty="0"/>
              <a:t>Step 4 : If the target reference code is not found, indicate that it is not present in the list.</a:t>
            </a:r>
            <a:endParaRPr sz="15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Searching Algorithm</a:t>
            </a:r>
            <a:endParaRPr dirty="0"/>
          </a:p>
        </p:txBody>
      </p:sp>
      <p:graphicFrame>
        <p:nvGraphicFramePr>
          <p:cNvPr id="121" name="Google Shape;121;p23"/>
          <p:cNvGraphicFramePr/>
          <p:nvPr>
            <p:extLst>
              <p:ext uri="{D42A27DB-BD31-4B8C-83A1-F6EECF244321}">
                <p14:modId xmlns:p14="http://schemas.microsoft.com/office/powerpoint/2010/main" val="7613131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Linear</a:t>
                      </a:r>
                      <a:r>
                        <a:rPr lang="en-IN" baseline="0" dirty="0"/>
                        <a:t> Search</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Binary</a:t>
                      </a:r>
                      <a:r>
                        <a:rPr lang="en-IN" baseline="0" dirty="0"/>
                        <a:t> Search</a:t>
                      </a:r>
                      <a:endParaRPr dirty="0"/>
                    </a:p>
                  </a:txBody>
                  <a:tcPr marL="91425" marR="91425" marT="91425" marB="91425"/>
                </a:tc>
                <a:tc>
                  <a:txBody>
                    <a:bodyPr/>
                    <a:lstStyle/>
                    <a:p>
                      <a:pPr marL="0" lvl="0" indent="0" algn="l" rtl="0">
                        <a:spcBef>
                          <a:spcPts val="0"/>
                        </a:spcBef>
                        <a:spcAft>
                          <a:spcPts val="0"/>
                        </a:spcAft>
                        <a:buNone/>
                      </a:pPr>
                      <a:r>
                        <a:rPr lang="en-IN" dirty="0"/>
                        <a:t>O(</a:t>
                      </a:r>
                      <a:r>
                        <a:rPr lang="en-IN" dirty="0" err="1"/>
                        <a:t>logn</a:t>
                      </a:r>
                      <a:r>
                        <a:rPr lang="en-IN" dirty="0"/>
                        <a:t>)</a:t>
                      </a:r>
                      <a:endParaRPr dirty="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728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09568"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3" name="TextBox 2">
            <a:extLst>
              <a:ext uri="{FF2B5EF4-FFF2-40B4-BE49-F238E27FC236}">
                <a16:creationId xmlns:a16="http://schemas.microsoft.com/office/drawing/2014/main" id="{954D8B9F-8293-1CCA-BDBE-563B28DD19AA}"/>
              </a:ext>
            </a:extLst>
          </p:cNvPr>
          <p:cNvSpPr txBox="1"/>
          <p:nvPr/>
        </p:nvSpPr>
        <p:spPr>
          <a:xfrm>
            <a:off x="334735" y="574625"/>
            <a:ext cx="6858000" cy="4108817"/>
          </a:xfrm>
          <a:prstGeom prst="rect">
            <a:avLst/>
          </a:prstGeom>
          <a:noFill/>
        </p:spPr>
        <p:txBody>
          <a:bodyPr wrap="square">
            <a:spAutoFit/>
          </a:bodyPr>
          <a:lstStyle/>
          <a:p>
            <a:r>
              <a:rPr lang="en-IN" sz="900" dirty="0"/>
              <a:t>#include&lt;iostream&gt;</a:t>
            </a:r>
          </a:p>
          <a:p>
            <a:r>
              <a:rPr lang="en-IN" sz="900" dirty="0"/>
              <a:t>#include&lt;fstream&gt;</a:t>
            </a:r>
          </a:p>
          <a:p>
            <a:r>
              <a:rPr lang="en-IN" sz="900" dirty="0"/>
              <a:t>#include&lt;vector&gt;</a:t>
            </a:r>
          </a:p>
          <a:p>
            <a:r>
              <a:rPr lang="en-IN" sz="900" dirty="0"/>
              <a:t>#include&lt;iomanip&gt;</a:t>
            </a:r>
          </a:p>
          <a:p>
            <a:endParaRPr lang="en-IN" sz="900" dirty="0"/>
          </a:p>
          <a:p>
            <a:r>
              <a:rPr lang="en-IN" sz="900" dirty="0"/>
              <a:t>using namespace std;</a:t>
            </a:r>
          </a:p>
          <a:p>
            <a:endParaRPr lang="en-IN" sz="900" dirty="0"/>
          </a:p>
          <a:p>
            <a:r>
              <a:rPr lang="en-IN" sz="900" dirty="0"/>
              <a:t>class </a:t>
            </a:r>
            <a:r>
              <a:rPr lang="en-IN" sz="900" dirty="0" err="1"/>
              <a:t>Course_Reference</a:t>
            </a:r>
            <a:r>
              <a:rPr lang="en-IN" sz="900" dirty="0"/>
              <a:t> {</a:t>
            </a:r>
          </a:p>
          <a:p>
            <a:r>
              <a:rPr lang="en-IN" sz="900" dirty="0"/>
              <a:t>	public:</a:t>
            </a:r>
          </a:p>
          <a:p>
            <a:r>
              <a:rPr lang="en-IN" sz="900" dirty="0"/>
              <a:t>		int id;</a:t>
            </a:r>
          </a:p>
          <a:p>
            <a:r>
              <a:rPr lang="en-IN" sz="900" dirty="0"/>
              <a:t>		int </a:t>
            </a:r>
            <a:r>
              <a:rPr lang="en-IN" sz="900" dirty="0" err="1"/>
              <a:t>cour_id</a:t>
            </a:r>
            <a:r>
              <a:rPr lang="en-IN" sz="900" dirty="0"/>
              <a:t>;</a:t>
            </a:r>
          </a:p>
          <a:p>
            <a:r>
              <a:rPr lang="en-IN" sz="900" dirty="0"/>
              <a:t>		string </a:t>
            </a:r>
            <a:r>
              <a:rPr lang="en-IN" sz="900" dirty="0" err="1"/>
              <a:t>cour_ref_code</a:t>
            </a:r>
            <a:r>
              <a:rPr lang="en-IN" sz="900" dirty="0"/>
              <a:t>;</a:t>
            </a:r>
          </a:p>
          <a:p>
            <a:r>
              <a:rPr lang="en-IN" sz="900" dirty="0"/>
              <a:t>		string </a:t>
            </a:r>
            <a:r>
              <a:rPr lang="en-IN" sz="900" dirty="0" err="1"/>
              <a:t>book_title</a:t>
            </a:r>
            <a:r>
              <a:rPr lang="en-IN" sz="900" dirty="0"/>
              <a:t>;</a:t>
            </a:r>
          </a:p>
          <a:p>
            <a:r>
              <a:rPr lang="en-IN" sz="900" dirty="0"/>
              <a:t>		string </a:t>
            </a:r>
            <a:r>
              <a:rPr lang="en-IN" sz="900" dirty="0" err="1"/>
              <a:t>book_author</a:t>
            </a:r>
            <a:r>
              <a:rPr lang="en-IN" sz="900" dirty="0"/>
              <a:t>;</a:t>
            </a:r>
          </a:p>
          <a:p>
            <a:r>
              <a:rPr lang="en-IN" sz="900" dirty="0"/>
              <a:t>		string </a:t>
            </a:r>
            <a:r>
              <a:rPr lang="en-IN" sz="900" dirty="0" err="1"/>
              <a:t>book_details</a:t>
            </a:r>
            <a:r>
              <a:rPr lang="en-IN" sz="900" dirty="0"/>
              <a:t>;</a:t>
            </a:r>
          </a:p>
          <a:p>
            <a:r>
              <a:rPr lang="en-IN" sz="900" dirty="0"/>
              <a:t>};</a:t>
            </a:r>
          </a:p>
          <a:p>
            <a:endParaRPr lang="en-IN" sz="900" dirty="0"/>
          </a:p>
          <a:p>
            <a:r>
              <a:rPr lang="en-IN" sz="900" dirty="0"/>
              <a:t>int </a:t>
            </a:r>
            <a:r>
              <a:rPr lang="en-IN" sz="900" dirty="0" err="1"/>
              <a:t>course_reference_count</a:t>
            </a:r>
            <a:r>
              <a:rPr lang="en-IN" sz="900" dirty="0"/>
              <a:t> = 0;</a:t>
            </a:r>
          </a:p>
          <a:p>
            <a:r>
              <a:rPr lang="en-IN" sz="900" dirty="0"/>
              <a:t>vector&lt;</a:t>
            </a:r>
            <a:r>
              <a:rPr lang="en-IN" sz="900" dirty="0" err="1"/>
              <a:t>Course_Reference</a:t>
            </a:r>
            <a:r>
              <a:rPr lang="en-IN" sz="900" dirty="0"/>
              <a:t>&gt; </a:t>
            </a:r>
            <a:r>
              <a:rPr lang="en-IN" sz="900" dirty="0" err="1"/>
              <a:t>course_references</a:t>
            </a:r>
            <a:r>
              <a:rPr lang="en-IN" sz="900" dirty="0"/>
              <a:t>;</a:t>
            </a:r>
          </a:p>
          <a:p>
            <a:endParaRPr lang="en-IN" sz="900" dirty="0"/>
          </a:p>
          <a:p>
            <a:r>
              <a:rPr lang="en-IN" sz="900" dirty="0" err="1"/>
              <a:t>const</a:t>
            </a:r>
            <a:r>
              <a:rPr lang="en-IN" sz="900" dirty="0"/>
              <a:t> char* FILE_NAME =  "course_reference_setting.txt";</a:t>
            </a:r>
          </a:p>
          <a:p>
            <a:endParaRPr lang="en-IN" sz="900" dirty="0"/>
          </a:p>
          <a:p>
            <a:r>
              <a:rPr lang="en-IN" sz="900" dirty="0"/>
              <a:t>void </a:t>
            </a:r>
            <a:r>
              <a:rPr lang="en-IN" sz="900" dirty="0" err="1"/>
              <a:t>power_rangers_course_reference_create</a:t>
            </a:r>
            <a:r>
              <a:rPr lang="en-IN" sz="900" dirty="0"/>
              <a:t>();</a:t>
            </a:r>
          </a:p>
          <a:p>
            <a:r>
              <a:rPr lang="en-IN" sz="900" dirty="0"/>
              <a:t>void </a:t>
            </a:r>
            <a:r>
              <a:rPr lang="en-IN" sz="900" dirty="0" err="1"/>
              <a:t>power_rangers_course_reference_update</a:t>
            </a:r>
            <a:r>
              <a:rPr lang="en-IN" sz="900" dirty="0"/>
              <a:t>();</a:t>
            </a:r>
          </a:p>
          <a:p>
            <a:r>
              <a:rPr lang="en-IN" sz="900" dirty="0"/>
              <a:t>void </a:t>
            </a:r>
            <a:r>
              <a:rPr lang="en-IN" sz="900" dirty="0" err="1"/>
              <a:t>power_rangers_course_reference_retrive</a:t>
            </a:r>
            <a:r>
              <a:rPr lang="en-IN" sz="900" dirty="0"/>
              <a:t>();</a:t>
            </a:r>
          </a:p>
          <a:p>
            <a:r>
              <a:rPr lang="en-IN" sz="900" dirty="0"/>
              <a:t>void </a:t>
            </a:r>
            <a:r>
              <a:rPr lang="en-IN" sz="900" dirty="0" err="1"/>
              <a:t>power_rangers_course_reference_delete</a:t>
            </a:r>
            <a:r>
              <a:rPr lang="en-IN" sz="900" dirty="0"/>
              <a:t>();</a:t>
            </a:r>
          </a:p>
          <a:p>
            <a:r>
              <a:rPr lang="en-IN" sz="900" dirty="0"/>
              <a:t>void </a:t>
            </a:r>
            <a:r>
              <a:rPr lang="en-IN" sz="900" dirty="0" err="1"/>
              <a:t>power_rangers_course_reference_storing</a:t>
            </a:r>
            <a:r>
              <a:rPr lang="en-IN" sz="900" dirty="0"/>
              <a:t>();</a:t>
            </a:r>
          </a:p>
          <a:p>
            <a:r>
              <a:rPr lang="en-IN" sz="900" dirty="0"/>
              <a:t>void </a:t>
            </a:r>
            <a:r>
              <a:rPr lang="en-IN" sz="900" dirty="0" err="1"/>
              <a:t>power_rangers_course_reference_sort_by_ref_code</a:t>
            </a:r>
            <a:r>
              <a:rPr lang="en-IN" sz="900" dirty="0"/>
              <a:t>();</a:t>
            </a:r>
          </a:p>
          <a:p>
            <a:r>
              <a:rPr lang="en-IN" sz="900" dirty="0"/>
              <a:t>void </a:t>
            </a:r>
            <a:r>
              <a:rPr lang="en-IN" sz="900" dirty="0" err="1"/>
              <a:t>power_rangers_course_reference_search_by_ref_code</a:t>
            </a:r>
            <a:r>
              <a:rPr lang="en-IN" sz="9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AFB61-7C85-BA74-0D66-9A211845B02A}"/>
              </a:ext>
            </a:extLst>
          </p:cNvPr>
          <p:cNvSpPr txBox="1"/>
          <p:nvPr/>
        </p:nvSpPr>
        <p:spPr>
          <a:xfrm>
            <a:off x="489858" y="-80125"/>
            <a:ext cx="6400800" cy="4939814"/>
          </a:xfrm>
          <a:prstGeom prst="rect">
            <a:avLst/>
          </a:prstGeom>
          <a:noFill/>
        </p:spPr>
        <p:txBody>
          <a:bodyPr wrap="square">
            <a:spAutoFit/>
          </a:bodyPr>
          <a:lstStyle/>
          <a:p>
            <a:endParaRPr lang="en-IN" sz="900" dirty="0"/>
          </a:p>
          <a:p>
            <a:endParaRPr lang="en-IN" sz="900" dirty="0"/>
          </a:p>
          <a:p>
            <a:r>
              <a:rPr lang="en-IN" sz="900" dirty="0"/>
              <a:t>void </a:t>
            </a:r>
            <a:r>
              <a:rPr lang="en-IN" sz="900" dirty="0" err="1"/>
              <a:t>power_rangers_course_reference_complexity_search</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&lt;&lt;"Linear Search: O(n)"&lt;&lt;</a:t>
            </a:r>
            <a:r>
              <a:rPr lang="en-IN" sz="900" dirty="0" err="1"/>
              <a:t>endl</a:t>
            </a:r>
            <a:r>
              <a:rPr lang="en-IN" sz="900" dirty="0"/>
              <a:t>;</a:t>
            </a:r>
          </a:p>
          <a:p>
            <a:r>
              <a:rPr lang="en-IN" sz="900" dirty="0"/>
              <a:t>	</a:t>
            </a:r>
            <a:r>
              <a:rPr lang="en-IN" sz="900" dirty="0" err="1"/>
              <a:t>cout</a:t>
            </a:r>
            <a:r>
              <a:rPr lang="en-IN" sz="900" dirty="0"/>
              <a:t>&lt;&lt;"Binary Search: O(</a:t>
            </a:r>
            <a:r>
              <a:rPr lang="en-IN" sz="900" dirty="0" err="1"/>
              <a:t>logn</a:t>
            </a:r>
            <a:r>
              <a:rPr lang="en-IN" sz="900" dirty="0"/>
              <a:t>)"&lt;&lt;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power_rangers_course_reference_complexity_sorting</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&lt;&lt;"Insertion Sort: O(n)"&lt;&lt;</a:t>
            </a:r>
            <a:r>
              <a:rPr lang="en-IN" sz="900" dirty="0" err="1"/>
              <a:t>endl</a:t>
            </a:r>
            <a:r>
              <a:rPr lang="en-IN" sz="900" dirty="0"/>
              <a:t>;</a:t>
            </a:r>
          </a:p>
          <a:p>
            <a:r>
              <a:rPr lang="en-IN" sz="900" dirty="0"/>
              <a:t>	</a:t>
            </a:r>
            <a:r>
              <a:rPr lang="en-IN" sz="900" dirty="0" err="1"/>
              <a:t>cout</a:t>
            </a:r>
            <a:r>
              <a:rPr lang="en-IN" sz="900" dirty="0"/>
              <a:t>&lt;&lt;"Selection Sort: O(n)"&lt;&lt;</a:t>
            </a:r>
            <a:r>
              <a:rPr lang="en-IN" sz="900" dirty="0" err="1"/>
              <a:t>endl</a:t>
            </a:r>
            <a:r>
              <a:rPr lang="en-IN" sz="900" dirty="0"/>
              <a:t>;</a:t>
            </a:r>
          </a:p>
          <a:p>
            <a:r>
              <a:rPr lang="en-IN" sz="900" dirty="0"/>
              <a:t>}</a:t>
            </a:r>
          </a:p>
          <a:p>
            <a:endParaRPr lang="en-IN" sz="900" dirty="0"/>
          </a:p>
          <a:p>
            <a:r>
              <a:rPr lang="en-IN" sz="900" dirty="0"/>
              <a:t>void </a:t>
            </a:r>
            <a:r>
              <a:rPr lang="en-IN" sz="900" dirty="0" err="1"/>
              <a:t>load_from_file</a:t>
            </a:r>
            <a:r>
              <a:rPr lang="en-IN" sz="900" dirty="0"/>
              <a:t>() {</a:t>
            </a:r>
          </a:p>
          <a:p>
            <a:r>
              <a:rPr lang="en-IN" sz="900" dirty="0"/>
              <a:t>	</a:t>
            </a:r>
            <a:r>
              <a:rPr lang="en-IN" sz="900" dirty="0" err="1"/>
              <a:t>ifstream</a:t>
            </a:r>
            <a:r>
              <a:rPr lang="en-IN" sz="900" dirty="0"/>
              <a:t> file(FILE_NAME);</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a:t>
            </a:r>
            <a:r>
              <a:rPr lang="en-IN" sz="900" dirty="0" err="1"/>
              <a:t>Course_Reference</a:t>
            </a:r>
            <a:r>
              <a:rPr lang="en-IN" sz="900" dirty="0"/>
              <a:t> </a:t>
            </a:r>
            <a:r>
              <a:rPr lang="en-IN" sz="900" dirty="0" err="1"/>
              <a:t>course_ref</a:t>
            </a:r>
            <a:r>
              <a:rPr lang="en-IN" sz="900" dirty="0"/>
              <a:t>;</a:t>
            </a:r>
          </a:p>
          <a:p>
            <a:r>
              <a:rPr lang="en-IN" sz="900" dirty="0"/>
              <a:t>	while(file &gt;&gt; course_ref.id &gt;&gt; </a:t>
            </a:r>
            <a:r>
              <a:rPr lang="en-IN" sz="900" dirty="0" err="1"/>
              <a:t>course_ref.cour_id</a:t>
            </a:r>
            <a:r>
              <a:rPr lang="en-IN" sz="900" dirty="0"/>
              <a:t>) {</a:t>
            </a:r>
          </a:p>
          <a:p>
            <a:r>
              <a:rPr lang="en-IN" sz="900" dirty="0"/>
              <a:t>		</a:t>
            </a:r>
            <a:r>
              <a:rPr lang="en-IN" sz="900" dirty="0" err="1"/>
              <a:t>file.ignore</a:t>
            </a:r>
            <a:r>
              <a:rPr lang="en-IN" sz="900" dirty="0"/>
              <a:t>(); </a:t>
            </a:r>
          </a:p>
          <a:p>
            <a:r>
              <a:rPr lang="en-IN" sz="900" dirty="0"/>
              <a:t>		</a:t>
            </a:r>
            <a:r>
              <a:rPr lang="en-IN" sz="900" dirty="0" err="1"/>
              <a:t>getline</a:t>
            </a:r>
            <a:r>
              <a:rPr lang="en-IN" sz="900" dirty="0"/>
              <a:t>(file, </a:t>
            </a:r>
            <a:r>
              <a:rPr lang="en-IN" sz="900" dirty="0" err="1"/>
              <a:t>course_ref.cour_ref_code</a:t>
            </a:r>
            <a:r>
              <a:rPr lang="en-IN" sz="900" dirty="0"/>
              <a:t>);</a:t>
            </a:r>
          </a:p>
          <a:p>
            <a:r>
              <a:rPr lang="en-IN" sz="900" dirty="0"/>
              <a:t>        </a:t>
            </a:r>
            <a:r>
              <a:rPr lang="en-IN" sz="900" dirty="0" err="1"/>
              <a:t>getline</a:t>
            </a:r>
            <a:r>
              <a:rPr lang="en-IN" sz="900" dirty="0"/>
              <a:t>(file, </a:t>
            </a:r>
            <a:r>
              <a:rPr lang="en-IN" sz="900" dirty="0" err="1"/>
              <a:t>course_ref.book_title</a:t>
            </a:r>
            <a:r>
              <a:rPr lang="en-IN" sz="900" dirty="0"/>
              <a:t>);</a:t>
            </a:r>
          </a:p>
          <a:p>
            <a:r>
              <a:rPr lang="en-IN" sz="900" dirty="0"/>
              <a:t>        </a:t>
            </a:r>
            <a:r>
              <a:rPr lang="en-IN" sz="900" dirty="0" err="1"/>
              <a:t>getline</a:t>
            </a:r>
            <a:r>
              <a:rPr lang="en-IN" sz="900" dirty="0"/>
              <a:t>(file, </a:t>
            </a:r>
            <a:r>
              <a:rPr lang="en-IN" sz="900" dirty="0" err="1"/>
              <a:t>course_ref.book_author</a:t>
            </a:r>
            <a:r>
              <a:rPr lang="en-IN" sz="900" dirty="0"/>
              <a:t>);</a:t>
            </a:r>
          </a:p>
          <a:p>
            <a:r>
              <a:rPr lang="en-IN" sz="900" dirty="0"/>
              <a:t>        </a:t>
            </a:r>
            <a:r>
              <a:rPr lang="en-IN" sz="900" dirty="0" err="1"/>
              <a:t>getline</a:t>
            </a:r>
            <a:r>
              <a:rPr lang="en-IN" sz="900" dirty="0"/>
              <a:t>(file, </a:t>
            </a:r>
            <a:r>
              <a:rPr lang="en-IN" sz="900" dirty="0" err="1"/>
              <a:t>course_ref.book_details</a:t>
            </a:r>
            <a:r>
              <a:rPr lang="en-IN" sz="900" dirty="0"/>
              <a:t>);</a:t>
            </a:r>
          </a:p>
          <a:p>
            <a:endParaRPr lang="en-IN" sz="900" dirty="0"/>
          </a:p>
          <a:p>
            <a:r>
              <a:rPr lang="en-IN" sz="900" dirty="0"/>
              <a:t>        </a:t>
            </a:r>
            <a:r>
              <a:rPr lang="en-IN" sz="900" dirty="0" err="1"/>
              <a:t>course_references.push_back</a:t>
            </a:r>
            <a:r>
              <a:rPr lang="en-IN" sz="900" dirty="0"/>
              <a:t>(</a:t>
            </a:r>
            <a:r>
              <a:rPr lang="en-IN" sz="900" dirty="0" err="1"/>
              <a:t>course_ref</a:t>
            </a:r>
            <a:r>
              <a:rPr lang="en-IN" sz="900" dirty="0"/>
              <a:t>);</a:t>
            </a:r>
          </a:p>
          <a:p>
            <a:r>
              <a:rPr lang="en-IN" sz="900" dirty="0"/>
              <a:t>        </a:t>
            </a:r>
            <a:r>
              <a:rPr lang="en-IN" sz="900" dirty="0" err="1"/>
              <a:t>course_reference_count</a:t>
            </a:r>
            <a:r>
              <a:rPr lang="en-IN" sz="900" dirty="0"/>
              <a:t>++;	</a:t>
            </a:r>
          </a:p>
          <a:p>
            <a:r>
              <a:rPr lang="en-IN" sz="900" dirty="0"/>
              <a:t>    }</a:t>
            </a:r>
          </a:p>
          <a:p>
            <a:r>
              <a:rPr lang="en-IN" sz="900" dirty="0"/>
              <a:t>    </a:t>
            </a:r>
            <a:r>
              <a:rPr lang="en-IN" sz="900" dirty="0" err="1"/>
              <a:t>file.close</a:t>
            </a:r>
            <a:r>
              <a:rPr lang="en-IN" sz="900" dirty="0"/>
              <a:t>();</a:t>
            </a:r>
          </a:p>
          <a:p>
            <a:r>
              <a:rPr lang="en-IN" sz="900" dirty="0"/>
              <a:t>}</a:t>
            </a:r>
          </a:p>
        </p:txBody>
      </p:sp>
    </p:spTree>
    <p:extLst>
      <p:ext uri="{BB962C8B-B14F-4D97-AF65-F5344CB8AC3E}">
        <p14:creationId xmlns:p14="http://schemas.microsoft.com/office/powerpoint/2010/main" val="83917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CBCE6-5D18-0F58-1D9C-8603B9EC8A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F24DCC-8150-604F-3E1A-29C3726F996C}"/>
              </a:ext>
            </a:extLst>
          </p:cNvPr>
          <p:cNvSpPr txBox="1"/>
          <p:nvPr/>
        </p:nvSpPr>
        <p:spPr>
          <a:xfrm>
            <a:off x="359229" y="171093"/>
            <a:ext cx="7209064" cy="4801314"/>
          </a:xfrm>
          <a:prstGeom prst="rect">
            <a:avLst/>
          </a:prstGeom>
          <a:noFill/>
        </p:spPr>
        <p:txBody>
          <a:bodyPr wrap="square">
            <a:spAutoFit/>
          </a:bodyPr>
          <a:lstStyle/>
          <a:p>
            <a:r>
              <a:rPr lang="en-IN" sz="900" dirty="0"/>
              <a:t>void </a:t>
            </a:r>
            <a:r>
              <a:rPr lang="en-IN" sz="900" dirty="0" err="1"/>
              <a:t>power_rangers_course_reference_storing</a:t>
            </a:r>
            <a:r>
              <a:rPr lang="en-IN" sz="900" dirty="0"/>
              <a:t>() {</a:t>
            </a:r>
          </a:p>
          <a:p>
            <a:r>
              <a:rPr lang="en-IN" sz="900" dirty="0"/>
              <a:t>	</a:t>
            </a:r>
            <a:r>
              <a:rPr lang="en-IN" sz="900" dirty="0" err="1"/>
              <a:t>ofstream</a:t>
            </a:r>
            <a:r>
              <a:rPr lang="en-IN" sz="900" dirty="0"/>
              <a:t> file(FILE_NAME, </a:t>
            </a:r>
            <a:r>
              <a:rPr lang="en-IN" sz="900" dirty="0" err="1"/>
              <a:t>ios</a:t>
            </a:r>
            <a:r>
              <a:rPr lang="en-IN" sz="900" dirty="0"/>
              <a:t>::out | </a:t>
            </a:r>
            <a:r>
              <a:rPr lang="en-IN" sz="900" dirty="0" err="1"/>
              <a:t>ios</a:t>
            </a:r>
            <a:r>
              <a:rPr lang="en-IN" sz="900" dirty="0"/>
              <a:t>::</a:t>
            </a:r>
            <a:r>
              <a:rPr lang="en-IN" sz="900" dirty="0" err="1"/>
              <a:t>trunc</a:t>
            </a:r>
            <a:r>
              <a:rPr lang="en-IN" sz="900" dirty="0"/>
              <a:t>);</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file &lt;&lt; </a:t>
            </a:r>
            <a:r>
              <a:rPr lang="en-IN" sz="900" dirty="0" err="1"/>
              <a:t>course_references</a:t>
            </a:r>
            <a:r>
              <a:rPr lang="en-IN" sz="900" dirty="0"/>
              <a:t>[</a:t>
            </a:r>
            <a:r>
              <a:rPr lang="en-IN" sz="900" dirty="0" err="1"/>
              <a:t>i</a:t>
            </a:r>
            <a:r>
              <a:rPr lang="en-IN" sz="900" dirty="0"/>
              <a:t>].id &lt;&lt; " "</a:t>
            </a:r>
          </a:p>
          <a:p>
            <a:r>
              <a:rPr lang="en-IN" sz="900" dirty="0"/>
              <a:t>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"\n";</a:t>
            </a:r>
          </a:p>
          <a:p>
            <a:r>
              <a:rPr lang="en-IN" sz="900" dirty="0"/>
              <a:t>	}</a:t>
            </a:r>
          </a:p>
          <a:p>
            <a:r>
              <a:rPr lang="en-IN" sz="900" dirty="0"/>
              <a:t>	</a:t>
            </a:r>
            <a:r>
              <a:rPr lang="en-IN" sz="900" dirty="0" err="1"/>
              <a:t>file.close</a:t>
            </a:r>
            <a:r>
              <a:rPr lang="en-IN" sz="900" dirty="0"/>
              <a:t>();</a:t>
            </a:r>
          </a:p>
          <a:p>
            <a:r>
              <a:rPr lang="en-IN" sz="900" dirty="0"/>
              <a:t>}</a:t>
            </a:r>
          </a:p>
          <a:p>
            <a:endParaRPr lang="en-IN" sz="900" dirty="0"/>
          </a:p>
          <a:p>
            <a:r>
              <a:rPr lang="en-IN" sz="900" dirty="0"/>
              <a:t>void </a:t>
            </a:r>
            <a:r>
              <a:rPr lang="en-IN" sz="900" dirty="0" err="1"/>
              <a:t>power_rangers_course_reference_create</a:t>
            </a:r>
            <a:r>
              <a:rPr lang="en-IN" sz="900" dirty="0"/>
              <a:t>() {</a:t>
            </a:r>
          </a:p>
          <a:p>
            <a:r>
              <a:rPr lang="en-IN" sz="900" dirty="0"/>
              <a:t>	</a:t>
            </a:r>
            <a:r>
              <a:rPr lang="en-IN" sz="900" dirty="0" err="1"/>
              <a:t>Course_Reference</a:t>
            </a:r>
            <a:r>
              <a:rPr lang="en-IN" sz="900" dirty="0"/>
              <a:t> c;</a:t>
            </a:r>
          </a:p>
          <a:p>
            <a:r>
              <a:rPr lang="en-IN" sz="900" dirty="0"/>
              <a:t>	</a:t>
            </a:r>
            <a:r>
              <a:rPr lang="en-IN" sz="900" dirty="0" err="1"/>
              <a:t>cout</a:t>
            </a:r>
            <a:r>
              <a:rPr lang="en-IN" sz="900" dirty="0"/>
              <a:t>&lt;&lt;"Enter ID: ";</a:t>
            </a:r>
          </a:p>
          <a:p>
            <a:r>
              <a:rPr lang="en-IN" sz="900" dirty="0"/>
              <a:t>	</a:t>
            </a:r>
            <a:r>
              <a:rPr lang="en-IN" sz="900" dirty="0" err="1"/>
              <a:t>cin</a:t>
            </a:r>
            <a:r>
              <a:rPr lang="en-IN" sz="900" dirty="0"/>
              <a:t>&gt;&gt;c.id;</a:t>
            </a:r>
          </a:p>
          <a:p>
            <a:r>
              <a:rPr lang="en-IN" sz="900" dirty="0"/>
              <a:t>	</a:t>
            </a:r>
            <a:r>
              <a:rPr lang="en-IN" sz="900" dirty="0" err="1"/>
              <a:t>cout</a:t>
            </a:r>
            <a:r>
              <a:rPr lang="en-IN" sz="900" dirty="0"/>
              <a:t>&lt;&lt;"Enter Course ID: ";</a:t>
            </a:r>
          </a:p>
          <a:p>
            <a:r>
              <a:rPr lang="en-IN" sz="900" dirty="0"/>
              <a:t>	</a:t>
            </a:r>
            <a:r>
              <a:rPr lang="en-IN" sz="900" dirty="0" err="1"/>
              <a:t>cin</a:t>
            </a:r>
            <a:r>
              <a:rPr lang="en-IN" sz="900" dirty="0"/>
              <a:t>&gt;&gt;</a:t>
            </a:r>
            <a:r>
              <a:rPr lang="en-IN" sz="900" dirty="0" err="1"/>
              <a:t>c.cour_id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Course Reference Code: ";</a:t>
            </a:r>
          </a:p>
          <a:p>
            <a:r>
              <a:rPr lang="en-IN" sz="900" dirty="0"/>
              <a:t>	</a:t>
            </a:r>
            <a:r>
              <a:rPr lang="en-IN" sz="900" dirty="0" err="1"/>
              <a:t>getline</a:t>
            </a:r>
            <a:r>
              <a:rPr lang="en-IN" sz="900" dirty="0"/>
              <a:t>(</a:t>
            </a:r>
            <a:r>
              <a:rPr lang="en-IN" sz="900" dirty="0" err="1"/>
              <a:t>cin,c.cour_ref_code</a:t>
            </a:r>
            <a:r>
              <a:rPr lang="en-IN" sz="900" dirty="0"/>
              <a:t>);</a:t>
            </a:r>
          </a:p>
          <a:p>
            <a:r>
              <a:rPr lang="en-IN" sz="900" dirty="0"/>
              <a:t>	</a:t>
            </a:r>
            <a:r>
              <a:rPr lang="en-IN" sz="900" dirty="0" err="1"/>
              <a:t>cout</a:t>
            </a:r>
            <a:r>
              <a:rPr lang="en-IN" sz="900" dirty="0"/>
              <a:t>&lt;&lt;"Enter Book Title: ";</a:t>
            </a:r>
          </a:p>
          <a:p>
            <a:r>
              <a:rPr lang="en-IN" sz="900" dirty="0"/>
              <a:t>	</a:t>
            </a:r>
            <a:r>
              <a:rPr lang="en-IN" sz="900" dirty="0" err="1"/>
              <a:t>getline</a:t>
            </a:r>
            <a:r>
              <a:rPr lang="en-IN" sz="900" dirty="0"/>
              <a:t>(</a:t>
            </a:r>
            <a:r>
              <a:rPr lang="en-IN" sz="900" dirty="0" err="1"/>
              <a:t>cin,c.book_title</a:t>
            </a:r>
            <a:r>
              <a:rPr lang="en-IN" sz="900" dirty="0"/>
              <a:t>);</a:t>
            </a:r>
          </a:p>
          <a:p>
            <a:r>
              <a:rPr lang="en-IN" sz="900" dirty="0"/>
              <a:t>	</a:t>
            </a:r>
            <a:r>
              <a:rPr lang="en-IN" sz="900" dirty="0" err="1"/>
              <a:t>cout</a:t>
            </a:r>
            <a:r>
              <a:rPr lang="en-IN" sz="900" dirty="0"/>
              <a:t>&lt;&lt;"Enter Book Author: ";</a:t>
            </a:r>
          </a:p>
          <a:p>
            <a:r>
              <a:rPr lang="en-IN" sz="900" dirty="0"/>
              <a:t>	</a:t>
            </a:r>
            <a:r>
              <a:rPr lang="en-IN" sz="900" dirty="0" err="1"/>
              <a:t>getline</a:t>
            </a:r>
            <a:r>
              <a:rPr lang="en-IN" sz="900" dirty="0"/>
              <a:t>(</a:t>
            </a:r>
            <a:r>
              <a:rPr lang="en-IN" sz="900" dirty="0" err="1"/>
              <a:t>cin,c.book_author</a:t>
            </a:r>
            <a:r>
              <a:rPr lang="en-IN" sz="900" dirty="0"/>
              <a:t>);</a:t>
            </a:r>
          </a:p>
          <a:p>
            <a:r>
              <a:rPr lang="en-IN" sz="900" dirty="0"/>
              <a:t>	</a:t>
            </a:r>
            <a:r>
              <a:rPr lang="en-IN" sz="900" dirty="0" err="1"/>
              <a:t>cout</a:t>
            </a:r>
            <a:r>
              <a:rPr lang="en-IN" sz="900" dirty="0"/>
              <a:t>&lt;&lt;"Enter Book Details: ";</a:t>
            </a:r>
          </a:p>
          <a:p>
            <a:r>
              <a:rPr lang="en-IN" sz="900" dirty="0"/>
              <a:t>	</a:t>
            </a:r>
            <a:r>
              <a:rPr lang="en-IN" sz="900" dirty="0" err="1"/>
              <a:t>getline</a:t>
            </a:r>
            <a:r>
              <a:rPr lang="en-IN" sz="900" dirty="0"/>
              <a:t>(</a:t>
            </a:r>
            <a:r>
              <a:rPr lang="en-IN" sz="900" dirty="0" err="1"/>
              <a:t>cin,c.book_details</a:t>
            </a:r>
            <a:r>
              <a:rPr lang="en-IN" sz="900" dirty="0"/>
              <a:t>);</a:t>
            </a:r>
          </a:p>
        </p:txBody>
      </p:sp>
    </p:spTree>
    <p:extLst>
      <p:ext uri="{BB962C8B-B14F-4D97-AF65-F5344CB8AC3E}">
        <p14:creationId xmlns:p14="http://schemas.microsoft.com/office/powerpoint/2010/main" val="20255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0CC46-E2DF-2DF0-F790-907723C497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DAB6B1-4A56-2243-7391-AD021DD63EFC}"/>
              </a:ext>
            </a:extLst>
          </p:cNvPr>
          <p:cNvSpPr txBox="1"/>
          <p:nvPr/>
        </p:nvSpPr>
        <p:spPr>
          <a:xfrm>
            <a:off x="726621" y="67301"/>
            <a:ext cx="7470321" cy="4801314"/>
          </a:xfrm>
          <a:prstGeom prst="rect">
            <a:avLst/>
          </a:prstGeom>
          <a:noFill/>
        </p:spPr>
        <p:txBody>
          <a:bodyPr wrap="square">
            <a:spAutoFit/>
          </a:bodyPr>
          <a:lstStyle/>
          <a:p>
            <a:r>
              <a:rPr lang="en-IN" sz="900" dirty="0"/>
              <a:t>	</a:t>
            </a:r>
            <a:r>
              <a:rPr lang="en-IN" sz="900" dirty="0" err="1"/>
              <a:t>course_reference_count</a:t>
            </a:r>
            <a:r>
              <a:rPr lang="en-IN" sz="900" dirty="0"/>
              <a:t>++;</a:t>
            </a:r>
          </a:p>
          <a:p>
            <a:r>
              <a:rPr lang="en-IN" sz="900" dirty="0"/>
              <a:t>	</a:t>
            </a:r>
            <a:r>
              <a:rPr lang="en-IN" sz="900" dirty="0" err="1"/>
              <a:t>course_references.push_back</a:t>
            </a:r>
            <a:r>
              <a:rPr lang="en-IN" sz="900" dirty="0"/>
              <a:t>(c);</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created successfully!"&lt;&lt;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power_rangers_course_reference_update</a:t>
            </a:r>
            <a:r>
              <a:rPr lang="en-IN" sz="900" dirty="0"/>
              <a:t>() {</a:t>
            </a:r>
          </a:p>
          <a:p>
            <a:r>
              <a:rPr lang="en-IN" sz="900" dirty="0"/>
              <a:t>	int id;</a:t>
            </a:r>
          </a:p>
          <a:p>
            <a:r>
              <a:rPr lang="en-IN" sz="900" dirty="0"/>
              <a:t>	</a:t>
            </a:r>
            <a:r>
              <a:rPr lang="en-IN" sz="900" dirty="0" err="1"/>
              <a:t>cout</a:t>
            </a:r>
            <a:r>
              <a:rPr lang="en-IN" sz="900" dirty="0"/>
              <a:t>&lt;&lt;"Enter ID to update: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a:t>
            </a:r>
          </a:p>
          <a:p>
            <a:r>
              <a:rPr lang="en-IN" sz="900" dirty="0"/>
              <a:t>		if(</a:t>
            </a:r>
            <a:r>
              <a:rPr lang="en-IN" sz="900" dirty="0" err="1"/>
              <a:t>course_references</a:t>
            </a:r>
            <a:r>
              <a:rPr lang="en-IN" sz="900" dirty="0"/>
              <a:t>[</a:t>
            </a:r>
            <a:r>
              <a:rPr lang="en-IN" sz="900" dirty="0" err="1"/>
              <a:t>i</a:t>
            </a:r>
            <a:r>
              <a:rPr lang="en-IN" sz="900" dirty="0"/>
              <a:t>].id == id){</a:t>
            </a:r>
          </a:p>
          <a:p>
            <a:r>
              <a:rPr lang="en-IN" sz="900" dirty="0"/>
              <a:t>			</a:t>
            </a:r>
            <a:r>
              <a:rPr lang="en-IN" sz="900" dirty="0" err="1"/>
              <a:t>cout</a:t>
            </a:r>
            <a:r>
              <a:rPr lang="en-IN" sz="900" dirty="0"/>
              <a:t>&lt;&lt;"Enter new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].id;</a:t>
            </a:r>
          </a:p>
          <a:p>
            <a:r>
              <a:rPr lang="en-IN" sz="900" dirty="0"/>
              <a:t>			</a:t>
            </a:r>
            <a:r>
              <a:rPr lang="en-IN" sz="900" dirty="0" err="1"/>
              <a:t>cout</a:t>
            </a:r>
            <a:r>
              <a:rPr lang="en-IN" sz="900" dirty="0"/>
              <a:t>&lt;&lt;"Enter new Course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a:t>
            </a:r>
            <a:r>
              <a:rPr lang="en-IN" sz="900" dirty="0" err="1"/>
              <a:t>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new Course Reference Code: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cour_ref_code</a:t>
            </a:r>
            <a:r>
              <a:rPr lang="en-IN" sz="900" dirty="0"/>
              <a:t>);</a:t>
            </a:r>
          </a:p>
          <a:p>
            <a:r>
              <a:rPr lang="en-IN" sz="900" dirty="0"/>
              <a:t>			</a:t>
            </a:r>
            <a:r>
              <a:rPr lang="en-IN" sz="900" dirty="0" err="1"/>
              <a:t>cout</a:t>
            </a:r>
            <a:r>
              <a:rPr lang="en-IN" sz="900" dirty="0"/>
              <a:t>&lt;&lt;"Enter new Book Title: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book_title</a:t>
            </a:r>
            <a:r>
              <a:rPr lang="en-IN" sz="900" dirty="0"/>
              <a:t>);</a:t>
            </a:r>
          </a:p>
          <a:p>
            <a:r>
              <a:rPr lang="en-IN" sz="900" dirty="0"/>
              <a:t>			</a:t>
            </a:r>
            <a:r>
              <a:rPr lang="en-IN" sz="900" dirty="0" err="1"/>
              <a:t>cout</a:t>
            </a:r>
            <a:r>
              <a:rPr lang="en-IN" sz="900" dirty="0"/>
              <a:t>&lt;&lt;"Enter new Book Author: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book_author</a:t>
            </a:r>
            <a:r>
              <a:rPr lang="en-IN" sz="900" dirty="0"/>
              <a:t>);</a:t>
            </a:r>
          </a:p>
          <a:p>
            <a:r>
              <a:rPr lang="en-IN" sz="900" dirty="0"/>
              <a:t>			</a:t>
            </a:r>
            <a:r>
              <a:rPr lang="en-IN" sz="900" dirty="0" err="1"/>
              <a:t>cout</a:t>
            </a:r>
            <a:r>
              <a:rPr lang="en-IN" sz="900" dirty="0"/>
              <a:t>&lt;&lt;"Enter new Book Details: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book_details</a:t>
            </a:r>
            <a:r>
              <a:rPr lang="en-IN" sz="900" dirty="0"/>
              <a:t>);</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updated successfully!"&lt;&lt;</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if(!found) </a:t>
            </a:r>
            <a:r>
              <a:rPr lang="en-IN" sz="900" dirty="0" err="1"/>
              <a:t>cout</a:t>
            </a:r>
            <a:r>
              <a:rPr lang="en-IN" sz="900" dirty="0"/>
              <a:t>&lt;&lt;"Course Reference with ID "&lt;&lt;id&lt;&lt;" not found!"&lt;&lt;</a:t>
            </a:r>
            <a:r>
              <a:rPr lang="en-IN" sz="900" dirty="0" err="1"/>
              <a:t>endl</a:t>
            </a:r>
            <a:r>
              <a:rPr lang="en-IN" sz="900" dirty="0"/>
              <a:t>;</a:t>
            </a:r>
          </a:p>
          <a:p>
            <a:r>
              <a:rPr lang="en-IN" sz="900" dirty="0"/>
              <a:t>}</a:t>
            </a:r>
          </a:p>
        </p:txBody>
      </p:sp>
    </p:spTree>
    <p:extLst>
      <p:ext uri="{BB962C8B-B14F-4D97-AF65-F5344CB8AC3E}">
        <p14:creationId xmlns:p14="http://schemas.microsoft.com/office/powerpoint/2010/main" val="6493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2B2E-B918-BE5A-4A74-F78EBB90CA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E0DBC3-F07E-BF43-CAC9-95E799683765}"/>
              </a:ext>
            </a:extLst>
          </p:cNvPr>
          <p:cNvSpPr txBox="1"/>
          <p:nvPr/>
        </p:nvSpPr>
        <p:spPr>
          <a:xfrm>
            <a:off x="538842" y="517341"/>
            <a:ext cx="4572000" cy="4108817"/>
          </a:xfrm>
          <a:prstGeom prst="rect">
            <a:avLst/>
          </a:prstGeom>
          <a:noFill/>
        </p:spPr>
        <p:txBody>
          <a:bodyPr wrap="square">
            <a:spAutoFit/>
          </a:bodyPr>
          <a:lstStyle/>
          <a:p>
            <a:r>
              <a:rPr lang="en-IN" sz="900" dirty="0"/>
              <a:t>void </a:t>
            </a:r>
            <a:r>
              <a:rPr lang="en-IN" sz="900" dirty="0" err="1"/>
              <a:t>power_rangers_course_reference_retrieve</a:t>
            </a:r>
            <a:r>
              <a:rPr lang="en-IN" sz="900" dirty="0"/>
              <a:t>() {</a:t>
            </a:r>
          </a:p>
          <a:p>
            <a:r>
              <a:rPr lang="en-IN" sz="900" dirty="0"/>
              <a:t>	</a:t>
            </a:r>
            <a:r>
              <a:rPr lang="en-IN" sz="900" dirty="0" err="1"/>
              <a:t>cout</a:t>
            </a:r>
            <a:r>
              <a:rPr lang="en-IN" sz="900" dirty="0"/>
              <a:t> &lt;&lt; "\n\t\t\t\t\</a:t>
            </a:r>
            <a:r>
              <a:rPr lang="en-IN" sz="900" dirty="0" err="1"/>
              <a:t>tList</a:t>
            </a:r>
            <a:r>
              <a:rPr lang="en-IN" sz="900" dirty="0"/>
              <a:t> of Course References" &lt;&lt; </a:t>
            </a:r>
            <a:r>
              <a:rPr lang="en-IN" sz="900" dirty="0" err="1"/>
              <a:t>endl</a:t>
            </a:r>
            <a:r>
              <a:rPr lang="en-IN" sz="900" dirty="0"/>
              <a:t>;</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if (</a:t>
            </a:r>
            <a:r>
              <a:rPr lang="en-IN" sz="900" dirty="0" err="1"/>
              <a:t>course_references.size</a:t>
            </a:r>
            <a:r>
              <a:rPr lang="en-IN" sz="900" dirty="0"/>
              <a:t>() &lt;= 0) {</a:t>
            </a:r>
          </a:p>
          <a:p>
            <a:r>
              <a:rPr lang="en-IN" sz="900" dirty="0"/>
              <a:t>        </a:t>
            </a:r>
            <a:r>
              <a:rPr lang="en-IN" sz="900" dirty="0" err="1"/>
              <a:t>cout</a:t>
            </a:r>
            <a:r>
              <a:rPr lang="en-IN" sz="900" dirty="0"/>
              <a:t> &lt;&lt; "No Course References found!"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cout</a:t>
            </a:r>
            <a:r>
              <a:rPr lang="en-IN" sz="900" dirty="0"/>
              <a:t> &lt;&lt; left &lt;&lt; </a:t>
            </a:r>
            <a:r>
              <a:rPr lang="en-IN" sz="900" dirty="0" err="1"/>
              <a:t>setw</a:t>
            </a:r>
            <a:r>
              <a:rPr lang="en-IN" sz="900" dirty="0"/>
              <a:t>(10) &lt;&lt; "ID" </a:t>
            </a:r>
          </a:p>
          <a:p>
            <a:r>
              <a:rPr lang="en-IN" sz="900" dirty="0"/>
              <a:t>         &lt;&lt; </a:t>
            </a:r>
            <a:r>
              <a:rPr lang="en-IN" sz="900" dirty="0" err="1"/>
              <a:t>setw</a:t>
            </a:r>
            <a:r>
              <a:rPr lang="en-IN" sz="900" dirty="0"/>
              <a:t>(15) &lt;&lt; "Course ID" </a:t>
            </a:r>
          </a:p>
          <a:p>
            <a:r>
              <a:rPr lang="en-IN" sz="900" dirty="0"/>
              <a:t>         &lt;&lt; </a:t>
            </a:r>
            <a:r>
              <a:rPr lang="en-IN" sz="900" dirty="0" err="1"/>
              <a:t>setw</a:t>
            </a:r>
            <a:r>
              <a:rPr lang="en-IN" sz="900" dirty="0"/>
              <a:t>(20) &lt;&lt; "Reference Code" </a:t>
            </a:r>
          </a:p>
          <a:p>
            <a:r>
              <a:rPr lang="en-IN" sz="900" dirty="0"/>
              <a:t>         &lt;&lt; </a:t>
            </a:r>
            <a:r>
              <a:rPr lang="en-IN" sz="900" dirty="0" err="1"/>
              <a:t>setw</a:t>
            </a:r>
            <a:r>
              <a:rPr lang="en-IN" sz="900" dirty="0"/>
              <a:t>(25) &lt;&lt; "Book Title" </a:t>
            </a:r>
          </a:p>
          <a:p>
            <a:r>
              <a:rPr lang="en-IN" sz="900" dirty="0"/>
              <a:t>         &lt;&lt; </a:t>
            </a:r>
            <a:r>
              <a:rPr lang="en-IN" sz="900" dirty="0" err="1"/>
              <a:t>setw</a:t>
            </a:r>
            <a:r>
              <a:rPr lang="en-IN" sz="900" dirty="0"/>
              <a:t>(20) &lt;&lt; "Author" </a:t>
            </a:r>
          </a:p>
          <a:p>
            <a:r>
              <a:rPr lang="en-IN" sz="900" dirty="0"/>
              <a:t>         &lt;&lt; "Details" &lt;&lt; </a:t>
            </a:r>
            <a:r>
              <a:rPr lang="en-IN" sz="900" dirty="0" err="1"/>
              <a:t>endl</a:t>
            </a:r>
            <a:r>
              <a:rPr lang="en-IN" sz="900" dirty="0"/>
              <a:t>;</a:t>
            </a:r>
          </a:p>
          <a:p>
            <a:r>
              <a:rPr lang="en-IN" sz="900" dirty="0"/>
              <a:t>    </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cout</a:t>
            </a:r>
            <a:r>
              <a:rPr lang="en-IN" sz="900" dirty="0"/>
              <a:t> &lt;&lt; left &lt;&lt; </a:t>
            </a:r>
            <a:r>
              <a:rPr lang="en-IN" sz="900" dirty="0" err="1"/>
              <a:t>setw</a:t>
            </a:r>
            <a:r>
              <a:rPr lang="en-IN" sz="900" dirty="0"/>
              <a:t>(10) &lt;&lt; </a:t>
            </a:r>
            <a:r>
              <a:rPr lang="en-IN" sz="900" dirty="0" err="1"/>
              <a:t>course_references</a:t>
            </a:r>
            <a:r>
              <a:rPr lang="en-IN" sz="900" dirty="0"/>
              <a:t>[</a:t>
            </a:r>
            <a:r>
              <a:rPr lang="en-IN" sz="900" dirty="0" err="1"/>
              <a:t>i</a:t>
            </a:r>
            <a:r>
              <a:rPr lang="en-IN" sz="900" dirty="0"/>
              <a:t>].id</a:t>
            </a:r>
          </a:p>
          <a:p>
            <a:r>
              <a:rPr lang="en-IN" sz="900" dirty="0"/>
              <a:t>             &lt;&lt; </a:t>
            </a:r>
            <a:r>
              <a:rPr lang="en-IN" sz="900" dirty="0" err="1"/>
              <a:t>setw</a:t>
            </a:r>
            <a:r>
              <a:rPr lang="en-IN" sz="900" dirty="0"/>
              <a:t>(15) &lt;&lt; </a:t>
            </a:r>
            <a:r>
              <a:rPr lang="en-IN" sz="900" dirty="0" err="1"/>
              <a:t>course_references</a:t>
            </a:r>
            <a:r>
              <a:rPr lang="en-IN" sz="900" dirty="0"/>
              <a:t>[</a:t>
            </a:r>
            <a:r>
              <a:rPr lang="en-IN" sz="900" dirty="0" err="1"/>
              <a:t>i</a:t>
            </a:r>
            <a:r>
              <a:rPr lang="en-IN" sz="900" dirty="0"/>
              <a:t>].</a:t>
            </a:r>
            <a:r>
              <a:rPr lang="en-IN" sz="900" dirty="0" err="1"/>
              <a:t>cour_id</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cour_ref_code</a:t>
            </a:r>
            <a:endParaRPr lang="en-IN" sz="900" dirty="0"/>
          </a:p>
          <a:p>
            <a:r>
              <a:rPr lang="en-IN" sz="900" dirty="0"/>
              <a:t>             &lt;&lt; </a:t>
            </a:r>
            <a:r>
              <a:rPr lang="en-IN" sz="900" dirty="0" err="1"/>
              <a:t>setw</a:t>
            </a:r>
            <a:r>
              <a:rPr lang="en-IN" sz="900" dirty="0"/>
              <a:t>(25) &lt;&lt; </a:t>
            </a:r>
            <a:r>
              <a:rPr lang="en-IN" sz="900" dirty="0" err="1"/>
              <a:t>course_references</a:t>
            </a:r>
            <a:r>
              <a:rPr lang="en-IN" sz="900" dirty="0"/>
              <a:t>[</a:t>
            </a:r>
            <a:r>
              <a:rPr lang="en-IN" sz="900" dirty="0" err="1"/>
              <a:t>i</a:t>
            </a:r>
            <a:r>
              <a:rPr lang="en-IN" sz="900" dirty="0"/>
              <a:t>].</a:t>
            </a:r>
            <a:r>
              <a:rPr lang="en-IN" sz="900" dirty="0" err="1"/>
              <a:t>book_title</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book_author</a:t>
            </a:r>
            <a:endParaRPr lang="en-IN" sz="900" dirty="0"/>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28619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Project:</a:t>
            </a:r>
            <a:endParaRPr dirty="0"/>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The </a:t>
            </a:r>
            <a:r>
              <a:rPr lang="en-US" sz="1400" dirty="0" err="1"/>
              <a:t>Course_Reference</a:t>
            </a:r>
            <a:r>
              <a:rPr lang="en-US" sz="1400" dirty="0"/>
              <a:t> program is designed to streamline the management of course-related resources. The application supports basic CRUD (Create, Retrieve, Update, Delete) operations on these records, with functionalities for sorting and searching. The data is stored in a text file for </a:t>
            </a:r>
            <a:r>
              <a:rPr lang="en-US" sz="1400" dirty="0" err="1"/>
              <a:t>persistence,This</a:t>
            </a:r>
            <a:r>
              <a:rPr lang="en-US" sz="1400" dirty="0"/>
              <a:t> project demonstrates effective data management techniques, basic algorithm comparisons, and efficiency evaluation for sorting and searching operations.</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AEE5A-2BE9-F6B5-D069-D0E88E07D7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9A5709-B623-654A-20C8-DA1E3D7A499C}"/>
              </a:ext>
            </a:extLst>
          </p:cNvPr>
          <p:cNvSpPr txBox="1"/>
          <p:nvPr/>
        </p:nvSpPr>
        <p:spPr>
          <a:xfrm>
            <a:off x="963384" y="240342"/>
            <a:ext cx="5298621" cy="4662815"/>
          </a:xfrm>
          <a:prstGeom prst="rect">
            <a:avLst/>
          </a:prstGeom>
          <a:noFill/>
        </p:spPr>
        <p:txBody>
          <a:bodyPr wrap="square">
            <a:spAutoFit/>
          </a:bodyPr>
          <a:lstStyle/>
          <a:p>
            <a:r>
              <a:rPr lang="en-IN" sz="900" dirty="0"/>
              <a:t> </a:t>
            </a:r>
            <a:r>
              <a:rPr lang="en-IN" sz="900" dirty="0" err="1"/>
              <a:t>power_rangers_course_reference_delete</a:t>
            </a:r>
            <a:r>
              <a:rPr lang="en-IN" sz="900" dirty="0"/>
              <a:t>() {</a:t>
            </a:r>
          </a:p>
          <a:p>
            <a:r>
              <a:rPr lang="en-IN" sz="900" dirty="0"/>
              <a:t>	int id;</a:t>
            </a:r>
          </a:p>
          <a:p>
            <a:r>
              <a:rPr lang="en-IN" sz="900" dirty="0"/>
              <a:t>	</a:t>
            </a:r>
            <a:r>
              <a:rPr lang="en-IN" sz="900" dirty="0" err="1"/>
              <a:t>cout</a:t>
            </a:r>
            <a:r>
              <a:rPr lang="en-IN" sz="900" dirty="0"/>
              <a:t>&lt;&lt;"Enter ID to delete: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if(</a:t>
            </a:r>
            <a:r>
              <a:rPr lang="en-IN" sz="900" dirty="0" err="1"/>
              <a:t>course_references</a:t>
            </a:r>
            <a:r>
              <a:rPr lang="en-IN" sz="900" dirty="0"/>
              <a:t>[</a:t>
            </a:r>
            <a:r>
              <a:rPr lang="en-IN" sz="900" dirty="0" err="1"/>
              <a:t>i</a:t>
            </a:r>
            <a:r>
              <a:rPr lang="en-IN" sz="900" dirty="0"/>
              <a:t>].id == id) {</a:t>
            </a:r>
          </a:p>
          <a:p>
            <a:r>
              <a:rPr lang="en-IN" sz="900" dirty="0"/>
              <a:t>			</a:t>
            </a:r>
            <a:r>
              <a:rPr lang="en-IN" sz="900" dirty="0" err="1"/>
              <a:t>course_references.erase</a:t>
            </a:r>
            <a:r>
              <a:rPr lang="en-IN" sz="900" dirty="0"/>
              <a:t>(</a:t>
            </a:r>
            <a:r>
              <a:rPr lang="en-IN" sz="900" dirty="0" err="1"/>
              <a:t>course_references.begin</a:t>
            </a:r>
            <a:r>
              <a:rPr lang="en-IN" sz="900" dirty="0"/>
              <a:t>()+</a:t>
            </a:r>
            <a:r>
              <a:rPr lang="en-IN" sz="900" dirty="0" err="1"/>
              <a:t>i</a:t>
            </a:r>
            <a:r>
              <a:rPr lang="en-IN" sz="900" dirty="0"/>
              <a:t>);</a:t>
            </a:r>
          </a:p>
          <a:p>
            <a:r>
              <a:rPr lang="en-IN" sz="900" dirty="0"/>
              <a:t>			</a:t>
            </a:r>
            <a:r>
              <a:rPr lang="en-IN" sz="900" dirty="0" err="1"/>
              <a:t>course_reference_count</a:t>
            </a:r>
            <a:r>
              <a:rPr lang="en-IN" sz="900" dirty="0"/>
              <a:t>--;</a:t>
            </a:r>
          </a:p>
          <a:p>
            <a:r>
              <a:rPr lang="en-IN" sz="900" dirty="0"/>
              <a:t>		 	</a:t>
            </a:r>
            <a:r>
              <a:rPr lang="en-IN" sz="900" dirty="0" err="1"/>
              <a:t>fovoidund</a:t>
            </a:r>
            <a:r>
              <a:rPr lang="en-IN" sz="900" dirty="0"/>
              <a:t> = true;</a:t>
            </a:r>
          </a:p>
          <a:p>
            <a:r>
              <a:rPr lang="en-IN" sz="900" dirty="0"/>
              <a:t>			</a:t>
            </a:r>
            <a:r>
              <a:rPr lang="en-IN" sz="900" dirty="0" err="1"/>
              <a:t>cout</a:t>
            </a:r>
            <a:r>
              <a:rPr lang="en-IN" sz="900" dirty="0"/>
              <a:t>&lt;&lt;"Course Reference deleted successfully!"&lt;&lt;</a:t>
            </a:r>
            <a:r>
              <a:rPr lang="en-IN" sz="900" dirty="0" err="1"/>
              <a:t>endl</a:t>
            </a:r>
            <a:r>
              <a:rPr lang="en-IN" sz="900" dirty="0"/>
              <a:t>;</a:t>
            </a:r>
          </a:p>
          <a:p>
            <a:r>
              <a:rPr lang="en-IN" sz="900" dirty="0"/>
              <a:t>			break;</a:t>
            </a:r>
          </a:p>
          <a:p>
            <a:r>
              <a:rPr lang="en-IN" sz="900" dirty="0"/>
              <a:t>		}</a:t>
            </a:r>
          </a:p>
          <a:p>
            <a:r>
              <a:rPr lang="en-IN" sz="900" dirty="0"/>
              <a:t>	}</a:t>
            </a:r>
          </a:p>
          <a:p>
            <a:r>
              <a:rPr lang="en-IN" sz="900" dirty="0"/>
              <a:t>	if(found) </a:t>
            </a:r>
            <a:r>
              <a:rPr lang="en-IN" sz="900" dirty="0" err="1"/>
              <a:t>power_rangers_course_reference_storing</a:t>
            </a:r>
            <a:r>
              <a:rPr lang="en-IN" sz="900" dirty="0"/>
              <a:t>();</a:t>
            </a:r>
          </a:p>
          <a:p>
            <a:r>
              <a:rPr lang="en-IN" sz="900" dirty="0"/>
              <a:t>	else </a:t>
            </a:r>
            <a:r>
              <a:rPr lang="en-IN" sz="900" dirty="0" err="1"/>
              <a:t>cout</a:t>
            </a:r>
            <a:r>
              <a:rPr lang="en-IN" sz="900" dirty="0"/>
              <a:t>&lt;&lt;"Course Reference with ID "&lt;&lt;id&lt;&lt;" not found!"&lt;&lt;</a:t>
            </a:r>
            <a:r>
              <a:rPr lang="en-IN" sz="900" dirty="0" err="1"/>
              <a:t>endl</a:t>
            </a:r>
            <a:r>
              <a:rPr lang="en-IN" sz="900" dirty="0"/>
              <a:t>; </a:t>
            </a:r>
          </a:p>
          <a:p>
            <a:r>
              <a:rPr lang="en-IN" sz="900" dirty="0"/>
              <a:t>}</a:t>
            </a:r>
          </a:p>
          <a:p>
            <a:endParaRPr lang="en-IN" sz="900" dirty="0"/>
          </a:p>
          <a:p>
            <a:r>
              <a:rPr lang="en-IN" sz="900" dirty="0"/>
              <a:t>void </a:t>
            </a:r>
            <a:r>
              <a:rPr lang="en-IN" sz="900" dirty="0" err="1"/>
              <a:t>power_rangers_course_reference_insertion_sort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Insertion Sort: "&lt;&lt;</a:t>
            </a:r>
            <a:r>
              <a:rPr lang="en-IN" sz="900" dirty="0" err="1"/>
              <a:t>endl</a:t>
            </a:r>
            <a:r>
              <a:rPr lang="en-IN" sz="900" dirty="0"/>
              <a:t>;</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a:t>
            </a:r>
          </a:p>
        </p:txBody>
      </p:sp>
    </p:spTree>
    <p:extLst>
      <p:ext uri="{BB962C8B-B14F-4D97-AF65-F5344CB8AC3E}">
        <p14:creationId xmlns:p14="http://schemas.microsoft.com/office/powerpoint/2010/main" val="15699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933D9-CD5C-2D9F-1A09-BD09EC56C8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EFDE67-4B7F-66DB-ABE4-057997C902EF}"/>
              </a:ext>
            </a:extLst>
          </p:cNvPr>
          <p:cNvSpPr txBox="1"/>
          <p:nvPr/>
        </p:nvSpPr>
        <p:spPr>
          <a:xfrm>
            <a:off x="734786" y="101843"/>
            <a:ext cx="4572000" cy="4939814"/>
          </a:xfrm>
          <a:prstGeom prst="rect">
            <a:avLst/>
          </a:prstGeom>
          <a:noFill/>
        </p:spPr>
        <p:txBody>
          <a:bodyPr wrap="square">
            <a:spAutoFit/>
          </a:bodyPr>
          <a:lstStyle/>
          <a:p>
            <a:r>
              <a:rPr lang="en-IN" sz="900" dirty="0"/>
              <a:t>while (j &gt;= 0 &amp;&amp; </a:t>
            </a:r>
          </a:p>
          <a:p>
            <a:r>
              <a:rPr lang="en-IN" sz="900" dirty="0"/>
              <a:t>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a:p>
            <a:endParaRPr lang="en-IN" sz="900" dirty="0"/>
          </a:p>
          <a:p>
            <a:r>
              <a:rPr lang="en-IN" sz="900" dirty="0"/>
              <a:t>void </a:t>
            </a:r>
            <a:r>
              <a:rPr lang="en-IN" sz="900" dirty="0" err="1"/>
              <a:t>power_rangers_course_reference_compare_sorting_selection_sort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Selection Sort: "&lt;&lt;</a:t>
            </a:r>
            <a:r>
              <a:rPr lang="en-IN" sz="900" dirty="0" err="1"/>
              <a:t>endl</a:t>
            </a:r>
            <a:r>
              <a:rPr lang="en-IN" sz="900" dirty="0"/>
              <a:t>;</a:t>
            </a:r>
          </a:p>
        </p:txBody>
      </p:sp>
    </p:spTree>
    <p:extLst>
      <p:ext uri="{BB962C8B-B14F-4D97-AF65-F5344CB8AC3E}">
        <p14:creationId xmlns:p14="http://schemas.microsoft.com/office/powerpoint/2010/main" val="225786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F1D26-40FC-9E30-DFD2-5D9E37B3B2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070EC6A-8095-F422-ED82-4AB4DDF626FA}"/>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4" name="TextBox 3">
            <a:extLst>
              <a:ext uri="{FF2B5EF4-FFF2-40B4-BE49-F238E27FC236}">
                <a16:creationId xmlns:a16="http://schemas.microsoft.com/office/drawing/2014/main" id="{ED25EA3D-DE7D-7C39-47F4-BB89C8A5ACCE}"/>
              </a:ext>
            </a:extLst>
          </p:cNvPr>
          <p:cNvSpPr txBox="1"/>
          <p:nvPr/>
        </p:nvSpPr>
        <p:spPr>
          <a:xfrm>
            <a:off x="816429" y="171093"/>
            <a:ext cx="4572000" cy="4662815"/>
          </a:xfrm>
          <a:prstGeom prst="rect">
            <a:avLst/>
          </a:prstGeom>
          <a:noFill/>
        </p:spPr>
        <p:txBody>
          <a:bodyPr wrap="square">
            <a:spAutoFit/>
          </a:bodyPr>
          <a:lstStyle/>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- 1; </a:t>
            </a:r>
            <a:r>
              <a:rPr lang="en-IN" sz="900" dirty="0" err="1"/>
              <a:t>i</a:t>
            </a:r>
            <a:r>
              <a:rPr lang="en-IN" sz="900" dirty="0"/>
              <a:t>++) {</a:t>
            </a:r>
          </a:p>
          <a:p>
            <a:r>
              <a:rPr lang="en-IN" sz="900" dirty="0"/>
              <a:t>        int </a:t>
            </a:r>
            <a:r>
              <a:rPr lang="en-IN" sz="900" dirty="0" err="1"/>
              <a:t>minIndex</a:t>
            </a:r>
            <a:r>
              <a:rPr lang="en-IN" sz="900" dirty="0"/>
              <a:t> = </a:t>
            </a:r>
            <a:r>
              <a:rPr lang="en-IN" sz="900" dirty="0" err="1"/>
              <a:t>i</a:t>
            </a:r>
            <a:r>
              <a:rPr lang="en-IN" sz="900" dirty="0"/>
              <a:t>;</a:t>
            </a:r>
          </a:p>
          <a:p>
            <a:r>
              <a:rPr lang="en-IN" sz="900" dirty="0"/>
              <a:t>        for (int j = </a:t>
            </a:r>
            <a:r>
              <a:rPr lang="en-IN" sz="900" dirty="0" err="1"/>
              <a:t>i</a:t>
            </a:r>
            <a:r>
              <a:rPr lang="en-IN" sz="900" dirty="0"/>
              <a:t> + 1; j &lt; </a:t>
            </a:r>
            <a:r>
              <a:rPr lang="en-IN" sz="900" dirty="0" err="1"/>
              <a:t>course_references.size</a:t>
            </a:r>
            <a:r>
              <a:rPr lang="en-IN" sz="900" dirty="0"/>
              <a:t>(); </a:t>
            </a:r>
            <a:r>
              <a:rPr lang="en-IN" sz="900" dirty="0" err="1"/>
              <a:t>j++</a:t>
            </a:r>
            <a:r>
              <a:rPr lang="en-IN" sz="900" dirty="0"/>
              <a:t>) {</a:t>
            </a:r>
          </a:p>
          <a:p>
            <a:r>
              <a:rPr lang="en-IN" sz="900" dirty="0"/>
              <a:t>            if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&lt; </a:t>
            </a:r>
            <a:r>
              <a:rPr lang="en-IN" sz="900" dirty="0" err="1"/>
              <a:t>course_references</a:t>
            </a:r>
            <a:r>
              <a:rPr lang="en-IN" sz="900" dirty="0"/>
              <a:t>[</a:t>
            </a:r>
            <a:r>
              <a:rPr lang="en-IN" sz="900" dirty="0" err="1"/>
              <a:t>minIndex</a:t>
            </a:r>
            <a:r>
              <a:rPr lang="en-IN" sz="900" dirty="0"/>
              <a:t>].</a:t>
            </a:r>
            <a:r>
              <a:rPr lang="en-IN" sz="900" dirty="0" err="1"/>
              <a:t>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&lt; </a:t>
            </a:r>
            <a:r>
              <a:rPr lang="en-IN" sz="900" dirty="0" err="1"/>
              <a:t>course_references</a:t>
            </a:r>
            <a:r>
              <a:rPr lang="en-IN" sz="900" dirty="0"/>
              <a:t>[</a:t>
            </a:r>
            <a:r>
              <a:rPr lang="en-IN" sz="900" dirty="0" err="1"/>
              <a:t>minIndex</a:t>
            </a:r>
            <a:r>
              <a:rPr lang="en-IN" sz="900" dirty="0"/>
              <a:t>].</a:t>
            </a:r>
            <a:r>
              <a:rPr lang="en-IN" sz="900" dirty="0" err="1"/>
              <a:t>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&lt; </a:t>
            </a:r>
            <a:r>
              <a:rPr lang="en-IN" sz="900" dirty="0" err="1"/>
              <a:t>course_references</a:t>
            </a:r>
            <a:r>
              <a:rPr lang="en-IN" sz="900" dirty="0"/>
              <a:t>[</a:t>
            </a:r>
            <a:r>
              <a:rPr lang="en-IN" sz="900" dirty="0" err="1"/>
              <a:t>minIndex</a:t>
            </a:r>
            <a:r>
              <a:rPr lang="en-IN" sz="900" dirty="0"/>
              <a:t>].</a:t>
            </a:r>
            <a:r>
              <a:rPr lang="en-IN" sz="900" dirty="0" err="1"/>
              <a:t>book_title</a:t>
            </a:r>
            <a:r>
              <a:rPr lang="en-IN" sz="900" dirty="0"/>
              <a:t>)) {</a:t>
            </a:r>
          </a:p>
          <a:p>
            <a:r>
              <a:rPr lang="en-IN" sz="900" dirty="0"/>
              <a:t>                </a:t>
            </a:r>
            <a:r>
              <a:rPr lang="en-IN" sz="900" dirty="0" err="1"/>
              <a:t>minIndex</a:t>
            </a:r>
            <a:r>
              <a:rPr lang="en-IN" sz="900" dirty="0"/>
              <a:t> = j;</a:t>
            </a:r>
          </a:p>
          <a:p>
            <a:r>
              <a:rPr lang="en-IN" sz="900" dirty="0"/>
              <a:t>            }</a:t>
            </a:r>
          </a:p>
          <a:p>
            <a:r>
              <a:rPr lang="en-IN" sz="900" dirty="0"/>
              <a:t>        }</a:t>
            </a:r>
          </a:p>
          <a:p>
            <a:r>
              <a:rPr lang="en-IN" sz="900" dirty="0"/>
              <a:t>        </a:t>
            </a:r>
          </a:p>
          <a:p>
            <a:r>
              <a:rPr lang="en-IN" sz="900" dirty="0"/>
              <a:t>        if (</a:t>
            </a:r>
            <a:r>
              <a:rPr lang="en-IN" sz="900" dirty="0" err="1"/>
              <a:t>minIndex</a:t>
            </a:r>
            <a:r>
              <a:rPr lang="en-IN" sz="900" dirty="0"/>
              <a:t> != </a:t>
            </a:r>
            <a:r>
              <a:rPr lang="en-IN" sz="900" dirty="0" err="1"/>
              <a:t>i</a:t>
            </a:r>
            <a:r>
              <a:rPr lang="en-IN" sz="900" dirty="0"/>
              <a:t>) {</a:t>
            </a:r>
          </a:p>
          <a:p>
            <a:r>
              <a:rPr lang="en-IN" sz="900" dirty="0"/>
              <a:t>            swap(</a:t>
            </a:r>
            <a:r>
              <a:rPr lang="en-IN" sz="900" dirty="0" err="1"/>
              <a:t>course_references</a:t>
            </a:r>
            <a:r>
              <a:rPr lang="en-IN" sz="900" dirty="0"/>
              <a:t>[</a:t>
            </a:r>
            <a:r>
              <a:rPr lang="en-IN" sz="900" dirty="0" err="1"/>
              <a:t>i</a:t>
            </a:r>
            <a:r>
              <a:rPr lang="en-IN" sz="900" dirty="0"/>
              <a:t>], </a:t>
            </a:r>
            <a:r>
              <a:rPr lang="en-IN" sz="900" dirty="0" err="1"/>
              <a:t>course_references</a:t>
            </a:r>
            <a:r>
              <a:rPr lang="en-IN" sz="900" dirty="0"/>
              <a:t>[</a:t>
            </a:r>
            <a:r>
              <a:rPr lang="en-IN" sz="900" dirty="0" err="1"/>
              <a:t>minIndex</a:t>
            </a:r>
            <a:r>
              <a:rPr lang="en-IN" sz="900" dirty="0"/>
              <a:t>]);</a:t>
            </a:r>
          </a:p>
          <a:p>
            <a:r>
              <a:rPr lang="en-IN" sz="900" dirty="0"/>
              <a:t>        }</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p:txBody>
      </p:sp>
    </p:spTree>
    <p:extLst>
      <p:ext uri="{BB962C8B-B14F-4D97-AF65-F5344CB8AC3E}">
        <p14:creationId xmlns:p14="http://schemas.microsoft.com/office/powerpoint/2010/main" val="397617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3265-54B1-A887-10AA-30A71DA92D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AD0D13C-265F-C727-29CB-CFF34F1952D5}"/>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4F4640AB-9758-7C43-9B26-A74E3BADB725}"/>
              </a:ext>
            </a:extLst>
          </p:cNvPr>
          <p:cNvSpPr txBox="1"/>
          <p:nvPr/>
        </p:nvSpPr>
        <p:spPr>
          <a:xfrm>
            <a:off x="587829" y="276284"/>
            <a:ext cx="4572000" cy="4247317"/>
          </a:xfrm>
          <a:prstGeom prst="rect">
            <a:avLst/>
          </a:prstGeom>
          <a:noFill/>
        </p:spPr>
        <p:txBody>
          <a:bodyPr wrap="square">
            <a:spAutoFit/>
          </a:bodyPr>
          <a:lstStyle/>
          <a:p>
            <a:r>
              <a:rPr lang="en-IN" sz="900" dirty="0"/>
              <a:t>void </a:t>
            </a:r>
            <a:r>
              <a:rPr lang="en-IN" sz="900" dirty="0" err="1"/>
              <a:t>power_rangers_course_reference_insertion_sort_details</a:t>
            </a:r>
            <a:r>
              <a:rPr lang="en-IN" sz="900" dirty="0"/>
              <a:t>(){</a:t>
            </a:r>
          </a:p>
          <a:p>
            <a:r>
              <a:rPr lang="en-IN" sz="900" dirty="0"/>
              <a:t>	</a:t>
            </a:r>
            <a:r>
              <a:rPr lang="en-IN" sz="900" dirty="0" err="1"/>
              <a:t>cout</a:t>
            </a:r>
            <a:r>
              <a:rPr lang="en-IN" sz="900" dirty="0"/>
              <a:t>&lt;&lt;"for </a:t>
            </a:r>
            <a:r>
              <a:rPr lang="en-IN" sz="900" dirty="0" err="1"/>
              <a:t>i</a:t>
            </a:r>
            <a:r>
              <a:rPr lang="en-IN" sz="900" dirty="0"/>
              <a:t> = 1 to n-1"&lt;&lt;</a:t>
            </a:r>
            <a:r>
              <a:rPr lang="en-IN" sz="900" dirty="0" err="1"/>
              <a:t>endl</a:t>
            </a:r>
            <a:r>
              <a:rPr lang="en-IN" sz="900" dirty="0"/>
              <a:t>;</a:t>
            </a:r>
          </a:p>
          <a:p>
            <a:r>
              <a:rPr lang="en-IN" sz="900" dirty="0"/>
              <a:t>    </a:t>
            </a:r>
            <a:r>
              <a:rPr lang="en-IN" sz="900" dirty="0" err="1"/>
              <a:t>cout</a:t>
            </a:r>
            <a:r>
              <a:rPr lang="en-IN" sz="900" dirty="0"/>
              <a:t>&lt;&lt;"key = array[</a:t>
            </a:r>
            <a:r>
              <a:rPr lang="en-IN" sz="900" dirty="0" err="1"/>
              <a:t>i</a:t>
            </a:r>
            <a:r>
              <a:rPr lang="en-IN" sz="900" dirty="0"/>
              <a:t>]"&lt;&lt;</a:t>
            </a:r>
            <a:r>
              <a:rPr lang="en-IN" sz="900" dirty="0" err="1"/>
              <a:t>endl</a:t>
            </a:r>
            <a:r>
              <a:rPr lang="en-IN" sz="900" dirty="0"/>
              <a:t>;</a:t>
            </a:r>
          </a:p>
          <a:p>
            <a:r>
              <a:rPr lang="en-IN" sz="900" dirty="0"/>
              <a:t>    </a:t>
            </a:r>
            <a:r>
              <a:rPr lang="en-IN" sz="900" dirty="0" err="1"/>
              <a:t>cout</a:t>
            </a:r>
            <a:r>
              <a:rPr lang="en-IN" sz="900" dirty="0"/>
              <a:t>&lt;&lt;"j = </a:t>
            </a:r>
            <a:r>
              <a:rPr lang="en-IN" sz="900" dirty="0" err="1"/>
              <a:t>i</a:t>
            </a:r>
            <a:r>
              <a:rPr lang="en-IN" sz="900" dirty="0"/>
              <a:t> - 1"&lt;&lt;</a:t>
            </a:r>
            <a:r>
              <a:rPr lang="en-IN" sz="900" dirty="0" err="1"/>
              <a:t>endl</a:t>
            </a:r>
            <a:r>
              <a:rPr lang="en-IN" sz="900" dirty="0"/>
              <a:t>;</a:t>
            </a:r>
          </a:p>
          <a:p>
            <a:r>
              <a:rPr lang="en-IN" sz="900" dirty="0"/>
              <a:t>    </a:t>
            </a:r>
            <a:r>
              <a:rPr lang="en-IN" sz="900" dirty="0" err="1"/>
              <a:t>cout</a:t>
            </a:r>
            <a:r>
              <a:rPr lang="en-IN" sz="900" dirty="0"/>
              <a:t>&lt;&lt;"while j &gt;= 0 and array[j] &gt; key"&lt;&lt;</a:t>
            </a:r>
            <a:r>
              <a:rPr lang="en-IN" sz="900" dirty="0" err="1"/>
              <a:t>endl</a:t>
            </a:r>
            <a:r>
              <a:rPr lang="en-IN" sz="900" dirty="0"/>
              <a:t>;</a:t>
            </a:r>
          </a:p>
          <a:p>
            <a:r>
              <a:rPr lang="en-IN" sz="900" dirty="0"/>
              <a:t>        </a:t>
            </a:r>
            <a:r>
              <a:rPr lang="en-IN" sz="900" dirty="0" err="1"/>
              <a:t>cout</a:t>
            </a:r>
            <a:r>
              <a:rPr lang="en-IN" sz="900" dirty="0"/>
              <a:t>&lt;&lt;"array[j + 1] = array[j]"&lt;&lt;</a:t>
            </a:r>
            <a:r>
              <a:rPr lang="en-IN" sz="900" dirty="0" err="1"/>
              <a:t>endl</a:t>
            </a:r>
            <a:r>
              <a:rPr lang="en-IN" sz="900" dirty="0"/>
              <a:t>;</a:t>
            </a:r>
          </a:p>
          <a:p>
            <a:r>
              <a:rPr lang="en-IN" sz="900" dirty="0"/>
              <a:t>        </a:t>
            </a:r>
            <a:r>
              <a:rPr lang="en-IN" sz="900" dirty="0" err="1"/>
              <a:t>cout</a:t>
            </a:r>
            <a:r>
              <a:rPr lang="en-IN" sz="900" dirty="0"/>
              <a:t>&lt;&lt;"j = j - 1"&lt;&lt;</a:t>
            </a:r>
            <a:r>
              <a:rPr lang="en-IN" sz="900" dirty="0" err="1"/>
              <a:t>endl</a:t>
            </a:r>
            <a:r>
              <a:rPr lang="en-IN" sz="900" dirty="0"/>
              <a:t>;</a:t>
            </a:r>
          </a:p>
          <a:p>
            <a:r>
              <a:rPr lang="en-IN" sz="900" dirty="0"/>
              <a:t>        </a:t>
            </a:r>
            <a:r>
              <a:rPr lang="en-IN" sz="900" dirty="0" err="1"/>
              <a:t>cout</a:t>
            </a:r>
            <a:r>
              <a:rPr lang="en-IN" sz="900" dirty="0"/>
              <a:t>&lt;&lt;"array[j + 1] = key"&lt;&lt;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power_rangers_course_reference_linear_search_details</a:t>
            </a:r>
            <a:r>
              <a:rPr lang="en-IN" sz="900" dirty="0"/>
              <a:t>(){</a:t>
            </a:r>
          </a:p>
          <a:p>
            <a:r>
              <a:rPr lang="en-IN" sz="900" dirty="0"/>
              <a:t>	</a:t>
            </a:r>
            <a:r>
              <a:rPr lang="en-IN" sz="900" dirty="0" err="1"/>
              <a:t>cout</a:t>
            </a:r>
            <a:r>
              <a:rPr lang="en-IN" sz="900" dirty="0"/>
              <a:t>&lt;&lt;"function </a:t>
            </a:r>
            <a:r>
              <a:rPr lang="en-IN" sz="900" dirty="0" err="1"/>
              <a:t>linearSearch</a:t>
            </a:r>
            <a:r>
              <a:rPr lang="en-IN" sz="900" dirty="0"/>
              <a:t>(array, target):"&lt;&lt;</a:t>
            </a:r>
            <a:r>
              <a:rPr lang="en-IN" sz="900" dirty="0" err="1"/>
              <a:t>endl</a:t>
            </a:r>
            <a:r>
              <a:rPr lang="en-IN" sz="900" dirty="0"/>
              <a:t>;</a:t>
            </a:r>
          </a:p>
          <a:p>
            <a:r>
              <a:rPr lang="en-IN" sz="900" dirty="0"/>
              <a:t>    </a:t>
            </a:r>
            <a:r>
              <a:rPr lang="en-IN" sz="900" dirty="0" err="1"/>
              <a:t>cout</a:t>
            </a:r>
            <a:r>
              <a:rPr lang="en-IN" sz="900" dirty="0"/>
              <a:t>&lt;&lt;"for </a:t>
            </a:r>
            <a:r>
              <a:rPr lang="en-IN" sz="900" dirty="0" err="1"/>
              <a:t>i</a:t>
            </a:r>
            <a:r>
              <a:rPr lang="en-IN" sz="900" dirty="0"/>
              <a:t> = 0 to </a:t>
            </a:r>
            <a:r>
              <a:rPr lang="en-IN" sz="900" dirty="0" err="1"/>
              <a:t>array.length</a:t>
            </a:r>
            <a:r>
              <a:rPr lang="en-IN" sz="900" dirty="0"/>
              <a:t> - 1"&lt;&lt;</a:t>
            </a:r>
            <a:r>
              <a:rPr lang="en-IN" sz="900" dirty="0" err="1"/>
              <a:t>endl</a:t>
            </a:r>
            <a:r>
              <a:rPr lang="en-IN" sz="900" dirty="0"/>
              <a:t>;</a:t>
            </a:r>
          </a:p>
          <a:p>
            <a:r>
              <a:rPr lang="en-IN" sz="900" dirty="0"/>
              <a:t>        </a:t>
            </a:r>
            <a:r>
              <a:rPr lang="en-IN" sz="900" dirty="0" err="1"/>
              <a:t>cout</a:t>
            </a:r>
            <a:r>
              <a:rPr lang="en-IN" sz="900" dirty="0"/>
              <a:t>&lt;&lt;"if array[</a:t>
            </a:r>
            <a:r>
              <a:rPr lang="en-IN" sz="900" dirty="0" err="1"/>
              <a:t>i</a:t>
            </a:r>
            <a:r>
              <a:rPr lang="en-IN" sz="900" dirty="0"/>
              <a:t>] == target"&lt;&lt;</a:t>
            </a:r>
            <a:r>
              <a:rPr lang="en-IN" sz="900" dirty="0" err="1"/>
              <a:t>endl</a:t>
            </a:r>
            <a:r>
              <a:rPr lang="en-IN" sz="900" dirty="0"/>
              <a:t>;</a:t>
            </a:r>
          </a:p>
          <a:p>
            <a:r>
              <a:rPr lang="en-IN" sz="900" dirty="0"/>
              <a:t>            </a:t>
            </a:r>
            <a:r>
              <a:rPr lang="en-IN" sz="900" dirty="0" err="1"/>
              <a:t>cout</a:t>
            </a:r>
            <a:r>
              <a:rPr lang="en-IN" sz="900" dirty="0"/>
              <a:t>&lt;&lt;"return </a:t>
            </a:r>
            <a:r>
              <a:rPr lang="en-IN" sz="900" dirty="0" err="1"/>
              <a:t>i</a:t>
            </a:r>
            <a:r>
              <a:rPr lang="en-IN" sz="900" dirty="0"/>
              <a:t>"&lt;&lt;</a:t>
            </a:r>
            <a:r>
              <a:rPr lang="en-IN" sz="900" dirty="0" err="1"/>
              <a:t>endl</a:t>
            </a:r>
            <a:r>
              <a:rPr lang="en-IN" sz="900" dirty="0"/>
              <a:t>;  </a:t>
            </a:r>
          </a:p>
          <a:p>
            <a:r>
              <a:rPr lang="en-IN" sz="900" dirty="0"/>
              <a:t>    </a:t>
            </a:r>
            <a:r>
              <a:rPr lang="en-IN" sz="900" dirty="0" err="1"/>
              <a:t>cout</a:t>
            </a:r>
            <a:r>
              <a:rPr lang="en-IN" sz="900" dirty="0"/>
              <a:t>&lt;&lt;"return -1 " ;</a:t>
            </a:r>
          </a:p>
          <a:p>
            <a:endParaRPr lang="en-IN" sz="900" dirty="0"/>
          </a:p>
          <a:p>
            <a:r>
              <a:rPr lang="en-IN" sz="900" dirty="0"/>
              <a:t>}</a:t>
            </a:r>
          </a:p>
          <a:p>
            <a:endParaRPr lang="en-IN" sz="900" dirty="0"/>
          </a:p>
          <a:p>
            <a:r>
              <a:rPr lang="en-IN" sz="900" dirty="0"/>
              <a:t>void </a:t>
            </a:r>
            <a:r>
              <a:rPr lang="en-IN" sz="900" dirty="0" err="1"/>
              <a:t>power_rangers_course_reference_linear_search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r>
              <a:rPr lang="en-IN" sz="900" dirty="0"/>
              <a:t> </a:t>
            </a:r>
          </a:p>
        </p:txBody>
      </p:sp>
    </p:spTree>
    <p:extLst>
      <p:ext uri="{BB962C8B-B14F-4D97-AF65-F5344CB8AC3E}">
        <p14:creationId xmlns:p14="http://schemas.microsoft.com/office/powerpoint/2010/main" val="313786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52E11-996D-B601-2A5B-97177F2F40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6A5B01E-0D9B-890B-4003-1940C7794FFC}"/>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2FFBF5B5-707B-0CC0-F7A8-D8C60D33F46E}"/>
              </a:ext>
            </a:extLst>
          </p:cNvPr>
          <p:cNvSpPr txBox="1"/>
          <p:nvPr/>
        </p:nvSpPr>
        <p:spPr>
          <a:xfrm>
            <a:off x="416378" y="65187"/>
            <a:ext cx="6596743" cy="5078313"/>
          </a:xfrm>
          <a:prstGeom prst="rect">
            <a:avLst/>
          </a:prstGeom>
          <a:noFill/>
        </p:spPr>
        <p:txBody>
          <a:bodyPr wrap="square">
            <a:spAutoFit/>
          </a:bodyPr>
          <a:lstStyle/>
          <a:p>
            <a:r>
              <a:rPr lang="en-IN" sz="900" dirty="0"/>
              <a:t>switch (choice) {</a:t>
            </a:r>
          </a:p>
          <a:p>
            <a:r>
              <a:rPr lang="en-IN" sz="900" dirty="0"/>
              <a:t>        case 1: {</a:t>
            </a:r>
          </a:p>
          <a:p>
            <a:r>
              <a:rPr lang="en-IN" sz="900" dirty="0"/>
              <a:t>            int </a:t>
            </a:r>
            <a:r>
              <a:rPr lang="en-IN" sz="900" dirty="0" err="1"/>
              <a:t>search_cour_id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search_cour_id</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cour_id</a:t>
            </a:r>
            <a:r>
              <a:rPr lang="en-IN" sz="900" dirty="0"/>
              <a:t> == </a:t>
            </a:r>
            <a:r>
              <a:rPr lang="en-IN" sz="900" dirty="0" err="1"/>
              <a:t>search_cour_id</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Course ID " &lt;&lt; </a:t>
            </a:r>
            <a:r>
              <a:rPr lang="en-IN" sz="900" dirty="0" err="1"/>
              <a:t>search_cour_id</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2: {</a:t>
            </a:r>
          </a:p>
          <a:p>
            <a:r>
              <a:rPr lang="en-IN" sz="900" dirty="0"/>
              <a:t>            string </a:t>
            </a:r>
            <a:r>
              <a:rPr lang="en-IN" sz="900" dirty="0" err="1"/>
              <a:t>search_ref_code</a:t>
            </a:r>
            <a:r>
              <a:rPr lang="en-IN" sz="900" dirty="0"/>
              <a:t>;</a:t>
            </a:r>
          </a:p>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search_ref_code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cour_ref_code</a:t>
            </a:r>
            <a:r>
              <a:rPr lang="en-IN" sz="900" dirty="0"/>
              <a:t> == </a:t>
            </a:r>
            <a:r>
              <a:rPr lang="en-IN" sz="900" dirty="0" err="1"/>
              <a:t>search_ref_code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p:txBody>
      </p:sp>
    </p:spTree>
    <p:extLst>
      <p:ext uri="{BB962C8B-B14F-4D97-AF65-F5344CB8AC3E}">
        <p14:creationId xmlns:p14="http://schemas.microsoft.com/office/powerpoint/2010/main" val="27787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93D2-A450-2091-EA04-72C17A3D64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1CD284-018B-4D27-59A3-4D56D70199AD}"/>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589250AB-08C7-8206-50DD-9D5E60869D17}"/>
              </a:ext>
            </a:extLst>
          </p:cNvPr>
          <p:cNvSpPr txBox="1"/>
          <p:nvPr/>
        </p:nvSpPr>
        <p:spPr>
          <a:xfrm>
            <a:off x="587829" y="309592"/>
            <a:ext cx="4572000" cy="4247317"/>
          </a:xfrm>
          <a:prstGeom prst="rect">
            <a:avLst/>
          </a:prstGeom>
          <a:noFill/>
        </p:spPr>
        <p:txBody>
          <a:bodyPr wrap="square">
            <a:spAutoFit/>
          </a:bodyPr>
          <a:lstStyle/>
          <a:p>
            <a:r>
              <a:rPr lang="en-IN" sz="900" dirty="0"/>
              <a:t>if (!found) </a:t>
            </a:r>
            <a:r>
              <a:rPr lang="en-IN" sz="900" dirty="0" err="1"/>
              <a:t>cout</a:t>
            </a:r>
            <a:r>
              <a:rPr lang="en-IN" sz="900" dirty="0"/>
              <a:t> &lt;&lt; "Course Reference with Code " &lt;&lt; </a:t>
            </a:r>
            <a:r>
              <a:rPr lang="en-IN" sz="900" dirty="0" err="1"/>
              <a:t>search_ref_code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3: {</a:t>
            </a:r>
          </a:p>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Book Title \"" &lt;&lt; </a:t>
            </a:r>
            <a:r>
              <a:rPr lang="en-IN" sz="900" dirty="0" err="1"/>
              <a:t>search_title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break;</a:t>
            </a:r>
          </a:p>
          <a:p>
            <a:r>
              <a:rPr lang="en-IN" sz="900" dirty="0"/>
              <a:t>    }</a:t>
            </a:r>
          </a:p>
          <a:p>
            <a:r>
              <a:rPr lang="en-IN" sz="900" dirty="0"/>
              <a:t>}</a:t>
            </a:r>
          </a:p>
        </p:txBody>
      </p:sp>
    </p:spTree>
    <p:extLst>
      <p:ext uri="{BB962C8B-B14F-4D97-AF65-F5344CB8AC3E}">
        <p14:creationId xmlns:p14="http://schemas.microsoft.com/office/powerpoint/2010/main" val="363485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7851A-3F35-8CB8-76A4-4EBAE7B2701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4C7272F-8D26-E5FB-11FF-1169BA83713E}"/>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64D71F44-801B-AB8F-0C18-553526EC89E1}"/>
              </a:ext>
            </a:extLst>
          </p:cNvPr>
          <p:cNvSpPr txBox="1"/>
          <p:nvPr/>
        </p:nvSpPr>
        <p:spPr>
          <a:xfrm>
            <a:off x="587829" y="309592"/>
            <a:ext cx="4572000" cy="4108817"/>
          </a:xfrm>
          <a:prstGeom prst="rect">
            <a:avLst/>
          </a:prstGeom>
          <a:noFill/>
        </p:spPr>
        <p:txBody>
          <a:bodyPr wrap="square">
            <a:spAutoFit/>
          </a:bodyPr>
          <a:lstStyle/>
          <a:p>
            <a:r>
              <a:rPr lang="en-IN" sz="900" dirty="0"/>
              <a:t>void </a:t>
            </a:r>
            <a:r>
              <a:rPr lang="en-IN" sz="900" dirty="0" err="1"/>
              <a:t>power_rangers_course_reference_compare_search_binary_search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endParaRPr lang="en-IN" sz="900" dirty="0"/>
          </a:p>
          <a:p>
            <a:r>
              <a:rPr lang="en-IN" sz="900" dirty="0"/>
              <a:t>    switch (choice) {</a:t>
            </a:r>
          </a:p>
          <a:p>
            <a:r>
              <a:rPr lang="en-IN" sz="900" dirty="0"/>
              <a:t>        case 1: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endParaRPr lang="en-IN" sz="900" dirty="0"/>
          </a:p>
          <a:p>
            <a:r>
              <a:rPr lang="en-IN" sz="900" dirty="0"/>
              <a:t>            int </a:t>
            </a:r>
            <a:r>
              <a:rPr lang="en-IN" sz="900" dirty="0" err="1"/>
              <a:t>search_id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search_id</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p:txBody>
      </p:sp>
    </p:spTree>
    <p:extLst>
      <p:ext uri="{BB962C8B-B14F-4D97-AF65-F5344CB8AC3E}">
        <p14:creationId xmlns:p14="http://schemas.microsoft.com/office/powerpoint/2010/main" val="37514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AE943-C0AB-DAB9-AC03-8590ABDC49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6C5F914-B6D5-6FF0-532D-31C5D34166B9}"/>
              </a:ext>
            </a:extLst>
          </p:cNvPr>
          <p:cNvSpPr txBox="1"/>
          <p:nvPr/>
        </p:nvSpPr>
        <p:spPr>
          <a:xfrm>
            <a:off x="555171" y="283863"/>
            <a:ext cx="4572000" cy="4247317"/>
          </a:xfrm>
          <a:prstGeom prst="rect">
            <a:avLst/>
          </a:prstGeom>
          <a:noFill/>
        </p:spPr>
        <p:txBody>
          <a:bodyPr wrap="square">
            <a:spAutoFit/>
          </a:bodyPr>
          <a:lstStyle/>
          <a:p>
            <a:r>
              <a:rPr lang="en-IN" sz="900" dirty="0"/>
              <a:t> if (</a:t>
            </a:r>
            <a:r>
              <a:rPr lang="en-IN" sz="900" dirty="0" err="1"/>
              <a:t>course_references</a:t>
            </a:r>
            <a:r>
              <a:rPr lang="en-IN" sz="900" dirty="0"/>
              <a:t>[mid].</a:t>
            </a:r>
            <a:r>
              <a:rPr lang="en-IN" sz="900" dirty="0" err="1"/>
              <a:t>cour_id</a:t>
            </a:r>
            <a:r>
              <a:rPr lang="en-IN" sz="900" dirty="0"/>
              <a:t> == </a:t>
            </a:r>
            <a:r>
              <a:rPr lang="en-IN" sz="900" dirty="0" err="1"/>
              <a:t>search_id</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cour_id</a:t>
            </a:r>
            <a:r>
              <a:rPr lang="en-IN" sz="900" dirty="0"/>
              <a:t> &lt; </a:t>
            </a:r>
            <a:r>
              <a:rPr lang="en-IN" sz="900" dirty="0" err="1"/>
              <a:t>search_id</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2: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19793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8BB32-823C-CEB5-F018-CD2D4CAFE2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ED0112-46E8-56A5-A079-A92838BBA81D}"/>
              </a:ext>
            </a:extLst>
          </p:cNvPr>
          <p:cNvSpPr txBox="1"/>
          <p:nvPr/>
        </p:nvSpPr>
        <p:spPr>
          <a:xfrm>
            <a:off x="612321" y="171093"/>
            <a:ext cx="4572000" cy="4801314"/>
          </a:xfrm>
          <a:prstGeom prst="rect">
            <a:avLst/>
          </a:prstGeom>
          <a:noFill/>
        </p:spPr>
        <p:txBody>
          <a:bodyPr wrap="square">
            <a:spAutoFit/>
          </a:bodyPr>
          <a:lstStyle/>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search_code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cour_ref_code</a:t>
            </a:r>
            <a:r>
              <a:rPr lang="en-IN" sz="900" dirty="0"/>
              <a:t> == </a:t>
            </a:r>
            <a:r>
              <a:rPr lang="en-IN" sz="900" dirty="0" err="1"/>
              <a:t>search_code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cour_ref_code</a:t>
            </a:r>
            <a:r>
              <a:rPr lang="en-IN" sz="900" dirty="0"/>
              <a:t> &lt; </a:t>
            </a:r>
            <a:r>
              <a:rPr lang="en-IN" sz="900" dirty="0" err="1"/>
              <a:t>search_code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3: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283768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612D6-F6F5-376E-6050-348A12D5FA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A1E99B-DE60-C55D-A849-337EDF3FFEE8}"/>
              </a:ext>
            </a:extLst>
          </p:cNvPr>
          <p:cNvSpPr txBox="1"/>
          <p:nvPr/>
        </p:nvSpPr>
        <p:spPr>
          <a:xfrm>
            <a:off x="620485" y="58668"/>
            <a:ext cx="4572000" cy="4801314"/>
          </a:xfrm>
          <a:prstGeom prst="rect">
            <a:avLst/>
          </a:prstGeom>
          <a:noFill/>
        </p:spPr>
        <p:txBody>
          <a:bodyPr wrap="square">
            <a:spAutoFit/>
          </a:bodyPr>
          <a:lstStyle/>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book_title</a:t>
            </a:r>
            <a:r>
              <a:rPr lang="en-IN" sz="900" dirty="0"/>
              <a:t> &lt; </a:t>
            </a:r>
            <a:r>
              <a:rPr lang="en-IN" sz="900" dirty="0" err="1"/>
              <a:t>search_title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if (!found) {</a:t>
            </a:r>
          </a:p>
          <a:p>
            <a:r>
              <a:rPr lang="en-IN" sz="900" dirty="0"/>
              <a:t>        </a:t>
            </a:r>
            <a:r>
              <a:rPr lang="en-IN" sz="900" dirty="0" err="1"/>
              <a:t>cout</a:t>
            </a:r>
            <a:r>
              <a:rPr lang="en-IN" sz="900" dirty="0"/>
              <a:t> &lt;&lt; "Course Reference not found with the specified attribute!"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16872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r>
              <a:rPr lang="en" sz="1466" dirty="0"/>
              <a:t>*highlight your module as shown</a:t>
            </a:r>
            <a:r>
              <a:rPr lang="en" dirty="0"/>
              <a:t>]</a:t>
            </a:r>
            <a:endParaRPr dirty="0"/>
          </a:p>
        </p:txBody>
      </p:sp>
      <p:sp>
        <p:nvSpPr>
          <p:cNvPr id="8" name="Rectangle 8">
            <a:extLst>
              <a:ext uri="{FF2B5EF4-FFF2-40B4-BE49-F238E27FC236}">
                <a16:creationId xmlns:a16="http://schemas.microsoft.com/office/drawing/2014/main" id="{09E1A6DE-D04D-0798-92D1-2F73EC55C9F2}"/>
              </a:ext>
            </a:extLst>
          </p:cNvPr>
          <p:cNvSpPr>
            <a:spLocks noChangeArrowheads="1"/>
          </p:cNvSpPr>
          <p:nvPr/>
        </p:nvSpPr>
        <p:spPr bwMode="auto">
          <a:xfrm>
            <a:off x="1191986"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0">
            <a:extLst>
              <a:ext uri="{FF2B5EF4-FFF2-40B4-BE49-F238E27FC236}">
                <a16:creationId xmlns:a16="http://schemas.microsoft.com/office/drawing/2014/main" id="{E75E6EC5-FF22-159C-5BB2-44813C9BB278}"/>
              </a:ext>
            </a:extLst>
          </p:cNvPr>
          <p:cNvSpPr>
            <a:spLocks noChangeArrowheads="1"/>
          </p:cNvSpPr>
          <p:nvPr/>
        </p:nvSpPr>
        <p:spPr bwMode="auto">
          <a:xfrm>
            <a:off x="1426936"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4" name="Picture 154">
            <a:extLst>
              <a:ext uri="{FF2B5EF4-FFF2-40B4-BE49-F238E27FC236}">
                <a16:creationId xmlns:a16="http://schemas.microsoft.com/office/drawing/2014/main" id="{5A1C8787-39E6-F148-79B5-74560DA16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2999"/>
            <a:ext cx="8197032" cy="3804531"/>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Clipboard with solid fill">
            <a:extLst>
              <a:ext uri="{FF2B5EF4-FFF2-40B4-BE49-F238E27FC236}">
                <a16:creationId xmlns:a16="http://schemas.microsoft.com/office/drawing/2014/main" id="{9A62B7EE-34CC-1661-0BED-98EE778BCD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3937" y="2571750"/>
            <a:ext cx="1674795" cy="17788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83BEF-9F98-94F1-CB8B-363E9894BD7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91A108-4C54-9C70-6E26-0F609F2F3EA2}"/>
              </a:ext>
            </a:extLst>
          </p:cNvPr>
          <p:cNvSpPr txBox="1"/>
          <p:nvPr/>
        </p:nvSpPr>
        <p:spPr>
          <a:xfrm>
            <a:off x="302079" y="32593"/>
            <a:ext cx="7037614" cy="5078313"/>
          </a:xfrm>
          <a:prstGeom prst="rect">
            <a:avLst/>
          </a:prstGeom>
          <a:noFill/>
        </p:spPr>
        <p:txBody>
          <a:bodyPr wrap="square">
            <a:spAutoFit/>
          </a:bodyPr>
          <a:lstStyle/>
          <a:p>
            <a:r>
              <a:rPr lang="en-IN" sz="900" dirty="0"/>
              <a:t>int main() {</a:t>
            </a:r>
          </a:p>
          <a:p>
            <a:r>
              <a:rPr lang="en-IN" sz="900" dirty="0"/>
              <a:t>	</a:t>
            </a:r>
            <a:r>
              <a:rPr lang="en-IN" sz="900" dirty="0" err="1"/>
              <a:t>load_from_file</a:t>
            </a:r>
            <a:r>
              <a:rPr lang="en-IN" sz="900" dirty="0"/>
              <a:t>();</a:t>
            </a:r>
          </a:p>
          <a:p>
            <a:r>
              <a:rPr lang="en-IN" sz="900" dirty="0"/>
              <a:t>	int choice;</a:t>
            </a:r>
          </a:p>
          <a:p>
            <a:r>
              <a:rPr lang="en-IN" sz="900" dirty="0"/>
              <a:t>	</a:t>
            </a:r>
          </a:p>
          <a:p>
            <a:r>
              <a:rPr lang="en-IN" sz="900" dirty="0"/>
              <a:t>	while(1) {</a:t>
            </a:r>
          </a:p>
          <a:p>
            <a:r>
              <a:rPr lang="en-IN" sz="900" dirty="0"/>
              <a:t>		</a:t>
            </a:r>
            <a:r>
              <a:rPr lang="en-IN" sz="900" dirty="0" err="1"/>
              <a:t>cout</a:t>
            </a:r>
            <a:r>
              <a:rPr lang="en-IN" sz="900" dirty="0"/>
              <a:t>&lt;&lt;"\n1)Create Course Reference\n2)Update Course Reference\n3)Retrieve Course References\n4)Delete Course Reference\n5)Linear Search by Course Reference Code\n6)Insertion Sort by Course Reference Code\n7)Display Complexity for searching\n8)Selection Sort by Course Reference Code\n9)Binary Search by Course Reference Code\n10)Display Complexity for sorting\n11)pseudocode for linear search\n12)pseudocode for Insertion sort\n13)Exit \n";</a:t>
            </a:r>
          </a:p>
          <a:p>
            <a:r>
              <a:rPr lang="en-IN" sz="900" dirty="0"/>
              <a:t>		</a:t>
            </a:r>
            <a:r>
              <a:rPr lang="en-IN" sz="900" dirty="0" err="1"/>
              <a:t>cout</a:t>
            </a:r>
            <a:r>
              <a:rPr lang="en-IN" sz="900" dirty="0"/>
              <a:t>&lt;&lt;"Enter your choice : ";</a:t>
            </a:r>
          </a:p>
          <a:p>
            <a:r>
              <a:rPr lang="en-IN" sz="900" dirty="0"/>
              <a:t>		</a:t>
            </a:r>
            <a:r>
              <a:rPr lang="en-IN" sz="900" dirty="0" err="1"/>
              <a:t>cin</a:t>
            </a:r>
            <a:r>
              <a:rPr lang="en-IN" sz="900" dirty="0"/>
              <a:t>&gt;&gt;choice;</a:t>
            </a:r>
          </a:p>
          <a:p>
            <a:r>
              <a:rPr lang="en-IN" sz="900" dirty="0"/>
              <a:t>		switch(choice) {</a:t>
            </a:r>
          </a:p>
          <a:p>
            <a:r>
              <a:rPr lang="en-IN" sz="900" dirty="0"/>
              <a:t>			case 1:</a:t>
            </a:r>
          </a:p>
          <a:p>
            <a:r>
              <a:rPr lang="en-IN" sz="900" dirty="0"/>
              <a:t>			 </a:t>
            </a:r>
            <a:r>
              <a:rPr lang="en-IN" sz="900" dirty="0" err="1"/>
              <a:t>power_rangers_course_reference_create</a:t>
            </a:r>
            <a:r>
              <a:rPr lang="en-IN" sz="900" dirty="0"/>
              <a:t>();</a:t>
            </a:r>
          </a:p>
          <a:p>
            <a:r>
              <a:rPr lang="en-IN" sz="900" dirty="0"/>
              <a:t>				break;</a:t>
            </a:r>
          </a:p>
          <a:p>
            <a:r>
              <a:rPr lang="en-IN" sz="900" dirty="0"/>
              <a:t>			case 2:</a:t>
            </a:r>
          </a:p>
          <a:p>
            <a:r>
              <a:rPr lang="en-IN" sz="900" dirty="0"/>
              <a:t>			 	</a:t>
            </a:r>
            <a:r>
              <a:rPr lang="en-IN" sz="900" dirty="0" err="1"/>
              <a:t>power_rangers_course_reference_update</a:t>
            </a:r>
            <a:r>
              <a:rPr lang="en-IN" sz="900" dirty="0"/>
              <a:t>();</a:t>
            </a:r>
          </a:p>
          <a:p>
            <a:r>
              <a:rPr lang="en-IN" sz="900" dirty="0"/>
              <a:t>				break;</a:t>
            </a:r>
          </a:p>
          <a:p>
            <a:r>
              <a:rPr lang="en-IN" sz="900" dirty="0"/>
              <a:t>			case 3:</a:t>
            </a:r>
          </a:p>
          <a:p>
            <a:r>
              <a:rPr lang="en-IN" sz="900" dirty="0"/>
              <a:t>			 	</a:t>
            </a:r>
            <a:r>
              <a:rPr lang="en-IN" sz="900" dirty="0" err="1"/>
              <a:t>power_rangers_course_reference_retrieve</a:t>
            </a:r>
            <a:r>
              <a:rPr lang="en-IN" sz="900" dirty="0"/>
              <a:t>();</a:t>
            </a:r>
          </a:p>
          <a:p>
            <a:r>
              <a:rPr lang="en-IN" sz="900" dirty="0"/>
              <a:t>				break;</a:t>
            </a:r>
          </a:p>
          <a:p>
            <a:r>
              <a:rPr lang="en-IN" sz="900" dirty="0"/>
              <a:t>			case 4:</a:t>
            </a:r>
          </a:p>
          <a:p>
            <a:r>
              <a:rPr lang="en-IN" sz="900" dirty="0"/>
              <a:t>			 	</a:t>
            </a:r>
            <a:r>
              <a:rPr lang="en-IN" sz="900" dirty="0" err="1"/>
              <a:t>power_rangers_course_reference_delete</a:t>
            </a:r>
            <a:r>
              <a:rPr lang="en-IN" sz="900" dirty="0"/>
              <a:t>();</a:t>
            </a:r>
          </a:p>
          <a:p>
            <a:r>
              <a:rPr lang="en-IN" sz="900" dirty="0"/>
              <a:t>				break;</a:t>
            </a:r>
          </a:p>
          <a:p>
            <a:r>
              <a:rPr lang="en-IN" sz="900" dirty="0"/>
              <a:t>			case 5:</a:t>
            </a:r>
          </a:p>
          <a:p>
            <a:r>
              <a:rPr lang="en-IN" sz="900" dirty="0"/>
              <a:t>			 	</a:t>
            </a:r>
            <a:r>
              <a:rPr lang="en-IN" sz="900" dirty="0" err="1"/>
              <a:t>power_rangers_course_reference_linear_search</a:t>
            </a:r>
            <a:r>
              <a:rPr lang="en-IN" sz="900" dirty="0"/>
              <a:t>();</a:t>
            </a:r>
          </a:p>
          <a:p>
            <a:r>
              <a:rPr lang="en-IN" sz="900" dirty="0"/>
              <a:t>				break;</a:t>
            </a:r>
          </a:p>
          <a:p>
            <a:r>
              <a:rPr lang="en-IN" sz="900" dirty="0"/>
              <a:t>			case 6:</a:t>
            </a:r>
          </a:p>
          <a:p>
            <a:r>
              <a:rPr lang="en-IN" sz="900" dirty="0"/>
              <a:t>			 	</a:t>
            </a:r>
            <a:r>
              <a:rPr lang="en-IN" sz="900" dirty="0" err="1"/>
              <a:t>power_rangers_course_reference_insertion_sort</a:t>
            </a:r>
            <a:r>
              <a:rPr lang="en-IN" sz="900" dirty="0"/>
              <a:t>();</a:t>
            </a:r>
          </a:p>
          <a:p>
            <a:r>
              <a:rPr lang="en-IN" sz="900" dirty="0"/>
              <a:t>				break;</a:t>
            </a:r>
          </a:p>
          <a:p>
            <a:r>
              <a:rPr lang="en-IN" sz="900" dirty="0"/>
              <a:t>			case 7:</a:t>
            </a:r>
          </a:p>
          <a:p>
            <a:r>
              <a:rPr lang="en-IN" sz="900" dirty="0"/>
              <a:t>				</a:t>
            </a:r>
            <a:r>
              <a:rPr lang="en-IN" sz="900" dirty="0" err="1"/>
              <a:t>power_rangers_course_reference_complexity_search</a:t>
            </a:r>
            <a:r>
              <a:rPr lang="en-IN" sz="900" dirty="0"/>
              <a:t>();</a:t>
            </a:r>
          </a:p>
          <a:p>
            <a:r>
              <a:rPr lang="en-IN" sz="900" dirty="0"/>
              <a:t>				break;</a:t>
            </a:r>
          </a:p>
          <a:p>
            <a:r>
              <a:rPr lang="en-IN" sz="900" dirty="0"/>
              <a:t>			case 8:</a:t>
            </a:r>
          </a:p>
          <a:p>
            <a:r>
              <a:rPr lang="en-IN" sz="900" dirty="0"/>
              <a:t>                </a:t>
            </a:r>
            <a:r>
              <a:rPr lang="en-IN" sz="900" dirty="0" err="1"/>
              <a:t>power_rangers_course_reference_compare_sorting_selection_sort</a:t>
            </a:r>
            <a:r>
              <a:rPr lang="en-IN" sz="900" dirty="0"/>
              <a:t>();</a:t>
            </a:r>
          </a:p>
          <a:p>
            <a:r>
              <a:rPr lang="en-IN" sz="900" dirty="0"/>
              <a:t>                break;</a:t>
            </a:r>
          </a:p>
        </p:txBody>
      </p:sp>
    </p:spTree>
    <p:extLst>
      <p:ext uri="{BB962C8B-B14F-4D97-AF65-F5344CB8AC3E}">
        <p14:creationId xmlns:p14="http://schemas.microsoft.com/office/powerpoint/2010/main" val="72873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0F2B3-470C-076D-4375-296B2A72D6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47CB92-514F-CFEB-6217-AD2F7C7B389C}"/>
              </a:ext>
            </a:extLst>
          </p:cNvPr>
          <p:cNvSpPr txBox="1"/>
          <p:nvPr/>
        </p:nvSpPr>
        <p:spPr>
          <a:xfrm>
            <a:off x="702129" y="260488"/>
            <a:ext cx="4572000" cy="2862322"/>
          </a:xfrm>
          <a:prstGeom prst="rect">
            <a:avLst/>
          </a:prstGeom>
          <a:noFill/>
        </p:spPr>
        <p:txBody>
          <a:bodyPr wrap="square">
            <a:spAutoFit/>
          </a:bodyPr>
          <a:lstStyle/>
          <a:p>
            <a:r>
              <a:rPr lang="en-IN" sz="900" dirty="0"/>
              <a:t> case 9:</a:t>
            </a:r>
          </a:p>
          <a:p>
            <a:r>
              <a:rPr lang="en-IN" sz="900" dirty="0"/>
              <a:t>                </a:t>
            </a:r>
            <a:r>
              <a:rPr lang="en-IN" sz="900" dirty="0" err="1"/>
              <a:t>power_rangers_course_reference_compare_search_binary_search</a:t>
            </a:r>
            <a:r>
              <a:rPr lang="en-IN" sz="900" dirty="0"/>
              <a:t>();</a:t>
            </a:r>
          </a:p>
          <a:p>
            <a:r>
              <a:rPr lang="en-IN" sz="900" dirty="0"/>
              <a:t>                break;</a:t>
            </a:r>
          </a:p>
          <a:p>
            <a:r>
              <a:rPr lang="en-IN" sz="900" dirty="0"/>
              <a:t>            case 10:</a:t>
            </a:r>
          </a:p>
          <a:p>
            <a:r>
              <a:rPr lang="en-IN" sz="900" dirty="0"/>
              <a:t>            	</a:t>
            </a:r>
            <a:r>
              <a:rPr lang="en-IN" sz="900" dirty="0" err="1"/>
              <a:t>power_rangers_course_reference_complexity_sorting</a:t>
            </a:r>
            <a:r>
              <a:rPr lang="en-IN" sz="900" dirty="0"/>
              <a:t>();</a:t>
            </a:r>
          </a:p>
          <a:p>
            <a:r>
              <a:rPr lang="en-IN" sz="900" dirty="0"/>
              <a:t>            	break;</a:t>
            </a:r>
          </a:p>
          <a:p>
            <a:r>
              <a:rPr lang="en-IN" sz="900" dirty="0"/>
              <a:t>            case 11:</a:t>
            </a:r>
          </a:p>
          <a:p>
            <a:r>
              <a:rPr lang="en-IN" sz="900" dirty="0"/>
              <a:t>            	</a:t>
            </a:r>
            <a:r>
              <a:rPr lang="en-IN" sz="900" dirty="0" err="1"/>
              <a:t>power_rangers_course_reference_linear_search_details</a:t>
            </a:r>
            <a:r>
              <a:rPr lang="en-IN" sz="900" dirty="0"/>
              <a:t>();</a:t>
            </a:r>
          </a:p>
          <a:p>
            <a:r>
              <a:rPr lang="en-IN" sz="900" dirty="0"/>
              <a:t>            	break;</a:t>
            </a:r>
          </a:p>
          <a:p>
            <a:r>
              <a:rPr lang="en-IN" sz="900" dirty="0"/>
              <a:t>            case 12:</a:t>
            </a:r>
          </a:p>
          <a:p>
            <a:r>
              <a:rPr lang="en-IN" sz="900" dirty="0"/>
              <a:t>            	</a:t>
            </a:r>
            <a:r>
              <a:rPr lang="en-IN" sz="900" dirty="0" err="1"/>
              <a:t>power_rangers_course_reference_insertion_sort_details</a:t>
            </a:r>
            <a:r>
              <a:rPr lang="en-IN" sz="900" dirty="0"/>
              <a:t>();</a:t>
            </a:r>
          </a:p>
          <a:p>
            <a:r>
              <a:rPr lang="en-IN" sz="900" dirty="0"/>
              <a:t>            	break;</a:t>
            </a:r>
          </a:p>
          <a:p>
            <a:r>
              <a:rPr lang="en-IN" sz="900" dirty="0"/>
              <a:t>	    case 13:  </a:t>
            </a:r>
          </a:p>
          <a:p>
            <a:r>
              <a:rPr lang="en-IN" sz="900" dirty="0"/>
              <a:t>		exit(0);</a:t>
            </a:r>
          </a:p>
          <a:p>
            <a:r>
              <a:rPr lang="en-IN" sz="900" dirty="0"/>
              <a:t>	    default:</a:t>
            </a:r>
          </a:p>
          <a:p>
            <a:r>
              <a:rPr lang="en-IN" sz="900" dirty="0"/>
              <a:t>		</a:t>
            </a:r>
            <a:r>
              <a:rPr lang="en-IN" sz="900" dirty="0" err="1"/>
              <a:t>cout</a:t>
            </a:r>
            <a:r>
              <a:rPr lang="en-IN" sz="900" dirty="0"/>
              <a:t>&lt;&lt;"Invalid Choice\n";</a:t>
            </a:r>
          </a:p>
          <a:p>
            <a:r>
              <a:rPr lang="en-IN" sz="900" dirty="0"/>
              <a:t>	}</a:t>
            </a:r>
          </a:p>
          <a:p>
            <a:r>
              <a:rPr lang="en-IN" sz="900" dirty="0"/>
              <a:t>	}</a:t>
            </a:r>
          </a:p>
          <a:p>
            <a:r>
              <a:rPr lang="en-IN" sz="900" dirty="0"/>
              <a:t>	return 0;</a:t>
            </a:r>
          </a:p>
          <a:p>
            <a:r>
              <a:rPr lang="en-IN" sz="900" dirty="0"/>
              <a:t>}</a:t>
            </a:r>
          </a:p>
        </p:txBody>
      </p:sp>
    </p:spTree>
    <p:extLst>
      <p:ext uri="{BB962C8B-B14F-4D97-AF65-F5344CB8AC3E}">
        <p14:creationId xmlns:p14="http://schemas.microsoft.com/office/powerpoint/2010/main" val="927699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76047" y="1390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sp>
        <p:nvSpPr>
          <p:cNvPr id="4" name="TextBox 3">
            <a:extLst>
              <a:ext uri="{FF2B5EF4-FFF2-40B4-BE49-F238E27FC236}">
                <a16:creationId xmlns:a16="http://schemas.microsoft.com/office/drawing/2014/main" id="{2BE9013B-20EC-60CB-2AD8-6B10A1AEA04B}"/>
              </a:ext>
            </a:extLst>
          </p:cNvPr>
          <p:cNvSpPr txBox="1"/>
          <p:nvPr/>
        </p:nvSpPr>
        <p:spPr>
          <a:xfrm>
            <a:off x="2303030" y="3800881"/>
            <a:ext cx="1722922" cy="477054"/>
          </a:xfrm>
          <a:prstGeom prst="rect">
            <a:avLst/>
          </a:prstGeom>
          <a:noFill/>
        </p:spPr>
        <p:txBody>
          <a:bodyPr wrap="square" rtlCol="0">
            <a:spAutoFit/>
          </a:bodyPr>
          <a:lstStyle/>
          <a:p>
            <a:endParaRPr lang="en-IN" sz="2500" b="1" dirty="0"/>
          </a:p>
        </p:txBody>
      </p:sp>
      <p:sp>
        <p:nvSpPr>
          <p:cNvPr id="2" name="TextBox 1">
            <a:extLst>
              <a:ext uri="{FF2B5EF4-FFF2-40B4-BE49-F238E27FC236}">
                <a16:creationId xmlns:a16="http://schemas.microsoft.com/office/drawing/2014/main" id="{64165EEB-6498-FF02-4040-7C60CD1A34B7}"/>
              </a:ext>
            </a:extLst>
          </p:cNvPr>
          <p:cNvSpPr txBox="1"/>
          <p:nvPr/>
        </p:nvSpPr>
        <p:spPr>
          <a:xfrm>
            <a:off x="447353" y="663418"/>
            <a:ext cx="788999" cy="338554"/>
          </a:xfrm>
          <a:prstGeom prst="rect">
            <a:avLst/>
          </a:prstGeom>
          <a:noFill/>
        </p:spPr>
        <p:txBody>
          <a:bodyPr wrap="none" rtlCol="0">
            <a:spAutoFit/>
          </a:bodyPr>
          <a:lstStyle/>
          <a:p>
            <a:r>
              <a:rPr lang="en-US" sz="1600" b="1" dirty="0"/>
              <a:t>Menu:</a:t>
            </a:r>
            <a:endParaRPr lang="en-IN" sz="1600" b="1" dirty="0"/>
          </a:p>
        </p:txBody>
      </p:sp>
      <p:pic>
        <p:nvPicPr>
          <p:cNvPr id="3" name="Picture 2">
            <a:extLst>
              <a:ext uri="{FF2B5EF4-FFF2-40B4-BE49-F238E27FC236}">
                <a16:creationId xmlns:a16="http://schemas.microsoft.com/office/drawing/2014/main" id="{D847E20D-849A-705E-A12B-33E21DBE5930}"/>
              </a:ext>
            </a:extLst>
          </p:cNvPr>
          <p:cNvPicPr>
            <a:picLocks noChangeAspect="1"/>
          </p:cNvPicPr>
          <p:nvPr/>
        </p:nvPicPr>
        <p:blipFill>
          <a:blip r:embed="rId3"/>
          <a:stretch>
            <a:fillRect/>
          </a:stretch>
        </p:blipFill>
        <p:spPr>
          <a:xfrm>
            <a:off x="1396721" y="1113873"/>
            <a:ext cx="5624788" cy="35871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D6955-F930-BA0A-4EBA-DB00C8AEA9F9}"/>
              </a:ext>
            </a:extLst>
          </p:cNvPr>
          <p:cNvSpPr txBox="1"/>
          <p:nvPr/>
        </p:nvSpPr>
        <p:spPr>
          <a:xfrm>
            <a:off x="457200" y="333457"/>
            <a:ext cx="4572000" cy="307777"/>
          </a:xfrm>
          <a:prstGeom prst="rect">
            <a:avLst/>
          </a:prstGeom>
          <a:noFill/>
        </p:spPr>
        <p:txBody>
          <a:bodyPr wrap="square">
            <a:spAutoFit/>
          </a:bodyPr>
          <a:lstStyle/>
          <a:p>
            <a:r>
              <a:rPr lang="en-US" sz="1400" b="1" dirty="0"/>
              <a:t>To create a Course Reference</a:t>
            </a:r>
            <a:endParaRPr lang="en-IN" sz="1400" b="1" dirty="0"/>
          </a:p>
        </p:txBody>
      </p:sp>
      <p:pic>
        <p:nvPicPr>
          <p:cNvPr id="4" name="Picture 3">
            <a:extLst>
              <a:ext uri="{FF2B5EF4-FFF2-40B4-BE49-F238E27FC236}">
                <a16:creationId xmlns:a16="http://schemas.microsoft.com/office/drawing/2014/main" id="{9DAFCAD3-E5B1-B010-5E4B-9E9F9D2DBAE9}"/>
              </a:ext>
            </a:extLst>
          </p:cNvPr>
          <p:cNvPicPr>
            <a:picLocks noChangeAspect="1"/>
          </p:cNvPicPr>
          <p:nvPr/>
        </p:nvPicPr>
        <p:blipFill>
          <a:blip r:embed="rId2"/>
          <a:stretch>
            <a:fillRect/>
          </a:stretch>
        </p:blipFill>
        <p:spPr>
          <a:xfrm>
            <a:off x="1331406" y="776075"/>
            <a:ext cx="6046480" cy="3955441"/>
          </a:xfrm>
          <a:prstGeom prst="rect">
            <a:avLst/>
          </a:prstGeom>
        </p:spPr>
      </p:pic>
    </p:spTree>
    <p:extLst>
      <p:ext uri="{BB962C8B-B14F-4D97-AF65-F5344CB8AC3E}">
        <p14:creationId xmlns:p14="http://schemas.microsoft.com/office/powerpoint/2010/main" val="35881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F3C1AB-9BF0-EE3B-8745-CEAA309F4521}"/>
              </a:ext>
            </a:extLst>
          </p:cNvPr>
          <p:cNvSpPr txBox="1"/>
          <p:nvPr/>
        </p:nvSpPr>
        <p:spPr>
          <a:xfrm>
            <a:off x="386862" y="450061"/>
            <a:ext cx="4572000" cy="307777"/>
          </a:xfrm>
          <a:prstGeom prst="rect">
            <a:avLst/>
          </a:prstGeom>
          <a:noFill/>
        </p:spPr>
        <p:txBody>
          <a:bodyPr wrap="square">
            <a:spAutoFit/>
          </a:bodyPr>
          <a:lstStyle/>
          <a:p>
            <a:r>
              <a:rPr lang="en-US" sz="1400" b="1" dirty="0"/>
              <a:t>To update a Course Reference</a:t>
            </a:r>
            <a:endParaRPr lang="en-IN" sz="1400" b="1" dirty="0"/>
          </a:p>
        </p:txBody>
      </p:sp>
      <p:pic>
        <p:nvPicPr>
          <p:cNvPr id="3" name="Picture 2">
            <a:extLst>
              <a:ext uri="{FF2B5EF4-FFF2-40B4-BE49-F238E27FC236}">
                <a16:creationId xmlns:a16="http://schemas.microsoft.com/office/drawing/2014/main" id="{47206841-29D9-E321-B2B8-6FDBBCE1591C}"/>
              </a:ext>
            </a:extLst>
          </p:cNvPr>
          <p:cNvPicPr>
            <a:picLocks noChangeAspect="1"/>
          </p:cNvPicPr>
          <p:nvPr/>
        </p:nvPicPr>
        <p:blipFill>
          <a:blip r:embed="rId2"/>
          <a:stretch>
            <a:fillRect/>
          </a:stretch>
        </p:blipFill>
        <p:spPr>
          <a:xfrm>
            <a:off x="1431890" y="857113"/>
            <a:ext cx="6154616" cy="3954790"/>
          </a:xfrm>
          <a:prstGeom prst="rect">
            <a:avLst/>
          </a:prstGeom>
        </p:spPr>
      </p:pic>
    </p:spTree>
    <p:extLst>
      <p:ext uri="{BB962C8B-B14F-4D97-AF65-F5344CB8AC3E}">
        <p14:creationId xmlns:p14="http://schemas.microsoft.com/office/powerpoint/2010/main" val="93829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BF11C-6F4D-0AFF-96C9-7805C3982767}"/>
              </a:ext>
            </a:extLst>
          </p:cNvPr>
          <p:cNvSpPr txBox="1"/>
          <p:nvPr/>
        </p:nvSpPr>
        <p:spPr>
          <a:xfrm>
            <a:off x="235616" y="267133"/>
            <a:ext cx="4710164" cy="307777"/>
          </a:xfrm>
          <a:prstGeom prst="rect">
            <a:avLst/>
          </a:prstGeom>
          <a:noFill/>
        </p:spPr>
        <p:txBody>
          <a:bodyPr wrap="square">
            <a:spAutoFit/>
          </a:bodyPr>
          <a:lstStyle/>
          <a:p>
            <a:r>
              <a:rPr lang="en-US" sz="1400" b="1" dirty="0"/>
              <a:t>To retrieve all Course References</a:t>
            </a:r>
            <a:endParaRPr lang="en-IN" sz="1400" b="1" dirty="0"/>
          </a:p>
        </p:txBody>
      </p:sp>
      <p:pic>
        <p:nvPicPr>
          <p:cNvPr id="4" name="Picture 3">
            <a:extLst>
              <a:ext uri="{FF2B5EF4-FFF2-40B4-BE49-F238E27FC236}">
                <a16:creationId xmlns:a16="http://schemas.microsoft.com/office/drawing/2014/main" id="{5EF2B8DC-8DCE-7085-21A8-7D14F185483C}"/>
              </a:ext>
            </a:extLst>
          </p:cNvPr>
          <p:cNvPicPr>
            <a:picLocks noChangeAspect="1"/>
          </p:cNvPicPr>
          <p:nvPr/>
        </p:nvPicPr>
        <p:blipFill>
          <a:blip r:embed="rId2"/>
          <a:stretch>
            <a:fillRect/>
          </a:stretch>
        </p:blipFill>
        <p:spPr>
          <a:xfrm>
            <a:off x="931984" y="959234"/>
            <a:ext cx="7172012" cy="3377829"/>
          </a:xfrm>
          <a:prstGeom prst="rect">
            <a:avLst/>
          </a:prstGeom>
        </p:spPr>
      </p:pic>
    </p:spTree>
    <p:extLst>
      <p:ext uri="{BB962C8B-B14F-4D97-AF65-F5344CB8AC3E}">
        <p14:creationId xmlns:p14="http://schemas.microsoft.com/office/powerpoint/2010/main" val="1926616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0D984-54D2-E5DF-97DA-1104C87A4966}"/>
              </a:ext>
            </a:extLst>
          </p:cNvPr>
          <p:cNvSpPr txBox="1"/>
          <p:nvPr/>
        </p:nvSpPr>
        <p:spPr>
          <a:xfrm>
            <a:off x="211753" y="321195"/>
            <a:ext cx="6500545" cy="307777"/>
          </a:xfrm>
          <a:prstGeom prst="rect">
            <a:avLst/>
          </a:prstGeom>
          <a:noFill/>
        </p:spPr>
        <p:txBody>
          <a:bodyPr wrap="square">
            <a:spAutoFit/>
          </a:bodyPr>
          <a:lstStyle/>
          <a:p>
            <a:r>
              <a:rPr lang="en-US" sz="1400" b="1" dirty="0"/>
              <a:t>To delete a Course Reference</a:t>
            </a:r>
            <a:endParaRPr lang="en-IN" sz="1400" b="1" dirty="0"/>
          </a:p>
        </p:txBody>
      </p:sp>
      <p:pic>
        <p:nvPicPr>
          <p:cNvPr id="4" name="Picture 3">
            <a:extLst>
              <a:ext uri="{FF2B5EF4-FFF2-40B4-BE49-F238E27FC236}">
                <a16:creationId xmlns:a16="http://schemas.microsoft.com/office/drawing/2014/main" id="{9664BE33-E2A5-D933-71E0-BABA16087BD3}"/>
              </a:ext>
            </a:extLst>
          </p:cNvPr>
          <p:cNvPicPr>
            <a:picLocks noChangeAspect="1"/>
          </p:cNvPicPr>
          <p:nvPr/>
        </p:nvPicPr>
        <p:blipFill>
          <a:blip r:embed="rId2"/>
          <a:stretch>
            <a:fillRect/>
          </a:stretch>
        </p:blipFill>
        <p:spPr>
          <a:xfrm>
            <a:off x="1145512" y="1125586"/>
            <a:ext cx="6852976" cy="3424087"/>
          </a:xfrm>
          <a:prstGeom prst="rect">
            <a:avLst/>
          </a:prstGeom>
        </p:spPr>
      </p:pic>
    </p:spTree>
    <p:extLst>
      <p:ext uri="{BB962C8B-B14F-4D97-AF65-F5344CB8AC3E}">
        <p14:creationId xmlns:p14="http://schemas.microsoft.com/office/powerpoint/2010/main" val="35530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1A03A-9594-9789-CB23-5E27AEA3D28F}"/>
              </a:ext>
            </a:extLst>
          </p:cNvPr>
          <p:cNvSpPr txBox="1"/>
          <p:nvPr/>
        </p:nvSpPr>
        <p:spPr>
          <a:xfrm>
            <a:off x="241160" y="308336"/>
            <a:ext cx="4572000" cy="307777"/>
          </a:xfrm>
          <a:prstGeom prst="rect">
            <a:avLst/>
          </a:prstGeom>
          <a:noFill/>
        </p:spPr>
        <p:txBody>
          <a:bodyPr wrap="square">
            <a:spAutoFit/>
          </a:bodyPr>
          <a:lstStyle/>
          <a:p>
            <a:r>
              <a:rPr lang="en-US" sz="1400" b="1" dirty="0"/>
              <a:t>To search a Course Reference (used Linear Search)</a:t>
            </a:r>
            <a:endParaRPr lang="en-IN" sz="1400" b="1" dirty="0"/>
          </a:p>
        </p:txBody>
      </p:sp>
      <p:pic>
        <p:nvPicPr>
          <p:cNvPr id="4" name="Picture 3">
            <a:extLst>
              <a:ext uri="{FF2B5EF4-FFF2-40B4-BE49-F238E27FC236}">
                <a16:creationId xmlns:a16="http://schemas.microsoft.com/office/drawing/2014/main" id="{272A7CF7-6FD0-58C3-64E0-47FF25D8AFDF}"/>
              </a:ext>
            </a:extLst>
          </p:cNvPr>
          <p:cNvPicPr>
            <a:picLocks noChangeAspect="1"/>
          </p:cNvPicPr>
          <p:nvPr/>
        </p:nvPicPr>
        <p:blipFill>
          <a:blip r:embed="rId2"/>
          <a:stretch>
            <a:fillRect/>
          </a:stretch>
        </p:blipFill>
        <p:spPr>
          <a:xfrm>
            <a:off x="1170633" y="763584"/>
            <a:ext cx="6342182" cy="4071580"/>
          </a:xfrm>
          <a:prstGeom prst="rect">
            <a:avLst/>
          </a:prstGeom>
        </p:spPr>
      </p:pic>
    </p:spTree>
    <p:extLst>
      <p:ext uri="{BB962C8B-B14F-4D97-AF65-F5344CB8AC3E}">
        <p14:creationId xmlns:p14="http://schemas.microsoft.com/office/powerpoint/2010/main" val="226885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0E545-1908-3AC7-B83A-FDF2308749E8}"/>
              </a:ext>
            </a:extLst>
          </p:cNvPr>
          <p:cNvSpPr txBox="1"/>
          <p:nvPr/>
        </p:nvSpPr>
        <p:spPr>
          <a:xfrm>
            <a:off x="195942" y="321194"/>
            <a:ext cx="6209881" cy="307777"/>
          </a:xfrm>
          <a:prstGeom prst="rect">
            <a:avLst/>
          </a:prstGeom>
          <a:noFill/>
        </p:spPr>
        <p:txBody>
          <a:bodyPr wrap="square">
            <a:spAutoFit/>
          </a:bodyPr>
          <a:lstStyle/>
          <a:p>
            <a:r>
              <a:rPr lang="en-US" sz="1400" b="1" dirty="0"/>
              <a:t>To sort all Course References and display them (us</a:t>
            </a:r>
            <a:r>
              <a:rPr lang="en-US" b="1" dirty="0"/>
              <a:t>ed</a:t>
            </a:r>
            <a:r>
              <a:rPr lang="en-US" sz="1400" b="1" dirty="0"/>
              <a:t> Insertion Sort)</a:t>
            </a:r>
            <a:endParaRPr lang="en-IN" sz="1400" b="1" dirty="0"/>
          </a:p>
        </p:txBody>
      </p:sp>
      <p:pic>
        <p:nvPicPr>
          <p:cNvPr id="3" name="Picture 2">
            <a:extLst>
              <a:ext uri="{FF2B5EF4-FFF2-40B4-BE49-F238E27FC236}">
                <a16:creationId xmlns:a16="http://schemas.microsoft.com/office/drawing/2014/main" id="{85823F9E-B506-3155-CF9E-B9FC0AD62C55}"/>
              </a:ext>
            </a:extLst>
          </p:cNvPr>
          <p:cNvPicPr>
            <a:picLocks noChangeAspect="1"/>
          </p:cNvPicPr>
          <p:nvPr/>
        </p:nvPicPr>
        <p:blipFill>
          <a:blip r:embed="rId2"/>
          <a:stretch>
            <a:fillRect/>
          </a:stretch>
        </p:blipFill>
        <p:spPr>
          <a:xfrm>
            <a:off x="590340" y="962725"/>
            <a:ext cx="7963319" cy="3707441"/>
          </a:xfrm>
          <a:prstGeom prst="rect">
            <a:avLst/>
          </a:prstGeom>
        </p:spPr>
      </p:pic>
    </p:spTree>
    <p:extLst>
      <p:ext uri="{BB962C8B-B14F-4D97-AF65-F5344CB8AC3E}">
        <p14:creationId xmlns:p14="http://schemas.microsoft.com/office/powerpoint/2010/main" val="681255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8E9D5-951C-94F2-7E45-0F3D2F870342}"/>
              </a:ext>
            </a:extLst>
          </p:cNvPr>
          <p:cNvSpPr txBox="1"/>
          <p:nvPr/>
        </p:nvSpPr>
        <p:spPr>
          <a:xfrm>
            <a:off x="221380" y="245831"/>
            <a:ext cx="6174396" cy="523220"/>
          </a:xfrm>
          <a:prstGeom prst="rect">
            <a:avLst/>
          </a:prstGeom>
          <a:noFill/>
        </p:spPr>
        <p:txBody>
          <a:bodyPr wrap="square">
            <a:spAutoFit/>
          </a:bodyPr>
          <a:lstStyle/>
          <a:p>
            <a:r>
              <a:rPr lang="en-US" sz="1400" b="1" dirty="0"/>
              <a:t>To sort all Course References using compared algorithm and display them (us</a:t>
            </a:r>
            <a:r>
              <a:rPr lang="en-US" b="1" dirty="0"/>
              <a:t>ed</a:t>
            </a:r>
            <a:r>
              <a:rPr lang="en-US" sz="1400" b="1" dirty="0"/>
              <a:t> Selection Sort)</a:t>
            </a:r>
            <a:endParaRPr lang="en-IN" sz="1400" b="1" dirty="0"/>
          </a:p>
        </p:txBody>
      </p:sp>
      <p:pic>
        <p:nvPicPr>
          <p:cNvPr id="4" name="Picture 3">
            <a:extLst>
              <a:ext uri="{FF2B5EF4-FFF2-40B4-BE49-F238E27FC236}">
                <a16:creationId xmlns:a16="http://schemas.microsoft.com/office/drawing/2014/main" id="{7F9B284D-258A-D46F-8E48-94B181635D80}"/>
              </a:ext>
            </a:extLst>
          </p:cNvPr>
          <p:cNvPicPr>
            <a:picLocks noChangeAspect="1"/>
          </p:cNvPicPr>
          <p:nvPr/>
        </p:nvPicPr>
        <p:blipFill>
          <a:blip r:embed="rId2"/>
          <a:stretch>
            <a:fillRect/>
          </a:stretch>
        </p:blipFill>
        <p:spPr>
          <a:xfrm>
            <a:off x="547634" y="953628"/>
            <a:ext cx="7872884" cy="3691591"/>
          </a:xfrm>
          <a:prstGeom prst="rect">
            <a:avLst/>
          </a:prstGeom>
        </p:spPr>
      </p:pic>
    </p:spTree>
    <p:extLst>
      <p:ext uri="{BB962C8B-B14F-4D97-AF65-F5344CB8AC3E}">
        <p14:creationId xmlns:p14="http://schemas.microsoft.com/office/powerpoint/2010/main" val="60117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t>Module Description</a:t>
            </a:r>
            <a:r>
              <a:rPr lang="en" dirty="0"/>
              <a:t> : C</a:t>
            </a:r>
            <a:r>
              <a:rPr lang="en-IN" dirty="0" err="1"/>
              <a:t>ourse</a:t>
            </a:r>
            <a:r>
              <a:rPr lang="en-IN" dirty="0"/>
              <a:t> Reference Setting</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200" dirty="0"/>
              <a:t>This system provides several key features: users can create new course references, update or delete existing ones, and retrieve a complete list of course references. The program also includes a Linear Search feature to find a course reference by its reference code and a Selection Sort feature to sort the references alphabetically by the reference code. Data is read from and written to a file, ensuring that the course references are preserved between sessions.</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A9B53-F787-85EE-5EED-D80FC41F557D}"/>
              </a:ext>
            </a:extLst>
          </p:cNvPr>
          <p:cNvSpPr txBox="1"/>
          <p:nvPr/>
        </p:nvSpPr>
        <p:spPr>
          <a:xfrm>
            <a:off x="90434" y="237998"/>
            <a:ext cx="6938387" cy="307777"/>
          </a:xfrm>
          <a:prstGeom prst="rect">
            <a:avLst/>
          </a:prstGeom>
          <a:noFill/>
        </p:spPr>
        <p:txBody>
          <a:bodyPr wrap="square">
            <a:spAutoFit/>
          </a:bodyPr>
          <a:lstStyle/>
          <a:p>
            <a:r>
              <a:rPr lang="en-US" sz="1400" b="1" dirty="0"/>
              <a:t>To search a Course Reference using compared algorithm (used </a:t>
            </a:r>
            <a:r>
              <a:rPr lang="en-US" b="1" dirty="0"/>
              <a:t>Binary Search</a:t>
            </a:r>
            <a:r>
              <a:rPr lang="en-US" sz="1400" b="1" dirty="0"/>
              <a:t>)</a:t>
            </a:r>
            <a:endParaRPr lang="en-IN" sz="1400" b="1" dirty="0"/>
          </a:p>
        </p:txBody>
      </p:sp>
      <p:pic>
        <p:nvPicPr>
          <p:cNvPr id="4" name="Picture 3">
            <a:extLst>
              <a:ext uri="{FF2B5EF4-FFF2-40B4-BE49-F238E27FC236}">
                <a16:creationId xmlns:a16="http://schemas.microsoft.com/office/drawing/2014/main" id="{56D6C2A4-21E3-F23B-DF50-E1A1EECFE350}"/>
              </a:ext>
            </a:extLst>
          </p:cNvPr>
          <p:cNvPicPr>
            <a:picLocks noChangeAspect="1"/>
          </p:cNvPicPr>
          <p:nvPr/>
        </p:nvPicPr>
        <p:blipFill>
          <a:blip r:embed="rId2"/>
          <a:stretch>
            <a:fillRect/>
          </a:stretch>
        </p:blipFill>
        <p:spPr>
          <a:xfrm>
            <a:off x="998962" y="796704"/>
            <a:ext cx="6552374" cy="4049067"/>
          </a:xfrm>
          <a:prstGeom prst="rect">
            <a:avLst/>
          </a:prstGeom>
        </p:spPr>
      </p:pic>
    </p:spTree>
    <p:extLst>
      <p:ext uri="{BB962C8B-B14F-4D97-AF65-F5344CB8AC3E}">
        <p14:creationId xmlns:p14="http://schemas.microsoft.com/office/powerpoint/2010/main" val="3602282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02CA9-D2ED-3F3C-185F-84F7D3872326}"/>
              </a:ext>
            </a:extLst>
          </p:cNvPr>
          <p:cNvSpPr txBox="1"/>
          <p:nvPr/>
        </p:nvSpPr>
        <p:spPr>
          <a:xfrm>
            <a:off x="226088" y="253070"/>
            <a:ext cx="4572000" cy="307777"/>
          </a:xfrm>
          <a:prstGeom prst="rect">
            <a:avLst/>
          </a:prstGeom>
          <a:noFill/>
        </p:spPr>
        <p:txBody>
          <a:bodyPr wrap="square">
            <a:spAutoFit/>
          </a:bodyPr>
          <a:lstStyle/>
          <a:p>
            <a:r>
              <a:rPr lang="en-US" sz="1400" b="1" dirty="0"/>
              <a:t>To </a:t>
            </a:r>
            <a:r>
              <a:rPr lang="en-US" b="1" dirty="0"/>
              <a:t>display Search Time Complexities</a:t>
            </a:r>
            <a:endParaRPr lang="en-IN" sz="1400" b="1" dirty="0"/>
          </a:p>
        </p:txBody>
      </p:sp>
      <p:pic>
        <p:nvPicPr>
          <p:cNvPr id="4" name="Picture 3">
            <a:extLst>
              <a:ext uri="{FF2B5EF4-FFF2-40B4-BE49-F238E27FC236}">
                <a16:creationId xmlns:a16="http://schemas.microsoft.com/office/drawing/2014/main" id="{788D14E5-8FE5-F5D5-11CC-B97DC98ECC16}"/>
              </a:ext>
            </a:extLst>
          </p:cNvPr>
          <p:cNvPicPr>
            <a:picLocks noChangeAspect="1"/>
          </p:cNvPicPr>
          <p:nvPr/>
        </p:nvPicPr>
        <p:blipFill>
          <a:blip r:embed="rId2"/>
          <a:stretch>
            <a:fillRect/>
          </a:stretch>
        </p:blipFill>
        <p:spPr>
          <a:xfrm>
            <a:off x="914398" y="798803"/>
            <a:ext cx="6749741" cy="3982955"/>
          </a:xfrm>
          <a:prstGeom prst="rect">
            <a:avLst/>
          </a:prstGeom>
        </p:spPr>
      </p:pic>
    </p:spTree>
    <p:extLst>
      <p:ext uri="{BB962C8B-B14F-4D97-AF65-F5344CB8AC3E}">
        <p14:creationId xmlns:p14="http://schemas.microsoft.com/office/powerpoint/2010/main" val="780804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81318-43FA-BD07-0BE4-FD02489E0E4D}"/>
              </a:ext>
            </a:extLst>
          </p:cNvPr>
          <p:cNvSpPr txBox="1"/>
          <p:nvPr/>
        </p:nvSpPr>
        <p:spPr>
          <a:xfrm>
            <a:off x="246185" y="217901"/>
            <a:ext cx="4572000" cy="307777"/>
          </a:xfrm>
          <a:prstGeom prst="rect">
            <a:avLst/>
          </a:prstGeom>
          <a:noFill/>
        </p:spPr>
        <p:txBody>
          <a:bodyPr wrap="square">
            <a:spAutoFit/>
          </a:bodyPr>
          <a:lstStyle/>
          <a:p>
            <a:r>
              <a:rPr lang="en-US" sz="1400" b="1" dirty="0"/>
              <a:t>To </a:t>
            </a:r>
            <a:r>
              <a:rPr lang="en-US" b="1" dirty="0"/>
              <a:t>display Sort Time Complexities</a:t>
            </a:r>
            <a:endParaRPr lang="en-IN" sz="1400" b="1" dirty="0"/>
          </a:p>
        </p:txBody>
      </p:sp>
      <p:pic>
        <p:nvPicPr>
          <p:cNvPr id="4" name="Picture 3">
            <a:extLst>
              <a:ext uri="{FF2B5EF4-FFF2-40B4-BE49-F238E27FC236}">
                <a16:creationId xmlns:a16="http://schemas.microsoft.com/office/drawing/2014/main" id="{F572C1E0-EF45-13DA-11F1-4E0C168F1E2F}"/>
              </a:ext>
            </a:extLst>
          </p:cNvPr>
          <p:cNvPicPr>
            <a:picLocks noChangeAspect="1"/>
          </p:cNvPicPr>
          <p:nvPr/>
        </p:nvPicPr>
        <p:blipFill>
          <a:blip r:embed="rId2"/>
          <a:stretch>
            <a:fillRect/>
          </a:stretch>
        </p:blipFill>
        <p:spPr>
          <a:xfrm>
            <a:off x="1019908" y="695082"/>
            <a:ext cx="6678851" cy="4006289"/>
          </a:xfrm>
          <a:prstGeom prst="rect">
            <a:avLst/>
          </a:prstGeom>
        </p:spPr>
      </p:pic>
    </p:spTree>
    <p:extLst>
      <p:ext uri="{BB962C8B-B14F-4D97-AF65-F5344CB8AC3E}">
        <p14:creationId xmlns:p14="http://schemas.microsoft.com/office/powerpoint/2010/main" val="2020556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A520A4-476F-DCE3-6A32-94751243DF83}"/>
              </a:ext>
            </a:extLst>
          </p:cNvPr>
          <p:cNvSpPr txBox="1"/>
          <p:nvPr/>
        </p:nvSpPr>
        <p:spPr>
          <a:xfrm>
            <a:off x="205990" y="268143"/>
            <a:ext cx="5114611" cy="307777"/>
          </a:xfrm>
          <a:prstGeom prst="rect">
            <a:avLst/>
          </a:prstGeom>
          <a:noFill/>
        </p:spPr>
        <p:txBody>
          <a:bodyPr wrap="square">
            <a:spAutoFit/>
          </a:bodyPr>
          <a:lstStyle/>
          <a:p>
            <a:r>
              <a:rPr lang="en-US" sz="1400" b="1" dirty="0"/>
              <a:t>To </a:t>
            </a:r>
            <a:r>
              <a:rPr lang="en-US" b="1" dirty="0"/>
              <a:t>display pseudocode details for Sorting Algorithm</a:t>
            </a:r>
            <a:endParaRPr lang="en-IN" sz="1400" b="1" dirty="0"/>
          </a:p>
        </p:txBody>
      </p:sp>
      <p:pic>
        <p:nvPicPr>
          <p:cNvPr id="4" name="Picture 3">
            <a:extLst>
              <a:ext uri="{FF2B5EF4-FFF2-40B4-BE49-F238E27FC236}">
                <a16:creationId xmlns:a16="http://schemas.microsoft.com/office/drawing/2014/main" id="{3D11B76E-576C-FCDD-59DF-122C168B9EE4}"/>
              </a:ext>
            </a:extLst>
          </p:cNvPr>
          <p:cNvPicPr>
            <a:picLocks noChangeAspect="1"/>
          </p:cNvPicPr>
          <p:nvPr/>
        </p:nvPicPr>
        <p:blipFill>
          <a:blip r:embed="rId2"/>
          <a:stretch>
            <a:fillRect/>
          </a:stretch>
        </p:blipFill>
        <p:spPr>
          <a:xfrm>
            <a:off x="1497204" y="764759"/>
            <a:ext cx="5797899" cy="4070963"/>
          </a:xfrm>
          <a:prstGeom prst="rect">
            <a:avLst/>
          </a:prstGeom>
        </p:spPr>
      </p:pic>
    </p:spTree>
    <p:extLst>
      <p:ext uri="{BB962C8B-B14F-4D97-AF65-F5344CB8AC3E}">
        <p14:creationId xmlns:p14="http://schemas.microsoft.com/office/powerpoint/2010/main" val="403598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60D915-03AE-2AAC-E316-5E2F7B4DB042}"/>
              </a:ext>
            </a:extLst>
          </p:cNvPr>
          <p:cNvSpPr txBox="1"/>
          <p:nvPr/>
        </p:nvSpPr>
        <p:spPr>
          <a:xfrm>
            <a:off x="301450" y="336266"/>
            <a:ext cx="5240215" cy="307777"/>
          </a:xfrm>
          <a:prstGeom prst="rect">
            <a:avLst/>
          </a:prstGeom>
          <a:noFill/>
        </p:spPr>
        <p:txBody>
          <a:bodyPr wrap="square">
            <a:spAutoFit/>
          </a:bodyPr>
          <a:lstStyle/>
          <a:p>
            <a:r>
              <a:rPr lang="en-US" sz="1400" b="1" dirty="0"/>
              <a:t>To </a:t>
            </a:r>
            <a:r>
              <a:rPr lang="en-US" b="1" dirty="0"/>
              <a:t>display pseudocode details for Searching Algorithm</a:t>
            </a:r>
            <a:endParaRPr lang="en-IN" sz="1400" b="1" dirty="0"/>
          </a:p>
        </p:txBody>
      </p:sp>
      <p:pic>
        <p:nvPicPr>
          <p:cNvPr id="4" name="Picture 3">
            <a:extLst>
              <a:ext uri="{FF2B5EF4-FFF2-40B4-BE49-F238E27FC236}">
                <a16:creationId xmlns:a16="http://schemas.microsoft.com/office/drawing/2014/main" id="{D3AA8EDF-9E89-0F3B-B592-6B9E1B492905}"/>
              </a:ext>
            </a:extLst>
          </p:cNvPr>
          <p:cNvPicPr>
            <a:picLocks noChangeAspect="1"/>
          </p:cNvPicPr>
          <p:nvPr/>
        </p:nvPicPr>
        <p:blipFill>
          <a:blip r:embed="rId2"/>
          <a:stretch>
            <a:fillRect/>
          </a:stretch>
        </p:blipFill>
        <p:spPr>
          <a:xfrm>
            <a:off x="1346479" y="932116"/>
            <a:ext cx="6290268" cy="3705894"/>
          </a:xfrm>
          <a:prstGeom prst="rect">
            <a:avLst/>
          </a:prstGeom>
        </p:spPr>
      </p:pic>
    </p:spTree>
    <p:extLst>
      <p:ext uri="{BB962C8B-B14F-4D97-AF65-F5344CB8AC3E}">
        <p14:creationId xmlns:p14="http://schemas.microsoft.com/office/powerpoint/2010/main" val="2880347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C70C7-FE53-8302-CF5D-6CB10C1E5C36}"/>
              </a:ext>
            </a:extLst>
          </p:cNvPr>
          <p:cNvSpPr txBox="1"/>
          <p:nvPr/>
        </p:nvSpPr>
        <p:spPr>
          <a:xfrm>
            <a:off x="130628" y="178303"/>
            <a:ext cx="7280032" cy="523220"/>
          </a:xfrm>
          <a:prstGeom prst="rect">
            <a:avLst/>
          </a:prstGeom>
          <a:noFill/>
        </p:spPr>
        <p:txBody>
          <a:bodyPr wrap="square">
            <a:spAutoFit/>
          </a:bodyPr>
          <a:lstStyle/>
          <a:p>
            <a:r>
              <a:rPr lang="en-US" sz="1400" b="1" dirty="0"/>
              <a:t>Details of module being stored in "course_reference_setting.txt" file and updated dynamically based on CRUD operations.</a:t>
            </a:r>
            <a:endParaRPr lang="en-IN" sz="1400" b="1" dirty="0"/>
          </a:p>
        </p:txBody>
      </p:sp>
      <p:pic>
        <p:nvPicPr>
          <p:cNvPr id="4" name="Picture 3">
            <a:extLst>
              <a:ext uri="{FF2B5EF4-FFF2-40B4-BE49-F238E27FC236}">
                <a16:creationId xmlns:a16="http://schemas.microsoft.com/office/drawing/2014/main" id="{8554FDF7-EB57-C893-CB6F-200B7714B2C8}"/>
              </a:ext>
            </a:extLst>
          </p:cNvPr>
          <p:cNvPicPr>
            <a:picLocks noChangeAspect="1"/>
          </p:cNvPicPr>
          <p:nvPr/>
        </p:nvPicPr>
        <p:blipFill>
          <a:blip r:embed="rId2"/>
          <a:stretch>
            <a:fillRect/>
          </a:stretch>
        </p:blipFill>
        <p:spPr>
          <a:xfrm>
            <a:off x="1166430" y="831556"/>
            <a:ext cx="6244230" cy="4133641"/>
          </a:xfrm>
          <a:prstGeom prst="rect">
            <a:avLst/>
          </a:prstGeom>
        </p:spPr>
      </p:pic>
    </p:spTree>
    <p:extLst>
      <p:ext uri="{BB962C8B-B14F-4D97-AF65-F5344CB8AC3E}">
        <p14:creationId xmlns:p14="http://schemas.microsoft.com/office/powerpoint/2010/main" val="1276727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In summary, the </a:t>
            </a:r>
            <a:r>
              <a:rPr lang="en-US" sz="1600" dirty="0" err="1"/>
              <a:t>Course_Reference</a:t>
            </a:r>
            <a:r>
              <a:rPr lang="en-US" sz="1600" dirty="0"/>
              <a:t> program is a comprehensive and efficient tool for managing course materials. By using Linear Search and Selection Sort, it offers simple yet powerful functionality for searching and sorting references. This system helps keep course references organized, making it a valuable resource for administrators and educators in any academic setting.</a:t>
            </a:r>
            <a:endParaRPr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46325"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:Field/table details</a:t>
            </a:r>
            <a:endParaRPr dirty="0"/>
          </a:p>
        </p:txBody>
      </p:sp>
      <p:graphicFrame>
        <p:nvGraphicFramePr>
          <p:cNvPr id="84" name="Google Shape;84;p17"/>
          <p:cNvGraphicFramePr/>
          <p:nvPr>
            <p:extLst>
              <p:ext uri="{D42A27DB-BD31-4B8C-83A1-F6EECF244321}">
                <p14:modId xmlns:p14="http://schemas.microsoft.com/office/powerpoint/2010/main" val="1985750608"/>
              </p:ext>
            </p:extLst>
          </p:nvPr>
        </p:nvGraphicFramePr>
        <p:xfrm>
          <a:off x="446325" y="1372150"/>
          <a:ext cx="8059800" cy="3033730"/>
        </p:xfrm>
        <a:graphic>
          <a:graphicData uri="http://schemas.openxmlformats.org/drawingml/2006/table">
            <a:tbl>
              <a:tblPr>
                <a:noFill/>
                <a:tableStyleId>{7186C3C6-7761-4431-AAB2-9C7727C0EC04}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lvl="0" indent="0" algn="l" rtl="0">
                        <a:spcBef>
                          <a:spcPts val="0"/>
                        </a:spcBef>
                        <a:spcAft>
                          <a:spcPts val="0"/>
                        </a:spcAft>
                        <a:buNone/>
                      </a:pPr>
                      <a:r>
                        <a:rPr lang="en" sz="1100" b="1" dirty="0"/>
                        <a:t>Field Name </a:t>
                      </a:r>
                      <a:endParaRPr sz="1100" b="1" dirty="0"/>
                    </a:p>
                  </a:txBody>
                  <a:tcPr marL="63500" marR="63500" marT="63500" marB="63500"/>
                </a:tc>
                <a:tc>
                  <a:txBody>
                    <a:bodyPr/>
                    <a:lstStyle/>
                    <a:p>
                      <a:pPr marL="0" lvl="0" indent="0" algn="l" rtl="0">
                        <a:spcBef>
                          <a:spcPts val="0"/>
                        </a:spcBef>
                        <a:spcAft>
                          <a:spcPts val="0"/>
                        </a:spcAft>
                        <a:buNone/>
                      </a:pPr>
                      <a:r>
                        <a:rPr lang="en" sz="1100" b="1"/>
                        <a:t>Data type</a:t>
                      </a:r>
                      <a:endParaRPr sz="1100" b="1"/>
                    </a:p>
                  </a:txBody>
                  <a:tcPr marL="63500" marR="63500" marT="63500" marB="63500"/>
                </a:tc>
                <a:extLst>
                  <a:ext uri="{0D108BD9-81ED-4DB2-BD59-A6C34878D82A}">
                    <a16:rowId xmlns:a16="http://schemas.microsoft.com/office/drawing/2014/main" val="10000"/>
                  </a:ext>
                </a:extLst>
              </a:tr>
              <a:tr h="428575">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dirty="0"/>
                        <a:t>Integer</a:t>
                      </a:r>
                      <a:endParaRPr sz="1100" dirty="0"/>
                    </a:p>
                  </a:txBody>
                  <a:tcPr marL="63500" marR="63500" marT="63500" marB="63500"/>
                </a:tc>
                <a:extLst>
                  <a:ext uri="{0D108BD9-81ED-4DB2-BD59-A6C34878D82A}">
                    <a16:rowId xmlns:a16="http://schemas.microsoft.com/office/drawing/2014/main" val="10001"/>
                  </a:ext>
                </a:extLst>
              </a:tr>
              <a:tr h="428575">
                <a:tc>
                  <a:txBody>
                    <a:bodyPr/>
                    <a:lstStyle/>
                    <a:p>
                      <a:pPr marL="0" lvl="0" indent="0" algn="l" rtl="0">
                        <a:spcBef>
                          <a:spcPts val="0"/>
                        </a:spcBef>
                        <a:spcAft>
                          <a:spcPts val="0"/>
                        </a:spcAft>
                        <a:buNone/>
                      </a:pPr>
                      <a:r>
                        <a:rPr lang="en-IN" sz="1100" dirty="0"/>
                        <a:t>c</a:t>
                      </a:r>
                      <a:r>
                        <a:rPr lang="en" sz="1100" dirty="0"/>
                        <a:t>our_id</a:t>
                      </a:r>
                      <a:endParaRPr sz="1100" dirty="0"/>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Integer</a:t>
                      </a:r>
                    </a:p>
                    <a:p>
                      <a:pPr marL="0" lvl="0" indent="0" algn="l"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2"/>
                  </a:ext>
                </a:extLst>
              </a:tr>
              <a:tr h="428575">
                <a:tc>
                  <a:txBody>
                    <a:bodyPr/>
                    <a:lstStyle/>
                    <a:p>
                      <a:pPr marL="0" lvl="0" indent="0" algn="l" rtl="0">
                        <a:spcBef>
                          <a:spcPts val="0"/>
                        </a:spcBef>
                        <a:spcAft>
                          <a:spcPts val="0"/>
                        </a:spcAft>
                        <a:buNone/>
                      </a:pPr>
                      <a:r>
                        <a:rPr lang="en-IN" sz="1100" dirty="0"/>
                        <a:t>c</a:t>
                      </a:r>
                      <a:r>
                        <a:rPr lang="en" sz="1100" dirty="0"/>
                        <a:t>our_ref_code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28575">
                <a:tc>
                  <a:txBody>
                    <a:bodyPr/>
                    <a:lstStyle/>
                    <a:p>
                      <a:pPr marL="0" lvl="0" indent="0" algn="l" rtl="0">
                        <a:spcBef>
                          <a:spcPts val="0"/>
                        </a:spcBef>
                        <a:spcAft>
                          <a:spcPts val="0"/>
                        </a:spcAft>
                        <a:buNone/>
                      </a:pPr>
                      <a:r>
                        <a:rPr lang="en-IN" sz="1100" dirty="0"/>
                        <a:t>b</a:t>
                      </a:r>
                      <a:r>
                        <a:rPr lang="en" sz="1100" dirty="0"/>
                        <a:t>ook_title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28575">
                <a:tc>
                  <a:txBody>
                    <a:bodyPr/>
                    <a:lstStyle/>
                    <a:p>
                      <a:pPr marL="0" lvl="0" indent="0" algn="l" rtl="0">
                        <a:spcBef>
                          <a:spcPts val="0"/>
                        </a:spcBef>
                        <a:spcAft>
                          <a:spcPts val="0"/>
                        </a:spcAft>
                        <a:buNone/>
                      </a:pPr>
                      <a:r>
                        <a:rPr lang="en-IN" sz="1100" dirty="0" err="1"/>
                        <a:t>book_author</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28575">
                <a:tc>
                  <a:txBody>
                    <a:bodyPr/>
                    <a:lstStyle/>
                    <a:p>
                      <a:pPr marL="0" lvl="0" indent="0" algn="l" rtl="0">
                        <a:spcBef>
                          <a:spcPts val="0"/>
                        </a:spcBef>
                        <a:spcAft>
                          <a:spcPts val="0"/>
                        </a:spcAft>
                        <a:buNone/>
                      </a:pPr>
                      <a:r>
                        <a:rPr lang="en-IN" sz="1100" dirty="0"/>
                        <a:t>b</a:t>
                      </a:r>
                      <a:r>
                        <a:rPr lang="en" sz="1100" dirty="0"/>
                        <a:t>ook_details</a:t>
                      </a:r>
                      <a:endParaRPr sz="1100" dirty="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rPr>
              <a:t>File name:</a:t>
            </a:r>
            <a:r>
              <a:rPr lang="en-IN" dirty="0">
                <a:solidFill>
                  <a:schemeClr val="dk1"/>
                </a:solidFill>
              </a:rPr>
              <a:t>power_rangers_course_reference.cpp</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Create: </a:t>
            </a:r>
            <a:r>
              <a:rPr lang="en" sz="1800" dirty="0">
                <a:solidFill>
                  <a:schemeClr val="dk1"/>
                </a:solidFill>
              </a:rPr>
              <a:t>power_rangers_course_reference_create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power_rangers_course__reference_update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 power_rangers_course_reference _retrive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 power_rangers_course_reference _delete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Sorting:</a:t>
            </a:r>
            <a:r>
              <a:rPr lang="en" sz="1800" dirty="0">
                <a:solidFill>
                  <a:schemeClr val="dk1"/>
                </a:solidFill>
              </a:rPr>
              <a:t>power_rangers_course_reference_Insertion_Sort</a:t>
            </a:r>
            <a:endParaRPr sz="1800" dirty="0">
              <a:solidFill>
                <a:schemeClr val="dk1"/>
              </a:solidFill>
            </a:endParaRPr>
          </a:p>
          <a:p>
            <a:pPr lvl="1" indent="-342900">
              <a:buClr>
                <a:schemeClr val="dk1"/>
              </a:buClr>
              <a:buSzPts val="1800"/>
            </a:pPr>
            <a:r>
              <a:rPr lang="en" sz="1800" b="1" dirty="0">
                <a:solidFill>
                  <a:schemeClr val="dk1"/>
                </a:solidFill>
              </a:rPr>
              <a:t>Searching:</a:t>
            </a:r>
            <a:r>
              <a:rPr lang="en-US" sz="1800" dirty="0" err="1">
                <a:solidFill>
                  <a:schemeClr val="dk1"/>
                </a:solidFill>
              </a:rPr>
              <a:t>power_rangers_course_reference_Linear_Search</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 power_rangers_course_reference_sorting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:Programming Details</a:t>
            </a:r>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136187" y="1017725"/>
            <a:ext cx="9280187" cy="368075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marL="1371600" marR="0" lvl="2" indent="-342900" algn="l" rtl="0">
              <a:spcBef>
                <a:spcPts val="0"/>
              </a:spcBef>
              <a:spcAft>
                <a:spcPts val="0"/>
              </a:spcAft>
              <a:buClr>
                <a:schemeClr val="dk1"/>
              </a:buClr>
              <a:buSzPts val="1800"/>
              <a:buChar char="■"/>
            </a:pPr>
            <a:r>
              <a:rPr lang="en" sz="1800" dirty="0">
                <a:solidFill>
                  <a:schemeClr val="dk1"/>
                </a:solidFill>
              </a:rPr>
              <a:t>For Searching-</a:t>
            </a:r>
          </a:p>
          <a:p>
            <a:pPr marL="1028700" marR="0" lvl="2" indent="0" algn="l" rtl="0">
              <a:spcBef>
                <a:spcPts val="0"/>
              </a:spcBef>
              <a:spcAft>
                <a:spcPts val="0"/>
              </a:spcAft>
              <a:buClr>
                <a:schemeClr val="dk1"/>
              </a:buClr>
              <a:buSzPts val="1800"/>
              <a:buNone/>
            </a:pPr>
            <a:r>
              <a:rPr lang="en" sz="1800" dirty="0">
                <a:solidFill>
                  <a:schemeClr val="dk1"/>
                </a:solidFill>
              </a:rPr>
              <a:t>power_rangers_course_reference _compare_search_binary_search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_compare_sorting_selection_sort</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 power_rangers_course_reference _complexity_search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power_rangers_course_reference _compexity_sorting</a:t>
            </a: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a:p>
            <a:pPr marL="0" lvl="0" indent="0" algn="l" rtl="0">
              <a:spcBef>
                <a:spcPts val="0"/>
              </a:spcBef>
              <a:spcAft>
                <a:spcPts val="0"/>
              </a:spcAft>
              <a:buNone/>
            </a:pP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_linear_search_details</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a:t>
            </a:r>
          </a:p>
          <a:p>
            <a:pPr marL="1028700" lvl="2" indent="0" algn="l" rtl="0">
              <a:spcBef>
                <a:spcPts val="0"/>
              </a:spcBef>
              <a:spcAft>
                <a:spcPts val="0"/>
              </a:spcAft>
              <a:buClr>
                <a:schemeClr val="dk1"/>
              </a:buClr>
              <a:buSzPts val="1800"/>
              <a:buNone/>
            </a:pPr>
            <a:r>
              <a:rPr lang="en" sz="1800" dirty="0">
                <a:solidFill>
                  <a:schemeClr val="dk1"/>
                </a:solidFill>
              </a:rPr>
              <a:t>power_rangers_course_reference_insertion_sort _details</a:t>
            </a:r>
            <a:endParaRPr sz="1800"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File name to be used is:-course_reference_setting.txt</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 Sorting Algorithm used</a:t>
            </a:r>
            <a:endParaRPr dirty="0"/>
          </a:p>
        </p:txBody>
      </p:sp>
      <p:sp>
        <p:nvSpPr>
          <p:cNvPr id="108" name="Google Shape;108;p21"/>
          <p:cNvSpPr txBox="1">
            <a:spLocks noGrp="1"/>
          </p:cNvSpPr>
          <p:nvPr>
            <p:ph type="body" idx="1"/>
          </p:nvPr>
        </p:nvSpPr>
        <p:spPr>
          <a:xfrm>
            <a:off x="163629" y="1017725"/>
            <a:ext cx="8816741" cy="334646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b="1" dirty="0"/>
              <a:t>Sorting Algorithm Name:Insertion sort</a:t>
            </a:r>
            <a:endParaRPr sz="1600" b="1" dirty="0"/>
          </a:p>
          <a:p>
            <a:pPr marL="457200" lvl="0" indent="-342900" algn="l" rtl="0">
              <a:spcBef>
                <a:spcPts val="0"/>
              </a:spcBef>
              <a:spcAft>
                <a:spcPts val="0"/>
              </a:spcAft>
              <a:buSzPts val="1800"/>
              <a:buChar char="●"/>
            </a:pPr>
            <a:r>
              <a:rPr lang="en" sz="1600" b="1" dirty="0"/>
              <a:t>Algorithm:</a:t>
            </a:r>
            <a:endParaRPr sz="1600" b="1" dirty="0"/>
          </a:p>
          <a:p>
            <a:pPr marL="596900" lvl="1" indent="0" algn="l" rtl="0">
              <a:spcBef>
                <a:spcPts val="0"/>
              </a:spcBef>
              <a:spcAft>
                <a:spcPts val="0"/>
              </a:spcAft>
              <a:buSzPts val="1400"/>
              <a:buNone/>
            </a:pPr>
            <a:r>
              <a:rPr lang="en-US" sz="1600" b="1" dirty="0"/>
              <a:t>Step 1 : Start with the second element in the list (index 1) and assume the first</a:t>
            </a:r>
          </a:p>
          <a:p>
            <a:pPr marL="596900" lvl="1" indent="0">
              <a:buNone/>
            </a:pPr>
            <a:r>
              <a:rPr lang="en-US" sz="1600" b="1" dirty="0"/>
              <a:t>               element (index 0) is already sorted.</a:t>
            </a:r>
          </a:p>
          <a:p>
            <a:pPr marL="596900" lvl="1" indent="0" algn="l" rtl="0">
              <a:spcBef>
                <a:spcPts val="0"/>
              </a:spcBef>
              <a:spcAft>
                <a:spcPts val="0"/>
              </a:spcAft>
              <a:buSzPts val="1400"/>
              <a:buNone/>
            </a:pPr>
            <a:r>
              <a:rPr lang="en-US" sz="1600" b="1" dirty="0"/>
              <a:t>Step 2 : For each element from index 1 to the end of the list:     </a:t>
            </a:r>
          </a:p>
          <a:p>
            <a:pPr marL="596900" lvl="1" indent="0" algn="l" rtl="0">
              <a:spcBef>
                <a:spcPts val="0"/>
              </a:spcBef>
              <a:spcAft>
                <a:spcPts val="0"/>
              </a:spcAft>
              <a:buSzPts val="1400"/>
              <a:buNone/>
            </a:pPr>
            <a:r>
              <a:rPr lang="en-US" sz="1600" b="1" dirty="0"/>
              <a:t>                     -&gt;Let the current element be the key.     </a:t>
            </a:r>
          </a:p>
          <a:p>
            <a:pPr marL="596900" lvl="1" indent="0" algn="l" rtl="0">
              <a:spcBef>
                <a:spcPts val="0"/>
              </a:spcBef>
              <a:spcAft>
                <a:spcPts val="0"/>
              </a:spcAft>
              <a:buSzPts val="1400"/>
              <a:buNone/>
            </a:pPr>
            <a:r>
              <a:rPr lang="en-US" sz="1600" b="1" dirty="0"/>
              <a:t>                     -&gt;Compare the key with the elements in the sorted portion </a:t>
            </a:r>
          </a:p>
          <a:p>
            <a:pPr marL="596900" lvl="1" indent="0" algn="l" rtl="0">
              <a:spcBef>
                <a:spcPts val="0"/>
              </a:spcBef>
              <a:spcAft>
                <a:spcPts val="0"/>
              </a:spcAft>
              <a:buSzPts val="1400"/>
              <a:buNone/>
            </a:pPr>
            <a:r>
              <a:rPr lang="en-US" sz="1600" b="1" dirty="0"/>
              <a:t>                     -&gt;Move each element that is greater than the key one position to the      </a:t>
            </a:r>
          </a:p>
          <a:p>
            <a:pPr marL="596900" lvl="1" indent="0" algn="l" rtl="0">
              <a:spcBef>
                <a:spcPts val="0"/>
              </a:spcBef>
              <a:spcAft>
                <a:spcPts val="0"/>
              </a:spcAft>
              <a:buSzPts val="1400"/>
              <a:buNone/>
            </a:pPr>
            <a:r>
              <a:rPr lang="en-US" sz="1600" b="1" dirty="0"/>
              <a:t>                        right to create space.  </a:t>
            </a:r>
          </a:p>
          <a:p>
            <a:pPr marL="596900" lvl="1" indent="0" algn="l" rtl="0">
              <a:spcBef>
                <a:spcPts val="0"/>
              </a:spcBef>
              <a:spcAft>
                <a:spcPts val="0"/>
              </a:spcAft>
              <a:buSzPts val="1400"/>
              <a:buNone/>
            </a:pPr>
            <a:r>
              <a:rPr lang="en-US" sz="1600" b="1" dirty="0"/>
              <a:t>                     -&gt;Insert the key into the created space, so the sorted portion of the list</a:t>
            </a:r>
          </a:p>
          <a:p>
            <a:pPr marL="596900" lvl="1" indent="0">
              <a:buNone/>
            </a:pPr>
            <a:r>
              <a:rPr lang="en-US" sz="1600" b="1" dirty="0"/>
              <a:t>                        is now one element larger.</a:t>
            </a:r>
          </a:p>
          <a:p>
            <a:pPr marL="596900" lvl="1" indent="0" algn="l" rtl="0">
              <a:spcBef>
                <a:spcPts val="0"/>
              </a:spcBef>
              <a:spcAft>
                <a:spcPts val="0"/>
              </a:spcAft>
              <a:buSzPts val="1400"/>
              <a:buNone/>
            </a:pPr>
            <a:r>
              <a:rPr lang="en-US" sz="1600" b="1" dirty="0"/>
              <a:t> Step 3 : Repeat until all elements are sorted.</a:t>
            </a:r>
            <a:endParaRPr sz="16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6451</Words>
  <Application>Microsoft Office PowerPoint</Application>
  <PresentationFormat>On-screen Show (16:9)</PresentationFormat>
  <Paragraphs>682</Paragraphs>
  <Slides>47</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Simple Light</vt:lpstr>
      <vt:lpstr>OBE Implementation</vt:lpstr>
      <vt:lpstr>Introduction to Project:</vt:lpstr>
      <vt:lpstr>Architecture Diagram[*highlight your module as shown]</vt:lpstr>
      <vt:lpstr>Module Description : Course Reference Setting</vt:lpstr>
      <vt:lpstr>Course Reference Setting :Field/table details</vt:lpstr>
      <vt:lpstr>Course Reference Setting :Programming Details</vt:lpstr>
      <vt:lpstr>Course Reference Setting :Programming Details </vt:lpstr>
      <vt:lpstr>Course Reference Setting :Programming Details </vt:lpstr>
      <vt:lpstr>Course Reference Setting : Sorting Algorithm used</vt:lpstr>
      <vt:lpstr>Course Reference Setting : Comparison of Sorting     Algorithm</vt:lpstr>
      <vt:lpstr>Course Reference Setting : Time Complexity of Sorting Algorithm</vt:lpstr>
      <vt:lpstr>Course Reference Setting : Searching Algorithm used</vt:lpstr>
      <vt:lpstr>Course Reference Setting : Comparison of Searching Algorithm</vt:lpstr>
      <vt:lpstr>Course Reference Setting :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Narendra kumar Kommineni</dc:creator>
  <cp:lastModifiedBy>Narendra kumar Kommineni</cp:lastModifiedBy>
  <cp:revision>23</cp:revision>
  <dcterms:modified xsi:type="dcterms:W3CDTF">2024-11-11T03:22:44Z</dcterms:modified>
</cp:coreProperties>
</file>