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9"/>
  </p:notesMasterIdLst>
  <p:handoutMasterIdLst>
    <p:handoutMasterId r:id="rId10"/>
  </p:handoutMasterIdLst>
  <p:sldIdLst>
    <p:sldId id="458" r:id="rId2"/>
    <p:sldId id="462" r:id="rId3"/>
    <p:sldId id="463" r:id="rId4"/>
    <p:sldId id="464" r:id="rId5"/>
    <p:sldId id="504" r:id="rId6"/>
    <p:sldId id="465" r:id="rId7"/>
    <p:sldId id="490"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3"/>
    <p:restoredTop sz="83392" autoAdjust="0"/>
  </p:normalViewPr>
  <p:slideViewPr>
    <p:cSldViewPr>
      <p:cViewPr varScale="1">
        <p:scale>
          <a:sx n="80" d="100"/>
          <a:sy n="80" d="100"/>
        </p:scale>
        <p:origin x="218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987DD8-9736-417F-854C-C8EC2D681A6A}" type="datetimeFigureOut">
              <a:rPr lang="en-ZA" smtClean="0"/>
              <a:t>2019/01/27</a:t>
            </a:fld>
            <a:endParaRPr lang="en-Z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8AA63E-6456-4152-972E-6D8866C389B0}" type="slidenum">
              <a:rPr lang="en-ZA" smtClean="0"/>
              <a:t>‹#›</a:t>
            </a:fld>
            <a:endParaRPr lang="en-ZA"/>
          </a:p>
        </p:txBody>
      </p:sp>
    </p:spTree>
    <p:extLst>
      <p:ext uri="{BB962C8B-B14F-4D97-AF65-F5344CB8AC3E}">
        <p14:creationId xmlns:p14="http://schemas.microsoft.com/office/powerpoint/2010/main" val="496453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16FC7C-7C5F-40A8-BA09-7E791420F613}" type="datetimeFigureOut">
              <a:rPr lang="fr-CA" smtClean="0"/>
              <a:t>19-01-27</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DF0EC-ADD1-46DA-AE39-8F343A157E55}" type="slidenum">
              <a:rPr lang="fr-CA" smtClean="0"/>
              <a:t>‹#›</a:t>
            </a:fld>
            <a:endParaRPr lang="fr-CA"/>
          </a:p>
        </p:txBody>
      </p:sp>
    </p:spTree>
    <p:extLst>
      <p:ext uri="{BB962C8B-B14F-4D97-AF65-F5344CB8AC3E}">
        <p14:creationId xmlns:p14="http://schemas.microsoft.com/office/powerpoint/2010/main" val="2867308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In this chapter, we consider causality, one of the most central concepts of quantitative social science. Much of social science research is concerned with the causal effects of various policies and other societal factors. For instance: do small class sizes raise students ‘ standardized test scores? Would universal health care improve the health improve the health and finances of the poor? Does education reduces the number of children? </a:t>
            </a:r>
          </a:p>
        </p:txBody>
      </p:sp>
      <p:sp>
        <p:nvSpPr>
          <p:cNvPr id="4" name="Slide Number Placeholder 3"/>
          <p:cNvSpPr>
            <a:spLocks noGrp="1"/>
          </p:cNvSpPr>
          <p:nvPr>
            <p:ph type="sldNum" sz="quarter" idx="10"/>
          </p:nvPr>
        </p:nvSpPr>
        <p:spPr/>
        <p:txBody>
          <a:bodyPr/>
          <a:lstStyle/>
          <a:p>
            <a:fld id="{DBCDF0EC-ADD1-46DA-AE39-8F343A157E55}" type="slidenum">
              <a:rPr lang="fr-CA" smtClean="0"/>
              <a:t>1</a:t>
            </a:fld>
            <a:endParaRPr lang="fr-CA" dirty="0"/>
          </a:p>
        </p:txBody>
      </p:sp>
    </p:spTree>
    <p:extLst>
      <p:ext uri="{BB962C8B-B14F-4D97-AF65-F5344CB8AC3E}">
        <p14:creationId xmlns:p14="http://schemas.microsoft.com/office/powerpoint/2010/main" val="227600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baseline="0"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2</a:t>
            </a:fld>
            <a:endParaRPr lang="fr-CA"/>
          </a:p>
        </p:txBody>
      </p:sp>
    </p:spTree>
    <p:extLst>
      <p:ext uri="{BB962C8B-B14F-4D97-AF65-F5344CB8AC3E}">
        <p14:creationId xmlns:p14="http://schemas.microsoft.com/office/powerpoint/2010/main" val="3818385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baseline="0"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3</a:t>
            </a:fld>
            <a:endParaRPr lang="fr-CA"/>
          </a:p>
        </p:txBody>
      </p:sp>
    </p:spTree>
    <p:extLst>
      <p:ext uri="{BB962C8B-B14F-4D97-AF65-F5344CB8AC3E}">
        <p14:creationId xmlns:p14="http://schemas.microsoft.com/office/powerpoint/2010/main" val="265437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baseline="0"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4</a:t>
            </a:fld>
            <a:endParaRPr lang="fr-CA"/>
          </a:p>
        </p:txBody>
      </p:sp>
    </p:spTree>
    <p:extLst>
      <p:ext uri="{BB962C8B-B14F-4D97-AF65-F5344CB8AC3E}">
        <p14:creationId xmlns:p14="http://schemas.microsoft.com/office/powerpoint/2010/main" val="179142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0" baseline="0" dirty="0"/>
          </a:p>
        </p:txBody>
      </p:sp>
      <p:sp>
        <p:nvSpPr>
          <p:cNvPr id="4" name="Espace réservé du numéro de diapositive 3"/>
          <p:cNvSpPr>
            <a:spLocks noGrp="1"/>
          </p:cNvSpPr>
          <p:nvPr>
            <p:ph type="sldNum" sz="quarter" idx="10"/>
          </p:nvPr>
        </p:nvSpPr>
        <p:spPr/>
        <p:txBody>
          <a:bodyPr/>
          <a:lstStyle/>
          <a:p>
            <a:fld id="{DBCDF0EC-ADD1-46DA-AE39-8F343A157E55}" type="slidenum">
              <a:rPr lang="fr-CA" smtClean="0"/>
              <a:t>6</a:t>
            </a:fld>
            <a:endParaRPr lang="fr-CA"/>
          </a:p>
        </p:txBody>
      </p:sp>
    </p:spTree>
    <p:extLst>
      <p:ext uri="{BB962C8B-B14F-4D97-AF65-F5344CB8AC3E}">
        <p14:creationId xmlns:p14="http://schemas.microsoft.com/office/powerpoint/2010/main" val="1933363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2013-03-11</a:t>
            </a:r>
            <a:endParaRPr lang="fr-CA"/>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fr-CA"/>
              <a:t>Standardisation</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E2B9F491-68E5-4496-88C3-8824F914EEEC}" type="slidenum">
              <a:rPr lang="fr-CA" smtClean="0"/>
              <a:t>‹#›</a:t>
            </a:fld>
            <a:endParaRPr lang="fr-CA"/>
          </a:p>
        </p:txBody>
      </p:sp>
    </p:spTree>
  </p:cSld>
  <p:clrMapOvr>
    <a:overrideClrMapping bg1="dk1" tx1="lt1" bg2="dk2" tx2="lt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2013-03-11</a:t>
            </a:r>
            <a:endParaRPr lang="fr-CA"/>
          </a:p>
        </p:txBody>
      </p:sp>
      <p:sp>
        <p:nvSpPr>
          <p:cNvPr id="5" name="Footer Placeholder 4"/>
          <p:cNvSpPr>
            <a:spLocks noGrp="1"/>
          </p:cNvSpPr>
          <p:nvPr>
            <p:ph type="ftr" sz="quarter" idx="11"/>
          </p:nvPr>
        </p:nvSpPr>
        <p:spPr/>
        <p:txBody>
          <a:bodyPr/>
          <a:lstStyle/>
          <a:p>
            <a:r>
              <a:rPr lang="fr-CA"/>
              <a:t>Standardisation</a:t>
            </a:r>
          </a:p>
        </p:txBody>
      </p:sp>
      <p:sp>
        <p:nvSpPr>
          <p:cNvPr id="6" name="Slide Number Placeholder 5"/>
          <p:cNvSpPr>
            <a:spLocks noGrp="1"/>
          </p:cNvSpPr>
          <p:nvPr>
            <p:ph type="sldNum" sz="quarter" idx="12"/>
          </p:nvPr>
        </p:nvSpPr>
        <p:spPr/>
        <p:txBody>
          <a:bodyPr/>
          <a:lstStyle/>
          <a:p>
            <a:fld id="{E2B9F491-68E5-4496-88C3-8824F914EEEC}" type="slidenum">
              <a:rPr lang="fr-CA" smtClean="0"/>
              <a:t>‹#›</a:t>
            </a:fld>
            <a:endParaRPr lang="fr-CA"/>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2013-03-11</a:t>
            </a:r>
            <a:endParaRPr lang="fr-CA"/>
          </a:p>
        </p:txBody>
      </p:sp>
      <p:sp>
        <p:nvSpPr>
          <p:cNvPr id="5" name="Footer Placeholder 4"/>
          <p:cNvSpPr>
            <a:spLocks noGrp="1"/>
          </p:cNvSpPr>
          <p:nvPr>
            <p:ph type="ftr" sz="quarter" idx="11"/>
          </p:nvPr>
        </p:nvSpPr>
        <p:spPr>
          <a:xfrm>
            <a:off x="457201" y="6248207"/>
            <a:ext cx="5573483" cy="365125"/>
          </a:xfrm>
        </p:spPr>
        <p:txBody>
          <a:bodyPr/>
          <a:lstStyle/>
          <a:p>
            <a:r>
              <a:rPr lang="fr-CA"/>
              <a:t>Standardisation</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E2B9F491-68E5-4496-88C3-8824F914EEEC}" type="slidenum">
              <a:rPr lang="fr-CA" smtClean="0"/>
              <a:t>‹#›</a:t>
            </a:fld>
            <a:endParaRPr lang="fr-CA"/>
          </a:p>
        </p:txBody>
      </p:sp>
    </p:spTree>
  </p:cSld>
  <p:clrMapOvr>
    <a:overrideClrMapping bg1="lt1" tx1="dk1" bg2="lt2" tx2="dk2" accent1="accent1" accent2="accent2" accent3="accent3" accent4="accent4" accent5="accent5" accent6="accent6" hlink="hlink" folHlink="folHlink"/>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2013-03-11</a:t>
            </a:r>
            <a:endParaRPr lang="fr-CA"/>
          </a:p>
        </p:txBody>
      </p:sp>
      <p:sp>
        <p:nvSpPr>
          <p:cNvPr id="5" name="Footer Placeholder 4"/>
          <p:cNvSpPr>
            <a:spLocks noGrp="1"/>
          </p:cNvSpPr>
          <p:nvPr>
            <p:ph type="ftr" sz="quarter" idx="11"/>
          </p:nvPr>
        </p:nvSpPr>
        <p:spPr/>
        <p:txBody>
          <a:bodyPr/>
          <a:lstStyle/>
          <a:p>
            <a:r>
              <a:rPr lang="fr-CA"/>
              <a:t>Standardisation</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2B9F491-68E5-4496-88C3-8824F914EEEC}" type="slidenum">
              <a:rPr lang="fr-CA" smtClean="0"/>
              <a:t>‹#›</a:t>
            </a:fld>
            <a:endParaRPr lang="fr-CA"/>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r>
              <a:rPr lang="en-US"/>
              <a:t>2013-03-11</a:t>
            </a:r>
            <a:endParaRPr lang="fr-CA"/>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E2B9F491-68E5-4496-88C3-8824F914EEEC}" type="slidenum">
              <a:rPr lang="fr-CA" smtClean="0"/>
              <a:t>‹#›</a:t>
            </a:fld>
            <a:endParaRPr lang="fr-CA"/>
          </a:p>
        </p:txBody>
      </p:sp>
      <p:sp>
        <p:nvSpPr>
          <p:cNvPr id="14" name="Footer Placeholder 13"/>
          <p:cNvSpPr>
            <a:spLocks noGrp="1"/>
          </p:cNvSpPr>
          <p:nvPr>
            <p:ph type="ftr" sz="quarter" idx="12"/>
          </p:nvPr>
        </p:nvSpPr>
        <p:spPr/>
        <p:txBody>
          <a:bodyPr/>
          <a:lstStyle/>
          <a:p>
            <a:r>
              <a:rPr lang="fr-CA"/>
              <a:t>Standardisation</a:t>
            </a:r>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r>
              <a:rPr lang="en-US"/>
              <a:t>2013-03-11</a:t>
            </a:r>
            <a:endParaRPr lang="fr-CA"/>
          </a:p>
        </p:txBody>
      </p:sp>
      <p:sp>
        <p:nvSpPr>
          <p:cNvPr id="10" name="Slide Number Placeholder 9"/>
          <p:cNvSpPr>
            <a:spLocks noGrp="1"/>
          </p:cNvSpPr>
          <p:nvPr>
            <p:ph type="sldNum" sz="quarter" idx="16"/>
          </p:nvPr>
        </p:nvSpPr>
        <p:spPr/>
        <p:txBody>
          <a:bodyPr rtlCol="0"/>
          <a:lstStyle/>
          <a:p>
            <a:fld id="{E2B9F491-68E5-4496-88C3-8824F914EEEC}" type="slidenum">
              <a:rPr lang="fr-CA" smtClean="0"/>
              <a:t>‹#›</a:t>
            </a:fld>
            <a:endParaRPr lang="fr-CA"/>
          </a:p>
        </p:txBody>
      </p:sp>
      <p:sp>
        <p:nvSpPr>
          <p:cNvPr id="12" name="Footer Placeholder 11"/>
          <p:cNvSpPr>
            <a:spLocks noGrp="1"/>
          </p:cNvSpPr>
          <p:nvPr>
            <p:ph type="ftr" sz="quarter" idx="17"/>
          </p:nvPr>
        </p:nvSpPr>
        <p:spPr/>
        <p:txBody>
          <a:bodyPr rtlCol="0"/>
          <a:lstStyle/>
          <a:p>
            <a:r>
              <a:rPr lang="fr-CA"/>
              <a:t>Standardisation</a:t>
            </a: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2013-03-11</a:t>
            </a:r>
            <a:endParaRPr lang="fr-CA"/>
          </a:p>
        </p:txBody>
      </p:sp>
      <p:sp>
        <p:nvSpPr>
          <p:cNvPr id="12" name="Slide Number Placeholder 11"/>
          <p:cNvSpPr>
            <a:spLocks noGrp="1"/>
          </p:cNvSpPr>
          <p:nvPr>
            <p:ph type="sldNum" sz="quarter" idx="16"/>
          </p:nvPr>
        </p:nvSpPr>
        <p:spPr/>
        <p:txBody>
          <a:bodyPr rtlCol="0"/>
          <a:lstStyle/>
          <a:p>
            <a:fld id="{E2B9F491-68E5-4496-88C3-8824F914EEEC}" type="slidenum">
              <a:rPr lang="fr-CA" smtClean="0"/>
              <a:t>‹#›</a:t>
            </a:fld>
            <a:endParaRPr lang="fr-CA"/>
          </a:p>
        </p:txBody>
      </p:sp>
      <p:sp>
        <p:nvSpPr>
          <p:cNvPr id="14" name="Footer Placeholder 13"/>
          <p:cNvSpPr>
            <a:spLocks noGrp="1"/>
          </p:cNvSpPr>
          <p:nvPr>
            <p:ph type="ftr" sz="quarter" idx="17"/>
          </p:nvPr>
        </p:nvSpPr>
        <p:spPr/>
        <p:txBody>
          <a:bodyPr rtlCol="0"/>
          <a:lstStyle/>
          <a:p>
            <a:r>
              <a:rPr lang="fr-CA"/>
              <a:t>Standardisation</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2013-03-11</a:t>
            </a:r>
            <a:endParaRPr lang="fr-CA"/>
          </a:p>
        </p:txBody>
      </p:sp>
      <p:sp>
        <p:nvSpPr>
          <p:cNvPr id="4" name="Footer Placeholder 3"/>
          <p:cNvSpPr>
            <a:spLocks noGrp="1"/>
          </p:cNvSpPr>
          <p:nvPr>
            <p:ph type="ftr" sz="quarter" idx="11"/>
          </p:nvPr>
        </p:nvSpPr>
        <p:spPr/>
        <p:txBody>
          <a:bodyPr/>
          <a:lstStyle/>
          <a:p>
            <a:r>
              <a:rPr lang="fr-CA"/>
              <a:t>Standardisation</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E2B9F491-68E5-4496-88C3-8824F914EEEC}" type="slidenum">
              <a:rPr lang="fr-CA" smtClean="0"/>
              <a:t>‹#›</a:t>
            </a:fld>
            <a:endParaRPr lang="fr-CA"/>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2013-03-11</a:t>
            </a:r>
            <a:endParaRPr lang="fr-CA"/>
          </a:p>
        </p:txBody>
      </p:sp>
      <p:sp>
        <p:nvSpPr>
          <p:cNvPr id="3" name="Footer Placeholder 2"/>
          <p:cNvSpPr>
            <a:spLocks noGrp="1"/>
          </p:cNvSpPr>
          <p:nvPr>
            <p:ph type="ftr" sz="quarter" idx="11"/>
          </p:nvPr>
        </p:nvSpPr>
        <p:spPr/>
        <p:txBody>
          <a:bodyPr/>
          <a:lstStyle/>
          <a:p>
            <a:r>
              <a:rPr lang="fr-CA"/>
              <a:t>Standardisation</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E2B9F491-68E5-4496-88C3-8824F914EEEC}" type="slidenum">
              <a:rPr lang="fr-CA" smtClean="0"/>
              <a:t>‹#›</a:t>
            </a:fld>
            <a:endParaRPr lang="fr-CA"/>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2013-03-11</a:t>
            </a:r>
            <a:endParaRPr lang="fr-CA"/>
          </a:p>
        </p:txBody>
      </p:sp>
      <p:sp>
        <p:nvSpPr>
          <p:cNvPr id="6" name="Footer Placeholder 5"/>
          <p:cNvSpPr>
            <a:spLocks noGrp="1"/>
          </p:cNvSpPr>
          <p:nvPr>
            <p:ph type="ftr" sz="quarter" idx="11"/>
          </p:nvPr>
        </p:nvSpPr>
        <p:spPr/>
        <p:txBody>
          <a:bodyPr/>
          <a:lstStyle/>
          <a:p>
            <a:r>
              <a:rPr lang="fr-CA"/>
              <a:t>Standardisation</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2B9F491-68E5-4496-88C3-8824F914EEEC}" type="slidenum">
              <a:rPr lang="fr-CA" smtClean="0"/>
              <a:t>‹#›</a:t>
            </a:fld>
            <a:endParaRPr lang="fr-CA"/>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2013-03-11</a:t>
            </a:r>
            <a:endParaRPr lang="fr-CA"/>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E2B9F491-68E5-4496-88C3-8824F914EEEC}" type="slidenum">
              <a:rPr lang="fr-CA" smtClean="0"/>
              <a:t>‹#›</a:t>
            </a:fld>
            <a:endParaRPr lang="fr-CA"/>
          </a:p>
        </p:txBody>
      </p:sp>
      <p:sp>
        <p:nvSpPr>
          <p:cNvPr id="14" name="Footer Placeholder 13"/>
          <p:cNvSpPr>
            <a:spLocks noGrp="1"/>
          </p:cNvSpPr>
          <p:nvPr>
            <p:ph type="ftr" sz="quarter" idx="12"/>
          </p:nvPr>
        </p:nvSpPr>
        <p:spPr>
          <a:xfrm>
            <a:off x="1600200" y="6248206"/>
            <a:ext cx="4572000" cy="365125"/>
          </a:xfrm>
        </p:spPr>
        <p:txBody>
          <a:bodyPr rtlCol="0"/>
          <a:lstStyle/>
          <a:p>
            <a:r>
              <a:rPr lang="fr-CA"/>
              <a:t>Standardisation</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2013-03-11</a:t>
            </a:r>
            <a:endParaRPr lang="fr-CA"/>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fr-CA"/>
              <a:t>Standardisation</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E2B9F491-68E5-4496-88C3-8824F914EEEC}" type="slidenum">
              <a:rPr lang="fr-CA" smtClean="0"/>
              <a:t>‹#›</a:t>
            </a:fld>
            <a:endParaRPr lang="fr-CA"/>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548680"/>
            <a:ext cx="9144000" cy="5795773"/>
          </a:xfrm>
          <a:prstGeom prst="rect">
            <a:avLst/>
          </a:prstGeom>
          <a:solidFill>
            <a:srgbClr val="1F497D"/>
          </a:solidFill>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ctrTitle" idx="4294967295"/>
          </p:nvPr>
        </p:nvSpPr>
        <p:spPr>
          <a:xfrm>
            <a:off x="1008063" y="1556792"/>
            <a:ext cx="7236345" cy="1758305"/>
          </a:xfrm>
          <a:ln>
            <a:solidFill>
              <a:srgbClr val="FFC000"/>
            </a:solidFill>
          </a:ln>
        </p:spPr>
        <p:txBody>
          <a:bodyPr>
            <a:normAutofit/>
          </a:bodyPr>
          <a:lstStyle/>
          <a:p>
            <a:pPr algn="ctr"/>
            <a:r>
              <a:rPr lang="en-US" sz="2800" b="1" dirty="0">
                <a:solidFill>
                  <a:schemeClr val="bg1"/>
                </a:solidFill>
                <a:latin typeface="Arial" pitchFamily="34" charset="0"/>
                <a:cs typeface="Arial" pitchFamily="34" charset="0"/>
              </a:rPr>
              <a:t>CAUSALITÉ</a:t>
            </a:r>
          </a:p>
        </p:txBody>
      </p:sp>
      <p:sp>
        <p:nvSpPr>
          <p:cNvPr id="3" name="Sous-titre 2"/>
          <p:cNvSpPr>
            <a:spLocks noGrp="1"/>
          </p:cNvSpPr>
          <p:nvPr>
            <p:ph type="subTitle" idx="4294967295"/>
          </p:nvPr>
        </p:nvSpPr>
        <p:spPr>
          <a:xfrm>
            <a:off x="1415795" y="4005064"/>
            <a:ext cx="6400800" cy="1008063"/>
          </a:xfrm>
        </p:spPr>
        <p:txBody>
          <a:bodyPr>
            <a:normAutofit/>
          </a:bodyPr>
          <a:lstStyle/>
          <a:p>
            <a:pPr marL="0" indent="0" algn="ctr">
              <a:spcBef>
                <a:spcPts val="0"/>
              </a:spcBef>
              <a:buNone/>
            </a:pPr>
            <a:r>
              <a:rPr lang="en-US" sz="2400" b="1" dirty="0" err="1">
                <a:solidFill>
                  <a:srgbClr val="FFAA40"/>
                </a:solidFill>
                <a:latin typeface="Arial" pitchFamily="34" charset="0"/>
                <a:cs typeface="Arial" pitchFamily="34" charset="0"/>
              </a:rPr>
              <a:t>Vissého</a:t>
            </a:r>
            <a:r>
              <a:rPr lang="en-US" sz="2400" b="1" dirty="0">
                <a:solidFill>
                  <a:srgbClr val="FFAA40"/>
                </a:solidFill>
                <a:latin typeface="Arial" pitchFamily="34" charset="0"/>
                <a:cs typeface="Arial" pitchFamily="34" charset="0"/>
              </a:rPr>
              <a:t> ADJIWANOU, Ph.D.</a:t>
            </a:r>
          </a:p>
          <a:p>
            <a:pPr marL="0" indent="0" algn="ctr">
              <a:spcBef>
                <a:spcPts val="0"/>
              </a:spcBef>
              <a:buNone/>
            </a:pPr>
            <a:r>
              <a:rPr lang="en-US" sz="2400" dirty="0" err="1">
                <a:solidFill>
                  <a:srgbClr val="FFAA40"/>
                </a:solidFill>
                <a:latin typeface="Arial" pitchFamily="34" charset="0"/>
                <a:cs typeface="Arial" pitchFamily="34" charset="0"/>
              </a:rPr>
              <a:t>Département</a:t>
            </a:r>
            <a:r>
              <a:rPr lang="en-US" sz="2400" dirty="0">
                <a:solidFill>
                  <a:srgbClr val="FFAA40"/>
                </a:solidFill>
                <a:latin typeface="Arial" pitchFamily="34" charset="0"/>
                <a:cs typeface="Arial" pitchFamily="34" charset="0"/>
              </a:rPr>
              <a:t> de </a:t>
            </a:r>
            <a:r>
              <a:rPr lang="en-US" sz="2400" dirty="0" err="1">
                <a:solidFill>
                  <a:srgbClr val="FFAA40"/>
                </a:solidFill>
                <a:latin typeface="Arial" pitchFamily="34" charset="0"/>
                <a:cs typeface="Arial" pitchFamily="34" charset="0"/>
              </a:rPr>
              <a:t>Sociologie</a:t>
            </a:r>
            <a:r>
              <a:rPr lang="en-US" sz="2400" dirty="0">
                <a:solidFill>
                  <a:srgbClr val="FFAA40"/>
                </a:solidFill>
                <a:latin typeface="Arial" pitchFamily="34" charset="0"/>
                <a:cs typeface="Arial" pitchFamily="34" charset="0"/>
              </a:rPr>
              <a:t> (UQAM)</a:t>
            </a:r>
          </a:p>
          <a:p>
            <a:pPr algn="ctr">
              <a:spcBef>
                <a:spcPts val="0"/>
              </a:spcBef>
            </a:pPr>
            <a:endParaRPr lang="en-US" dirty="0">
              <a:latin typeface="Arial" pitchFamily="34" charset="0"/>
              <a:cs typeface="Arial" pitchFamily="34" charset="0"/>
            </a:endParaRPr>
          </a:p>
        </p:txBody>
      </p:sp>
      <p:sp>
        <p:nvSpPr>
          <p:cNvPr id="4" name="Rectangle 3"/>
          <p:cNvSpPr/>
          <p:nvPr/>
        </p:nvSpPr>
        <p:spPr>
          <a:xfrm>
            <a:off x="2627784" y="5661248"/>
            <a:ext cx="3888432" cy="323165"/>
          </a:xfrm>
          <a:prstGeom prst="rect">
            <a:avLst/>
          </a:prstGeom>
        </p:spPr>
        <p:txBody>
          <a:bodyPr wrap="square">
            <a:spAutoFit/>
          </a:bodyPr>
          <a:lstStyle/>
          <a:p>
            <a:pPr algn="ctr">
              <a:lnSpc>
                <a:spcPct val="80000"/>
              </a:lnSpc>
              <a:spcBef>
                <a:spcPct val="20000"/>
              </a:spcBef>
            </a:pPr>
            <a:r>
              <a:rPr lang="fr-CA" dirty="0">
                <a:solidFill>
                  <a:srgbClr val="FFC000"/>
                </a:solidFill>
              </a:rPr>
              <a:t>28 Janvier 2019</a:t>
            </a:r>
          </a:p>
        </p:txBody>
      </p:sp>
    </p:spTree>
    <p:extLst>
      <p:ext uri="{BB962C8B-B14F-4D97-AF65-F5344CB8AC3E}">
        <p14:creationId xmlns:p14="http://schemas.microsoft.com/office/powerpoint/2010/main" val="320333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2648" y="260648"/>
            <a:ext cx="8153400" cy="990600"/>
          </a:xfrm>
        </p:spPr>
        <p:txBody>
          <a:bodyPr>
            <a:normAutofit/>
          </a:bodyPr>
          <a:lstStyle/>
          <a:p>
            <a:r>
              <a:rPr lang="fr-FR" sz="3600" b="1" dirty="0">
                <a:latin typeface="Book Antiqua" panose="02040602050305030304" pitchFamily="18" charset="0"/>
                <a:cs typeface="Arial"/>
              </a:rPr>
              <a:t>Social pressure and </a:t>
            </a:r>
            <a:r>
              <a:rPr lang="fr-FR" sz="3600" b="1" dirty="0" err="1">
                <a:latin typeface="Book Antiqua" panose="02040602050305030304" pitchFamily="18" charset="0"/>
                <a:cs typeface="Arial"/>
              </a:rPr>
              <a:t>experiment</a:t>
            </a:r>
            <a:endParaRPr lang="fr-FR" sz="3600" dirty="0">
              <a:latin typeface="Arial"/>
              <a:cs typeface="Arial"/>
            </a:endParaRPr>
          </a:p>
        </p:txBody>
      </p:sp>
      <p:sp>
        <p:nvSpPr>
          <p:cNvPr id="5" name="Espace réservé du numéro de diapositive 4"/>
          <p:cNvSpPr>
            <a:spLocks noGrp="1"/>
          </p:cNvSpPr>
          <p:nvPr>
            <p:ph type="sldNum" sz="quarter" idx="12"/>
          </p:nvPr>
        </p:nvSpPr>
        <p:spPr/>
        <p:txBody>
          <a:bodyPr>
            <a:normAutofit fontScale="85000" lnSpcReduction="20000"/>
          </a:bodyPr>
          <a:lstStyle/>
          <a:p>
            <a:fld id="{E2B9F491-68E5-4496-88C3-8824F914EEEC}" type="slidenum">
              <a:rPr lang="fr-CA" smtClean="0">
                <a:latin typeface="Arial"/>
                <a:cs typeface="Arial"/>
              </a:rPr>
              <a:t>2</a:t>
            </a:fld>
            <a:endParaRPr lang="fr-CA">
              <a:latin typeface="Arial"/>
              <a:cs typeface="Arial"/>
            </a:endParaRPr>
          </a:p>
        </p:txBody>
      </p:sp>
      <p:sp>
        <p:nvSpPr>
          <p:cNvPr id="6" name="Espace réservé du contenu 5"/>
          <p:cNvSpPr>
            <a:spLocks noGrp="1"/>
          </p:cNvSpPr>
          <p:nvPr>
            <p:ph sz="quarter" idx="1"/>
          </p:nvPr>
        </p:nvSpPr>
        <p:spPr>
          <a:xfrm>
            <a:off x="612648" y="1600200"/>
            <a:ext cx="8153400" cy="4997152"/>
          </a:xfrm>
        </p:spPr>
        <p:txBody>
          <a:bodyPr>
            <a:normAutofit/>
          </a:bodyPr>
          <a:lstStyle/>
          <a:p>
            <a:pPr>
              <a:buFont typeface="Arial" panose="020B0604020202020204" pitchFamily="34" charset="0"/>
              <a:buChar char="•"/>
            </a:pPr>
            <a:r>
              <a:rPr lang="en-US" sz="2400" dirty="0">
                <a:latin typeface="Book Antiqua" panose="02040602050305030304" pitchFamily="18" charset="0"/>
                <a:cs typeface="Arial"/>
              </a:rPr>
              <a:t>In many RCT, there is a concern that study subjects may behave differently if they are aware of being observed by researchers </a:t>
            </a:r>
            <a:r>
              <a:rPr lang="en-US" sz="2400" dirty="0">
                <a:latin typeface="Book Antiqua" panose="02040602050305030304" pitchFamily="18" charset="0"/>
                <a:cs typeface="Arial"/>
                <a:sym typeface="Wingdings" pitchFamily="2" charset="2"/>
              </a:rPr>
              <a:t> Hawthorne effect</a:t>
            </a:r>
          </a:p>
          <a:p>
            <a:pPr>
              <a:buFont typeface="Arial" panose="020B0604020202020204" pitchFamily="34" charset="0"/>
              <a:buChar char="•"/>
            </a:pPr>
            <a:endParaRPr lang="en-US" sz="2400" dirty="0">
              <a:latin typeface="Book Antiqua" panose="02040602050305030304" pitchFamily="18" charset="0"/>
              <a:cs typeface="Arial"/>
            </a:endParaRPr>
          </a:p>
          <a:p>
            <a:pPr>
              <a:buFont typeface="Arial" panose="020B0604020202020204" pitchFamily="34" charset="0"/>
              <a:buChar char="•"/>
            </a:pPr>
            <a:r>
              <a:rPr lang="en-US" sz="2400" dirty="0">
                <a:latin typeface="Book Antiqua" panose="02040602050305030304" pitchFamily="18" charset="0"/>
                <a:cs typeface="Arial"/>
              </a:rPr>
              <a:t>Examples:</a:t>
            </a:r>
          </a:p>
          <a:p>
            <a:pPr lvl="1">
              <a:buFont typeface="Arial" panose="020B0604020202020204" pitchFamily="34" charset="0"/>
              <a:buChar char="•"/>
            </a:pPr>
            <a:r>
              <a:rPr lang="en-US" sz="2100" dirty="0">
                <a:latin typeface="Book Antiqua" panose="02040602050305030304" pitchFamily="18" charset="0"/>
                <a:cs typeface="Arial"/>
              </a:rPr>
              <a:t>When providing contraceptive message to a treatment group</a:t>
            </a:r>
          </a:p>
          <a:p>
            <a:pPr lvl="1">
              <a:buFont typeface="Arial" panose="020B0604020202020204" pitchFamily="34" charset="0"/>
              <a:buChar char="•"/>
            </a:pPr>
            <a:r>
              <a:rPr lang="en-US" sz="2100" dirty="0">
                <a:latin typeface="Book Antiqua" panose="02040602050305030304" pitchFamily="18" charset="0"/>
                <a:cs typeface="Arial"/>
              </a:rPr>
              <a:t>During cash transfer</a:t>
            </a:r>
          </a:p>
          <a:p>
            <a:pPr lvl="1">
              <a:buFont typeface="Arial" panose="020B0604020202020204" pitchFamily="34" charset="0"/>
              <a:buChar char="•"/>
            </a:pPr>
            <a:r>
              <a:rPr lang="en-US" sz="2100" dirty="0">
                <a:latin typeface="Book Antiqua" panose="02040602050305030304" pitchFamily="18" charset="0"/>
                <a:cs typeface="Arial"/>
              </a:rPr>
              <a:t>Social pressure and voter turnout</a:t>
            </a:r>
          </a:p>
          <a:p>
            <a:pPr marL="0" indent="0">
              <a:buNone/>
            </a:pPr>
            <a:endParaRPr lang="en-US" sz="2400" dirty="0">
              <a:latin typeface="Book Antiqua" panose="02040602050305030304" pitchFamily="18" charset="0"/>
              <a:cs typeface="Arial"/>
            </a:endParaRPr>
          </a:p>
        </p:txBody>
      </p:sp>
    </p:spTree>
    <p:extLst>
      <p:ext uri="{BB962C8B-B14F-4D97-AF65-F5344CB8AC3E}">
        <p14:creationId xmlns:p14="http://schemas.microsoft.com/office/powerpoint/2010/main" val="1096727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2648" y="260648"/>
            <a:ext cx="8153400" cy="990600"/>
          </a:xfrm>
        </p:spPr>
        <p:txBody>
          <a:bodyPr>
            <a:normAutofit/>
          </a:bodyPr>
          <a:lstStyle/>
          <a:p>
            <a:r>
              <a:rPr lang="fr-FR" sz="3600" b="1" dirty="0">
                <a:latin typeface="Book Antiqua" panose="02040602050305030304" pitchFamily="18" charset="0"/>
                <a:cs typeface="Arial"/>
              </a:rPr>
              <a:t>Social pressure and </a:t>
            </a:r>
            <a:r>
              <a:rPr lang="fr-FR" sz="3600" b="1" dirty="0" err="1">
                <a:latin typeface="Book Antiqua" panose="02040602050305030304" pitchFamily="18" charset="0"/>
                <a:cs typeface="Arial"/>
              </a:rPr>
              <a:t>experiment</a:t>
            </a:r>
            <a:endParaRPr lang="fr-FR" sz="3600" dirty="0">
              <a:latin typeface="Arial"/>
              <a:cs typeface="Arial"/>
            </a:endParaRPr>
          </a:p>
        </p:txBody>
      </p:sp>
      <p:sp>
        <p:nvSpPr>
          <p:cNvPr id="5" name="Espace réservé du numéro de diapositive 4"/>
          <p:cNvSpPr>
            <a:spLocks noGrp="1"/>
          </p:cNvSpPr>
          <p:nvPr>
            <p:ph type="sldNum" sz="quarter" idx="12"/>
          </p:nvPr>
        </p:nvSpPr>
        <p:spPr/>
        <p:txBody>
          <a:bodyPr>
            <a:normAutofit fontScale="85000" lnSpcReduction="20000"/>
          </a:bodyPr>
          <a:lstStyle/>
          <a:p>
            <a:fld id="{E2B9F491-68E5-4496-88C3-8824F914EEEC}" type="slidenum">
              <a:rPr lang="fr-CA" smtClean="0">
                <a:latin typeface="Arial"/>
                <a:cs typeface="Arial"/>
              </a:rPr>
              <a:t>3</a:t>
            </a:fld>
            <a:endParaRPr lang="fr-CA">
              <a:latin typeface="Arial"/>
              <a:cs typeface="Arial"/>
            </a:endParaRPr>
          </a:p>
        </p:txBody>
      </p:sp>
      <p:sp>
        <p:nvSpPr>
          <p:cNvPr id="6" name="Espace réservé du contenu 5"/>
          <p:cNvSpPr>
            <a:spLocks noGrp="1"/>
          </p:cNvSpPr>
          <p:nvPr>
            <p:ph sz="quarter" idx="1"/>
          </p:nvPr>
        </p:nvSpPr>
        <p:spPr>
          <a:xfrm>
            <a:off x="612648" y="1600200"/>
            <a:ext cx="8153400" cy="4997152"/>
          </a:xfrm>
        </p:spPr>
        <p:txBody>
          <a:bodyPr>
            <a:normAutofit/>
          </a:bodyPr>
          <a:lstStyle/>
          <a:p>
            <a:r>
              <a:rPr lang="en-US" sz="2400" dirty="0">
                <a:latin typeface="Book Antiqua" panose="02040602050305030304" pitchFamily="18" charset="0"/>
                <a:cs typeface="Arial"/>
              </a:rPr>
              <a:t>Social pressure and voter turnout</a:t>
            </a:r>
          </a:p>
          <a:p>
            <a:pPr lvl="1"/>
            <a:r>
              <a:rPr lang="en-US" sz="1600" dirty="0">
                <a:latin typeface="Book Antiqua" panose="02040602050305030304" pitchFamily="18" charset="0"/>
              </a:rPr>
              <a:t>Authors: Alan S. Gerber, Donald P. Green, and Christopher W. Larimer. 2008. “Social Pressure and Voter Turnout: Evidence from a </a:t>
            </a:r>
            <a:r>
              <a:rPr lang="en-US" sz="1600" dirty="0" err="1">
                <a:latin typeface="Book Antiqua" panose="02040602050305030304" pitchFamily="18" charset="0"/>
              </a:rPr>
              <a:t>LargescaleField</a:t>
            </a:r>
            <a:r>
              <a:rPr lang="en-US" sz="1600" dirty="0">
                <a:latin typeface="Book Antiqua" panose="02040602050305030304" pitchFamily="18" charset="0"/>
              </a:rPr>
              <a:t> Experiment”. American Political Science Review. Vol 102, No1. p.32.48.</a:t>
            </a:r>
            <a:endParaRPr lang="en-US" sz="1600" dirty="0">
              <a:latin typeface="Book Antiqua" panose="02040602050305030304" pitchFamily="18" charset="0"/>
              <a:cs typeface="Arial"/>
            </a:endParaRPr>
          </a:p>
          <a:p>
            <a:r>
              <a:rPr lang="en-US" sz="2400" dirty="0">
                <a:latin typeface="Book Antiqua" panose="02040602050305030304" pitchFamily="18" charset="0"/>
                <a:cs typeface="Arial"/>
              </a:rPr>
              <a:t>Question: Does social pressure within neighborhood increases participation (especially during a primary election)?</a:t>
            </a:r>
          </a:p>
          <a:p>
            <a:pPr marL="0" indent="0">
              <a:buNone/>
            </a:pPr>
            <a:endParaRPr lang="en-US" sz="2400" dirty="0">
              <a:latin typeface="Book Antiqua" panose="02040602050305030304" pitchFamily="18" charset="0"/>
              <a:cs typeface="Arial"/>
            </a:endParaRPr>
          </a:p>
          <a:p>
            <a:r>
              <a:rPr lang="en-US" sz="2400" dirty="0">
                <a:latin typeface="Book Antiqua" panose="02040602050305030304" pitchFamily="18" charset="0"/>
                <a:cs typeface="Arial"/>
              </a:rPr>
              <a:t>Three treatments groups and one control.</a:t>
            </a:r>
          </a:p>
          <a:p>
            <a:pPr lvl="1"/>
            <a:r>
              <a:rPr lang="en-US" sz="2100" dirty="0">
                <a:latin typeface="Book Antiqua" panose="02040602050305030304" pitchFamily="18" charset="0"/>
                <a:cs typeface="Arial"/>
              </a:rPr>
              <a:t>Civil duty </a:t>
            </a:r>
          </a:p>
          <a:p>
            <a:pPr lvl="1"/>
            <a:r>
              <a:rPr lang="en-US" sz="2100" dirty="0" err="1">
                <a:latin typeface="Book Antiqua" panose="02040602050305030304" pitchFamily="18" charset="0"/>
                <a:cs typeface="Arial"/>
              </a:rPr>
              <a:t>Neighbords</a:t>
            </a:r>
            <a:endParaRPr lang="en-US" sz="2100" dirty="0">
              <a:latin typeface="Book Antiqua" panose="02040602050305030304" pitchFamily="18" charset="0"/>
              <a:cs typeface="Arial"/>
            </a:endParaRPr>
          </a:p>
          <a:p>
            <a:pPr lvl="1"/>
            <a:r>
              <a:rPr lang="en-US" sz="2100" dirty="0">
                <a:latin typeface="Book Antiqua" panose="02040602050305030304" pitchFamily="18" charset="0"/>
                <a:cs typeface="Arial"/>
              </a:rPr>
              <a:t>Hawthorne</a:t>
            </a:r>
          </a:p>
          <a:p>
            <a:pPr lvl="1"/>
            <a:endParaRPr lang="en-US" sz="2100" dirty="0">
              <a:latin typeface="Book Antiqua" panose="02040602050305030304" pitchFamily="18" charset="0"/>
              <a:cs typeface="Arial"/>
            </a:endParaRPr>
          </a:p>
          <a:p>
            <a:pPr marL="0" indent="0">
              <a:buNone/>
            </a:pPr>
            <a:endParaRPr lang="en-US" sz="2400" dirty="0">
              <a:latin typeface="Book Antiqua" panose="02040602050305030304" pitchFamily="18" charset="0"/>
              <a:cs typeface="Arial"/>
            </a:endParaRPr>
          </a:p>
        </p:txBody>
      </p:sp>
    </p:spTree>
    <p:extLst>
      <p:ext uri="{BB962C8B-B14F-4D97-AF65-F5344CB8AC3E}">
        <p14:creationId xmlns:p14="http://schemas.microsoft.com/office/powerpoint/2010/main" val="247815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2648" y="260648"/>
            <a:ext cx="8153400" cy="990600"/>
          </a:xfrm>
        </p:spPr>
        <p:txBody>
          <a:bodyPr>
            <a:normAutofit/>
          </a:bodyPr>
          <a:lstStyle/>
          <a:p>
            <a:r>
              <a:rPr lang="fr-FR" sz="3600" b="1" dirty="0">
                <a:latin typeface="Book Antiqua" panose="02040602050305030304" pitchFamily="18" charset="0"/>
                <a:cs typeface="Arial"/>
              </a:rPr>
              <a:t>Social pressure and </a:t>
            </a:r>
            <a:r>
              <a:rPr lang="fr-FR" sz="3600" b="1" dirty="0" err="1">
                <a:latin typeface="Book Antiqua" panose="02040602050305030304" pitchFamily="18" charset="0"/>
                <a:cs typeface="Arial"/>
              </a:rPr>
              <a:t>experiment</a:t>
            </a:r>
            <a:endParaRPr lang="fr-FR" sz="3600" dirty="0">
              <a:latin typeface="Arial"/>
              <a:cs typeface="Arial"/>
            </a:endParaRPr>
          </a:p>
        </p:txBody>
      </p:sp>
      <p:sp>
        <p:nvSpPr>
          <p:cNvPr id="5" name="Espace réservé du numéro de diapositive 4"/>
          <p:cNvSpPr>
            <a:spLocks noGrp="1"/>
          </p:cNvSpPr>
          <p:nvPr>
            <p:ph type="sldNum" sz="quarter" idx="12"/>
          </p:nvPr>
        </p:nvSpPr>
        <p:spPr/>
        <p:txBody>
          <a:bodyPr>
            <a:normAutofit fontScale="85000" lnSpcReduction="20000"/>
          </a:bodyPr>
          <a:lstStyle/>
          <a:p>
            <a:fld id="{E2B9F491-68E5-4496-88C3-8824F914EEEC}" type="slidenum">
              <a:rPr lang="fr-CA" smtClean="0">
                <a:latin typeface="Arial"/>
                <a:cs typeface="Arial"/>
              </a:rPr>
              <a:t>4</a:t>
            </a:fld>
            <a:endParaRPr lang="fr-CA">
              <a:latin typeface="Arial"/>
              <a:cs typeface="Arial"/>
            </a:endParaRPr>
          </a:p>
        </p:txBody>
      </p:sp>
      <p:graphicFrame>
        <p:nvGraphicFramePr>
          <p:cNvPr id="3" name="Content Placeholder 2">
            <a:extLst>
              <a:ext uri="{FF2B5EF4-FFF2-40B4-BE49-F238E27FC236}">
                <a16:creationId xmlns:a16="http://schemas.microsoft.com/office/drawing/2014/main" id="{C2A20A9E-82AD-6C4F-9AC5-FE19859003A3}"/>
              </a:ext>
            </a:extLst>
          </p:cNvPr>
          <p:cNvGraphicFramePr>
            <a:graphicFrameLocks noGrp="1"/>
          </p:cNvGraphicFramePr>
          <p:nvPr>
            <p:ph sz="quarter" idx="1"/>
            <p:extLst>
              <p:ext uri="{D42A27DB-BD31-4B8C-83A1-F6EECF244321}">
                <p14:modId xmlns:p14="http://schemas.microsoft.com/office/powerpoint/2010/main" val="3023437776"/>
              </p:ext>
            </p:extLst>
          </p:nvPr>
        </p:nvGraphicFramePr>
        <p:xfrm>
          <a:off x="72008" y="1556792"/>
          <a:ext cx="8964488" cy="5059680"/>
        </p:xfrm>
        <a:graphic>
          <a:graphicData uri="http://schemas.openxmlformats.org/drawingml/2006/table">
            <a:tbl>
              <a:tblPr firstRow="1" bandRow="1">
                <a:tableStyleId>{5C22544A-7EE6-4342-B048-85BDC9FD1C3A}</a:tableStyleId>
              </a:tblPr>
              <a:tblGrid>
                <a:gridCol w="2424821">
                  <a:extLst>
                    <a:ext uri="{9D8B030D-6E8A-4147-A177-3AD203B41FA5}">
                      <a16:colId xmlns:a16="http://schemas.microsoft.com/office/drawing/2014/main" val="3159416886"/>
                    </a:ext>
                  </a:extLst>
                </a:gridCol>
                <a:gridCol w="3012656">
                  <a:extLst>
                    <a:ext uri="{9D8B030D-6E8A-4147-A177-3AD203B41FA5}">
                      <a16:colId xmlns:a16="http://schemas.microsoft.com/office/drawing/2014/main" val="3299707348"/>
                    </a:ext>
                  </a:extLst>
                </a:gridCol>
                <a:gridCol w="2590907">
                  <a:extLst>
                    <a:ext uri="{9D8B030D-6E8A-4147-A177-3AD203B41FA5}">
                      <a16:colId xmlns:a16="http://schemas.microsoft.com/office/drawing/2014/main" val="2126794123"/>
                    </a:ext>
                  </a:extLst>
                </a:gridCol>
                <a:gridCol w="936104">
                  <a:extLst>
                    <a:ext uri="{9D8B030D-6E8A-4147-A177-3AD203B41FA5}">
                      <a16:colId xmlns:a16="http://schemas.microsoft.com/office/drawing/2014/main" val="2634581358"/>
                    </a:ext>
                  </a:extLst>
                </a:gridCol>
              </a:tblGrid>
              <a:tr h="370840">
                <a:tc>
                  <a:txBody>
                    <a:bodyPr/>
                    <a:lstStyle/>
                    <a:p>
                      <a:r>
                        <a:rPr lang="en-US" noProof="0"/>
                        <a:t>Treatment group 1</a:t>
                      </a:r>
                    </a:p>
                    <a:p>
                      <a:r>
                        <a:rPr lang="en-US" noProof="0"/>
                        <a:t>Civic duty?</a:t>
                      </a:r>
                    </a:p>
                  </a:txBody>
                  <a:tcPr/>
                </a:tc>
                <a:tc>
                  <a:txBody>
                    <a:bodyPr/>
                    <a:lstStyle/>
                    <a:p>
                      <a:r>
                        <a:rPr lang="en-US" noProof="0" dirty="0"/>
                        <a:t>Treatment group 2</a:t>
                      </a:r>
                    </a:p>
                    <a:p>
                      <a:r>
                        <a:rPr lang="en-US" noProof="0" dirty="0"/>
                        <a:t>Hawthorne</a:t>
                      </a:r>
                      <a:endParaRPr lang="fr-FR" dirty="0"/>
                    </a:p>
                  </a:txBody>
                  <a:tcPr/>
                </a:tc>
                <a:tc>
                  <a:txBody>
                    <a:bodyPr/>
                    <a:lstStyle/>
                    <a:p>
                      <a:r>
                        <a:rPr lang="en-US" noProof="0" dirty="0"/>
                        <a:t>Treatment group 3</a:t>
                      </a:r>
                    </a:p>
                    <a:p>
                      <a:r>
                        <a:rPr lang="en-US" noProof="0" dirty="0"/>
                        <a:t>Neighbors</a:t>
                      </a:r>
                      <a:endParaRPr lang="fr-FR" dirty="0"/>
                    </a:p>
                  </a:txBody>
                  <a:tcPr/>
                </a:tc>
                <a:tc>
                  <a:txBody>
                    <a:bodyPr/>
                    <a:lstStyle/>
                    <a:p>
                      <a:r>
                        <a:rPr lang="en-US" noProof="0"/>
                        <a:t>Control group</a:t>
                      </a:r>
                    </a:p>
                  </a:txBody>
                  <a:tcPr/>
                </a:tc>
                <a:extLst>
                  <a:ext uri="{0D108BD9-81ED-4DB2-BD59-A6C34878D82A}">
                    <a16:rowId xmlns:a16="http://schemas.microsoft.com/office/drawing/2014/main" val="2483651330"/>
                  </a:ext>
                </a:extLst>
              </a:tr>
              <a:tr h="370840">
                <a:tc gridSpan="3">
                  <a:txBody>
                    <a:bodyPr/>
                    <a:lstStyle/>
                    <a:p>
                      <a:r>
                        <a:rPr lang="en-US" noProof="0"/>
                        <a:t>Common message: Why do so many people fail to vote? We’ve been talking about the problem for years, but it only seems to get worse. This year, we’re taking a new approach. </a:t>
                      </a:r>
                    </a:p>
                  </a:txBody>
                  <a:tcPr/>
                </a:tc>
                <a:tc hMerge="1">
                  <a:txBody>
                    <a:bodyPr/>
                    <a:lstStyle/>
                    <a:p>
                      <a:endParaRPr lang="fr-FR"/>
                    </a:p>
                  </a:txBody>
                  <a:tcPr/>
                </a:tc>
                <a:tc hMerge="1">
                  <a:txBody>
                    <a:bodyPr/>
                    <a:lstStyle/>
                    <a:p>
                      <a:endParaRPr lang="fr-FR" dirty="0"/>
                    </a:p>
                  </a:txBody>
                  <a:tcPr/>
                </a:tc>
                <a:tc rowSpan="2">
                  <a:txBody>
                    <a:bodyPr/>
                    <a:lstStyle/>
                    <a:p>
                      <a:r>
                        <a:rPr lang="en-US" noProof="0" dirty="0"/>
                        <a:t>Nothing send</a:t>
                      </a:r>
                    </a:p>
                  </a:txBody>
                  <a:tcPr/>
                </a:tc>
                <a:extLst>
                  <a:ext uri="{0D108BD9-81ED-4DB2-BD59-A6C34878D82A}">
                    <a16:rowId xmlns:a16="http://schemas.microsoft.com/office/drawing/2014/main" val="2317176603"/>
                  </a:ext>
                </a:extLst>
              </a:tr>
              <a:tr h="370840">
                <a:tc>
                  <a:txBody>
                    <a:bodyPr/>
                    <a:lstStyle/>
                    <a:p>
                      <a:r>
                        <a:rPr lang="en-US" sz="1600" noProof="0" dirty="0">
                          <a:latin typeface="Book Antiqua" panose="02040602050305030304" pitchFamily="18" charset="0"/>
                        </a:rPr>
                        <a:t>The whole point of democracy is that citizens are active participants in government; that we have a voice in government. Your voice starts with your vote. On august 8, remember your rights and responsibilities as a citizen. Remember to vote. DO YOUR CIVIC DUTY – VOTE!</a:t>
                      </a:r>
                    </a:p>
                  </a:txBody>
                  <a:tcPr/>
                </a:tc>
                <a:tc>
                  <a:txBody>
                    <a:bodyPr/>
                    <a:lstStyle/>
                    <a:p>
                      <a:r>
                        <a:rPr lang="en-US" sz="1600" noProof="0">
                          <a:latin typeface="Book Antiqua" panose="02040602050305030304" pitchFamily="18" charset="0"/>
                        </a:rPr>
                        <a:t>Message start with: "You are being study! »</a:t>
                      </a:r>
                    </a:p>
                    <a:p>
                      <a:r>
                        <a:rPr lang="en-US" sz="1600" noProof="0">
                          <a:latin typeface="Book Antiqua" panose="02040602050305030304" pitchFamily="18" charset="0"/>
                        </a:rPr>
                        <a:t>This year, we are trying to figure out why people do or do not vote.  Our analysis will be based on public records, so you will not be contacted again or disturbed in any way. Anything we learn about your voting or not voting will remain confidential and will not be disclosed to anyone. DO YOUR CIVIC DUTY – VOTE!</a:t>
                      </a:r>
                    </a:p>
                  </a:txBody>
                  <a:tcPr/>
                </a:tc>
                <a:tc>
                  <a:txBody>
                    <a:bodyPr/>
                    <a:lstStyle/>
                    <a:p>
                      <a:r>
                        <a:rPr lang="en-US" sz="1600" noProof="0" dirty="0">
                          <a:latin typeface="Book Antiqua" panose="02040602050305030304" pitchFamily="18" charset="0"/>
                        </a:rPr>
                        <a:t>We’re sending this email to you and your neighbors to publicize who does and does not vote. The chart shows the names of some of your neighbors, showing which have voted in the past. After the August 8 election, we intend to  ail an updated chart. You and your neighbors will all know who voted and who did not.</a:t>
                      </a:r>
                    </a:p>
                  </a:txBody>
                  <a:tcPr/>
                </a:tc>
                <a:tc vMerge="1">
                  <a:txBody>
                    <a:bodyPr/>
                    <a:lstStyle/>
                    <a:p>
                      <a:endParaRPr lang="en-US" sz="1600" noProof="0" dirty="0">
                        <a:latin typeface="Book Antiqua" panose="02040602050305030304" pitchFamily="18" charset="0"/>
                      </a:endParaRPr>
                    </a:p>
                  </a:txBody>
                  <a:tcPr/>
                </a:tc>
                <a:extLst>
                  <a:ext uri="{0D108BD9-81ED-4DB2-BD59-A6C34878D82A}">
                    <a16:rowId xmlns:a16="http://schemas.microsoft.com/office/drawing/2014/main" val="4169092787"/>
                  </a:ext>
                </a:extLst>
              </a:tr>
            </a:tbl>
          </a:graphicData>
        </a:graphic>
      </p:graphicFrame>
    </p:spTree>
    <p:extLst>
      <p:ext uri="{BB962C8B-B14F-4D97-AF65-F5344CB8AC3E}">
        <p14:creationId xmlns:p14="http://schemas.microsoft.com/office/powerpoint/2010/main" val="99621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E785D-876C-034E-B2C4-62931A752EB6}"/>
              </a:ext>
            </a:extLst>
          </p:cNvPr>
          <p:cNvSpPr>
            <a:spLocks noGrp="1"/>
          </p:cNvSpPr>
          <p:nvPr>
            <p:ph type="title"/>
          </p:nvPr>
        </p:nvSpPr>
        <p:spPr/>
        <p:txBody>
          <a:bodyPr>
            <a:normAutofit fontScale="90000"/>
          </a:bodyPr>
          <a:lstStyle/>
          <a:p>
            <a:r>
              <a:rPr lang="fr-FR" b="1" dirty="0">
                <a:latin typeface="Book Antiqua" panose="02040602050305030304" pitchFamily="18" charset="0"/>
                <a:cs typeface="Arial"/>
              </a:rPr>
              <a:t>Social pressure and </a:t>
            </a:r>
            <a:r>
              <a:rPr lang="fr-FR" b="1" dirty="0" err="1">
                <a:latin typeface="Book Antiqua" panose="02040602050305030304" pitchFamily="18" charset="0"/>
                <a:cs typeface="Arial"/>
              </a:rPr>
              <a:t>experiment</a:t>
            </a:r>
            <a:endParaRPr lang="en-US" dirty="0"/>
          </a:p>
        </p:txBody>
      </p:sp>
      <p:sp>
        <p:nvSpPr>
          <p:cNvPr id="5" name="Slide Number Placeholder 4">
            <a:extLst>
              <a:ext uri="{FF2B5EF4-FFF2-40B4-BE49-F238E27FC236}">
                <a16:creationId xmlns:a16="http://schemas.microsoft.com/office/drawing/2014/main" id="{7741AE1A-55CA-DF40-9B33-6BBEBD953DC8}"/>
              </a:ext>
            </a:extLst>
          </p:cNvPr>
          <p:cNvSpPr>
            <a:spLocks noGrp="1"/>
          </p:cNvSpPr>
          <p:nvPr>
            <p:ph type="sldNum" sz="quarter" idx="12"/>
          </p:nvPr>
        </p:nvSpPr>
        <p:spPr/>
        <p:txBody>
          <a:bodyPr>
            <a:normAutofit fontScale="85000" lnSpcReduction="20000"/>
          </a:bodyPr>
          <a:lstStyle/>
          <a:p>
            <a:fld id="{E2B9F491-68E5-4496-88C3-8824F914EEEC}" type="slidenum">
              <a:rPr lang="fr-CA" smtClean="0"/>
              <a:t>5</a:t>
            </a:fld>
            <a:endParaRPr lang="fr-CA"/>
          </a:p>
        </p:txBody>
      </p:sp>
      <p:sp>
        <p:nvSpPr>
          <p:cNvPr id="6" name="Content Placeholder 5">
            <a:extLst>
              <a:ext uri="{FF2B5EF4-FFF2-40B4-BE49-F238E27FC236}">
                <a16:creationId xmlns:a16="http://schemas.microsoft.com/office/drawing/2014/main" id="{6186ECEF-8D1E-FB4A-91DD-8E26613437E1}"/>
              </a:ext>
            </a:extLst>
          </p:cNvPr>
          <p:cNvSpPr>
            <a:spLocks noGrp="1"/>
          </p:cNvSpPr>
          <p:nvPr>
            <p:ph sz="quarter" idx="1"/>
          </p:nvPr>
        </p:nvSpPr>
        <p:spPr/>
        <p:txBody>
          <a:bodyPr/>
          <a:lstStyle/>
          <a:p>
            <a:r>
              <a:rPr lang="en-US" dirty="0" err="1"/>
              <a:t>C’est</a:t>
            </a:r>
            <a:r>
              <a:rPr lang="en-US" dirty="0"/>
              <a:t> la figure qui </a:t>
            </a:r>
            <a:r>
              <a:rPr lang="en-US" dirty="0" err="1"/>
              <a:t>accompagne</a:t>
            </a:r>
            <a:r>
              <a:rPr lang="en-US" dirty="0"/>
              <a:t> le message</a:t>
            </a:r>
          </a:p>
        </p:txBody>
      </p:sp>
      <p:pic>
        <p:nvPicPr>
          <p:cNvPr id="7" name="Picture 6">
            <a:extLst>
              <a:ext uri="{FF2B5EF4-FFF2-40B4-BE49-F238E27FC236}">
                <a16:creationId xmlns:a16="http://schemas.microsoft.com/office/drawing/2014/main" id="{D271EF38-0E06-7A4F-958F-178560BF3B95}"/>
              </a:ext>
            </a:extLst>
          </p:cNvPr>
          <p:cNvPicPr>
            <a:picLocks noChangeAspect="1"/>
          </p:cNvPicPr>
          <p:nvPr/>
        </p:nvPicPr>
        <p:blipFill>
          <a:blip r:embed="rId2"/>
          <a:stretch>
            <a:fillRect/>
          </a:stretch>
        </p:blipFill>
        <p:spPr>
          <a:xfrm>
            <a:off x="0" y="2624292"/>
            <a:ext cx="9144000" cy="2532900"/>
          </a:xfrm>
          <a:prstGeom prst="rect">
            <a:avLst/>
          </a:prstGeom>
        </p:spPr>
      </p:pic>
    </p:spTree>
    <p:extLst>
      <p:ext uri="{BB962C8B-B14F-4D97-AF65-F5344CB8AC3E}">
        <p14:creationId xmlns:p14="http://schemas.microsoft.com/office/powerpoint/2010/main" val="358270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2648" y="260648"/>
            <a:ext cx="8153400" cy="990600"/>
          </a:xfrm>
        </p:spPr>
        <p:txBody>
          <a:bodyPr>
            <a:normAutofit/>
          </a:bodyPr>
          <a:lstStyle/>
          <a:p>
            <a:r>
              <a:rPr lang="fr-FR" sz="3600" b="1" dirty="0">
                <a:latin typeface="Book Antiqua" panose="02040602050305030304" pitchFamily="18" charset="0"/>
                <a:cs typeface="Arial"/>
              </a:rPr>
              <a:t>Social pressure and </a:t>
            </a:r>
            <a:r>
              <a:rPr lang="fr-FR" sz="3600" b="1" dirty="0" err="1">
                <a:latin typeface="Book Antiqua" panose="02040602050305030304" pitchFamily="18" charset="0"/>
                <a:cs typeface="Arial"/>
              </a:rPr>
              <a:t>experiment</a:t>
            </a:r>
            <a:endParaRPr lang="fr-FR" sz="3600" dirty="0">
              <a:latin typeface="Arial"/>
              <a:cs typeface="Arial"/>
            </a:endParaRPr>
          </a:p>
        </p:txBody>
      </p:sp>
      <p:sp>
        <p:nvSpPr>
          <p:cNvPr id="5" name="Espace réservé du numéro de diapositive 4"/>
          <p:cNvSpPr>
            <a:spLocks noGrp="1"/>
          </p:cNvSpPr>
          <p:nvPr>
            <p:ph type="sldNum" sz="quarter" idx="12"/>
          </p:nvPr>
        </p:nvSpPr>
        <p:spPr/>
        <p:txBody>
          <a:bodyPr>
            <a:normAutofit fontScale="85000" lnSpcReduction="20000"/>
          </a:bodyPr>
          <a:lstStyle/>
          <a:p>
            <a:fld id="{E2B9F491-68E5-4496-88C3-8824F914EEEC}" type="slidenum">
              <a:rPr lang="fr-CA" smtClean="0">
                <a:latin typeface="Arial"/>
                <a:cs typeface="Arial"/>
              </a:rPr>
              <a:t>6</a:t>
            </a:fld>
            <a:endParaRPr lang="fr-CA">
              <a:latin typeface="Arial"/>
              <a:cs typeface="Arial"/>
            </a:endParaRPr>
          </a:p>
        </p:txBody>
      </p:sp>
      <p:sp>
        <p:nvSpPr>
          <p:cNvPr id="6" name="Espace réservé du contenu 5"/>
          <p:cNvSpPr>
            <a:spLocks noGrp="1"/>
          </p:cNvSpPr>
          <p:nvPr>
            <p:ph sz="quarter" idx="1"/>
          </p:nvPr>
        </p:nvSpPr>
        <p:spPr>
          <a:xfrm>
            <a:off x="612648" y="1600200"/>
            <a:ext cx="8153400" cy="3484984"/>
          </a:xfrm>
        </p:spPr>
        <p:txBody>
          <a:bodyPr>
            <a:normAutofit/>
          </a:bodyPr>
          <a:lstStyle/>
          <a:p>
            <a:pPr>
              <a:buFont typeface="Arial" panose="020B0604020202020204" pitchFamily="34" charset="0"/>
              <a:buChar char="•"/>
            </a:pPr>
            <a:r>
              <a:rPr lang="en-GB" sz="2400" dirty="0">
                <a:latin typeface="Book Antiqua" panose="02040602050305030304" pitchFamily="18" charset="0"/>
                <a:cs typeface="Arial"/>
              </a:rPr>
              <a:t>Data file : </a:t>
            </a:r>
            <a:r>
              <a:rPr lang="en-GB" sz="2400" dirty="0" err="1">
                <a:solidFill>
                  <a:srgbClr val="0070C0"/>
                </a:solidFill>
                <a:latin typeface="Book Antiqua" panose="02040602050305030304" pitchFamily="18" charset="0"/>
                <a:cs typeface="Arial"/>
              </a:rPr>
              <a:t>social.csv</a:t>
            </a:r>
            <a:endParaRPr lang="en-GB" sz="2400" dirty="0">
              <a:solidFill>
                <a:srgbClr val="0070C0"/>
              </a:solidFill>
              <a:latin typeface="Book Antiqua" panose="02040602050305030304" pitchFamily="18" charset="0"/>
              <a:cs typeface="Arial"/>
            </a:endParaRPr>
          </a:p>
          <a:p>
            <a:pPr>
              <a:buFont typeface="Arial" panose="020B0604020202020204" pitchFamily="34" charset="0"/>
              <a:buChar char="•"/>
            </a:pPr>
            <a:endParaRPr lang="fr-FR" sz="2400" dirty="0">
              <a:latin typeface="Book Antiqua" panose="02040602050305030304" pitchFamily="18" charset="0"/>
              <a:cs typeface="Arial"/>
            </a:endParaRPr>
          </a:p>
          <a:p>
            <a:pPr marL="0" indent="0">
              <a:buNone/>
            </a:pPr>
            <a:endParaRPr lang="fr-FR" sz="2400" dirty="0">
              <a:latin typeface="Book Antiqua" panose="02040602050305030304" pitchFamily="18" charset="0"/>
              <a:cs typeface="Arial"/>
            </a:endParaRPr>
          </a:p>
          <a:p>
            <a:pPr marL="0" indent="0">
              <a:buNone/>
            </a:pPr>
            <a:endParaRPr lang="fr-FR" sz="2400" dirty="0">
              <a:latin typeface="Book Antiqua" panose="02040602050305030304" pitchFamily="18" charset="0"/>
              <a:cs typeface="Arial"/>
            </a:endParaRPr>
          </a:p>
          <a:p>
            <a:pPr marL="0" indent="0">
              <a:buNone/>
            </a:pPr>
            <a:endParaRPr lang="fr-FR" sz="2400" dirty="0">
              <a:latin typeface="Book Antiqua" panose="02040602050305030304" pitchFamily="18" charset="0"/>
              <a:cs typeface="Arial"/>
            </a:endParaRPr>
          </a:p>
          <a:p>
            <a:pPr marL="0" indent="0">
              <a:buNone/>
            </a:pPr>
            <a:endParaRPr lang="fr-FR" sz="2400" dirty="0">
              <a:latin typeface="Book Antiqua" panose="02040602050305030304" pitchFamily="18" charset="0"/>
              <a:cs typeface="Arial"/>
            </a:endParaRPr>
          </a:p>
          <a:p>
            <a:pPr marL="0" indent="0">
              <a:buNone/>
            </a:pPr>
            <a:endParaRPr lang="fr-FR" sz="2400" dirty="0">
              <a:latin typeface="Book Antiqua" panose="02040602050305030304" pitchFamily="18" charset="0"/>
              <a:cs typeface="Arial"/>
            </a:endParaRPr>
          </a:p>
        </p:txBody>
      </p:sp>
      <p:graphicFrame>
        <p:nvGraphicFramePr>
          <p:cNvPr id="3" name="Table 2">
            <a:extLst>
              <a:ext uri="{FF2B5EF4-FFF2-40B4-BE49-F238E27FC236}">
                <a16:creationId xmlns:a16="http://schemas.microsoft.com/office/drawing/2014/main" id="{FC2840CD-88F8-FB45-825B-2375F20EC179}"/>
              </a:ext>
            </a:extLst>
          </p:cNvPr>
          <p:cNvGraphicFramePr>
            <a:graphicFrameLocks noGrp="1"/>
          </p:cNvGraphicFramePr>
          <p:nvPr/>
        </p:nvGraphicFramePr>
        <p:xfrm>
          <a:off x="1259632" y="2210953"/>
          <a:ext cx="7632848" cy="2226159"/>
        </p:xfrm>
        <a:graphic>
          <a:graphicData uri="http://schemas.openxmlformats.org/drawingml/2006/table">
            <a:tbl>
              <a:tblPr>
                <a:tableStyleId>{3B4B98B0-60AC-42C2-AFA5-B58CD77FA1E5}</a:tableStyleId>
              </a:tblPr>
              <a:tblGrid>
                <a:gridCol w="1310829">
                  <a:extLst>
                    <a:ext uri="{9D8B030D-6E8A-4147-A177-3AD203B41FA5}">
                      <a16:colId xmlns:a16="http://schemas.microsoft.com/office/drawing/2014/main" val="2211103215"/>
                    </a:ext>
                  </a:extLst>
                </a:gridCol>
                <a:gridCol w="6322019">
                  <a:extLst>
                    <a:ext uri="{9D8B030D-6E8A-4147-A177-3AD203B41FA5}">
                      <a16:colId xmlns:a16="http://schemas.microsoft.com/office/drawing/2014/main" val="509704668"/>
                    </a:ext>
                  </a:extLst>
                </a:gridCol>
              </a:tblGrid>
              <a:tr h="298319">
                <a:tc>
                  <a:txBody>
                    <a:bodyPr/>
                    <a:lstStyle/>
                    <a:p>
                      <a:pPr algn="l" fontAlgn="b"/>
                      <a:r>
                        <a:rPr lang="en-ZA" sz="1400" b="1" u="none" strike="noStrike" dirty="0">
                          <a:effectLst/>
                          <a:latin typeface="Book Antiqua" panose="02040602050305030304" pitchFamily="18" charset="0"/>
                        </a:rPr>
                        <a:t>Variable</a:t>
                      </a:r>
                      <a:endParaRPr lang="en-ZA" sz="1400" b="1" i="0" u="none" strike="noStrike" dirty="0">
                        <a:solidFill>
                          <a:srgbClr val="000000"/>
                        </a:solidFill>
                        <a:effectLst/>
                        <a:latin typeface="Book Antiqua" panose="02040602050305030304" pitchFamily="18" charset="0"/>
                      </a:endParaRPr>
                    </a:p>
                  </a:txBody>
                  <a:tcPr marL="9525" marR="9525" marT="9525" marB="0" anchor="b">
                    <a:lnB w="12700" cap="flat" cmpd="sng" algn="ctr">
                      <a:solidFill>
                        <a:schemeClr val="tx1"/>
                      </a:solidFill>
                      <a:prstDash val="solid"/>
                      <a:round/>
                      <a:headEnd type="none" w="med" len="med"/>
                      <a:tailEnd type="none" w="med" len="med"/>
                    </a:lnB>
                  </a:tcPr>
                </a:tc>
                <a:tc>
                  <a:txBody>
                    <a:bodyPr/>
                    <a:lstStyle/>
                    <a:p>
                      <a:pPr algn="l" fontAlgn="b"/>
                      <a:r>
                        <a:rPr lang="en-ZA" sz="1400" b="1" u="none" strike="noStrike" dirty="0">
                          <a:effectLst/>
                          <a:latin typeface="Book Antiqua" panose="02040602050305030304" pitchFamily="18" charset="0"/>
                        </a:rPr>
                        <a:t>Description</a:t>
                      </a:r>
                      <a:endParaRPr lang="en-ZA" sz="1400" b="1" i="0" u="none" strike="noStrike" dirty="0">
                        <a:solidFill>
                          <a:srgbClr val="000000"/>
                        </a:solidFill>
                        <a:effectLst/>
                        <a:latin typeface="Book Antiqua" panose="02040602050305030304" pitchFamily="18" charset="0"/>
                      </a:endParaRP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0554357"/>
                  </a:ext>
                </a:extLst>
              </a:tr>
              <a:tr h="298319">
                <a:tc>
                  <a:txBody>
                    <a:bodyPr/>
                    <a:lstStyle/>
                    <a:p>
                      <a:pPr algn="l" fontAlgn="b"/>
                      <a:r>
                        <a:rPr lang="en-ZA" sz="1400" u="none" strike="noStrike" dirty="0" err="1">
                          <a:solidFill>
                            <a:srgbClr val="FF0000"/>
                          </a:solidFill>
                          <a:effectLst/>
                          <a:latin typeface="Book Antiqua" panose="02040602050305030304" pitchFamily="18" charset="0"/>
                        </a:rPr>
                        <a:t>hhsize</a:t>
                      </a:r>
                      <a:endParaRPr lang="en-ZA" sz="1400" b="0" i="0" u="none" strike="noStrike" dirty="0">
                        <a:solidFill>
                          <a:srgbClr val="FF0000"/>
                        </a:solidFill>
                        <a:effectLst/>
                        <a:latin typeface="Book Antiqua" panose="02040602050305030304" pitchFamily="18"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l" fontAlgn="b"/>
                      <a:r>
                        <a:rPr lang="en-ZA" sz="1400" u="none" strike="noStrike" dirty="0">
                          <a:effectLst/>
                          <a:latin typeface="Book Antiqua" panose="02040602050305030304" pitchFamily="18" charset="0"/>
                        </a:rPr>
                        <a:t>household size of the voter</a:t>
                      </a:r>
                      <a:endParaRPr lang="en-ZA" sz="1400" b="0" i="0" u="none" strike="noStrike" dirty="0">
                        <a:solidFill>
                          <a:srgbClr val="000000"/>
                        </a:solidFill>
                        <a:effectLst/>
                        <a:latin typeface="Book Antiqua" panose="02040602050305030304" pitchFamily="18"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06083457"/>
                  </a:ext>
                </a:extLst>
              </a:tr>
              <a:tr h="298319">
                <a:tc>
                  <a:txBody>
                    <a:bodyPr/>
                    <a:lstStyle/>
                    <a:p>
                      <a:pPr algn="l" fontAlgn="b"/>
                      <a:r>
                        <a:rPr lang="en-ZA" sz="1400" u="none" strike="noStrike" dirty="0">
                          <a:solidFill>
                            <a:srgbClr val="FF0000"/>
                          </a:solidFill>
                          <a:effectLst/>
                          <a:latin typeface="Book Antiqua" panose="02040602050305030304" pitchFamily="18" charset="0"/>
                        </a:rPr>
                        <a:t>message</a:t>
                      </a:r>
                      <a:endParaRPr lang="en-ZA" sz="1400" b="0" i="0" u="none" strike="noStrike" dirty="0">
                        <a:solidFill>
                          <a:srgbClr val="FF0000"/>
                        </a:solidFill>
                        <a:effectLst/>
                        <a:latin typeface="Book Antiqua" panose="02040602050305030304" pitchFamily="18" charset="0"/>
                      </a:endParaRPr>
                    </a:p>
                  </a:txBody>
                  <a:tcPr marL="9525" marR="9525" marT="9525" marB="0" anchor="b"/>
                </a:tc>
                <a:tc>
                  <a:txBody>
                    <a:bodyPr/>
                    <a:lstStyle/>
                    <a:p>
                      <a:pPr algn="l" fontAlgn="b"/>
                      <a:r>
                        <a:rPr lang="en-ZA" sz="1400" u="none" strike="noStrike" dirty="0">
                          <a:effectLst/>
                          <a:latin typeface="Book Antiqua" panose="02040602050305030304" pitchFamily="18" charset="0"/>
                        </a:rPr>
                        <a:t>GOTV message the voter received (</a:t>
                      </a:r>
                      <a:r>
                        <a:rPr lang="en-ZA" sz="1400" u="none" strike="noStrike" dirty="0">
                          <a:solidFill>
                            <a:srgbClr val="0070C0"/>
                          </a:solidFill>
                          <a:effectLst/>
                          <a:latin typeface="Book Antiqua" panose="02040602050305030304" pitchFamily="18" charset="0"/>
                        </a:rPr>
                        <a:t>Civic duty, Control, </a:t>
                      </a:r>
                      <a:r>
                        <a:rPr lang="en-ZA" sz="1400" u="none" strike="noStrike" dirty="0" err="1">
                          <a:solidFill>
                            <a:srgbClr val="0070C0"/>
                          </a:solidFill>
                          <a:effectLst/>
                          <a:latin typeface="Book Antiqua" panose="02040602050305030304" pitchFamily="18" charset="0"/>
                        </a:rPr>
                        <a:t>Neighbors</a:t>
                      </a:r>
                      <a:r>
                        <a:rPr lang="en-ZA" sz="1400" u="none" strike="noStrike" dirty="0">
                          <a:solidFill>
                            <a:srgbClr val="0070C0"/>
                          </a:solidFill>
                          <a:effectLst/>
                          <a:latin typeface="Book Antiqua" panose="02040602050305030304" pitchFamily="18" charset="0"/>
                        </a:rPr>
                        <a:t>, Hawthorne</a:t>
                      </a:r>
                      <a:r>
                        <a:rPr lang="en-ZA" sz="1400" u="none" strike="noStrike" dirty="0">
                          <a:effectLst/>
                          <a:latin typeface="Book Antiqua" panose="02040602050305030304" pitchFamily="18" charset="0"/>
                        </a:rPr>
                        <a:t>)</a:t>
                      </a:r>
                      <a:endParaRPr lang="en-ZA" sz="1400" b="0" i="0" u="none" strike="noStrike" dirty="0">
                        <a:solidFill>
                          <a:srgbClr val="000000"/>
                        </a:solidFill>
                        <a:effectLst/>
                        <a:latin typeface="Book Antiqua" panose="02040602050305030304" pitchFamily="18" charset="0"/>
                      </a:endParaRPr>
                    </a:p>
                  </a:txBody>
                  <a:tcPr marL="9525" marR="9525" marT="9525" marB="0" anchor="b"/>
                </a:tc>
                <a:extLst>
                  <a:ext uri="{0D108BD9-81ED-4DB2-BD59-A6C34878D82A}">
                    <a16:rowId xmlns:a16="http://schemas.microsoft.com/office/drawing/2014/main" val="1555937816"/>
                  </a:ext>
                </a:extLst>
              </a:tr>
              <a:tr h="298319">
                <a:tc>
                  <a:txBody>
                    <a:bodyPr/>
                    <a:lstStyle/>
                    <a:p>
                      <a:pPr algn="l" fontAlgn="b"/>
                      <a:r>
                        <a:rPr lang="en-ZA" sz="1400" u="none" strike="noStrike" dirty="0">
                          <a:solidFill>
                            <a:srgbClr val="FF0000"/>
                          </a:solidFill>
                          <a:effectLst/>
                          <a:latin typeface="Book Antiqua" panose="02040602050305030304" pitchFamily="18" charset="0"/>
                        </a:rPr>
                        <a:t>sex</a:t>
                      </a:r>
                      <a:endParaRPr lang="en-ZA" sz="1400" b="0" i="0" u="none" strike="noStrike" dirty="0">
                        <a:solidFill>
                          <a:srgbClr val="FF0000"/>
                        </a:solidFill>
                        <a:effectLst/>
                        <a:latin typeface="Book Antiqua" panose="02040602050305030304" pitchFamily="18" charset="0"/>
                      </a:endParaRPr>
                    </a:p>
                  </a:txBody>
                  <a:tcPr marL="9525" marR="9525" marT="9525" marB="0" anchor="b"/>
                </a:tc>
                <a:tc>
                  <a:txBody>
                    <a:bodyPr/>
                    <a:lstStyle/>
                    <a:p>
                      <a:pPr algn="l" fontAlgn="b"/>
                      <a:r>
                        <a:rPr lang="en-ZA" sz="1400" u="none" strike="noStrike">
                          <a:effectLst/>
                          <a:latin typeface="Book Antiqua" panose="02040602050305030304" pitchFamily="18" charset="0"/>
                        </a:rPr>
                        <a:t>sex of the voter (female or male)</a:t>
                      </a:r>
                      <a:endParaRPr lang="en-ZA" sz="1400" b="0" i="0" u="none" strike="noStrike">
                        <a:solidFill>
                          <a:srgbClr val="000000"/>
                        </a:solidFill>
                        <a:effectLst/>
                        <a:latin typeface="Book Antiqua" panose="02040602050305030304" pitchFamily="18" charset="0"/>
                      </a:endParaRPr>
                    </a:p>
                  </a:txBody>
                  <a:tcPr marL="9525" marR="9525" marT="9525" marB="0" anchor="b"/>
                </a:tc>
                <a:extLst>
                  <a:ext uri="{0D108BD9-81ED-4DB2-BD59-A6C34878D82A}">
                    <a16:rowId xmlns:a16="http://schemas.microsoft.com/office/drawing/2014/main" val="620888571"/>
                  </a:ext>
                </a:extLst>
              </a:tr>
              <a:tr h="298319">
                <a:tc>
                  <a:txBody>
                    <a:bodyPr/>
                    <a:lstStyle/>
                    <a:p>
                      <a:pPr algn="l" fontAlgn="b"/>
                      <a:r>
                        <a:rPr lang="en-ZA" sz="1400" u="none" strike="noStrike" dirty="0" err="1">
                          <a:solidFill>
                            <a:srgbClr val="FF0000"/>
                          </a:solidFill>
                          <a:effectLst/>
                          <a:latin typeface="Book Antiqua" panose="02040602050305030304" pitchFamily="18" charset="0"/>
                        </a:rPr>
                        <a:t>yearofbirth</a:t>
                      </a:r>
                      <a:endParaRPr lang="en-ZA" sz="1400" b="0" i="0" u="none" strike="noStrike" dirty="0">
                        <a:solidFill>
                          <a:srgbClr val="FF0000"/>
                        </a:solidFill>
                        <a:effectLst/>
                        <a:latin typeface="Book Antiqua" panose="02040602050305030304" pitchFamily="18" charset="0"/>
                      </a:endParaRPr>
                    </a:p>
                  </a:txBody>
                  <a:tcPr marL="9525" marR="9525" marT="9525" marB="0" anchor="b"/>
                </a:tc>
                <a:tc>
                  <a:txBody>
                    <a:bodyPr/>
                    <a:lstStyle/>
                    <a:p>
                      <a:pPr algn="l" fontAlgn="b"/>
                      <a:r>
                        <a:rPr lang="en-ZA" sz="1400" u="none" strike="noStrike">
                          <a:effectLst/>
                          <a:latin typeface="Book Antiqua" panose="02040602050305030304" pitchFamily="18" charset="0"/>
                        </a:rPr>
                        <a:t>yeasr of birth of the voter</a:t>
                      </a:r>
                      <a:endParaRPr lang="en-ZA" sz="1400" b="0" i="0" u="none" strike="noStrike">
                        <a:solidFill>
                          <a:srgbClr val="000000"/>
                        </a:solidFill>
                        <a:effectLst/>
                        <a:latin typeface="Book Antiqua" panose="02040602050305030304" pitchFamily="18" charset="0"/>
                      </a:endParaRPr>
                    </a:p>
                  </a:txBody>
                  <a:tcPr marL="9525" marR="9525" marT="9525" marB="0" anchor="b"/>
                </a:tc>
                <a:extLst>
                  <a:ext uri="{0D108BD9-81ED-4DB2-BD59-A6C34878D82A}">
                    <a16:rowId xmlns:a16="http://schemas.microsoft.com/office/drawing/2014/main" val="2969776055"/>
                  </a:ext>
                </a:extLst>
              </a:tr>
              <a:tr h="298319">
                <a:tc>
                  <a:txBody>
                    <a:bodyPr/>
                    <a:lstStyle/>
                    <a:p>
                      <a:pPr algn="l" fontAlgn="b"/>
                      <a:r>
                        <a:rPr lang="en-ZA" sz="1400" u="none" strike="noStrike" dirty="0">
                          <a:solidFill>
                            <a:srgbClr val="FF0000"/>
                          </a:solidFill>
                          <a:effectLst/>
                          <a:latin typeface="Book Antiqua" panose="02040602050305030304" pitchFamily="18" charset="0"/>
                        </a:rPr>
                        <a:t>primary2004</a:t>
                      </a:r>
                      <a:endParaRPr lang="en-ZA" sz="1400" b="0" i="0" u="none" strike="noStrike" dirty="0">
                        <a:solidFill>
                          <a:srgbClr val="FF0000"/>
                        </a:solidFill>
                        <a:effectLst/>
                        <a:latin typeface="Book Antiqua" panose="02040602050305030304" pitchFamily="18" charset="0"/>
                      </a:endParaRPr>
                    </a:p>
                  </a:txBody>
                  <a:tcPr marL="9525" marR="9525" marT="9525" marB="0" anchor="b"/>
                </a:tc>
                <a:tc>
                  <a:txBody>
                    <a:bodyPr/>
                    <a:lstStyle/>
                    <a:p>
                      <a:pPr algn="l" fontAlgn="b"/>
                      <a:r>
                        <a:rPr lang="en-ZA" sz="1400" u="none" strike="noStrike">
                          <a:effectLst/>
                          <a:latin typeface="Book Antiqua" panose="02040602050305030304" pitchFamily="18" charset="0"/>
                        </a:rPr>
                        <a:t>whether the voter voted in the 2004 primary election (1 = voted, 0 = abstained)</a:t>
                      </a:r>
                      <a:endParaRPr lang="en-ZA" sz="1400" b="0" i="0" u="none" strike="noStrike">
                        <a:solidFill>
                          <a:srgbClr val="000000"/>
                        </a:solidFill>
                        <a:effectLst/>
                        <a:latin typeface="Book Antiqua" panose="02040602050305030304" pitchFamily="18" charset="0"/>
                      </a:endParaRPr>
                    </a:p>
                  </a:txBody>
                  <a:tcPr marL="9525" marR="9525" marT="9525" marB="0" anchor="b"/>
                </a:tc>
                <a:extLst>
                  <a:ext uri="{0D108BD9-81ED-4DB2-BD59-A6C34878D82A}">
                    <a16:rowId xmlns:a16="http://schemas.microsoft.com/office/drawing/2014/main" val="679428610"/>
                  </a:ext>
                </a:extLst>
              </a:tr>
              <a:tr h="298319">
                <a:tc>
                  <a:txBody>
                    <a:bodyPr/>
                    <a:lstStyle/>
                    <a:p>
                      <a:pPr algn="l" fontAlgn="b"/>
                      <a:r>
                        <a:rPr lang="en-ZA" sz="1400" u="none" strike="noStrike" dirty="0">
                          <a:solidFill>
                            <a:srgbClr val="FF0000"/>
                          </a:solidFill>
                          <a:effectLst/>
                          <a:latin typeface="Book Antiqua" panose="02040602050305030304" pitchFamily="18" charset="0"/>
                        </a:rPr>
                        <a:t>primary 2006</a:t>
                      </a:r>
                      <a:endParaRPr lang="en-ZA" sz="1400" b="0" i="0" u="none" strike="noStrike" dirty="0">
                        <a:solidFill>
                          <a:srgbClr val="FF0000"/>
                        </a:solidFill>
                        <a:effectLst/>
                        <a:latin typeface="Book Antiqua" panose="02040602050305030304" pitchFamily="18" charset="0"/>
                      </a:endParaRPr>
                    </a:p>
                  </a:txBody>
                  <a:tcPr marL="9525" marR="9525" marT="9525" marB="0" anchor="b"/>
                </a:tc>
                <a:tc>
                  <a:txBody>
                    <a:bodyPr/>
                    <a:lstStyle/>
                    <a:p>
                      <a:pPr algn="l" fontAlgn="b"/>
                      <a:r>
                        <a:rPr lang="en-ZA" sz="1400" u="none" strike="noStrike" dirty="0">
                          <a:effectLst/>
                          <a:latin typeface="Book Antiqua" panose="02040602050305030304" pitchFamily="18" charset="0"/>
                        </a:rPr>
                        <a:t>whether the voter turned out in the 2006 primary election (1 = voted, o = abstained)</a:t>
                      </a:r>
                      <a:endParaRPr lang="en-ZA" sz="1400" b="0" i="0" u="none" strike="noStrike" dirty="0">
                        <a:solidFill>
                          <a:srgbClr val="000000"/>
                        </a:solidFill>
                        <a:effectLst/>
                        <a:latin typeface="Book Antiqua" panose="02040602050305030304" pitchFamily="18" charset="0"/>
                      </a:endParaRPr>
                    </a:p>
                  </a:txBody>
                  <a:tcPr marL="9525" marR="9525" marT="9525" marB="0" anchor="b"/>
                </a:tc>
                <a:extLst>
                  <a:ext uri="{0D108BD9-81ED-4DB2-BD59-A6C34878D82A}">
                    <a16:rowId xmlns:a16="http://schemas.microsoft.com/office/drawing/2014/main" val="158444866"/>
                  </a:ext>
                </a:extLst>
              </a:tr>
            </a:tbl>
          </a:graphicData>
        </a:graphic>
      </p:graphicFrame>
    </p:spTree>
    <p:extLst>
      <p:ext uri="{BB962C8B-B14F-4D97-AF65-F5344CB8AC3E}">
        <p14:creationId xmlns:p14="http://schemas.microsoft.com/office/powerpoint/2010/main" val="380464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ZA" sz="3600" b="1">
                <a:solidFill>
                  <a:schemeClr val="accent2">
                    <a:lumMod val="75000"/>
                  </a:schemeClr>
                </a:solidFill>
                <a:latin typeface="Arial Hebrew" charset="-79"/>
                <a:ea typeface="Arial Hebrew" charset="-79"/>
                <a:cs typeface="Arial Hebrew" charset="-79"/>
              </a:rPr>
              <a:t>Questions</a:t>
            </a:r>
            <a:endParaRPr lang="en-US" sz="3600" b="1" dirty="0">
              <a:solidFill>
                <a:schemeClr val="accent2">
                  <a:lumMod val="75000"/>
                </a:schemeClr>
              </a:solidFill>
              <a:latin typeface="Arial" pitchFamily="34" charset="0"/>
              <a:cs typeface="Arial" pitchFamily="34" charset="0"/>
            </a:endParaRPr>
          </a:p>
        </p:txBody>
      </p:sp>
      <p:sp>
        <p:nvSpPr>
          <p:cNvPr id="6" name="Content Placeholder 5"/>
          <p:cNvSpPr>
            <a:spLocks noGrp="1"/>
          </p:cNvSpPr>
          <p:nvPr>
            <p:ph idx="1"/>
          </p:nvPr>
        </p:nvSpPr>
        <p:spPr>
          <a:xfrm>
            <a:off x="612648" y="1897698"/>
            <a:ext cx="8153400" cy="3979574"/>
          </a:xfrm>
        </p:spPr>
        <p:txBody>
          <a:bodyPr anchor="t">
            <a:normAutofit/>
          </a:bodyPr>
          <a:lstStyle/>
          <a:p>
            <a:r>
              <a:rPr lang="fr-FR" sz="2400" dirty="0">
                <a:latin typeface="Book Antiqua" panose="02040602050305030304" pitchFamily="18" charset="0"/>
                <a:ea typeface="Arial Hebrew" charset="-79"/>
                <a:cs typeface="Arial Hebrew" charset="-79"/>
              </a:rPr>
              <a:t>Combien y’a t-il de répondants dans chaque groupe?</a:t>
            </a:r>
          </a:p>
          <a:p>
            <a:r>
              <a:rPr lang="fr-FR" sz="2200" dirty="0">
                <a:latin typeface="Book Antiqua" panose="02040602050305030304" pitchFamily="18" charset="0"/>
                <a:ea typeface="Arial Hebrew" charset="-79"/>
                <a:cs typeface="Arial Hebrew" charset="-79"/>
              </a:rPr>
              <a:t>Combien de répondant dans chaque groupe ont vote?</a:t>
            </a:r>
          </a:p>
          <a:p>
            <a:r>
              <a:rPr lang="fr-FR" sz="2200" dirty="0">
                <a:latin typeface="Book Antiqua" panose="02040602050305030304" pitchFamily="18" charset="0"/>
                <a:ea typeface="Arial Hebrew" charset="-79"/>
                <a:cs typeface="Arial Hebrew" charset="-79"/>
              </a:rPr>
              <a:t>Quel est l’effet du programme?</a:t>
            </a:r>
          </a:p>
          <a:p>
            <a:r>
              <a:rPr lang="fr-FR" sz="2200" dirty="0">
                <a:latin typeface="Book Antiqua" panose="02040602050305030304" pitchFamily="18" charset="0"/>
                <a:ea typeface="Arial Hebrew" charset="-79"/>
                <a:cs typeface="Arial Hebrew" charset="-79"/>
              </a:rPr>
              <a:t>Y’a t-il un effet </a:t>
            </a:r>
            <a:r>
              <a:rPr lang="fr-FR" sz="2200" dirty="0" err="1">
                <a:latin typeface="Book Antiqua" panose="02040602050305030304" pitchFamily="18" charset="0"/>
                <a:ea typeface="Arial Hebrew" charset="-79"/>
                <a:cs typeface="Arial Hebrew" charset="-79"/>
              </a:rPr>
              <a:t>Hathworne</a:t>
            </a:r>
            <a:r>
              <a:rPr lang="fr-FR" sz="2200" dirty="0">
                <a:latin typeface="Book Antiqua" panose="02040602050305030304" pitchFamily="18" charset="0"/>
                <a:ea typeface="Arial Hebrew" charset="-79"/>
                <a:cs typeface="Arial Hebrew" charset="-79"/>
              </a:rPr>
              <a:t> dans cette étude?</a:t>
            </a:r>
          </a:p>
          <a:p>
            <a:r>
              <a:rPr lang="fr-FR" sz="2200" dirty="0">
                <a:latin typeface="Book Antiqua" panose="02040602050305030304" pitchFamily="18" charset="0"/>
                <a:ea typeface="Arial Hebrew" charset="-79"/>
                <a:cs typeface="Arial Hebrew" charset="-79"/>
              </a:rPr>
              <a:t>Est-ce que les groups sont similaires à la base?</a:t>
            </a:r>
          </a:p>
          <a:p>
            <a:r>
              <a:rPr lang="fr-FR" sz="2200" dirty="0">
                <a:latin typeface="Book Antiqua" panose="02040602050305030304" pitchFamily="18" charset="0"/>
                <a:ea typeface="Arial Hebrew" charset="-79"/>
                <a:cs typeface="Arial Hebrew" charset="-79"/>
              </a:rPr>
              <a:t>Quelles sont les conséquences de cela pose?</a:t>
            </a:r>
          </a:p>
          <a:p>
            <a:r>
              <a:rPr lang="fr-FR" sz="2200" dirty="0">
                <a:latin typeface="Book Antiqua" panose="02040602050305030304" pitchFamily="18" charset="0"/>
                <a:ea typeface="Arial Hebrew" charset="-79"/>
                <a:cs typeface="Arial Hebrew" charset="-79"/>
              </a:rPr>
              <a:t>Il y a un problème d’éthique dans cette étude. Comment se pose-t-il?</a:t>
            </a:r>
            <a:endParaRPr lang="fr-FR" sz="1600" dirty="0">
              <a:latin typeface="Book Antiqua" panose="02040602050305030304" pitchFamily="18" charset="0"/>
              <a:ea typeface="Arial Hebrew" charset="-79"/>
              <a:cs typeface="Arial Hebrew" charset="-79"/>
            </a:endParaRPr>
          </a:p>
        </p:txBody>
      </p:sp>
      <p:sp>
        <p:nvSpPr>
          <p:cNvPr id="5" name="Slide Number Placeholder 4"/>
          <p:cNvSpPr>
            <a:spLocks noGrp="1"/>
          </p:cNvSpPr>
          <p:nvPr>
            <p:ph type="sldNum" sz="quarter" idx="12"/>
          </p:nvPr>
        </p:nvSpPr>
        <p:spPr/>
        <p:txBody>
          <a:bodyPr>
            <a:normAutofit fontScale="85000" lnSpcReduction="20000"/>
          </a:bodyPr>
          <a:lstStyle/>
          <a:p>
            <a:fld id="{E2B9F491-68E5-4496-88C3-8824F914EEEC}" type="slidenum">
              <a:rPr lang="fr-CA" smtClean="0"/>
              <a:pPr/>
              <a:t>7</a:t>
            </a:fld>
            <a:endParaRPr lang="fr-CA"/>
          </a:p>
        </p:txBody>
      </p:sp>
    </p:spTree>
    <p:extLst>
      <p:ext uri="{BB962C8B-B14F-4D97-AF65-F5344CB8AC3E}">
        <p14:creationId xmlns:p14="http://schemas.microsoft.com/office/powerpoint/2010/main" val="42809746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19921</TotalTime>
  <Words>591</Words>
  <Application>Microsoft Macintosh PowerPoint</Application>
  <PresentationFormat>On-screen Show (4:3)</PresentationFormat>
  <Paragraphs>76</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Hebrew</vt:lpstr>
      <vt:lpstr>Book Antiqua</vt:lpstr>
      <vt:lpstr>Calibri</vt:lpstr>
      <vt:lpstr>Tw Cen MT</vt:lpstr>
      <vt:lpstr>Wingdings</vt:lpstr>
      <vt:lpstr>Wingdings 2</vt:lpstr>
      <vt:lpstr>Median</vt:lpstr>
      <vt:lpstr>CAUSALITÉ</vt:lpstr>
      <vt:lpstr>Social pressure and experiment</vt:lpstr>
      <vt:lpstr>Social pressure and experiment</vt:lpstr>
      <vt:lpstr>Social pressure and experiment</vt:lpstr>
      <vt:lpstr>Social pressure and experiment</vt:lpstr>
      <vt:lpstr>Social pressure and experiment</vt:lpstr>
      <vt:lpstr>Questions</vt:lpstr>
    </vt:vector>
  </TitlesOfParts>
  <Company>Universite de Montreal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MÉTHODOLOGIE : PRINCIPES DE BASE DE L'ANALYSE TRANSVERSALE</dc:title>
  <dc:creator>Visseho</dc:creator>
  <cp:lastModifiedBy>Vissého Adjiwanou</cp:lastModifiedBy>
  <cp:revision>732</cp:revision>
  <cp:lastPrinted>2013-03-12T10:07:58Z</cp:lastPrinted>
  <dcterms:created xsi:type="dcterms:W3CDTF">2011-11-18T02:28:12Z</dcterms:created>
  <dcterms:modified xsi:type="dcterms:W3CDTF">2019-01-27T20:43:13Z</dcterms:modified>
</cp:coreProperties>
</file>