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4"/>
  </p:notesMasterIdLst>
  <p:handoutMasterIdLst>
    <p:handoutMasterId r:id="rId25"/>
  </p:handoutMasterIdLst>
  <p:sldIdLst>
    <p:sldId id="458" r:id="rId2"/>
    <p:sldId id="461" r:id="rId3"/>
    <p:sldId id="459" r:id="rId4"/>
    <p:sldId id="499" r:id="rId5"/>
    <p:sldId id="466" r:id="rId6"/>
    <p:sldId id="462" r:id="rId7"/>
    <p:sldId id="463" r:id="rId8"/>
    <p:sldId id="464" r:id="rId9"/>
    <p:sldId id="465" r:id="rId10"/>
    <p:sldId id="481" r:id="rId11"/>
    <p:sldId id="482" r:id="rId12"/>
    <p:sldId id="484" r:id="rId13"/>
    <p:sldId id="483" r:id="rId14"/>
    <p:sldId id="485" r:id="rId15"/>
    <p:sldId id="452" r:id="rId16"/>
    <p:sldId id="486" r:id="rId17"/>
    <p:sldId id="503" r:id="rId18"/>
    <p:sldId id="502" r:id="rId19"/>
    <p:sldId id="487" r:id="rId20"/>
    <p:sldId id="488" r:id="rId21"/>
    <p:sldId id="489" r:id="rId22"/>
    <p:sldId id="490"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4" userDrawn="1">
          <p15:clr>
            <a:srgbClr val="A4A3A4"/>
          </p15:clr>
        </p15:guide>
        <p15:guide id="2" pos="4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83430" autoAdjust="0"/>
  </p:normalViewPr>
  <p:slideViewPr>
    <p:cSldViewPr>
      <p:cViewPr varScale="1">
        <p:scale>
          <a:sx n="94" d="100"/>
          <a:sy n="94" d="100"/>
        </p:scale>
        <p:origin x="2256" y="192"/>
      </p:cViewPr>
      <p:guideLst>
        <p:guide orient="horz" pos="3294"/>
        <p:guide pos="4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987DD8-9736-417F-854C-C8EC2D681A6A}" type="datetimeFigureOut">
              <a:rPr lang="en-ZA" smtClean="0"/>
              <a:t>2019/01/28</a:t>
            </a:fld>
            <a:endParaRPr lang="en-Z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AA63E-6456-4152-972E-6D8866C389B0}" type="slidenum">
              <a:rPr lang="en-ZA" smtClean="0"/>
              <a:t>‹#›</a:t>
            </a:fld>
            <a:endParaRPr lang="en-ZA"/>
          </a:p>
        </p:txBody>
      </p:sp>
    </p:spTree>
    <p:extLst>
      <p:ext uri="{BB962C8B-B14F-4D97-AF65-F5344CB8AC3E}">
        <p14:creationId xmlns:p14="http://schemas.microsoft.com/office/powerpoint/2010/main" val="496453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6FC7C-7C5F-40A8-BA09-7E791420F613}" type="datetimeFigureOut">
              <a:rPr lang="fr-CA" smtClean="0"/>
              <a:t>19-01-28</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DF0EC-ADD1-46DA-AE39-8F343A157E55}" type="slidenum">
              <a:rPr lang="fr-CA" smtClean="0"/>
              <a:t>‹#›</a:t>
            </a:fld>
            <a:endParaRPr lang="fr-CA"/>
          </a:p>
        </p:txBody>
      </p:sp>
    </p:spTree>
    <p:extLst>
      <p:ext uri="{BB962C8B-B14F-4D97-AF65-F5344CB8AC3E}">
        <p14:creationId xmlns:p14="http://schemas.microsoft.com/office/powerpoint/2010/main" val="286730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this chapter, we consider causality, one of the most central concepts of quantitative social science. Much of social science research is concerned with the causal effects of various policies and other societal factors. For instance: do small class sizes raise students ‘ standardized test scores? Would universal health care improve the health improve the health and finances of the poor? Does education reduces the number of children? </a:t>
            </a:r>
          </a:p>
        </p:txBody>
      </p:sp>
      <p:sp>
        <p:nvSpPr>
          <p:cNvPr id="4" name="Slide Number Placeholder 3"/>
          <p:cNvSpPr>
            <a:spLocks noGrp="1"/>
          </p:cNvSpPr>
          <p:nvPr>
            <p:ph type="sldNum" sz="quarter" idx="10"/>
          </p:nvPr>
        </p:nvSpPr>
        <p:spPr/>
        <p:txBody>
          <a:bodyPr/>
          <a:lstStyle/>
          <a:p>
            <a:fld id="{DBCDF0EC-ADD1-46DA-AE39-8F343A157E55}" type="slidenum">
              <a:rPr lang="fr-CA" smtClean="0"/>
              <a:t>1</a:t>
            </a:fld>
            <a:endParaRPr lang="fr-CA" dirty="0"/>
          </a:p>
        </p:txBody>
      </p:sp>
    </p:spTree>
    <p:extLst>
      <p:ext uri="{BB962C8B-B14F-4D97-AF65-F5344CB8AC3E}">
        <p14:creationId xmlns:p14="http://schemas.microsoft.com/office/powerpoint/2010/main" val="227600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Design </a:t>
            </a:r>
            <a:r>
              <a:rPr lang="fr-FR" dirty="0" err="1"/>
              <a:t>provides</a:t>
            </a:r>
            <a:r>
              <a:rPr lang="fr-FR" baseline="0" dirty="0"/>
              <a:t> the </a:t>
            </a:r>
            <a:r>
              <a:rPr lang="fr-FR" baseline="0" dirty="0" err="1"/>
              <a:t>conceptual</a:t>
            </a:r>
            <a:r>
              <a:rPr lang="fr-FR" baseline="0" dirty="0"/>
              <a:t> </a:t>
            </a:r>
            <a:r>
              <a:rPr lang="fr-FR" baseline="0" dirty="0" err="1"/>
              <a:t>framework</a:t>
            </a:r>
            <a:r>
              <a:rPr lang="fr-FR" baseline="0" dirty="0"/>
              <a:t> </a:t>
            </a:r>
            <a:r>
              <a:rPr lang="fr-FR" baseline="0" dirty="0" err="1"/>
              <a:t>that</a:t>
            </a:r>
            <a:r>
              <a:rPr lang="fr-FR" baseline="0" dirty="0"/>
              <a:t> </a:t>
            </a:r>
            <a:r>
              <a:rPr lang="fr-FR" baseline="0" dirty="0" err="1"/>
              <a:t>holds</a:t>
            </a:r>
            <a:r>
              <a:rPr lang="fr-FR" baseline="0" dirty="0"/>
              <a:t> </a:t>
            </a:r>
            <a:r>
              <a:rPr lang="fr-FR" baseline="0" dirty="0" err="1"/>
              <a:t>together</a:t>
            </a:r>
            <a:r>
              <a:rPr lang="fr-FR" baseline="0" dirty="0"/>
              <a:t> the five </a:t>
            </a:r>
            <a:r>
              <a:rPr lang="fr-FR" b="1" baseline="0" dirty="0"/>
              <a:t>structural</a:t>
            </a:r>
            <a:r>
              <a:rPr lang="fr-FR" baseline="0" dirty="0"/>
              <a:t> </a:t>
            </a:r>
            <a:r>
              <a:rPr lang="fr-FR" baseline="0" dirty="0" err="1"/>
              <a:t>elements</a:t>
            </a:r>
            <a:r>
              <a:rPr lang="fr-FR" baseline="0" dirty="0"/>
              <a:t> of an </a:t>
            </a:r>
            <a:r>
              <a:rPr lang="fr-FR" baseline="0" dirty="0" err="1"/>
              <a:t>empirical</a:t>
            </a:r>
            <a:r>
              <a:rPr lang="fr-FR" baseline="0" dirty="0"/>
              <a:t> </a:t>
            </a:r>
            <a:r>
              <a:rPr lang="fr-FR" baseline="0" dirty="0" err="1"/>
              <a:t>study</a:t>
            </a:r>
            <a:r>
              <a:rPr lang="fr-FR" baseline="0" dirty="0"/>
              <a:t> (</a:t>
            </a:r>
            <a:r>
              <a:rPr lang="fr-FR" baseline="0" dirty="0" err="1"/>
              <a:t>Trochim</a:t>
            </a:r>
            <a:r>
              <a:rPr lang="fr-FR" baseline="0" dirty="0"/>
              <a:t> &amp; </a:t>
            </a:r>
            <a:r>
              <a:rPr lang="fr-FR" baseline="0" dirty="0" err="1"/>
              <a:t>Donnely</a:t>
            </a:r>
            <a:r>
              <a:rPr lang="fr-FR" baseline="0" dirty="0"/>
              <a:t>, 2007)</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15</a:t>
            </a:fld>
            <a:endParaRPr lang="fr-CA"/>
          </a:p>
        </p:txBody>
      </p:sp>
    </p:spTree>
    <p:extLst>
      <p:ext uri="{BB962C8B-B14F-4D97-AF65-F5344CB8AC3E}">
        <p14:creationId xmlns:p14="http://schemas.microsoft.com/office/powerpoint/2010/main" val="343000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err="1"/>
              <a:t>Monfardini</a:t>
            </a:r>
            <a:r>
              <a:rPr lang="fr-CA" dirty="0"/>
              <a:t> et </a:t>
            </a:r>
            <a:r>
              <a:rPr lang="fr-CA" dirty="0" err="1"/>
              <a:t>Radice</a:t>
            </a:r>
            <a:r>
              <a:rPr lang="fr-CA" dirty="0"/>
              <a:t> (2008), </a:t>
            </a:r>
            <a:r>
              <a:rPr lang="fr-CA" dirty="0" err="1"/>
              <a:t>Rondman</a:t>
            </a:r>
            <a:r>
              <a:rPr lang="fr-CA" dirty="0"/>
              <a:t> 2011</a:t>
            </a:r>
            <a:r>
              <a:rPr lang="fr-CA" baseline="0" dirty="0"/>
              <a:t> mettent quand même l’accent sur la </a:t>
            </a:r>
            <a:r>
              <a:rPr lang="fr-CA" baseline="0" dirty="0" err="1"/>
              <a:t>necessité</a:t>
            </a:r>
            <a:r>
              <a:rPr lang="fr-CA" baseline="0" dirty="0"/>
              <a:t> du critère d’exclusion en cas de mauvaise spécification du modèle.</a:t>
            </a:r>
            <a:endParaRPr lang="fr-CA" dirty="0"/>
          </a:p>
        </p:txBody>
      </p:sp>
      <p:sp>
        <p:nvSpPr>
          <p:cNvPr id="4" name="Espace réservé du numéro de diapositive 3"/>
          <p:cNvSpPr>
            <a:spLocks noGrp="1"/>
          </p:cNvSpPr>
          <p:nvPr>
            <p:ph type="sldNum" sz="quarter" idx="10"/>
          </p:nvPr>
        </p:nvSpPr>
        <p:spPr/>
        <p:txBody>
          <a:bodyPr/>
          <a:lstStyle/>
          <a:p>
            <a:fld id="{DC9C6184-CA0D-464C-BB31-3DBCA2F1F95F}" type="slidenum">
              <a:rPr lang="fr-CA" smtClean="0"/>
              <a:t>18</a:t>
            </a:fld>
            <a:endParaRPr lang="fr-CA"/>
          </a:p>
        </p:txBody>
      </p:sp>
    </p:spTree>
    <p:extLst>
      <p:ext uri="{BB962C8B-B14F-4D97-AF65-F5344CB8AC3E}">
        <p14:creationId xmlns:p14="http://schemas.microsoft.com/office/powerpoint/2010/main" val="93547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err="1"/>
              <a:t>Monfardini</a:t>
            </a:r>
            <a:r>
              <a:rPr lang="fr-CA" dirty="0"/>
              <a:t> et </a:t>
            </a:r>
            <a:r>
              <a:rPr lang="fr-CA" dirty="0" err="1"/>
              <a:t>Radice</a:t>
            </a:r>
            <a:r>
              <a:rPr lang="fr-CA" dirty="0"/>
              <a:t> (2008), </a:t>
            </a:r>
            <a:r>
              <a:rPr lang="fr-CA" dirty="0" err="1"/>
              <a:t>Rondman</a:t>
            </a:r>
            <a:r>
              <a:rPr lang="fr-CA" dirty="0"/>
              <a:t> 2011</a:t>
            </a:r>
            <a:r>
              <a:rPr lang="fr-CA" baseline="0" dirty="0"/>
              <a:t> mettent quand même l’accent sur la </a:t>
            </a:r>
            <a:r>
              <a:rPr lang="fr-CA" baseline="0" dirty="0" err="1"/>
              <a:t>necessité</a:t>
            </a:r>
            <a:r>
              <a:rPr lang="fr-CA" baseline="0" dirty="0"/>
              <a:t> du critère d’exclusion en cas de mauvaise spécification du modèle.</a:t>
            </a:r>
            <a:endParaRPr lang="fr-CA" dirty="0"/>
          </a:p>
        </p:txBody>
      </p:sp>
      <p:sp>
        <p:nvSpPr>
          <p:cNvPr id="4" name="Espace réservé du numéro de diapositive 3"/>
          <p:cNvSpPr>
            <a:spLocks noGrp="1"/>
          </p:cNvSpPr>
          <p:nvPr>
            <p:ph type="sldNum" sz="quarter" idx="10"/>
          </p:nvPr>
        </p:nvSpPr>
        <p:spPr/>
        <p:txBody>
          <a:bodyPr/>
          <a:lstStyle/>
          <a:p>
            <a:fld id="{DC9C6184-CA0D-464C-BB31-3DBCA2F1F95F}" type="slidenum">
              <a:rPr lang="fr-CA" smtClean="0"/>
              <a:t>20</a:t>
            </a:fld>
            <a:endParaRPr lang="fr-CA"/>
          </a:p>
        </p:txBody>
      </p:sp>
    </p:spTree>
    <p:extLst>
      <p:ext uri="{BB962C8B-B14F-4D97-AF65-F5344CB8AC3E}">
        <p14:creationId xmlns:p14="http://schemas.microsoft.com/office/powerpoint/2010/main" val="345835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E509ADB2-7EFC-4E76-8741-DF19C46AF0FE}" type="slidenum">
              <a:rPr lang="fr-CA" smtClean="0"/>
              <a:pPr eaLnBrk="1" hangingPunct="1"/>
              <a:t>2</a:t>
            </a:fld>
            <a:endParaRPr lang="fr-CA"/>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eaLnBrk="1" hangingPunct="1">
              <a:buFontTx/>
              <a:buNone/>
            </a:pPr>
            <a:endParaRPr lang="en-CA" dirty="0"/>
          </a:p>
        </p:txBody>
      </p:sp>
    </p:spTree>
    <p:extLst>
      <p:ext uri="{BB962C8B-B14F-4D97-AF65-F5344CB8AC3E}">
        <p14:creationId xmlns:p14="http://schemas.microsoft.com/office/powerpoint/2010/main" val="262590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E509ADB2-7EFC-4E76-8741-DF19C46AF0FE}" type="slidenum">
              <a:rPr lang="fr-CA" smtClean="0"/>
              <a:pPr eaLnBrk="1" hangingPunct="1"/>
              <a:t>3</a:t>
            </a:fld>
            <a:endParaRPr lang="fr-CA"/>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eaLnBrk="1" hangingPunct="1">
              <a:buFontTx/>
              <a:buNone/>
            </a:pPr>
            <a:endParaRPr lang="en-CA" dirty="0"/>
          </a:p>
        </p:txBody>
      </p:sp>
    </p:spTree>
    <p:extLst>
      <p:ext uri="{BB962C8B-B14F-4D97-AF65-F5344CB8AC3E}">
        <p14:creationId xmlns:p14="http://schemas.microsoft.com/office/powerpoint/2010/main" val="75554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Temporal </a:t>
            </a:r>
            <a:r>
              <a:rPr lang="fr-FR" baseline="0" dirty="0" err="1"/>
              <a:t>precedence</a:t>
            </a:r>
            <a:r>
              <a:rPr lang="fr-FR" baseline="0" dirty="0"/>
              <a:t> </a:t>
            </a:r>
            <a:r>
              <a:rPr lang="fr-FR" baseline="0" dirty="0" err="1"/>
              <a:t>is</a:t>
            </a:r>
            <a:r>
              <a:rPr lang="fr-FR" baseline="0" dirty="0"/>
              <a:t> </a:t>
            </a:r>
            <a:r>
              <a:rPr lang="fr-FR" baseline="0" dirty="0" err="1"/>
              <a:t>established</a:t>
            </a:r>
            <a:r>
              <a:rPr lang="fr-FR" baseline="0" dirty="0"/>
              <a:t> in </a:t>
            </a:r>
            <a:r>
              <a:rPr lang="fr-FR" baseline="0" dirty="0" err="1"/>
              <a:t>experimental</a:t>
            </a:r>
            <a:r>
              <a:rPr lang="fr-FR" baseline="0" dirty="0"/>
              <a:t> or quasi-</a:t>
            </a:r>
            <a:r>
              <a:rPr lang="fr-FR" baseline="0" dirty="0" err="1"/>
              <a:t>experimental</a:t>
            </a:r>
            <a:r>
              <a:rPr lang="fr-FR" baseline="0" dirty="0"/>
              <a:t> design </a:t>
            </a:r>
            <a:r>
              <a:rPr lang="fr-FR" baseline="0" dirty="0" err="1"/>
              <a:t>when</a:t>
            </a:r>
            <a:r>
              <a:rPr lang="fr-FR" baseline="0" dirty="0"/>
              <a:t> </a:t>
            </a:r>
            <a:r>
              <a:rPr lang="fr-FR" baseline="0" dirty="0" err="1"/>
              <a:t>treatment</a:t>
            </a:r>
            <a:r>
              <a:rPr lang="fr-FR" baseline="0" dirty="0"/>
              <a:t> </a:t>
            </a:r>
            <a:r>
              <a:rPr lang="fr-FR" baseline="0" dirty="0" err="1"/>
              <a:t>clearly</a:t>
            </a:r>
            <a:r>
              <a:rPr lang="fr-FR" baseline="0" dirty="0"/>
              <a:t> </a:t>
            </a:r>
            <a:r>
              <a:rPr lang="fr-FR" baseline="0" dirty="0" err="1"/>
              <a:t>begins</a:t>
            </a:r>
            <a:r>
              <a:rPr lang="fr-FR" baseline="0" dirty="0"/>
              <a:t> (and </a:t>
            </a:r>
            <a:r>
              <a:rPr lang="fr-FR" baseline="0" dirty="0" err="1"/>
              <a:t>perhaps</a:t>
            </a:r>
            <a:r>
              <a:rPr lang="fr-FR" baseline="0" dirty="0"/>
              <a:t> ends, </a:t>
            </a:r>
            <a:r>
              <a:rPr lang="fr-FR" baseline="0" dirty="0" err="1"/>
              <a:t>too</a:t>
            </a:r>
            <a:r>
              <a:rPr lang="fr-FR" baseline="0" dirty="0"/>
              <a:t>) </a:t>
            </a:r>
            <a:r>
              <a:rPr lang="fr-FR" baseline="0" dirty="0" err="1"/>
              <a:t>before</a:t>
            </a:r>
            <a:r>
              <a:rPr lang="fr-FR" baseline="0" dirty="0"/>
              <a:t> </a:t>
            </a:r>
            <a:r>
              <a:rPr lang="fr-FR" baseline="0" dirty="0" err="1"/>
              <a:t>outcome</a:t>
            </a:r>
            <a:r>
              <a:rPr lang="fr-FR" baseline="0" dirty="0"/>
              <a:t> </a:t>
            </a:r>
            <a:r>
              <a:rPr lang="fr-FR" baseline="0" dirty="0" err="1"/>
              <a:t>is</a:t>
            </a:r>
            <a:r>
              <a:rPr lang="fr-FR" baseline="0" dirty="0"/>
              <a:t> </a:t>
            </a:r>
            <a:r>
              <a:rPr lang="fr-FR" baseline="0" dirty="0" err="1"/>
              <a:t>measured</a:t>
            </a:r>
            <a:r>
              <a:rPr lang="fr-FR" baseline="0" dirty="0"/>
              <a:t>. </a:t>
            </a:r>
            <a:r>
              <a:rPr lang="fr-FR" baseline="0" dirty="0" err="1"/>
              <a:t>However</a:t>
            </a:r>
            <a:r>
              <a:rPr lang="fr-FR" baseline="0" dirty="0"/>
              <a:t>, if all variables are </a:t>
            </a:r>
            <a:r>
              <a:rPr lang="fr-FR" baseline="0" dirty="0" err="1"/>
              <a:t>simultaneously</a:t>
            </a:r>
            <a:r>
              <a:rPr lang="fr-FR" baseline="0" dirty="0"/>
              <a:t> </a:t>
            </a:r>
            <a:r>
              <a:rPr lang="fr-FR" baseline="0" dirty="0" err="1"/>
              <a:t>measured</a:t>
            </a:r>
            <a:r>
              <a:rPr lang="fr-FR" baseline="0" dirty="0"/>
              <a:t>- as </a:t>
            </a:r>
            <a:r>
              <a:rPr lang="fr-FR" baseline="0" dirty="0" err="1"/>
              <a:t>is</a:t>
            </a:r>
            <a:r>
              <a:rPr lang="fr-FR" baseline="0" dirty="0"/>
              <a:t> </a:t>
            </a:r>
            <a:r>
              <a:rPr lang="fr-FR" baseline="0" dirty="0" err="1"/>
              <a:t>generally</a:t>
            </a:r>
            <a:r>
              <a:rPr lang="fr-FR" baseline="0" dirty="0"/>
              <a:t> </a:t>
            </a:r>
            <a:r>
              <a:rPr lang="fr-FR" baseline="0" dirty="0" err="1"/>
              <a:t>true</a:t>
            </a:r>
            <a:r>
              <a:rPr lang="fr-FR" baseline="0" dirty="0"/>
              <a:t> in </a:t>
            </a:r>
            <a:r>
              <a:rPr lang="fr-FR" baseline="0" dirty="0" err="1"/>
              <a:t>nonesperimental</a:t>
            </a:r>
            <a:r>
              <a:rPr lang="fr-FR" baseline="0" dirty="0"/>
              <a:t> designs, </a:t>
            </a:r>
            <a:r>
              <a:rPr lang="fr-FR" baseline="0" dirty="0" err="1"/>
              <a:t>then</a:t>
            </a:r>
            <a:r>
              <a:rPr lang="fr-FR" baseline="0" dirty="0"/>
              <a:t> temporal </a:t>
            </a:r>
            <a:r>
              <a:rPr lang="fr-FR" baseline="0" dirty="0" err="1"/>
              <a:t>precedence</a:t>
            </a:r>
            <a:r>
              <a:rPr lang="fr-FR" baseline="0" dirty="0"/>
              <a:t> </a:t>
            </a:r>
            <a:r>
              <a:rPr lang="fr-FR" baseline="0" dirty="0" err="1"/>
              <a:t>may</a:t>
            </a:r>
            <a:r>
              <a:rPr lang="fr-FR" baseline="0" dirty="0"/>
              <a:t> </a:t>
            </a:r>
            <a:r>
              <a:rPr lang="fr-FR" baseline="0" dirty="0" err="1"/>
              <a:t>be</a:t>
            </a:r>
            <a:r>
              <a:rPr lang="fr-FR" baseline="0" dirty="0"/>
              <a:t> </a:t>
            </a:r>
            <a:r>
              <a:rPr lang="fr-FR" baseline="0" dirty="0" err="1"/>
              <a:t>ambiguous</a:t>
            </a:r>
            <a:r>
              <a:rPr lang="fr-FR" baseline="0" dirty="0"/>
              <a:t>; </a:t>
            </a:r>
            <a:r>
              <a:rPr lang="fr-FR" baseline="0" dirty="0" err="1"/>
              <a:t>that</a:t>
            </a:r>
            <a:r>
              <a:rPr lang="fr-FR" baseline="0" dirty="0"/>
              <a:t> </a:t>
            </a:r>
            <a:r>
              <a:rPr lang="fr-FR" baseline="0" dirty="0" err="1"/>
              <a:t>is</a:t>
            </a:r>
            <a:r>
              <a:rPr lang="fr-FR" baseline="0" dirty="0"/>
              <a:t>, </a:t>
            </a:r>
            <a:r>
              <a:rPr lang="fr-FR" baseline="0" dirty="0" err="1"/>
              <a:t>which</a:t>
            </a:r>
            <a:r>
              <a:rPr lang="fr-FR" baseline="0" dirty="0"/>
              <a:t> variable </a:t>
            </a:r>
            <a:r>
              <a:rPr lang="fr-FR" baseline="0" dirty="0" err="1"/>
              <a:t>is</a:t>
            </a:r>
            <a:r>
              <a:rPr lang="fr-FR" baseline="0" dirty="0"/>
              <a:t> the cause and </a:t>
            </a:r>
            <a:r>
              <a:rPr lang="fr-FR" baseline="0" dirty="0" err="1"/>
              <a:t>which</a:t>
            </a:r>
            <a:r>
              <a:rPr lang="fr-FR" baseline="0" dirty="0"/>
              <a:t> </a:t>
            </a:r>
            <a:r>
              <a:rPr lang="fr-FR" baseline="0" dirty="0" err="1"/>
              <a:t>is</a:t>
            </a:r>
            <a:r>
              <a:rPr lang="fr-FR" baseline="0" dirty="0"/>
              <a:t> the </a:t>
            </a:r>
            <a:r>
              <a:rPr lang="fr-FR" baseline="0" dirty="0" err="1"/>
              <a:t>effect</a:t>
            </a:r>
            <a:r>
              <a:rPr lang="fr-FR" baseline="0" dirty="0"/>
              <a:t>? </a:t>
            </a:r>
          </a:p>
          <a:p>
            <a:endParaRPr lang="fr-FR" baseline="0" dirty="0"/>
          </a:p>
          <a:p>
            <a:r>
              <a:rPr lang="fr-FR" baseline="0" dirty="0"/>
              <a:t>The condition about the absence of plausible alternative </a:t>
            </a:r>
            <a:r>
              <a:rPr lang="fr-FR" baseline="0" dirty="0" err="1"/>
              <a:t>explanations</a:t>
            </a:r>
            <a:r>
              <a:rPr lang="fr-FR" baseline="0" dirty="0"/>
              <a:t> (isolation) </a:t>
            </a:r>
            <a:r>
              <a:rPr lang="fr-FR" baseline="0" dirty="0" err="1"/>
              <a:t>is</a:t>
            </a:r>
            <a:r>
              <a:rPr lang="fr-FR" baseline="0" dirty="0"/>
              <a:t> </a:t>
            </a:r>
            <a:r>
              <a:rPr lang="fr-FR" baseline="0" dirty="0" err="1"/>
              <a:t>typically</a:t>
            </a:r>
            <a:r>
              <a:rPr lang="fr-FR" baseline="0" dirty="0"/>
              <a:t> the </a:t>
            </a:r>
            <a:r>
              <a:rPr lang="fr-FR" baseline="0" dirty="0" err="1"/>
              <a:t>most</a:t>
            </a:r>
            <a:r>
              <a:rPr lang="fr-FR" baseline="0" dirty="0"/>
              <a:t> </a:t>
            </a:r>
            <a:r>
              <a:rPr lang="fr-FR" baseline="0" dirty="0" err="1"/>
              <a:t>challenging</a:t>
            </a:r>
            <a:r>
              <a:rPr lang="fr-FR" baseline="0" dirty="0"/>
              <a:t>. This </a:t>
            </a:r>
            <a:r>
              <a:rPr lang="fr-FR" baseline="0" dirty="0" err="1"/>
              <a:t>is</a:t>
            </a:r>
            <a:r>
              <a:rPr lang="fr-FR" baseline="0" dirty="0"/>
              <a:t> </a:t>
            </a:r>
            <a:r>
              <a:rPr lang="fr-FR" baseline="0" dirty="0" err="1"/>
              <a:t>so</a:t>
            </a:r>
            <a:r>
              <a:rPr lang="fr-FR" baseline="0" dirty="0"/>
              <a:t> </a:t>
            </a:r>
            <a:r>
              <a:rPr lang="fr-FR" baseline="0" dirty="0" err="1"/>
              <a:t>because</a:t>
            </a:r>
            <a:r>
              <a:rPr lang="fr-FR" baseline="0" dirty="0"/>
              <a:t> </a:t>
            </a:r>
            <a:r>
              <a:rPr lang="fr-FR" baseline="0" dirty="0" err="1"/>
              <a:t>it</a:t>
            </a:r>
            <a:r>
              <a:rPr lang="fr-FR" baseline="0" dirty="0"/>
              <a:t> </a:t>
            </a:r>
            <a:r>
              <a:rPr lang="fr-FR" baseline="0" dirty="0" err="1"/>
              <a:t>is</a:t>
            </a:r>
            <a:r>
              <a:rPr lang="fr-FR" baseline="0" dirty="0"/>
              <a:t> </a:t>
            </a:r>
            <a:r>
              <a:rPr lang="fr-FR" baseline="0" dirty="0" err="1"/>
              <a:t>virtually</a:t>
            </a:r>
            <a:r>
              <a:rPr lang="fr-FR" baseline="0" dirty="0"/>
              <a:t> impossible to control all plausible </a:t>
            </a:r>
            <a:r>
              <a:rPr lang="fr-FR" baseline="0" dirty="0" err="1"/>
              <a:t>extraneous</a:t>
            </a:r>
            <a:r>
              <a:rPr lang="fr-FR" baseline="0" dirty="0"/>
              <a:t> variables, in a </a:t>
            </a:r>
            <a:r>
              <a:rPr lang="fr-FR" baseline="0" dirty="0" err="1"/>
              <a:t>particular</a:t>
            </a:r>
            <a:r>
              <a:rPr lang="fr-FR" baseline="0" dirty="0"/>
              <a:t> </a:t>
            </a:r>
            <a:r>
              <a:rPr lang="fr-FR" baseline="0" dirty="0" err="1"/>
              <a:t>study</a:t>
            </a:r>
            <a:r>
              <a:rPr lang="fr-FR" baseline="0" dirty="0"/>
              <a:t>. A plausible alternative </a:t>
            </a:r>
            <a:r>
              <a:rPr lang="fr-FR" baseline="0" dirty="0" err="1"/>
              <a:t>explanation</a:t>
            </a:r>
            <a:r>
              <a:rPr lang="fr-FR" baseline="0" dirty="0"/>
              <a:t> </a:t>
            </a:r>
            <a:r>
              <a:rPr lang="fr-FR" baseline="0" dirty="0" err="1"/>
              <a:t>is</a:t>
            </a:r>
            <a:r>
              <a:rPr lang="fr-FR" baseline="0" dirty="0"/>
              <a:t> </a:t>
            </a:r>
            <a:r>
              <a:rPr lang="fr-FR" baseline="0" dirty="0" err="1"/>
              <a:t>also</a:t>
            </a:r>
            <a:r>
              <a:rPr lang="fr-FR" baseline="0" dirty="0"/>
              <a:t> a </a:t>
            </a:r>
            <a:r>
              <a:rPr lang="fr-FR" baseline="0" dirty="0" err="1"/>
              <a:t>threat</a:t>
            </a:r>
            <a:r>
              <a:rPr lang="fr-FR" baseline="0" dirty="0"/>
              <a:t> to </a:t>
            </a:r>
            <a:r>
              <a:rPr lang="fr-FR" baseline="0" dirty="0" err="1"/>
              <a:t>internal</a:t>
            </a:r>
            <a:r>
              <a:rPr lang="fr-FR" baseline="0" dirty="0"/>
              <a:t> </a:t>
            </a:r>
            <a:r>
              <a:rPr lang="fr-FR" baseline="0" dirty="0" err="1"/>
              <a:t>validity</a:t>
            </a:r>
            <a:endParaRPr lang="fr-FR"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4</a:t>
            </a:fld>
            <a:endParaRPr lang="fr-CA"/>
          </a:p>
        </p:txBody>
      </p:sp>
    </p:spTree>
    <p:extLst>
      <p:ext uri="{BB962C8B-B14F-4D97-AF65-F5344CB8AC3E}">
        <p14:creationId xmlns:p14="http://schemas.microsoft.com/office/powerpoint/2010/main" val="2293419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29057" indent="-280406" eaLnBrk="0" hangingPunct="0">
              <a:defRPr>
                <a:solidFill>
                  <a:schemeClr val="tx1"/>
                </a:solidFill>
                <a:latin typeface="Arial" charset="0"/>
              </a:defRPr>
            </a:lvl2pPr>
            <a:lvl3pPr marL="1121626" indent="-224325" eaLnBrk="0" hangingPunct="0">
              <a:defRPr>
                <a:solidFill>
                  <a:schemeClr val="tx1"/>
                </a:solidFill>
                <a:latin typeface="Arial" charset="0"/>
              </a:defRPr>
            </a:lvl3pPr>
            <a:lvl4pPr marL="1570276" indent="-224325" eaLnBrk="0" hangingPunct="0">
              <a:defRPr>
                <a:solidFill>
                  <a:schemeClr val="tx1"/>
                </a:solidFill>
                <a:latin typeface="Arial" charset="0"/>
              </a:defRPr>
            </a:lvl4pPr>
            <a:lvl5pPr marL="2018927" indent="-224325" eaLnBrk="0" hangingPunct="0">
              <a:defRPr>
                <a:solidFill>
                  <a:schemeClr val="tx1"/>
                </a:solidFill>
                <a:latin typeface="Arial" charset="0"/>
              </a:defRPr>
            </a:lvl5pPr>
            <a:lvl6pPr marL="2467577" indent="-224325" eaLnBrk="0" fontAlgn="base" hangingPunct="0">
              <a:spcBef>
                <a:spcPct val="0"/>
              </a:spcBef>
              <a:spcAft>
                <a:spcPct val="0"/>
              </a:spcAft>
              <a:defRPr>
                <a:solidFill>
                  <a:schemeClr val="tx1"/>
                </a:solidFill>
                <a:latin typeface="Arial" charset="0"/>
              </a:defRPr>
            </a:lvl6pPr>
            <a:lvl7pPr marL="2916227" indent="-224325" eaLnBrk="0" fontAlgn="base" hangingPunct="0">
              <a:spcBef>
                <a:spcPct val="0"/>
              </a:spcBef>
              <a:spcAft>
                <a:spcPct val="0"/>
              </a:spcAft>
              <a:defRPr>
                <a:solidFill>
                  <a:schemeClr val="tx1"/>
                </a:solidFill>
                <a:latin typeface="Arial" charset="0"/>
              </a:defRPr>
            </a:lvl7pPr>
            <a:lvl8pPr marL="3364878" indent="-224325" eaLnBrk="0" fontAlgn="base" hangingPunct="0">
              <a:spcBef>
                <a:spcPct val="0"/>
              </a:spcBef>
              <a:spcAft>
                <a:spcPct val="0"/>
              </a:spcAft>
              <a:defRPr>
                <a:solidFill>
                  <a:schemeClr val="tx1"/>
                </a:solidFill>
                <a:latin typeface="Arial" charset="0"/>
              </a:defRPr>
            </a:lvl8pPr>
            <a:lvl9pPr marL="3813528" indent="-224325" eaLnBrk="0" fontAlgn="base" hangingPunct="0">
              <a:spcBef>
                <a:spcPct val="0"/>
              </a:spcBef>
              <a:spcAft>
                <a:spcPct val="0"/>
              </a:spcAft>
              <a:defRPr>
                <a:solidFill>
                  <a:schemeClr val="tx1"/>
                </a:solidFill>
                <a:latin typeface="Arial" charset="0"/>
              </a:defRPr>
            </a:lvl9pPr>
          </a:lstStyle>
          <a:p>
            <a:pPr eaLnBrk="1" hangingPunct="1"/>
            <a:fld id="{E509ADB2-7EFC-4E76-8741-DF19C46AF0FE}" type="slidenum">
              <a:rPr lang="fr-CA" smtClean="0"/>
              <a:pPr eaLnBrk="1" hangingPunct="1"/>
              <a:t>5</a:t>
            </a:fld>
            <a:endParaRPr lang="fr-CA"/>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1" eaLnBrk="1" hangingPunct="1">
              <a:buFontTx/>
              <a:buNone/>
            </a:pPr>
            <a:r>
              <a:rPr lang="en-CA" dirty="0"/>
              <a:t>The SATE is not directly observable. For the treatment group that received the treatment, we observed the average outcome under the treatment but do not know what their average outcome would have been in the absence of the treatment.</a:t>
            </a:r>
          </a:p>
          <a:p>
            <a:pPr lvl="1" eaLnBrk="1" hangingPunct="1">
              <a:buFontTx/>
              <a:buNone/>
            </a:pPr>
            <a:r>
              <a:rPr lang="en-CA" dirty="0"/>
              <a:t>The same problem exist for the control group because this group does not receive the treatment and as a result we do not observe the average outcome that would occur under the treatment condition.</a:t>
            </a:r>
          </a:p>
          <a:p>
            <a:pPr lvl="1" eaLnBrk="1" hangingPunct="1">
              <a:buFontTx/>
              <a:buNone/>
            </a:pPr>
            <a:r>
              <a:rPr lang="en-CA" dirty="0"/>
              <a:t>In order to estimate the average counterfactual outcome for the treatment, we may use the observed average outcome of the control group. Similarly, we can use the observed average outcome of the treatment group as an estimate of the average counterfactual outcome for the control group.</a:t>
            </a:r>
          </a:p>
          <a:p>
            <a:pPr lvl="1" eaLnBrk="1" hangingPunct="1">
              <a:buFontTx/>
              <a:buNone/>
            </a:pPr>
            <a:endParaRPr lang="en-CA" dirty="0"/>
          </a:p>
          <a:p>
            <a:pPr lvl="1" eaLnBrk="1" hangingPunct="1">
              <a:buFontTx/>
              <a:buNone/>
            </a:pPr>
            <a:r>
              <a:rPr lang="en-CA" dirty="0"/>
              <a:t>Sate can be estimated by calculating the difference in the average outcome between the treatment and control groups or the difference-in-means estimator.</a:t>
            </a:r>
          </a:p>
        </p:txBody>
      </p:sp>
    </p:spTree>
    <p:extLst>
      <p:ext uri="{BB962C8B-B14F-4D97-AF65-F5344CB8AC3E}">
        <p14:creationId xmlns:p14="http://schemas.microsoft.com/office/powerpoint/2010/main" val="227926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6</a:t>
            </a:fld>
            <a:endParaRPr lang="fr-CA"/>
          </a:p>
        </p:txBody>
      </p:sp>
    </p:spTree>
    <p:extLst>
      <p:ext uri="{BB962C8B-B14F-4D97-AF65-F5344CB8AC3E}">
        <p14:creationId xmlns:p14="http://schemas.microsoft.com/office/powerpoint/2010/main" val="3818385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7</a:t>
            </a:fld>
            <a:endParaRPr lang="fr-CA"/>
          </a:p>
        </p:txBody>
      </p:sp>
    </p:spTree>
    <p:extLst>
      <p:ext uri="{BB962C8B-B14F-4D97-AF65-F5344CB8AC3E}">
        <p14:creationId xmlns:p14="http://schemas.microsoft.com/office/powerpoint/2010/main" val="2654376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8</a:t>
            </a:fld>
            <a:endParaRPr lang="fr-CA"/>
          </a:p>
        </p:txBody>
      </p:sp>
    </p:spTree>
    <p:extLst>
      <p:ext uri="{BB962C8B-B14F-4D97-AF65-F5344CB8AC3E}">
        <p14:creationId xmlns:p14="http://schemas.microsoft.com/office/powerpoint/2010/main" val="17914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9</a:t>
            </a:fld>
            <a:endParaRPr lang="fr-CA"/>
          </a:p>
        </p:txBody>
      </p:sp>
    </p:spTree>
    <p:extLst>
      <p:ext uri="{BB962C8B-B14F-4D97-AF65-F5344CB8AC3E}">
        <p14:creationId xmlns:p14="http://schemas.microsoft.com/office/powerpoint/2010/main" val="193336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2013-03-11</a:t>
            </a:r>
            <a:endParaRPr lang="fr-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fr-CA"/>
              <a:t>Standardisation</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p>
            <a:fld id="{E2B9F491-68E5-4496-88C3-8824F914EEEC}" type="slidenum">
              <a:rPr lang="fr-CA" smtClean="0"/>
              <a:t>‹#›</a:t>
            </a:fld>
            <a:endParaRPr lang="fr-CA"/>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2013-03-11</a:t>
            </a:r>
            <a:endParaRPr lang="fr-CA"/>
          </a:p>
        </p:txBody>
      </p:sp>
      <p:sp>
        <p:nvSpPr>
          <p:cNvPr id="5" name="Footer Placeholder 4"/>
          <p:cNvSpPr>
            <a:spLocks noGrp="1"/>
          </p:cNvSpPr>
          <p:nvPr>
            <p:ph type="ftr" sz="quarter" idx="11"/>
          </p:nvPr>
        </p:nvSpPr>
        <p:spPr>
          <a:xfrm>
            <a:off x="457201" y="6248207"/>
            <a:ext cx="5573483" cy="365125"/>
          </a:xfrm>
        </p:spPr>
        <p:txBody>
          <a:bodyPr/>
          <a:lstStyle/>
          <a:p>
            <a:r>
              <a:rPr lang="fr-CA"/>
              <a:t>Standardisation</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2B9F491-68E5-4496-88C3-8824F914EEEC}" type="slidenum">
              <a:rPr lang="fr-CA" smtClean="0"/>
              <a:t>‹#›</a:t>
            </a:fld>
            <a:endParaRPr lang="fr-CA"/>
          </a:p>
        </p:txBody>
      </p:sp>
    </p:spTree>
  </p:cSld>
  <p:clrMapOvr>
    <a:overrideClrMapping bg1="lt1" tx1="dk1" bg2="lt2" tx2="dk2" accent1="accent1" accent2="accent2" accent3="accent3" accent4="accent4" accent5="accent5" accent6="accent6" hlink="hlink" folHlink="folHlink"/>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2013-03-11</a:t>
            </a:r>
            <a:endParaRPr lang="fr-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p:txBody>
          <a:bodyPr/>
          <a:lstStyle/>
          <a:p>
            <a:r>
              <a:rPr lang="fr-CA"/>
              <a:t>Standardisation</a:t>
            </a:r>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2013-03-11</a:t>
            </a:r>
            <a:endParaRPr lang="fr-CA"/>
          </a:p>
        </p:txBody>
      </p:sp>
      <p:sp>
        <p:nvSpPr>
          <p:cNvPr id="10" name="Slide Number Placeholder 9"/>
          <p:cNvSpPr>
            <a:spLocks noGrp="1"/>
          </p:cNvSpPr>
          <p:nvPr>
            <p:ph type="sldNum" sz="quarter" idx="16"/>
          </p:nvPr>
        </p:nvSpPr>
        <p:spPr/>
        <p:txBody>
          <a:bodyPr rtlCol="0"/>
          <a:lstStyle/>
          <a:p>
            <a:fld id="{E2B9F491-68E5-4496-88C3-8824F914EEEC}" type="slidenum">
              <a:rPr lang="fr-CA" smtClean="0"/>
              <a:t>‹#›</a:t>
            </a:fld>
            <a:endParaRPr lang="fr-CA"/>
          </a:p>
        </p:txBody>
      </p:sp>
      <p:sp>
        <p:nvSpPr>
          <p:cNvPr id="12" name="Footer Placeholder 11"/>
          <p:cNvSpPr>
            <a:spLocks noGrp="1"/>
          </p:cNvSpPr>
          <p:nvPr>
            <p:ph type="ftr" sz="quarter" idx="17"/>
          </p:nvPr>
        </p:nvSpPr>
        <p:spPr/>
        <p:txBody>
          <a:bodyPr rtlCol="0"/>
          <a:lstStyle/>
          <a:p>
            <a:r>
              <a:rPr lang="fr-CA"/>
              <a:t>Standardisation</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2013-03-11</a:t>
            </a:r>
            <a:endParaRPr lang="fr-CA"/>
          </a:p>
        </p:txBody>
      </p:sp>
      <p:sp>
        <p:nvSpPr>
          <p:cNvPr id="12" name="Slide Number Placeholder 11"/>
          <p:cNvSpPr>
            <a:spLocks noGrp="1"/>
          </p:cNvSpPr>
          <p:nvPr>
            <p:ph type="sldNum" sz="quarter" idx="16"/>
          </p:nvPr>
        </p:nvSpPr>
        <p:spPr/>
        <p:txBody>
          <a:bodyPr rtlCol="0"/>
          <a:lstStyle/>
          <a:p>
            <a:fld id="{E2B9F491-68E5-4496-88C3-8824F914EEEC}" type="slidenum">
              <a:rPr lang="fr-CA" smtClean="0"/>
              <a:t>‹#›</a:t>
            </a:fld>
            <a:endParaRPr lang="fr-CA"/>
          </a:p>
        </p:txBody>
      </p:sp>
      <p:sp>
        <p:nvSpPr>
          <p:cNvPr id="14" name="Footer Placeholder 13"/>
          <p:cNvSpPr>
            <a:spLocks noGrp="1"/>
          </p:cNvSpPr>
          <p:nvPr>
            <p:ph type="ftr" sz="quarter" idx="17"/>
          </p:nvPr>
        </p:nvSpPr>
        <p:spPr/>
        <p:txBody>
          <a:bodyPr rtlCol="0"/>
          <a:lstStyle/>
          <a:p>
            <a:r>
              <a:rPr lang="fr-CA"/>
              <a:t>Standardisation</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2013-03-11</a:t>
            </a:r>
            <a:endParaRPr lang="fr-CA"/>
          </a:p>
        </p:txBody>
      </p:sp>
      <p:sp>
        <p:nvSpPr>
          <p:cNvPr id="4" name="Footer Placeholder 3"/>
          <p:cNvSpPr>
            <a:spLocks noGrp="1"/>
          </p:cNvSpPr>
          <p:nvPr>
            <p:ph type="ftr" sz="quarter" idx="11"/>
          </p:nvPr>
        </p:nvSpPr>
        <p:spPr/>
        <p:txBody>
          <a:bodyPr/>
          <a:lstStyle/>
          <a:p>
            <a:r>
              <a:rPr lang="fr-CA"/>
              <a:t>Standardisation</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2013-03-11</a:t>
            </a:r>
            <a:endParaRPr lang="fr-CA"/>
          </a:p>
        </p:txBody>
      </p:sp>
      <p:sp>
        <p:nvSpPr>
          <p:cNvPr id="3" name="Footer Placeholder 2"/>
          <p:cNvSpPr>
            <a:spLocks noGrp="1"/>
          </p:cNvSpPr>
          <p:nvPr>
            <p:ph type="ftr" sz="quarter" idx="11"/>
          </p:nvPr>
        </p:nvSpPr>
        <p:spPr/>
        <p:txBody>
          <a:bodyPr/>
          <a:lstStyle/>
          <a:p>
            <a:r>
              <a:rPr lang="fr-CA"/>
              <a:t>Standardisation</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2013-03-11</a:t>
            </a:r>
            <a:endParaRPr lang="fr-CA"/>
          </a:p>
        </p:txBody>
      </p:sp>
      <p:sp>
        <p:nvSpPr>
          <p:cNvPr id="6" name="Footer Placeholder 5"/>
          <p:cNvSpPr>
            <a:spLocks noGrp="1"/>
          </p:cNvSpPr>
          <p:nvPr>
            <p:ph type="ftr" sz="quarter" idx="11"/>
          </p:nvPr>
        </p:nvSpPr>
        <p:spPr/>
        <p:txBody>
          <a:bodyPr/>
          <a:lstStyle/>
          <a:p>
            <a:r>
              <a:rPr lang="fr-CA"/>
              <a:t>Standardisation</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2013-03-11</a:t>
            </a:r>
            <a:endParaRPr lang="fr-CA"/>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a:xfrm>
            <a:off x="1600200" y="6248206"/>
            <a:ext cx="4572000" cy="365125"/>
          </a:xfrm>
        </p:spPr>
        <p:txBody>
          <a:bodyPr rtlCol="0"/>
          <a:lstStyle/>
          <a:p>
            <a:r>
              <a:rPr lang="fr-CA"/>
              <a:t>Standardisation</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2013-03-11</a:t>
            </a:r>
            <a:endParaRPr lang="fr-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fr-CA"/>
              <a:t>Standardisation</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B9F491-68E5-4496-88C3-8824F914EEEC}" type="slidenum">
              <a:rPr lang="fr-CA" smtClean="0"/>
              <a:t>‹#›</a:t>
            </a:fld>
            <a:endParaRPr lang="fr-CA"/>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124744"/>
            <a:ext cx="9144000" cy="5733256"/>
          </a:xfrm>
          <a:prstGeom prst="rect">
            <a:avLst/>
          </a:prstGeom>
          <a:solidFill>
            <a:srgbClr val="1F497D"/>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idx="4294967295"/>
          </p:nvPr>
        </p:nvSpPr>
        <p:spPr>
          <a:xfrm>
            <a:off x="1008063" y="2534791"/>
            <a:ext cx="7236345" cy="1758305"/>
          </a:xfrm>
          <a:ln>
            <a:solidFill>
              <a:srgbClr val="FFC000"/>
            </a:solidFill>
          </a:ln>
        </p:spPr>
        <p:txBody>
          <a:bodyPr>
            <a:normAutofit/>
          </a:bodyPr>
          <a:lstStyle/>
          <a:p>
            <a:pPr algn="ctr"/>
            <a:r>
              <a:rPr lang="en-US" sz="2800" b="1" dirty="0">
                <a:solidFill>
                  <a:schemeClr val="bg1"/>
                </a:solidFill>
                <a:latin typeface="Arial" pitchFamily="34" charset="0"/>
                <a:cs typeface="Arial" pitchFamily="34" charset="0"/>
              </a:rPr>
              <a:t>LECTURE 2: CAUSALITY</a:t>
            </a:r>
          </a:p>
        </p:txBody>
      </p:sp>
      <p:sp>
        <p:nvSpPr>
          <p:cNvPr id="3" name="Sous-titre 2"/>
          <p:cNvSpPr>
            <a:spLocks noGrp="1"/>
          </p:cNvSpPr>
          <p:nvPr>
            <p:ph type="subTitle" idx="4294967295"/>
          </p:nvPr>
        </p:nvSpPr>
        <p:spPr>
          <a:xfrm>
            <a:off x="1415795" y="4581177"/>
            <a:ext cx="6400800" cy="1008063"/>
          </a:xfrm>
        </p:spPr>
        <p:txBody>
          <a:bodyPr>
            <a:normAutofit/>
          </a:bodyPr>
          <a:lstStyle/>
          <a:p>
            <a:pPr marL="0" indent="0" algn="ctr">
              <a:spcBef>
                <a:spcPts val="0"/>
              </a:spcBef>
              <a:buNone/>
            </a:pPr>
            <a:r>
              <a:rPr lang="en-US" sz="2400" b="1" dirty="0" err="1">
                <a:solidFill>
                  <a:srgbClr val="FFAA40"/>
                </a:solidFill>
                <a:latin typeface="Arial" pitchFamily="34" charset="0"/>
                <a:cs typeface="Arial" pitchFamily="34" charset="0"/>
              </a:rPr>
              <a:t>Vissého</a:t>
            </a:r>
            <a:r>
              <a:rPr lang="en-US" sz="2400" b="1" dirty="0">
                <a:solidFill>
                  <a:srgbClr val="FFAA40"/>
                </a:solidFill>
                <a:latin typeface="Arial" pitchFamily="34" charset="0"/>
                <a:cs typeface="Arial" pitchFamily="34" charset="0"/>
              </a:rPr>
              <a:t> ADJIWANOU, Ph.D.</a:t>
            </a:r>
          </a:p>
          <a:p>
            <a:pPr marL="0" indent="0" algn="ctr">
              <a:spcBef>
                <a:spcPts val="0"/>
              </a:spcBef>
              <a:buNone/>
            </a:pPr>
            <a:r>
              <a:rPr lang="en-US" sz="2400" dirty="0">
                <a:solidFill>
                  <a:srgbClr val="FFAA40"/>
                </a:solidFill>
                <a:latin typeface="Arial" pitchFamily="34" charset="0"/>
                <a:cs typeface="Arial" pitchFamily="34" charset="0"/>
              </a:rPr>
              <a:t>Senior Lecturer</a:t>
            </a:r>
          </a:p>
          <a:p>
            <a:pPr algn="ctr">
              <a:spcBef>
                <a:spcPts val="0"/>
              </a:spcBef>
            </a:pPr>
            <a:endParaRPr lang="en-US" dirty="0">
              <a:latin typeface="Arial" pitchFamily="34" charset="0"/>
              <a:cs typeface="Arial" pitchFamily="34" charset="0"/>
            </a:endParaRPr>
          </a:p>
        </p:txBody>
      </p:sp>
      <p:pic>
        <p:nvPicPr>
          <p:cNvPr id="1026" name="Picture 2" descr="http://www.uct.ac.za/images/uct.ac.za/about/logo/logostacked_noshad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650007"/>
            <a:ext cx="7272808" cy="1266825"/>
          </a:xfrm>
          <a:prstGeom prst="rect">
            <a:avLst/>
          </a:prstGeom>
          <a:noFill/>
          <a:ln>
            <a:solidFill>
              <a:schemeClr val="accent1">
                <a:lumMod val="50000"/>
              </a:schemeClr>
            </a:solidFill>
          </a:ln>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627784" y="6021288"/>
            <a:ext cx="3888432" cy="323165"/>
          </a:xfrm>
          <a:prstGeom prst="rect">
            <a:avLst/>
          </a:prstGeom>
        </p:spPr>
        <p:txBody>
          <a:bodyPr wrap="square">
            <a:spAutoFit/>
          </a:bodyPr>
          <a:lstStyle/>
          <a:p>
            <a:pPr algn="ctr">
              <a:lnSpc>
                <a:spcPct val="80000"/>
              </a:lnSpc>
              <a:spcBef>
                <a:spcPct val="20000"/>
              </a:spcBef>
            </a:pPr>
            <a:r>
              <a:rPr lang="fr-CA" dirty="0">
                <a:solidFill>
                  <a:srgbClr val="FFC000"/>
                </a:solidFill>
              </a:rPr>
              <a:t>21 </a:t>
            </a:r>
            <a:r>
              <a:rPr lang="fr-CA" dirty="0" err="1">
                <a:solidFill>
                  <a:srgbClr val="FFC000"/>
                </a:solidFill>
              </a:rPr>
              <a:t>February</a:t>
            </a:r>
            <a:r>
              <a:rPr lang="fr-CA" dirty="0">
                <a:solidFill>
                  <a:srgbClr val="FFC000"/>
                </a:solidFill>
              </a:rPr>
              <a:t> 2018</a:t>
            </a:r>
          </a:p>
        </p:txBody>
      </p:sp>
    </p:spTree>
    <p:extLst>
      <p:ext uri="{BB962C8B-B14F-4D97-AF65-F5344CB8AC3E}">
        <p14:creationId xmlns:p14="http://schemas.microsoft.com/office/powerpoint/2010/main" val="320333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10</a:t>
            </a:fld>
            <a:endParaRPr lang="fr-CA"/>
          </a:p>
        </p:txBody>
      </p:sp>
      <p:sp>
        <p:nvSpPr>
          <p:cNvPr id="6" name="Content Placeholder 5"/>
          <p:cNvSpPr>
            <a:spLocks noGrp="1"/>
          </p:cNvSpPr>
          <p:nvPr>
            <p:ph sz="quarter" idx="1"/>
          </p:nvPr>
        </p:nvSpPr>
        <p:spPr/>
        <p:txBody>
          <a:bodyPr/>
          <a:lstStyle/>
          <a:p>
            <a:r>
              <a:rPr lang="en-GB" dirty="0"/>
              <a:t>Load the library and the data</a:t>
            </a:r>
          </a:p>
        </p:txBody>
      </p:sp>
      <p:pic>
        <p:nvPicPr>
          <p:cNvPr id="4" name="Picture 3">
            <a:extLst>
              <a:ext uri="{FF2B5EF4-FFF2-40B4-BE49-F238E27FC236}">
                <a16:creationId xmlns:a16="http://schemas.microsoft.com/office/drawing/2014/main" id="{D917DCB2-F504-CF47-959B-7196C5FBB658}"/>
              </a:ext>
            </a:extLst>
          </p:cNvPr>
          <p:cNvPicPr>
            <a:picLocks noChangeAspect="1"/>
          </p:cNvPicPr>
          <p:nvPr/>
        </p:nvPicPr>
        <p:blipFill>
          <a:blip r:embed="rId2"/>
          <a:stretch>
            <a:fillRect/>
          </a:stretch>
        </p:blipFill>
        <p:spPr>
          <a:xfrm>
            <a:off x="0" y="2204864"/>
            <a:ext cx="9144000" cy="4307504"/>
          </a:xfrm>
          <a:prstGeom prst="rect">
            <a:avLst/>
          </a:prstGeom>
        </p:spPr>
      </p:pic>
    </p:spTree>
    <p:extLst>
      <p:ext uri="{BB962C8B-B14F-4D97-AF65-F5344CB8AC3E}">
        <p14:creationId xmlns:p14="http://schemas.microsoft.com/office/powerpoint/2010/main" val="246475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11</a:t>
            </a:fld>
            <a:endParaRPr lang="fr-CA"/>
          </a:p>
        </p:txBody>
      </p:sp>
      <p:sp>
        <p:nvSpPr>
          <p:cNvPr id="6" name="Content Placeholder 5"/>
          <p:cNvSpPr>
            <a:spLocks noGrp="1"/>
          </p:cNvSpPr>
          <p:nvPr>
            <p:ph sz="quarter" idx="1"/>
          </p:nvPr>
        </p:nvSpPr>
        <p:spPr/>
        <p:txBody>
          <a:bodyPr/>
          <a:lstStyle/>
          <a:p>
            <a:r>
              <a:rPr lang="en-GB" dirty="0"/>
              <a:t>Turnout and SATE</a:t>
            </a:r>
          </a:p>
        </p:txBody>
      </p:sp>
      <p:pic>
        <p:nvPicPr>
          <p:cNvPr id="3" name="Picture 2">
            <a:extLst>
              <a:ext uri="{FF2B5EF4-FFF2-40B4-BE49-F238E27FC236}">
                <a16:creationId xmlns:a16="http://schemas.microsoft.com/office/drawing/2014/main" id="{B92E31DD-D4C9-8B46-89DD-F17FD0868846}"/>
              </a:ext>
            </a:extLst>
          </p:cNvPr>
          <p:cNvPicPr>
            <a:picLocks noChangeAspect="1"/>
          </p:cNvPicPr>
          <p:nvPr/>
        </p:nvPicPr>
        <p:blipFill>
          <a:blip r:embed="rId2"/>
          <a:stretch>
            <a:fillRect/>
          </a:stretch>
        </p:blipFill>
        <p:spPr>
          <a:xfrm>
            <a:off x="533400" y="2122636"/>
            <a:ext cx="8077200" cy="4330700"/>
          </a:xfrm>
          <a:prstGeom prst="rect">
            <a:avLst/>
          </a:prstGeom>
        </p:spPr>
      </p:pic>
    </p:spTree>
    <p:extLst>
      <p:ext uri="{BB962C8B-B14F-4D97-AF65-F5344CB8AC3E}">
        <p14:creationId xmlns:p14="http://schemas.microsoft.com/office/powerpoint/2010/main" val="153579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12</a:t>
            </a:fld>
            <a:endParaRPr lang="fr-CA"/>
          </a:p>
        </p:txBody>
      </p:sp>
      <p:sp>
        <p:nvSpPr>
          <p:cNvPr id="6" name="Content Placeholder 5"/>
          <p:cNvSpPr>
            <a:spLocks noGrp="1"/>
          </p:cNvSpPr>
          <p:nvPr>
            <p:ph sz="quarter" idx="1"/>
          </p:nvPr>
        </p:nvSpPr>
        <p:spPr/>
        <p:txBody>
          <a:bodyPr/>
          <a:lstStyle/>
          <a:p>
            <a:r>
              <a:rPr lang="en-GB" dirty="0"/>
              <a:t>Turnout and SATE</a:t>
            </a:r>
          </a:p>
        </p:txBody>
      </p:sp>
      <p:pic>
        <p:nvPicPr>
          <p:cNvPr id="4" name="Picture 3">
            <a:extLst>
              <a:ext uri="{FF2B5EF4-FFF2-40B4-BE49-F238E27FC236}">
                <a16:creationId xmlns:a16="http://schemas.microsoft.com/office/drawing/2014/main" id="{9763E19D-959B-5F48-B753-B619D84F6481}"/>
              </a:ext>
            </a:extLst>
          </p:cNvPr>
          <p:cNvPicPr>
            <a:picLocks noChangeAspect="1"/>
          </p:cNvPicPr>
          <p:nvPr/>
        </p:nvPicPr>
        <p:blipFill>
          <a:blip r:embed="rId2"/>
          <a:stretch>
            <a:fillRect/>
          </a:stretch>
        </p:blipFill>
        <p:spPr>
          <a:xfrm>
            <a:off x="819150" y="2334096"/>
            <a:ext cx="7505700" cy="3759200"/>
          </a:xfrm>
          <a:prstGeom prst="rect">
            <a:avLst/>
          </a:prstGeom>
        </p:spPr>
      </p:pic>
    </p:spTree>
    <p:extLst>
      <p:ext uri="{BB962C8B-B14F-4D97-AF65-F5344CB8AC3E}">
        <p14:creationId xmlns:p14="http://schemas.microsoft.com/office/powerpoint/2010/main" val="155621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13</a:t>
            </a:fld>
            <a:endParaRPr lang="fr-CA"/>
          </a:p>
        </p:txBody>
      </p:sp>
      <p:sp>
        <p:nvSpPr>
          <p:cNvPr id="6" name="Content Placeholder 5"/>
          <p:cNvSpPr>
            <a:spLocks noGrp="1"/>
          </p:cNvSpPr>
          <p:nvPr>
            <p:ph sz="quarter" idx="1"/>
          </p:nvPr>
        </p:nvSpPr>
        <p:spPr/>
        <p:txBody>
          <a:bodyPr>
            <a:normAutofit/>
          </a:bodyPr>
          <a:lstStyle/>
          <a:p>
            <a:r>
              <a:rPr lang="en-GB" sz="2400" dirty="0">
                <a:latin typeface="Book Antiqua" panose="02040602050305030304" pitchFamily="18" charset="0"/>
              </a:rPr>
              <a:t>Use of the function (</a:t>
            </a:r>
            <a:r>
              <a:rPr lang="en-GB" sz="2400" dirty="0" err="1">
                <a:latin typeface="Book Antiqua" panose="02040602050305030304" pitchFamily="18" charset="0"/>
              </a:rPr>
              <a:t>tapply</a:t>
            </a:r>
            <a:r>
              <a:rPr lang="en-GB" sz="2400" dirty="0">
                <a:latin typeface="Book Antiqua" panose="02040602050305030304" pitchFamily="18" charset="0"/>
              </a:rPr>
              <a:t>): What we have done is a very long process. We can do that with less steps by taking advantage of the function in R. here, we are going to use the function </a:t>
            </a:r>
            <a:r>
              <a:rPr lang="en-GB" sz="2400" dirty="0" err="1">
                <a:latin typeface="Book Antiqua" panose="02040602050305030304" pitchFamily="18" charset="0"/>
              </a:rPr>
              <a:t>tapply</a:t>
            </a:r>
            <a:r>
              <a:rPr lang="en-GB" sz="2400" dirty="0">
                <a:latin typeface="Book Antiqua" panose="02040602050305030304" pitchFamily="18" charset="0"/>
              </a:rPr>
              <a:t>.</a:t>
            </a:r>
          </a:p>
        </p:txBody>
      </p:sp>
      <p:pic>
        <p:nvPicPr>
          <p:cNvPr id="4" name="Picture 3">
            <a:extLst>
              <a:ext uri="{FF2B5EF4-FFF2-40B4-BE49-F238E27FC236}">
                <a16:creationId xmlns:a16="http://schemas.microsoft.com/office/drawing/2014/main" id="{EF8AB493-D34D-0944-A3A2-D3E61708F830}"/>
              </a:ext>
            </a:extLst>
          </p:cNvPr>
          <p:cNvPicPr>
            <a:picLocks noChangeAspect="1"/>
          </p:cNvPicPr>
          <p:nvPr/>
        </p:nvPicPr>
        <p:blipFill>
          <a:blip r:embed="rId2"/>
          <a:stretch>
            <a:fillRect/>
          </a:stretch>
        </p:blipFill>
        <p:spPr>
          <a:xfrm>
            <a:off x="0" y="3573016"/>
            <a:ext cx="9144000" cy="2629437"/>
          </a:xfrm>
          <a:prstGeom prst="rect">
            <a:avLst/>
          </a:prstGeom>
        </p:spPr>
      </p:pic>
    </p:spTree>
    <p:extLst>
      <p:ext uri="{BB962C8B-B14F-4D97-AF65-F5344CB8AC3E}">
        <p14:creationId xmlns:p14="http://schemas.microsoft.com/office/powerpoint/2010/main" val="281299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14</a:t>
            </a:fld>
            <a:endParaRPr lang="fr-CA"/>
          </a:p>
        </p:txBody>
      </p:sp>
      <p:sp>
        <p:nvSpPr>
          <p:cNvPr id="6" name="Content Placeholder 5"/>
          <p:cNvSpPr>
            <a:spLocks noGrp="1"/>
          </p:cNvSpPr>
          <p:nvPr>
            <p:ph sz="quarter" idx="1"/>
          </p:nvPr>
        </p:nvSpPr>
        <p:spPr/>
        <p:txBody>
          <a:bodyPr>
            <a:normAutofit/>
          </a:bodyPr>
          <a:lstStyle/>
          <a:p>
            <a:r>
              <a:rPr lang="en-GB" sz="2400" dirty="0">
                <a:latin typeface="Book Antiqua" panose="02040602050305030304" pitchFamily="18" charset="0"/>
              </a:rPr>
              <a:t>How can we be sure that the treatment groups are similar to the control group?</a:t>
            </a:r>
          </a:p>
        </p:txBody>
      </p:sp>
      <p:pic>
        <p:nvPicPr>
          <p:cNvPr id="3" name="Picture 2">
            <a:extLst>
              <a:ext uri="{FF2B5EF4-FFF2-40B4-BE49-F238E27FC236}">
                <a16:creationId xmlns:a16="http://schemas.microsoft.com/office/drawing/2014/main" id="{35E3961E-DA0C-2B43-BD17-90DFFF11AE77}"/>
              </a:ext>
            </a:extLst>
          </p:cNvPr>
          <p:cNvPicPr>
            <a:picLocks noChangeAspect="1"/>
          </p:cNvPicPr>
          <p:nvPr/>
        </p:nvPicPr>
        <p:blipFill>
          <a:blip r:embed="rId2"/>
          <a:stretch>
            <a:fillRect/>
          </a:stretch>
        </p:blipFill>
        <p:spPr>
          <a:xfrm>
            <a:off x="432048" y="2420888"/>
            <a:ext cx="8460432" cy="4464496"/>
          </a:xfrm>
          <a:prstGeom prst="rect">
            <a:avLst/>
          </a:prstGeom>
        </p:spPr>
      </p:pic>
    </p:spTree>
    <p:extLst>
      <p:ext uri="{BB962C8B-B14F-4D97-AF65-F5344CB8AC3E}">
        <p14:creationId xmlns:p14="http://schemas.microsoft.com/office/powerpoint/2010/main" val="366037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ZA" dirty="0">
                <a:latin typeface="Arial"/>
                <a:cs typeface="Arial"/>
              </a:rPr>
              <a:t>Example</a:t>
            </a:r>
          </a:p>
          <a:p>
            <a:endParaRPr lang="en-ZA" dirty="0">
              <a:latin typeface="Arial"/>
              <a:cs typeface="Arial"/>
            </a:endParaRPr>
          </a:p>
        </p:txBody>
      </p:sp>
      <p:sp>
        <p:nvSpPr>
          <p:cNvPr id="3" name="Title 2"/>
          <p:cNvSpPr>
            <a:spLocks noGrp="1"/>
          </p:cNvSpPr>
          <p:nvPr>
            <p:ph type="title"/>
          </p:nvPr>
        </p:nvSpPr>
        <p:spPr/>
        <p:txBody>
          <a:bodyPr>
            <a:normAutofit/>
          </a:bodyPr>
          <a:lstStyle/>
          <a:p>
            <a:r>
              <a:rPr lang="en-ZA" sz="3600" dirty="0">
                <a:latin typeface="Arial"/>
                <a:cs typeface="Arial"/>
              </a:rPr>
              <a:t>Observational studies</a:t>
            </a:r>
          </a:p>
        </p:txBody>
      </p:sp>
      <p:sp>
        <p:nvSpPr>
          <p:cNvPr id="5" name="Slide Number Placeholder 4"/>
          <p:cNvSpPr>
            <a:spLocks noGrp="1"/>
          </p:cNvSpPr>
          <p:nvPr>
            <p:ph type="sldNum" sz="quarter" idx="11"/>
          </p:nvPr>
        </p:nvSpPr>
        <p:spPr/>
        <p:txBody>
          <a:bodyPr/>
          <a:lstStyle/>
          <a:p>
            <a:fld id="{E2B9F491-68E5-4496-88C3-8824F914EEEC}" type="slidenum">
              <a:rPr lang="fr-CA" smtClean="0">
                <a:latin typeface="Arial"/>
                <a:cs typeface="Arial"/>
              </a:rPr>
              <a:t>15</a:t>
            </a:fld>
            <a:endParaRPr lang="fr-CA">
              <a:latin typeface="Arial"/>
              <a:cs typeface="Arial"/>
            </a:endParaRPr>
          </a:p>
        </p:txBody>
      </p:sp>
    </p:spTree>
    <p:extLst>
      <p:ext uri="{BB962C8B-B14F-4D97-AF65-F5344CB8AC3E}">
        <p14:creationId xmlns:p14="http://schemas.microsoft.com/office/powerpoint/2010/main" val="19587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Book Antiqua" panose="02040602050305030304" pitchFamily="18" charset="0"/>
              </a:rPr>
              <a:t>Observational studies</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16</a:t>
            </a:fld>
            <a:endParaRPr lang="fr-CA"/>
          </a:p>
        </p:txBody>
      </p:sp>
      <p:sp>
        <p:nvSpPr>
          <p:cNvPr id="6" name="Content Placeholder 5"/>
          <p:cNvSpPr>
            <a:spLocks noGrp="1"/>
          </p:cNvSpPr>
          <p:nvPr>
            <p:ph sz="quarter" idx="1"/>
          </p:nvPr>
        </p:nvSpPr>
        <p:spPr>
          <a:xfrm>
            <a:off x="612648" y="1600200"/>
            <a:ext cx="8153400" cy="5141168"/>
          </a:xfrm>
        </p:spPr>
        <p:txBody>
          <a:bodyPr>
            <a:noAutofit/>
          </a:bodyPr>
          <a:lstStyle/>
          <a:p>
            <a:r>
              <a:rPr lang="en-ZA" sz="2400" dirty="0">
                <a:latin typeface="Book Antiqua" panose="02040602050305030304" pitchFamily="18" charset="0"/>
              </a:rPr>
              <a:t>Often, we can’t randomize treatment for ethical and logistical reasons:</a:t>
            </a:r>
          </a:p>
          <a:p>
            <a:pPr lvl="1"/>
            <a:r>
              <a:rPr lang="en-ZA" sz="2000" dirty="0">
                <a:latin typeface="Book Antiqua" panose="02040602050305030304" pitchFamily="18" charset="0"/>
              </a:rPr>
              <a:t>e.g., smoking and lung cancer</a:t>
            </a:r>
          </a:p>
          <a:p>
            <a:r>
              <a:rPr lang="en-ZA" sz="2400" dirty="0">
                <a:latin typeface="Book Antiqua" panose="02040602050305030304" pitchFamily="18" charset="0"/>
              </a:rPr>
              <a:t>Observational studies: naturally assigned treatment</a:t>
            </a:r>
          </a:p>
          <a:p>
            <a:r>
              <a:rPr lang="fr-FR" sz="2400" dirty="0">
                <a:latin typeface="Book Antiqua" panose="02040602050305030304" pitchFamily="18" charset="0"/>
                <a:cs typeface="Arial"/>
              </a:rPr>
              <a:t>Passive </a:t>
            </a:r>
            <a:r>
              <a:rPr lang="fr-FR" sz="2400" dirty="0" err="1">
                <a:latin typeface="Book Antiqua" panose="02040602050305030304" pitchFamily="18" charset="0"/>
                <a:cs typeface="Arial"/>
              </a:rPr>
              <a:t>observational</a:t>
            </a:r>
            <a:r>
              <a:rPr lang="fr-FR" sz="2400" dirty="0">
                <a:latin typeface="Book Antiqua" panose="02040602050305030304" pitchFamily="18" charset="0"/>
                <a:cs typeface="Arial"/>
              </a:rPr>
              <a:t> designs or </a:t>
            </a:r>
            <a:r>
              <a:rPr lang="fr-FR" sz="2400" dirty="0" err="1">
                <a:latin typeface="Book Antiqua" panose="02040602050305030304" pitchFamily="18" charset="0"/>
                <a:cs typeface="Arial"/>
              </a:rPr>
              <a:t>correlational</a:t>
            </a:r>
            <a:r>
              <a:rPr lang="fr-FR" sz="2400" dirty="0">
                <a:latin typeface="Book Antiqua" panose="02040602050305030304" pitchFamily="18" charset="0"/>
                <a:cs typeface="Arial"/>
              </a:rPr>
              <a:t> designs</a:t>
            </a:r>
          </a:p>
          <a:p>
            <a:r>
              <a:rPr lang="fr-FR" sz="2400" dirty="0">
                <a:latin typeface="Book Antiqua" panose="02040602050305030304" pitchFamily="18" charset="0"/>
                <a:cs typeface="Arial"/>
              </a:rPr>
              <a:t>No </a:t>
            </a:r>
            <a:r>
              <a:rPr lang="fr-FR" sz="2400" dirty="0" err="1">
                <a:latin typeface="Book Antiqua" panose="02040602050305030304" pitchFamily="18" charset="0"/>
                <a:cs typeface="Arial"/>
              </a:rPr>
              <a:t>random</a:t>
            </a:r>
            <a:r>
              <a:rPr lang="fr-FR" sz="2400" dirty="0">
                <a:latin typeface="Book Antiqua" panose="02040602050305030304" pitchFamily="18" charset="0"/>
                <a:cs typeface="Arial"/>
              </a:rPr>
              <a:t> </a:t>
            </a:r>
            <a:r>
              <a:rPr lang="fr-FR" sz="2400" dirty="0" err="1">
                <a:latin typeface="Book Antiqua" panose="02040602050305030304" pitchFamily="18" charset="0"/>
                <a:cs typeface="Arial"/>
              </a:rPr>
              <a:t>assignment</a:t>
            </a:r>
            <a:r>
              <a:rPr lang="fr-FR" sz="2400" dirty="0">
                <a:latin typeface="Book Antiqua" panose="02040602050305030304" pitchFamily="18" charset="0"/>
                <a:cs typeface="Arial"/>
              </a:rPr>
              <a:t>, no control group…</a:t>
            </a:r>
          </a:p>
          <a:p>
            <a:endParaRPr lang="en-ZA" sz="2400" dirty="0">
              <a:latin typeface="Book Antiqua" panose="02040602050305030304" pitchFamily="18" charset="0"/>
            </a:endParaRPr>
          </a:p>
        </p:txBody>
      </p:sp>
    </p:spTree>
    <p:extLst>
      <p:ext uri="{BB962C8B-B14F-4D97-AF65-F5344CB8AC3E}">
        <p14:creationId xmlns:p14="http://schemas.microsoft.com/office/powerpoint/2010/main" val="380833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Book Antiqua" panose="02040602050305030304" pitchFamily="18" charset="0"/>
              </a:rPr>
              <a:t>Observational studies</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17</a:t>
            </a:fld>
            <a:endParaRPr lang="fr-CA"/>
          </a:p>
        </p:txBody>
      </p:sp>
      <p:sp>
        <p:nvSpPr>
          <p:cNvPr id="6" name="Content Placeholder 5"/>
          <p:cNvSpPr>
            <a:spLocks noGrp="1"/>
          </p:cNvSpPr>
          <p:nvPr>
            <p:ph sz="quarter" idx="1"/>
          </p:nvPr>
        </p:nvSpPr>
        <p:spPr>
          <a:xfrm>
            <a:off x="612648" y="1600200"/>
            <a:ext cx="8153400" cy="5141168"/>
          </a:xfrm>
        </p:spPr>
        <p:txBody>
          <a:bodyPr>
            <a:noAutofit/>
          </a:bodyPr>
          <a:lstStyle/>
          <a:p>
            <a:r>
              <a:rPr lang="en-ZA" sz="2400" dirty="0">
                <a:latin typeface="Book Antiqua" panose="02040602050305030304" pitchFamily="18" charset="0"/>
              </a:rPr>
              <a:t>Better </a:t>
            </a:r>
            <a:r>
              <a:rPr lang="en-ZA" sz="2400" dirty="0">
                <a:solidFill>
                  <a:srgbClr val="FF0000"/>
                </a:solidFill>
                <a:latin typeface="Book Antiqua" panose="02040602050305030304" pitchFamily="18" charset="0"/>
              </a:rPr>
              <a:t>external validity</a:t>
            </a:r>
            <a:r>
              <a:rPr lang="en-ZA" sz="2400" dirty="0">
                <a:latin typeface="Book Antiqua" panose="02040602050305030304" pitchFamily="18" charset="0"/>
              </a:rPr>
              <a:t> for generalization beyond experiment</a:t>
            </a:r>
          </a:p>
          <a:p>
            <a:r>
              <a:rPr lang="en-ZA" sz="2400" dirty="0">
                <a:latin typeface="Book Antiqua" panose="02040602050305030304" pitchFamily="18" charset="0"/>
              </a:rPr>
              <a:t>Weaker </a:t>
            </a:r>
            <a:r>
              <a:rPr lang="en-ZA" sz="2400" dirty="0">
                <a:solidFill>
                  <a:srgbClr val="FF0000"/>
                </a:solidFill>
                <a:latin typeface="Book Antiqua" panose="02040602050305030304" pitchFamily="18" charset="0"/>
              </a:rPr>
              <a:t>internal validity</a:t>
            </a:r>
            <a:r>
              <a:rPr lang="en-ZA" sz="2400" dirty="0">
                <a:latin typeface="Book Antiqua" panose="02040602050305030304" pitchFamily="18" charset="0"/>
              </a:rPr>
              <a:t>:</a:t>
            </a:r>
          </a:p>
          <a:p>
            <a:pPr lvl="1"/>
            <a:r>
              <a:rPr lang="en-ZA" sz="2000" dirty="0">
                <a:latin typeface="Book Antiqua" panose="02040602050305030304" pitchFamily="18" charset="0"/>
              </a:rPr>
              <a:t>pre-treatment variables may differ between (treatment) and (control) groups</a:t>
            </a:r>
          </a:p>
          <a:p>
            <a:pPr lvl="1"/>
            <a:r>
              <a:rPr lang="en-ZA" sz="2000" dirty="0">
                <a:solidFill>
                  <a:srgbClr val="FF0000"/>
                </a:solidFill>
                <a:latin typeface="Book Antiqua" panose="02040602050305030304" pitchFamily="18" charset="0"/>
              </a:rPr>
              <a:t>confounding bias</a:t>
            </a:r>
            <a:r>
              <a:rPr lang="en-ZA" sz="2000" dirty="0">
                <a:latin typeface="Book Antiqua" panose="02040602050305030304" pitchFamily="18" charset="0"/>
              </a:rPr>
              <a:t> due to these differences</a:t>
            </a:r>
          </a:p>
          <a:p>
            <a:pPr lvl="1"/>
            <a:r>
              <a:rPr lang="en-ZA" sz="2000" dirty="0">
                <a:solidFill>
                  <a:srgbClr val="FF0000"/>
                </a:solidFill>
                <a:latin typeface="Book Antiqua" panose="02040602050305030304" pitchFamily="18" charset="0"/>
              </a:rPr>
              <a:t>selection bias</a:t>
            </a:r>
            <a:r>
              <a:rPr lang="en-ZA" sz="2000" dirty="0">
                <a:latin typeface="Book Antiqua" panose="02040602050305030304" pitchFamily="18" charset="0"/>
              </a:rPr>
              <a:t> from self-selection into treatment</a:t>
            </a:r>
          </a:p>
          <a:p>
            <a:pPr lvl="1"/>
            <a:r>
              <a:rPr lang="en-ZA" sz="2000" dirty="0">
                <a:solidFill>
                  <a:srgbClr val="FF0000"/>
                </a:solidFill>
                <a:latin typeface="Book Antiqua" panose="02040602050305030304" pitchFamily="18" charset="0"/>
              </a:rPr>
              <a:t>unobserved confounding</a:t>
            </a:r>
            <a:r>
              <a:rPr lang="en-ZA" sz="2000" dirty="0">
                <a:latin typeface="Book Antiqua" panose="02040602050305030304" pitchFamily="18" charset="0"/>
              </a:rPr>
              <a:t> poses a threat</a:t>
            </a:r>
          </a:p>
          <a:p>
            <a:pPr lvl="1"/>
            <a:r>
              <a:rPr lang="en-ZA" sz="2000" b="1" dirty="0">
                <a:solidFill>
                  <a:srgbClr val="FF0000"/>
                </a:solidFill>
                <a:latin typeface="Book Antiqua" panose="02040602050305030304" pitchFamily="18" charset="0"/>
              </a:rPr>
              <a:t>statistical control </a:t>
            </a:r>
            <a:r>
              <a:rPr lang="en-ZA" sz="2000" dirty="0">
                <a:latin typeface="Book Antiqua" panose="02040602050305030304" pitchFamily="18" charset="0"/>
              </a:rPr>
              <a:t>needed</a:t>
            </a:r>
          </a:p>
        </p:txBody>
      </p:sp>
    </p:spTree>
    <p:extLst>
      <p:ext uri="{BB962C8B-B14F-4D97-AF65-F5344CB8AC3E}">
        <p14:creationId xmlns:p14="http://schemas.microsoft.com/office/powerpoint/2010/main" val="251801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4853136"/>
          </a:xfrm>
        </p:spPr>
        <p:txBody>
          <a:bodyPr>
            <a:normAutofit/>
          </a:bodyPr>
          <a:lstStyle/>
          <a:p>
            <a:r>
              <a:rPr lang="en-ZA" sz="2400" dirty="0">
                <a:latin typeface="Book Antiqua" panose="02040602050305030304" pitchFamily="18" charset="0"/>
              </a:rPr>
              <a:t>A </a:t>
            </a:r>
            <a:r>
              <a:rPr lang="en-ZA" sz="2400" dirty="0" err="1">
                <a:latin typeface="Book Antiqua" panose="02040602050305030304" pitchFamily="18" charset="0"/>
              </a:rPr>
              <a:t>pretreatment</a:t>
            </a:r>
            <a:r>
              <a:rPr lang="en-ZA" sz="2400" dirty="0">
                <a:latin typeface="Book Antiqua" panose="02040602050305030304" pitchFamily="18" charset="0"/>
              </a:rPr>
              <a:t> variable that is associated with both the treatment and the outcome variables is called a </a:t>
            </a:r>
            <a:r>
              <a:rPr lang="en-ZA" sz="2400" dirty="0">
                <a:solidFill>
                  <a:srgbClr val="FF0000"/>
                </a:solidFill>
                <a:latin typeface="Book Antiqua" panose="02040602050305030304" pitchFamily="18" charset="0"/>
              </a:rPr>
              <a:t>confounder</a:t>
            </a:r>
            <a:r>
              <a:rPr lang="en-ZA" sz="2400" dirty="0">
                <a:latin typeface="Book Antiqua" panose="02040602050305030304" pitchFamily="18" charset="0"/>
              </a:rPr>
              <a:t> and is a source of </a:t>
            </a:r>
            <a:r>
              <a:rPr lang="en-ZA" sz="2400" dirty="0">
                <a:solidFill>
                  <a:srgbClr val="FF0000"/>
                </a:solidFill>
                <a:latin typeface="Book Antiqua" panose="02040602050305030304" pitchFamily="18" charset="0"/>
              </a:rPr>
              <a:t>confounding bias </a:t>
            </a:r>
            <a:r>
              <a:rPr lang="en-ZA" sz="2400" dirty="0">
                <a:latin typeface="Book Antiqua" panose="02040602050305030304" pitchFamily="18" charset="0"/>
              </a:rPr>
              <a:t>in the estimation of the treatment effect</a:t>
            </a:r>
          </a:p>
          <a:p>
            <a:endParaRPr lang="en-ZA" sz="2400" dirty="0">
              <a:latin typeface="Book Antiqua" panose="02040602050305030304" pitchFamily="18" charset="0"/>
              <a:cs typeface="Arial" pitchFamily="34" charset="0"/>
            </a:endParaRPr>
          </a:p>
          <a:p>
            <a:r>
              <a:rPr lang="en-ZA" sz="2400" dirty="0">
                <a:latin typeface="Book Antiqua" panose="02040602050305030304" pitchFamily="18" charset="0"/>
                <a:cs typeface="Arial" pitchFamily="34" charset="0"/>
              </a:rPr>
              <a:t>Confounding bias due to </a:t>
            </a:r>
            <a:r>
              <a:rPr lang="en-ZA" sz="2400" dirty="0">
                <a:solidFill>
                  <a:srgbClr val="FF0000"/>
                </a:solidFill>
                <a:latin typeface="Book Antiqua" panose="02040602050305030304" pitchFamily="18" charset="0"/>
                <a:cs typeface="Arial" pitchFamily="34" charset="0"/>
              </a:rPr>
              <a:t>self selection </a:t>
            </a:r>
            <a:r>
              <a:rPr lang="en-ZA" sz="2400" dirty="0">
                <a:latin typeface="Book Antiqua" panose="02040602050305030304" pitchFamily="18" charset="0"/>
                <a:cs typeface="Arial" pitchFamily="34" charset="0"/>
              </a:rPr>
              <a:t>into the treatment group is called selection bias. Selection bias often arises in observational studies because researchers have no control over who receives the treatment.</a:t>
            </a:r>
          </a:p>
          <a:p>
            <a:endParaRPr lang="en-ZA" sz="2400" dirty="0">
              <a:latin typeface="Book Antiqua" panose="02040602050305030304" pitchFamily="18" charset="0"/>
              <a:cs typeface="Arial" pitchFamily="34" charset="0"/>
            </a:endParaRPr>
          </a:p>
          <a:p>
            <a:r>
              <a:rPr lang="en-ZA" sz="2400" dirty="0">
                <a:latin typeface="Book Antiqua" panose="02040602050305030304" pitchFamily="18" charset="0"/>
                <a:cs typeface="Arial" pitchFamily="34" charset="0"/>
              </a:rPr>
              <a:t>This cannot be ruled out in observational studies == &gt; </a:t>
            </a:r>
            <a:r>
              <a:rPr lang="en-ZA" sz="2400" dirty="0">
                <a:solidFill>
                  <a:srgbClr val="FF0000"/>
                </a:solidFill>
                <a:latin typeface="Book Antiqua" panose="02040602050305030304" pitchFamily="18" charset="0"/>
                <a:cs typeface="Arial" pitchFamily="34" charset="0"/>
              </a:rPr>
              <a:t>statistical control</a:t>
            </a:r>
            <a:r>
              <a:rPr lang="en-ZA" sz="2400" dirty="0">
                <a:latin typeface="Book Antiqua" panose="02040602050305030304" pitchFamily="18" charset="0"/>
                <a:cs typeface="Arial" pitchFamily="34" charset="0"/>
              </a:rPr>
              <a:t> </a:t>
            </a:r>
            <a:endParaRPr lang="fr-CA" dirty="0">
              <a:latin typeface="Arial" pitchFamily="34" charset="0"/>
              <a:cs typeface="Arial" pitchFamily="34" charset="0"/>
            </a:endParaRPr>
          </a:p>
          <a:p>
            <a:pPr marL="0" indent="0">
              <a:buNone/>
            </a:pPr>
            <a:endParaRPr lang="fr-CA" dirty="0">
              <a:latin typeface="Arial" pitchFamily="34" charset="0"/>
              <a:cs typeface="Arial" pitchFamily="34" charset="0"/>
            </a:endParaRPr>
          </a:p>
        </p:txBody>
      </p:sp>
      <p:sp>
        <p:nvSpPr>
          <p:cNvPr id="16" name="Title 15">
            <a:extLst>
              <a:ext uri="{FF2B5EF4-FFF2-40B4-BE49-F238E27FC236}">
                <a16:creationId xmlns:a16="http://schemas.microsoft.com/office/drawing/2014/main" id="{77D35C4C-DFC1-5043-8E0A-8B74EAF224FC}"/>
              </a:ext>
            </a:extLst>
          </p:cNvPr>
          <p:cNvSpPr>
            <a:spLocks noGrp="1"/>
          </p:cNvSpPr>
          <p:nvPr>
            <p:ph type="title"/>
          </p:nvPr>
        </p:nvSpPr>
        <p:spPr/>
        <p:txBody>
          <a:bodyPr>
            <a:normAutofit fontScale="90000"/>
          </a:bodyPr>
          <a:lstStyle/>
          <a:p>
            <a:r>
              <a:rPr lang="fr-FR" dirty="0" err="1"/>
              <a:t>Confounding</a:t>
            </a:r>
            <a:r>
              <a:rPr lang="fr-FR" dirty="0"/>
              <a:t> </a:t>
            </a:r>
            <a:r>
              <a:rPr lang="fr-FR" dirty="0" err="1"/>
              <a:t>bias</a:t>
            </a:r>
            <a:r>
              <a:rPr lang="fr-FR" dirty="0"/>
              <a:t> and </a:t>
            </a:r>
            <a:r>
              <a:rPr lang="fr-FR" dirty="0" err="1"/>
              <a:t>selection</a:t>
            </a:r>
            <a:r>
              <a:rPr lang="fr-FR" dirty="0"/>
              <a:t> </a:t>
            </a:r>
            <a:r>
              <a:rPr lang="fr-FR" dirty="0" err="1"/>
              <a:t>bias</a:t>
            </a:r>
            <a:endParaRPr lang="fr-FR" dirty="0"/>
          </a:p>
        </p:txBody>
      </p:sp>
    </p:spTree>
    <p:extLst>
      <p:ext uri="{BB962C8B-B14F-4D97-AF65-F5344CB8AC3E}">
        <p14:creationId xmlns:p14="http://schemas.microsoft.com/office/powerpoint/2010/main" val="331245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dirty="0">
                <a:latin typeface="Book Antiqua" panose="02040602050305030304" pitchFamily="18" charset="0"/>
              </a:rPr>
              <a:t>Confounding (observed and unobserved)</a:t>
            </a: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t>19</a:t>
            </a:fld>
            <a:endParaRPr lang="fr-CA"/>
          </a:p>
        </p:txBody>
      </p:sp>
      <p:sp>
        <p:nvSpPr>
          <p:cNvPr id="6" name="Content Placeholder 5"/>
          <p:cNvSpPr>
            <a:spLocks noGrp="1"/>
          </p:cNvSpPr>
          <p:nvPr>
            <p:ph sz="quarter" idx="1"/>
          </p:nvPr>
        </p:nvSpPr>
        <p:spPr>
          <a:xfrm>
            <a:off x="612648" y="1672208"/>
            <a:ext cx="8153400" cy="4853136"/>
          </a:xfrm>
        </p:spPr>
        <p:txBody>
          <a:bodyPr>
            <a:normAutofit fontScale="92500" lnSpcReduction="20000"/>
          </a:bodyPr>
          <a:lstStyle/>
          <a:p>
            <a:endParaRPr lang="en-ZA" dirty="0"/>
          </a:p>
          <a:p>
            <a:endParaRPr lang="en-ZA" dirty="0"/>
          </a:p>
          <a:p>
            <a:endParaRPr lang="en-ZA" dirty="0"/>
          </a:p>
          <a:p>
            <a:endParaRPr lang="en-ZA" dirty="0"/>
          </a:p>
          <a:p>
            <a:endParaRPr lang="en-ZA" dirty="0"/>
          </a:p>
          <a:p>
            <a:endParaRPr lang="en-ZA" dirty="0"/>
          </a:p>
          <a:p>
            <a:endParaRPr lang="en-ZA" dirty="0"/>
          </a:p>
          <a:p>
            <a:endParaRPr lang="en-ZA" sz="2600" dirty="0">
              <a:latin typeface="Book Antiqua" panose="02040602050305030304" pitchFamily="18" charset="0"/>
            </a:endParaRPr>
          </a:p>
          <a:p>
            <a:endParaRPr lang="en-ZA" sz="2600" dirty="0">
              <a:latin typeface="Book Antiqua" panose="02040602050305030304" pitchFamily="18" charset="0"/>
            </a:endParaRPr>
          </a:p>
          <a:p>
            <a:r>
              <a:rPr lang="en-ZA" sz="2600" dirty="0">
                <a:latin typeface="Book Antiqua" panose="02040602050305030304" pitchFamily="18" charset="0"/>
              </a:rPr>
              <a:t>Key assumption “</a:t>
            </a:r>
            <a:r>
              <a:rPr lang="en-ZA" sz="2600" dirty="0" err="1">
                <a:latin typeface="Book Antiqua" panose="02040602050305030304" pitchFamily="18" charset="0"/>
              </a:rPr>
              <a:t>Unconfoundedness</a:t>
            </a:r>
            <a:r>
              <a:rPr lang="en-ZA" sz="2600" dirty="0">
                <a:latin typeface="Book Antiqua" panose="02040602050305030304" pitchFamily="18" charset="0"/>
              </a:rPr>
              <a:t>”: (treatment) and (control) groups comparable with respect to everything other than treatment</a:t>
            </a:r>
          </a:p>
          <a:p>
            <a:endParaRPr lang="en-GB" dirty="0"/>
          </a:p>
        </p:txBody>
      </p:sp>
      <p:sp>
        <p:nvSpPr>
          <p:cNvPr id="3" name="Oval 2">
            <a:extLst>
              <a:ext uri="{FF2B5EF4-FFF2-40B4-BE49-F238E27FC236}">
                <a16:creationId xmlns:a16="http://schemas.microsoft.com/office/drawing/2014/main" id="{F433C2B8-4735-C542-972B-ABE21B0AAC38}"/>
              </a:ext>
            </a:extLst>
          </p:cNvPr>
          <p:cNvSpPr/>
          <p:nvPr/>
        </p:nvSpPr>
        <p:spPr>
          <a:xfrm>
            <a:off x="1259632" y="3789040"/>
            <a:ext cx="2232248"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Fête (</a:t>
            </a:r>
            <a:r>
              <a:rPr lang="fr-FR" sz="2400" b="1" dirty="0" err="1">
                <a:solidFill>
                  <a:schemeClr val="bg1"/>
                </a:solidFill>
              </a:rPr>
              <a:t>T</a:t>
            </a:r>
            <a:r>
              <a:rPr lang="fr-FR" sz="2400" b="1" dirty="0">
                <a:solidFill>
                  <a:schemeClr val="bg1"/>
                </a:solidFill>
              </a:rPr>
              <a:t>)</a:t>
            </a:r>
          </a:p>
        </p:txBody>
      </p:sp>
      <p:sp>
        <p:nvSpPr>
          <p:cNvPr id="4" name="Oval 3">
            <a:extLst>
              <a:ext uri="{FF2B5EF4-FFF2-40B4-BE49-F238E27FC236}">
                <a16:creationId xmlns:a16="http://schemas.microsoft.com/office/drawing/2014/main" id="{F85B5B03-CDCF-FC4D-9F3C-D73DBD06CD1B}"/>
              </a:ext>
            </a:extLst>
          </p:cNvPr>
          <p:cNvSpPr/>
          <p:nvPr/>
        </p:nvSpPr>
        <p:spPr>
          <a:xfrm>
            <a:off x="6444208" y="3717032"/>
            <a:ext cx="208823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rPr>
              <a:t>Accident (Y)</a:t>
            </a:r>
          </a:p>
        </p:txBody>
      </p:sp>
      <p:cxnSp>
        <p:nvCxnSpPr>
          <p:cNvPr id="8" name="Straight Arrow Connector 7">
            <a:extLst>
              <a:ext uri="{FF2B5EF4-FFF2-40B4-BE49-F238E27FC236}">
                <a16:creationId xmlns:a16="http://schemas.microsoft.com/office/drawing/2014/main" id="{825FB656-9138-B442-B65E-6BF780E37AAE}"/>
              </a:ext>
            </a:extLst>
          </p:cNvPr>
          <p:cNvCxnSpPr>
            <a:cxnSpLocks/>
            <a:stCxn id="3" idx="6"/>
          </p:cNvCxnSpPr>
          <p:nvPr/>
        </p:nvCxnSpPr>
        <p:spPr>
          <a:xfrm>
            <a:off x="3491880" y="4293096"/>
            <a:ext cx="295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810F42C-8180-B342-9E54-FCC867C8E259}"/>
              </a:ext>
            </a:extLst>
          </p:cNvPr>
          <p:cNvSpPr/>
          <p:nvPr/>
        </p:nvSpPr>
        <p:spPr>
          <a:xfrm>
            <a:off x="4605518" y="1859869"/>
            <a:ext cx="864096" cy="792088"/>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X?</a:t>
            </a:r>
          </a:p>
        </p:txBody>
      </p:sp>
      <p:cxnSp>
        <p:nvCxnSpPr>
          <p:cNvPr id="12" name="Straight Arrow Connector 11">
            <a:extLst>
              <a:ext uri="{FF2B5EF4-FFF2-40B4-BE49-F238E27FC236}">
                <a16:creationId xmlns:a16="http://schemas.microsoft.com/office/drawing/2014/main" id="{E8AC3238-F1F6-4749-92FE-73C2D05A7B80}"/>
              </a:ext>
            </a:extLst>
          </p:cNvPr>
          <p:cNvCxnSpPr>
            <a:cxnSpLocks/>
          </p:cNvCxnSpPr>
          <p:nvPr/>
        </p:nvCxnSpPr>
        <p:spPr>
          <a:xfrm flipH="1">
            <a:off x="2678606" y="2417931"/>
            <a:ext cx="1821386" cy="12991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BD1CDB25-3046-EE4E-9CFA-E4B2E76F97C1}"/>
              </a:ext>
            </a:extLst>
          </p:cNvPr>
          <p:cNvCxnSpPr>
            <a:cxnSpLocks/>
          </p:cNvCxnSpPr>
          <p:nvPr/>
        </p:nvCxnSpPr>
        <p:spPr>
          <a:xfrm>
            <a:off x="5575140" y="2417931"/>
            <a:ext cx="1546545" cy="12421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309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116632"/>
            <a:ext cx="8229600" cy="922114"/>
          </a:xfrm>
        </p:spPr>
        <p:txBody>
          <a:bodyPr>
            <a:normAutofit fontScale="90000"/>
          </a:bodyPr>
          <a:lstStyle/>
          <a:p>
            <a:r>
              <a:rPr lang="fr-FR" dirty="0" err="1">
                <a:latin typeface="Arial"/>
                <a:cs typeface="Arial"/>
              </a:rPr>
              <a:t>What</a:t>
            </a:r>
            <a:r>
              <a:rPr lang="fr-FR" dirty="0">
                <a:latin typeface="Arial"/>
                <a:cs typeface="Arial"/>
              </a:rPr>
              <a:t> have </a:t>
            </a:r>
            <a:r>
              <a:rPr lang="fr-FR" dirty="0" err="1">
                <a:latin typeface="Arial"/>
                <a:cs typeface="Arial"/>
              </a:rPr>
              <a:t>we</a:t>
            </a:r>
            <a:r>
              <a:rPr lang="fr-FR" dirty="0">
                <a:latin typeface="Arial"/>
                <a:cs typeface="Arial"/>
              </a:rPr>
              <a:t>  </a:t>
            </a:r>
            <a:r>
              <a:rPr lang="fr-FR" dirty="0" err="1">
                <a:latin typeface="Arial"/>
                <a:cs typeface="Arial"/>
              </a:rPr>
              <a:t>learned</a:t>
            </a:r>
            <a:r>
              <a:rPr lang="fr-FR" dirty="0">
                <a:latin typeface="Arial"/>
                <a:cs typeface="Arial"/>
              </a:rPr>
              <a:t> last time?</a:t>
            </a:r>
            <a:endParaRPr lang="en-CA" dirty="0">
              <a:latin typeface="Arial"/>
              <a:cs typeface="Arial"/>
            </a:endParaRPr>
          </a:p>
        </p:txBody>
      </p:sp>
      <p:sp>
        <p:nvSpPr>
          <p:cNvPr id="14339" name="Espace réservé du numéro de diapositive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B8F2C3-EB3E-4F9E-9067-DF32A1CA44BE}" type="slidenum">
              <a:rPr lang="fr-CA" smtClean="0">
                <a:latin typeface="Arial"/>
                <a:cs typeface="Arial"/>
              </a:rPr>
              <a:pPr eaLnBrk="1" hangingPunct="1"/>
              <a:t>2</a:t>
            </a:fld>
            <a:endParaRPr lang="fr-CA">
              <a:latin typeface="Arial"/>
              <a:cs typeface="Arial"/>
            </a:endParaRPr>
          </a:p>
        </p:txBody>
      </p:sp>
      <p:sp>
        <p:nvSpPr>
          <p:cNvPr id="23555" name="Rectangle 3"/>
          <p:cNvSpPr>
            <a:spLocks noGrp="1" noChangeArrowheads="1"/>
          </p:cNvSpPr>
          <p:nvPr>
            <p:ph sz="quarter" idx="1"/>
          </p:nvPr>
        </p:nvSpPr>
        <p:spPr>
          <a:xfrm>
            <a:off x="457200" y="1484784"/>
            <a:ext cx="8229600" cy="5184576"/>
          </a:xfrm>
        </p:spPr>
        <p:txBody>
          <a:bodyPr>
            <a:noAutofit/>
          </a:bodyPr>
          <a:lstStyle/>
          <a:p>
            <a:r>
              <a:rPr lang="en-US" dirty="0">
                <a:latin typeface="Book Antiqua" panose="02040602050305030304" pitchFamily="18" charset="0"/>
                <a:cs typeface="Arial"/>
              </a:rPr>
              <a:t>Statistics</a:t>
            </a:r>
          </a:p>
          <a:p>
            <a:pPr lvl="1"/>
            <a:r>
              <a:rPr lang="en-US" sz="2200" dirty="0">
                <a:latin typeface="Book Antiqua" panose="02040602050305030304" pitchFamily="18" charset="0"/>
                <a:cs typeface="Arial"/>
              </a:rPr>
              <a:t>Causal relationship</a:t>
            </a:r>
          </a:p>
          <a:p>
            <a:pPr lvl="1"/>
            <a:r>
              <a:rPr lang="en-US" sz="2200" dirty="0">
                <a:latin typeface="Book Antiqua" panose="02040602050305030304" pitchFamily="18" charset="0"/>
                <a:cs typeface="Arial"/>
              </a:rPr>
              <a:t>Counterfactual</a:t>
            </a:r>
          </a:p>
          <a:p>
            <a:pPr lvl="1"/>
            <a:r>
              <a:rPr lang="en-US" sz="2200" dirty="0">
                <a:latin typeface="Book Antiqua" panose="02040602050305030304" pitchFamily="18" charset="0"/>
                <a:cs typeface="Arial"/>
              </a:rPr>
              <a:t>Randomized controlled trial (gold standard for causality)</a:t>
            </a:r>
          </a:p>
          <a:p>
            <a:pPr lvl="1"/>
            <a:r>
              <a:rPr lang="en-US" sz="2200" dirty="0">
                <a:latin typeface="Book Antiqua" panose="02040602050305030304" pitchFamily="18" charset="0"/>
                <a:cs typeface="Arial"/>
              </a:rPr>
              <a:t>Example: </a:t>
            </a:r>
          </a:p>
          <a:p>
            <a:pPr lvl="2"/>
            <a:r>
              <a:rPr lang="en-US" sz="2100" dirty="0">
                <a:latin typeface="Book Antiqua" panose="02040602050305030304" pitchFamily="18" charset="0"/>
                <a:cs typeface="Arial"/>
              </a:rPr>
              <a:t>Racial discrimination</a:t>
            </a:r>
          </a:p>
          <a:p>
            <a:pPr lvl="2"/>
            <a:r>
              <a:rPr lang="en-US" sz="2100" dirty="0">
                <a:latin typeface="Book Antiqua" panose="02040602050305030304" pitchFamily="18" charset="0"/>
                <a:cs typeface="Arial"/>
              </a:rPr>
              <a:t>Social pressure</a:t>
            </a:r>
          </a:p>
          <a:p>
            <a:r>
              <a:rPr lang="en-US" dirty="0">
                <a:latin typeface="Book Antiqua" panose="02040602050305030304" pitchFamily="18" charset="0"/>
                <a:cs typeface="Arial"/>
              </a:rPr>
              <a:t>R</a:t>
            </a:r>
          </a:p>
          <a:p>
            <a:pPr lvl="1"/>
            <a:r>
              <a:rPr lang="en-US" sz="2200" dirty="0">
                <a:latin typeface="Book Antiqua" panose="02040602050305030304" pitchFamily="18" charset="0"/>
                <a:cs typeface="Arial"/>
              </a:rPr>
              <a:t>Understanding R environment</a:t>
            </a:r>
          </a:p>
          <a:p>
            <a:pPr lvl="1"/>
            <a:r>
              <a:rPr lang="en-US" sz="2200" dirty="0">
                <a:latin typeface="Book Antiqua" panose="02040602050305030304" pitchFamily="18" charset="0"/>
                <a:cs typeface="Arial"/>
              </a:rPr>
              <a:t>Installing and loading library</a:t>
            </a:r>
          </a:p>
          <a:p>
            <a:pPr lvl="1"/>
            <a:r>
              <a:rPr lang="en-US" sz="2200" dirty="0">
                <a:latin typeface="Book Antiqua" panose="02040602050305030304" pitchFamily="18" charset="0"/>
                <a:cs typeface="Arial"/>
              </a:rPr>
              <a:t>Use of </a:t>
            </a:r>
            <a:r>
              <a:rPr lang="en-US" sz="2200" dirty="0" err="1">
                <a:latin typeface="Book Antiqua" panose="02040602050305030304" pitchFamily="18" charset="0"/>
                <a:cs typeface="Arial"/>
              </a:rPr>
              <a:t>RMarkDown</a:t>
            </a:r>
            <a:r>
              <a:rPr lang="en-US" sz="2200" dirty="0">
                <a:latin typeface="Book Antiqua" panose="02040602050305030304" pitchFamily="18" charset="0"/>
                <a:cs typeface="Arial"/>
              </a:rPr>
              <a:t> or </a:t>
            </a:r>
            <a:r>
              <a:rPr lang="en-US" sz="2200" dirty="0" err="1">
                <a:latin typeface="Book Antiqua" panose="02040602050305030304" pitchFamily="18" charset="0"/>
                <a:cs typeface="Arial"/>
              </a:rPr>
              <a:t>RNoteBook</a:t>
            </a:r>
            <a:endParaRPr lang="en-US" sz="2200" dirty="0">
              <a:latin typeface="Book Antiqua" panose="02040602050305030304" pitchFamily="18" charset="0"/>
              <a:cs typeface="Arial"/>
            </a:endParaRPr>
          </a:p>
          <a:p>
            <a:pPr lvl="1"/>
            <a:r>
              <a:rPr lang="en-US" sz="2200" dirty="0">
                <a:latin typeface="Book Antiqua" panose="02040602050305030304" pitchFamily="18" charset="0"/>
                <a:cs typeface="Arial"/>
              </a:rPr>
              <a:t>R for Demography measures</a:t>
            </a:r>
          </a:p>
          <a:p>
            <a:pPr lvl="1"/>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245047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4853136"/>
          </a:xfrm>
        </p:spPr>
        <p:txBody>
          <a:bodyPr>
            <a:normAutofit/>
          </a:bodyPr>
          <a:lstStyle/>
          <a:p>
            <a:r>
              <a:rPr lang="en-ZA" sz="2400" dirty="0">
                <a:latin typeface="Book Antiqua" panose="02040602050305030304" pitchFamily="18" charset="0"/>
              </a:rPr>
              <a:t>Adjiwanou, V. et LeGrand, T. (2013). </a:t>
            </a:r>
            <a:r>
              <a:rPr lang="en-ZA" sz="2400" dirty="0">
                <a:solidFill>
                  <a:srgbClr val="FF0000"/>
                </a:solidFill>
                <a:latin typeface="Book Antiqua" panose="02040602050305030304" pitchFamily="18" charset="0"/>
              </a:rPr>
              <a:t>Does antenatal care matter in the use of skilled birth attendance in rural Africa: A multi-country analysis</a:t>
            </a:r>
            <a:r>
              <a:rPr lang="en-ZA" sz="2400" dirty="0">
                <a:latin typeface="Book Antiqua" panose="02040602050305030304" pitchFamily="18" charset="0"/>
              </a:rPr>
              <a:t>, </a:t>
            </a:r>
            <a:r>
              <a:rPr lang="en-ZA" sz="2400" i="1" dirty="0">
                <a:latin typeface="Book Antiqua" panose="02040602050305030304" pitchFamily="18" charset="0"/>
              </a:rPr>
              <a:t>Social Science &amp; Medicine </a:t>
            </a:r>
            <a:r>
              <a:rPr lang="en-ZA" sz="2400" dirty="0">
                <a:latin typeface="Book Antiqua" panose="02040602050305030304" pitchFamily="18" charset="0"/>
              </a:rPr>
              <a:t>86: 26-34.</a:t>
            </a:r>
          </a:p>
          <a:p>
            <a:pPr marL="0" indent="0">
              <a:buNone/>
            </a:pPr>
            <a:r>
              <a:rPr lang="fr-CA" sz="2800" dirty="0">
                <a:latin typeface="Arial" pitchFamily="34" charset="0"/>
                <a:cs typeface="Arial" pitchFamily="34" charset="0"/>
              </a:rPr>
              <a:t> </a:t>
            </a:r>
          </a:p>
          <a:p>
            <a:pPr marL="0" indent="0">
              <a:buNone/>
            </a:pPr>
            <a:endParaRPr lang="fr-CA" sz="2800" dirty="0">
              <a:latin typeface="Arial" pitchFamily="34" charset="0"/>
              <a:cs typeface="Arial" pitchFamily="34" charset="0"/>
            </a:endParaRPr>
          </a:p>
          <a:p>
            <a:pPr marL="0" indent="0">
              <a:buNone/>
            </a:pPr>
            <a:endParaRPr lang="fr-CA" dirty="0">
              <a:latin typeface="Arial" pitchFamily="34" charset="0"/>
              <a:cs typeface="Arial" pitchFamily="34" charset="0"/>
            </a:endParaRPr>
          </a:p>
          <a:p>
            <a:pPr marL="0" indent="0">
              <a:buNone/>
            </a:pPr>
            <a:endParaRPr lang="fr-CA" dirty="0">
              <a:latin typeface="Arial" pitchFamily="34" charset="0"/>
              <a:cs typeface="Arial" pitchFamily="34" charset="0"/>
            </a:endParaRPr>
          </a:p>
        </p:txBody>
      </p:sp>
      <p:sp>
        <p:nvSpPr>
          <p:cNvPr id="4" name="Rectangle 3"/>
          <p:cNvSpPr/>
          <p:nvPr/>
        </p:nvSpPr>
        <p:spPr>
          <a:xfrm>
            <a:off x="827584" y="5229200"/>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Number</a:t>
            </a:r>
            <a:r>
              <a:rPr lang="fr-CA" dirty="0"/>
              <a:t> of ANC</a:t>
            </a:r>
          </a:p>
        </p:txBody>
      </p:sp>
      <p:sp>
        <p:nvSpPr>
          <p:cNvPr id="5" name="Rectangle 4"/>
          <p:cNvSpPr/>
          <p:nvPr/>
        </p:nvSpPr>
        <p:spPr>
          <a:xfrm>
            <a:off x="3833918" y="4098776"/>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Quality</a:t>
            </a:r>
            <a:r>
              <a:rPr lang="fr-CA" dirty="0"/>
              <a:t> of services</a:t>
            </a:r>
          </a:p>
        </p:txBody>
      </p:sp>
      <p:sp>
        <p:nvSpPr>
          <p:cNvPr id="6" name="Rectangle 5"/>
          <p:cNvSpPr/>
          <p:nvPr/>
        </p:nvSpPr>
        <p:spPr>
          <a:xfrm>
            <a:off x="6804248" y="5229200"/>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a:t>Skilled</a:t>
            </a:r>
            <a:r>
              <a:rPr lang="fr-CA" dirty="0"/>
              <a:t> </a:t>
            </a:r>
            <a:r>
              <a:rPr lang="fr-CA" dirty="0" err="1"/>
              <a:t>Birth</a:t>
            </a:r>
            <a:r>
              <a:rPr lang="fr-CA" dirty="0"/>
              <a:t> </a:t>
            </a:r>
            <a:r>
              <a:rPr lang="fr-CA" dirty="0" err="1"/>
              <a:t>Attendance</a:t>
            </a:r>
            <a:endParaRPr lang="fr-CA" dirty="0"/>
          </a:p>
        </p:txBody>
      </p:sp>
      <p:cxnSp>
        <p:nvCxnSpPr>
          <p:cNvPr id="8" name="Connecteur droit avec flèche 7"/>
          <p:cNvCxnSpPr>
            <a:stCxn id="4" idx="3"/>
            <a:endCxn id="5" idx="1"/>
          </p:cNvCxnSpPr>
          <p:nvPr/>
        </p:nvCxnSpPr>
        <p:spPr>
          <a:xfrm flipV="1">
            <a:off x="2627784" y="4530824"/>
            <a:ext cx="1206134" cy="1130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5" idx="3"/>
            <a:endCxn id="6" idx="1"/>
          </p:cNvCxnSpPr>
          <p:nvPr/>
        </p:nvCxnSpPr>
        <p:spPr>
          <a:xfrm>
            <a:off x="5634118" y="4530824"/>
            <a:ext cx="1170130" cy="1130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8F9EBC-24AA-9B45-9698-5D0B90C7562A}"/>
              </a:ext>
            </a:extLst>
          </p:cNvPr>
          <p:cNvCxnSpPr>
            <a:cxnSpLocks/>
          </p:cNvCxnSpPr>
          <p:nvPr/>
        </p:nvCxnSpPr>
        <p:spPr>
          <a:xfrm>
            <a:off x="2627784" y="5805264"/>
            <a:ext cx="41764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itle 15">
            <a:extLst>
              <a:ext uri="{FF2B5EF4-FFF2-40B4-BE49-F238E27FC236}">
                <a16:creationId xmlns:a16="http://schemas.microsoft.com/office/drawing/2014/main" id="{77D35C4C-DFC1-5043-8E0A-8B74EAF224FC}"/>
              </a:ext>
            </a:extLst>
          </p:cNvPr>
          <p:cNvSpPr>
            <a:spLocks noGrp="1"/>
          </p:cNvSpPr>
          <p:nvPr>
            <p:ph type="title"/>
          </p:nvPr>
        </p:nvSpPr>
        <p:spPr/>
        <p:txBody>
          <a:bodyPr/>
          <a:lstStyle/>
          <a:p>
            <a:r>
              <a:rPr lang="fr-FR" dirty="0" err="1"/>
              <a:t>Confounding</a:t>
            </a:r>
            <a:endParaRPr lang="fr-FR" dirty="0"/>
          </a:p>
        </p:txBody>
      </p:sp>
    </p:spTree>
    <p:extLst>
      <p:ext uri="{BB962C8B-B14F-4D97-AF65-F5344CB8AC3E}">
        <p14:creationId xmlns:p14="http://schemas.microsoft.com/office/powerpoint/2010/main" val="16849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ZA" sz="3600" b="1" dirty="0">
                <a:solidFill>
                  <a:schemeClr val="accent2">
                    <a:lumMod val="75000"/>
                  </a:schemeClr>
                </a:solidFill>
                <a:latin typeface="Arial Hebrew" charset="-79"/>
                <a:ea typeface="Arial Hebrew" charset="-79"/>
                <a:cs typeface="Arial Hebrew" charset="-79"/>
              </a:rPr>
              <a:t>Selection bias</a:t>
            </a:r>
            <a:endParaRPr lang="en-US" sz="3600" b="1" dirty="0">
              <a:solidFill>
                <a:schemeClr val="accent2">
                  <a:lumMod val="75000"/>
                </a:schemeClr>
              </a:solidFill>
              <a:latin typeface="Arial" pitchFamily="34" charset="0"/>
              <a:cs typeface="Arial" pitchFamily="34" charset="0"/>
            </a:endParaRPr>
          </a:p>
        </p:txBody>
      </p:sp>
      <p:sp>
        <p:nvSpPr>
          <p:cNvPr id="6" name="Content Placeholder 5"/>
          <p:cNvSpPr>
            <a:spLocks noGrp="1"/>
          </p:cNvSpPr>
          <p:nvPr>
            <p:ph idx="1"/>
          </p:nvPr>
        </p:nvSpPr>
        <p:spPr>
          <a:xfrm>
            <a:off x="612648" y="1700808"/>
            <a:ext cx="8153400" cy="4824536"/>
          </a:xfrm>
        </p:spPr>
        <p:txBody>
          <a:bodyPr anchor="ctr">
            <a:normAutofit fontScale="92500" lnSpcReduction="10000"/>
          </a:bodyPr>
          <a:lstStyle/>
          <a:p>
            <a:r>
              <a:rPr lang="en-ZA" sz="2600" dirty="0">
                <a:latin typeface="Book Antiqua" panose="02040602050305030304" pitchFamily="18" charset="0"/>
              </a:rPr>
              <a:t>Adjiwanou, V. (In revision). </a:t>
            </a:r>
            <a:r>
              <a:rPr lang="en-ZA" sz="2600" dirty="0">
                <a:solidFill>
                  <a:srgbClr val="FF0000"/>
                </a:solidFill>
                <a:latin typeface="Book Antiqua" panose="02040602050305030304" pitchFamily="18" charset="0"/>
              </a:rPr>
              <a:t>Stepfamilies in sub-Saharan Africa and their consequences in terms of children’s well-being</a:t>
            </a:r>
            <a:r>
              <a:rPr lang="en-ZA" sz="2600" dirty="0">
                <a:latin typeface="Book Antiqua" panose="02040602050305030304" pitchFamily="18" charset="0"/>
              </a:rPr>
              <a:t>, </a:t>
            </a:r>
            <a:r>
              <a:rPr lang="en-ZA" sz="2600" i="1" dirty="0">
                <a:latin typeface="Book Antiqua" panose="02040602050305030304" pitchFamily="18" charset="0"/>
              </a:rPr>
              <a:t>Presented at the Population Association of America (PAA) 2017.</a:t>
            </a:r>
            <a:endParaRPr lang="en-ZA" sz="2600" dirty="0">
              <a:latin typeface="Book Antiqua" panose="02040602050305030304" pitchFamily="18" charset="0"/>
            </a:endParaRPr>
          </a:p>
          <a:p>
            <a:pPr lvl="1"/>
            <a:r>
              <a:rPr lang="en-GB" sz="2200" dirty="0">
                <a:latin typeface="Book Antiqua" panose="02040602050305030304" pitchFamily="18" charset="0"/>
                <a:ea typeface="Arial Hebrew" charset="-79"/>
                <a:cs typeface="Arial Hebrew" charset="-79"/>
              </a:rPr>
              <a:t>Effect of living with stepfather and children wellbeing </a:t>
            </a:r>
          </a:p>
          <a:p>
            <a:pPr lvl="1"/>
            <a:endParaRPr lang="en-GB" sz="2200" dirty="0">
              <a:latin typeface="Book Antiqua" panose="02040602050305030304" pitchFamily="18" charset="0"/>
              <a:ea typeface="Arial Hebrew" charset="-79"/>
              <a:cs typeface="Arial Hebrew" charset="-79"/>
            </a:endParaRPr>
          </a:p>
          <a:p>
            <a:r>
              <a:rPr lang="en-GB" sz="2600" dirty="0">
                <a:latin typeface="Book Antiqua" panose="02040602050305030304" pitchFamily="18" charset="0"/>
                <a:ea typeface="Arial Hebrew" charset="-79"/>
                <a:cs typeface="Arial Hebrew" charset="-79"/>
              </a:rPr>
              <a:t>Selection to divorce and to remarriage</a:t>
            </a:r>
          </a:p>
          <a:p>
            <a:pPr lvl="1">
              <a:buFont typeface="Wingdings" charset="2"/>
              <a:buChar char="§"/>
            </a:pPr>
            <a:r>
              <a:rPr lang="en-GB" sz="2400" dirty="0">
                <a:latin typeface="Book Antiqua" panose="02040602050305030304" pitchFamily="18" charset="0"/>
                <a:ea typeface="Arial Hebrew" charset="-79"/>
                <a:cs typeface="Arial Hebrew" charset="-79"/>
              </a:rPr>
              <a:t>Women who remarry may be different to those who don’t</a:t>
            </a:r>
            <a:endParaRPr lang="en-GB" sz="2400" dirty="0">
              <a:latin typeface="Book Antiqua" panose="02040602050305030304" pitchFamily="18" charset="0"/>
              <a:ea typeface="Arial Hebrew" charset="-79"/>
              <a:cs typeface="Arial Hebrew" charset="-79"/>
              <a:sym typeface="Wingdings"/>
            </a:endParaRPr>
          </a:p>
          <a:p>
            <a:pPr lvl="1">
              <a:buFont typeface="Wingdings" charset="2"/>
              <a:buChar char="§"/>
            </a:pPr>
            <a:r>
              <a:rPr lang="en-GB" sz="2400" dirty="0">
                <a:latin typeface="Book Antiqua" panose="02040602050305030304" pitchFamily="18" charset="0"/>
                <a:ea typeface="Arial Hebrew" charset="-79"/>
                <a:cs typeface="Arial Hebrew" charset="-79"/>
              </a:rPr>
              <a:t>Remarriage is a choice made by the women, based on their expectation about what the remarriage will bring to them or to their children </a:t>
            </a:r>
            <a:r>
              <a:rPr lang="en-GB" sz="2400" dirty="0">
                <a:solidFill>
                  <a:schemeClr val="bg1">
                    <a:lumMod val="75000"/>
                  </a:schemeClr>
                </a:solidFill>
                <a:latin typeface="Book Antiqua" panose="02040602050305030304" pitchFamily="18" charset="0"/>
                <a:ea typeface="Arial Hebrew" charset="-79"/>
                <a:cs typeface="Arial Hebrew" charset="-79"/>
              </a:rPr>
              <a:t>(</a:t>
            </a:r>
            <a:r>
              <a:rPr lang="en-GB" sz="2400" dirty="0" err="1">
                <a:solidFill>
                  <a:schemeClr val="bg1">
                    <a:lumMod val="75000"/>
                  </a:schemeClr>
                </a:solidFill>
                <a:latin typeface="Book Antiqua" panose="02040602050305030304" pitchFamily="18" charset="0"/>
                <a:ea typeface="Arial Hebrew" charset="-79"/>
                <a:cs typeface="Arial Hebrew" charset="-79"/>
              </a:rPr>
              <a:t>Reniers</a:t>
            </a:r>
            <a:r>
              <a:rPr lang="en-GB" sz="2400" dirty="0">
                <a:solidFill>
                  <a:schemeClr val="bg1">
                    <a:lumMod val="75000"/>
                  </a:schemeClr>
                </a:solidFill>
                <a:latin typeface="Book Antiqua" panose="02040602050305030304" pitchFamily="18" charset="0"/>
                <a:ea typeface="Arial Hebrew" charset="-79"/>
                <a:cs typeface="Arial Hebrew" charset="-79"/>
              </a:rPr>
              <a:t> 2003)</a:t>
            </a:r>
          </a:p>
          <a:p>
            <a:pPr lvl="1">
              <a:buFont typeface="Wingdings" charset="2"/>
              <a:buChar char="§"/>
            </a:pPr>
            <a:r>
              <a:rPr lang="en-GB" sz="2400" dirty="0">
                <a:latin typeface="Book Antiqua" panose="02040602050305030304" pitchFamily="18" charset="0"/>
                <a:ea typeface="Arial Hebrew" charset="-79"/>
                <a:cs typeface="Arial Hebrew" charset="-79"/>
              </a:rPr>
              <a:t>The decision to remarry can be dictated by the specific situation of the children</a:t>
            </a:r>
          </a:p>
          <a:p>
            <a:pPr marL="0" indent="0">
              <a:buNone/>
            </a:pPr>
            <a:endParaRPr lang="en-GB" sz="1600" dirty="0">
              <a:latin typeface="Book Antiqua" panose="02040602050305030304" pitchFamily="18" charset="0"/>
              <a:ea typeface="Arial Hebrew" charset="-79"/>
              <a:cs typeface="Arial Hebrew" charset="-79"/>
            </a:endParaRP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pPr/>
              <a:t>21</a:t>
            </a:fld>
            <a:endParaRPr lang="fr-CA"/>
          </a:p>
        </p:txBody>
      </p:sp>
    </p:spTree>
    <p:extLst>
      <p:ext uri="{BB962C8B-B14F-4D97-AF65-F5344CB8AC3E}">
        <p14:creationId xmlns:p14="http://schemas.microsoft.com/office/powerpoint/2010/main" val="8144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ZA" sz="3600" b="1" dirty="0">
                <a:solidFill>
                  <a:schemeClr val="accent2">
                    <a:lumMod val="75000"/>
                  </a:schemeClr>
                </a:solidFill>
                <a:latin typeface="Arial Hebrew" charset="-79"/>
                <a:ea typeface="Arial Hebrew" charset="-79"/>
                <a:cs typeface="Arial Hebrew" charset="-79"/>
              </a:rPr>
              <a:t>Selection bias</a:t>
            </a:r>
            <a:endParaRPr lang="en-US" sz="3600" b="1" dirty="0">
              <a:solidFill>
                <a:schemeClr val="accent2">
                  <a:lumMod val="75000"/>
                </a:schemeClr>
              </a:solidFill>
              <a:latin typeface="Arial" pitchFamily="34" charset="0"/>
              <a:cs typeface="Arial" pitchFamily="34" charset="0"/>
            </a:endParaRPr>
          </a:p>
        </p:txBody>
      </p:sp>
      <p:sp>
        <p:nvSpPr>
          <p:cNvPr id="6" name="Content Placeholder 5"/>
          <p:cNvSpPr>
            <a:spLocks noGrp="1"/>
          </p:cNvSpPr>
          <p:nvPr>
            <p:ph idx="1"/>
          </p:nvPr>
        </p:nvSpPr>
        <p:spPr>
          <a:xfrm>
            <a:off x="612648" y="1897698"/>
            <a:ext cx="8153400" cy="3979574"/>
          </a:xfrm>
        </p:spPr>
        <p:txBody>
          <a:bodyPr anchor="t">
            <a:normAutofit/>
          </a:bodyPr>
          <a:lstStyle/>
          <a:p>
            <a:r>
              <a:rPr lang="en-GB" sz="2400" dirty="0">
                <a:latin typeface="Book Antiqua" panose="02040602050305030304" pitchFamily="18" charset="0"/>
                <a:ea typeface="Arial Hebrew" charset="-79"/>
                <a:cs typeface="Arial Hebrew" charset="-79"/>
              </a:rPr>
              <a:t>Selection to stepfather family arrangement</a:t>
            </a:r>
          </a:p>
          <a:p>
            <a:pPr lvl="1">
              <a:buFont typeface="Wingdings" charset="2"/>
              <a:buChar char="§"/>
            </a:pPr>
            <a:r>
              <a:rPr lang="en-GB" sz="2200" dirty="0">
                <a:latin typeface="Book Antiqua" panose="02040602050305030304" pitchFamily="18" charset="0"/>
                <a:ea typeface="Arial Hebrew" charset="-79"/>
                <a:cs typeface="Arial Hebrew" charset="-79"/>
              </a:rPr>
              <a:t>Fostering often supersedes the role of the parent. Unlike in developed countries, a significant proportion of children in SSA are fostered to allow their mother to remarry </a:t>
            </a:r>
            <a:r>
              <a:rPr lang="en-GB" sz="2200" dirty="0">
                <a:solidFill>
                  <a:schemeClr val="bg1">
                    <a:lumMod val="75000"/>
                  </a:schemeClr>
                </a:solidFill>
                <a:latin typeface="Book Antiqua" panose="02040602050305030304" pitchFamily="18" charset="0"/>
                <a:ea typeface="Arial Hebrew" charset="-79"/>
                <a:cs typeface="Arial Hebrew" charset="-79"/>
              </a:rPr>
              <a:t>(Grant and </a:t>
            </a:r>
            <a:r>
              <a:rPr lang="en-GB" sz="2200" dirty="0" err="1">
                <a:solidFill>
                  <a:schemeClr val="bg1">
                    <a:lumMod val="75000"/>
                  </a:schemeClr>
                </a:solidFill>
                <a:latin typeface="Book Antiqua" panose="02040602050305030304" pitchFamily="18" charset="0"/>
                <a:ea typeface="Arial Hebrew" charset="-79"/>
                <a:cs typeface="Arial Hebrew" charset="-79"/>
              </a:rPr>
              <a:t>Yeatman</a:t>
            </a:r>
            <a:r>
              <a:rPr lang="en-GB" sz="2200" dirty="0">
                <a:solidFill>
                  <a:schemeClr val="bg1">
                    <a:lumMod val="75000"/>
                  </a:schemeClr>
                </a:solidFill>
                <a:latin typeface="Book Antiqua" panose="02040602050305030304" pitchFamily="18" charset="0"/>
                <a:ea typeface="Arial Hebrew" charset="-79"/>
                <a:cs typeface="Arial Hebrew" charset="-79"/>
              </a:rPr>
              <a:t> 2014). </a:t>
            </a:r>
          </a:p>
          <a:p>
            <a:pPr lvl="1">
              <a:buFont typeface="Wingdings" charset="2"/>
              <a:buChar char="§"/>
            </a:pPr>
            <a:r>
              <a:rPr lang="en-GB" sz="2200" dirty="0">
                <a:latin typeface="Book Antiqua" panose="02040602050305030304" pitchFamily="18" charset="0"/>
                <a:ea typeface="Arial Hebrew" charset="-79"/>
                <a:cs typeface="Arial Hebrew" charset="-79"/>
              </a:rPr>
              <a:t>The children who remain with their mothers when they remarry may have different characteristics to those who were out-fostered</a:t>
            </a:r>
          </a:p>
          <a:p>
            <a:pPr marL="0" indent="0">
              <a:buNone/>
            </a:pPr>
            <a:endParaRPr lang="en-GB" sz="1600" dirty="0">
              <a:latin typeface="Book Antiqua" panose="02040602050305030304" pitchFamily="18" charset="0"/>
              <a:ea typeface="Arial Hebrew" charset="-79"/>
              <a:cs typeface="Arial Hebrew" charset="-79"/>
            </a:endParaRP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pPr/>
              <a:t>22</a:t>
            </a:fld>
            <a:endParaRPr lang="fr-CA"/>
          </a:p>
        </p:txBody>
      </p:sp>
    </p:spTree>
    <p:extLst>
      <p:ext uri="{BB962C8B-B14F-4D97-AF65-F5344CB8AC3E}">
        <p14:creationId xmlns:p14="http://schemas.microsoft.com/office/powerpoint/2010/main" val="428097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116632"/>
            <a:ext cx="8229600" cy="922114"/>
          </a:xfrm>
        </p:spPr>
        <p:txBody>
          <a:bodyPr>
            <a:normAutofit/>
          </a:bodyPr>
          <a:lstStyle/>
          <a:p>
            <a:pPr eaLnBrk="1" hangingPunct="1"/>
            <a:r>
              <a:rPr lang="fr-FR" dirty="0">
                <a:latin typeface="Arial"/>
                <a:cs typeface="Arial"/>
              </a:rPr>
              <a:t>Topic </a:t>
            </a:r>
            <a:r>
              <a:rPr lang="fr-FR" dirty="0" err="1">
                <a:latin typeface="Arial"/>
                <a:cs typeface="Arial"/>
              </a:rPr>
              <a:t>outline</a:t>
            </a:r>
            <a:endParaRPr lang="en-CA" dirty="0">
              <a:latin typeface="Arial"/>
              <a:cs typeface="Arial"/>
            </a:endParaRPr>
          </a:p>
        </p:txBody>
      </p:sp>
      <p:sp>
        <p:nvSpPr>
          <p:cNvPr id="14339" name="Espace réservé du numéro de diapositive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B8F2C3-EB3E-4F9E-9067-DF32A1CA44BE}" type="slidenum">
              <a:rPr lang="fr-CA" smtClean="0">
                <a:latin typeface="Arial"/>
                <a:cs typeface="Arial"/>
              </a:rPr>
              <a:pPr eaLnBrk="1" hangingPunct="1"/>
              <a:t>3</a:t>
            </a:fld>
            <a:endParaRPr lang="fr-CA">
              <a:latin typeface="Arial"/>
              <a:cs typeface="Arial"/>
            </a:endParaRPr>
          </a:p>
        </p:txBody>
      </p:sp>
      <p:sp>
        <p:nvSpPr>
          <p:cNvPr id="23555" name="Rectangle 3"/>
          <p:cNvSpPr>
            <a:spLocks noGrp="1" noChangeArrowheads="1"/>
          </p:cNvSpPr>
          <p:nvPr>
            <p:ph sz="quarter" idx="1"/>
          </p:nvPr>
        </p:nvSpPr>
        <p:spPr>
          <a:xfrm>
            <a:off x="457200" y="1484784"/>
            <a:ext cx="8229600" cy="5184576"/>
          </a:xfrm>
        </p:spPr>
        <p:txBody>
          <a:bodyPr>
            <a:noAutofit/>
          </a:bodyPr>
          <a:lstStyle/>
          <a:p>
            <a:r>
              <a:rPr lang="en-US" sz="2400" dirty="0">
                <a:latin typeface="Book Antiqua" panose="02040602050305030304" pitchFamily="18" charset="0"/>
                <a:cs typeface="Arial"/>
              </a:rPr>
              <a:t>Review randomized controlled trials</a:t>
            </a:r>
          </a:p>
          <a:p>
            <a:r>
              <a:rPr lang="en-US" sz="2400" dirty="0">
                <a:latin typeface="Book Antiqua" panose="02040602050305030304" pitchFamily="18" charset="0"/>
                <a:cs typeface="Arial"/>
              </a:rPr>
              <a:t>Observational studies</a:t>
            </a:r>
          </a:p>
          <a:p>
            <a:pPr lvl="1"/>
            <a:r>
              <a:rPr lang="en-US" sz="2200" dirty="0">
                <a:latin typeface="Book Antiqua" panose="02040602050305030304" pitchFamily="18" charset="0"/>
                <a:cs typeface="Arial"/>
              </a:rPr>
              <a:t>Example : Minimum wage and unemployment (cross sectional comparison)</a:t>
            </a:r>
          </a:p>
          <a:p>
            <a:pPr lvl="1"/>
            <a:r>
              <a:rPr lang="en-US" sz="2200" dirty="0">
                <a:latin typeface="Book Antiqua" panose="02040602050305030304" pitchFamily="18" charset="0"/>
                <a:cs typeface="Arial"/>
              </a:rPr>
              <a:t>Problems</a:t>
            </a:r>
          </a:p>
          <a:p>
            <a:pPr lvl="2"/>
            <a:r>
              <a:rPr lang="en-US" sz="2000" dirty="0" err="1">
                <a:latin typeface="Book Antiqua" panose="02040602050305030304" pitchFamily="18" charset="0"/>
                <a:cs typeface="Arial"/>
              </a:rPr>
              <a:t>Counfounding</a:t>
            </a:r>
            <a:r>
              <a:rPr lang="en-US" sz="2000" dirty="0">
                <a:latin typeface="Book Antiqua" panose="02040602050305030304" pitchFamily="18" charset="0"/>
                <a:cs typeface="Arial"/>
              </a:rPr>
              <a:t> bias</a:t>
            </a:r>
          </a:p>
          <a:p>
            <a:pPr lvl="1"/>
            <a:r>
              <a:rPr lang="en-US" sz="2200" dirty="0">
                <a:latin typeface="Book Antiqua" panose="02040602050305030304" pitchFamily="18" charset="0"/>
                <a:cs typeface="Arial"/>
              </a:rPr>
              <a:t>Solutions</a:t>
            </a:r>
          </a:p>
          <a:p>
            <a:pPr lvl="2"/>
            <a:r>
              <a:rPr lang="en-US" sz="2000" dirty="0">
                <a:latin typeface="Book Antiqua" panose="02040602050305030304" pitchFamily="18" charset="0"/>
                <a:cs typeface="Arial"/>
              </a:rPr>
              <a:t>Before-and-after </a:t>
            </a:r>
          </a:p>
          <a:p>
            <a:pPr lvl="2"/>
            <a:r>
              <a:rPr lang="en-US" sz="2000" dirty="0">
                <a:latin typeface="Book Antiqua" panose="02040602050305030304" pitchFamily="18" charset="0"/>
                <a:cs typeface="Arial"/>
              </a:rPr>
              <a:t>Difference-in-</a:t>
            </a:r>
            <a:r>
              <a:rPr lang="en-US" sz="2000" dirty="0" err="1">
                <a:latin typeface="Book Antiqua" panose="02040602050305030304" pitchFamily="18" charset="0"/>
                <a:cs typeface="Arial"/>
              </a:rPr>
              <a:t>defference</a:t>
            </a:r>
            <a:endParaRPr lang="en-US" sz="1400" dirty="0">
              <a:latin typeface="Book Antiqua" panose="02040602050305030304" pitchFamily="18" charset="0"/>
              <a:cs typeface="Arial"/>
            </a:endParaRPr>
          </a:p>
          <a:p>
            <a:r>
              <a:rPr lang="en-US" sz="2400" dirty="0">
                <a:latin typeface="Book Antiqua" panose="02040602050305030304" pitchFamily="18" charset="0"/>
                <a:cs typeface="Arial"/>
              </a:rPr>
              <a:t>In R</a:t>
            </a:r>
          </a:p>
          <a:p>
            <a:pPr lvl="1"/>
            <a:r>
              <a:rPr lang="en-US" sz="2200" dirty="0" err="1">
                <a:latin typeface="Book Antiqua" panose="02040602050305030304" pitchFamily="18" charset="0"/>
                <a:cs typeface="Arial"/>
              </a:rPr>
              <a:t>Subsetting</a:t>
            </a:r>
            <a:r>
              <a:rPr lang="en-US" sz="2200" dirty="0">
                <a:latin typeface="Book Antiqua" panose="02040602050305030304" pitchFamily="18" charset="0"/>
                <a:cs typeface="Arial"/>
              </a:rPr>
              <a:t> data set</a:t>
            </a:r>
          </a:p>
          <a:p>
            <a:pPr lvl="1"/>
            <a:r>
              <a:rPr lang="en-US" sz="2200" dirty="0">
                <a:latin typeface="Book Antiqua" panose="02040602050305030304" pitchFamily="18" charset="0"/>
                <a:cs typeface="Arial"/>
              </a:rPr>
              <a:t>Function </a:t>
            </a:r>
            <a:r>
              <a:rPr lang="en-US" sz="2200" b="1" dirty="0" err="1">
                <a:latin typeface="Book Antiqua" panose="02040602050305030304" pitchFamily="18" charset="0"/>
                <a:cs typeface="Arial"/>
              </a:rPr>
              <a:t>tapply</a:t>
            </a:r>
            <a:endParaRPr lang="en-US" sz="2200" b="1" dirty="0">
              <a:latin typeface="Book Antiqua" panose="02040602050305030304" pitchFamily="18" charset="0"/>
              <a:cs typeface="Arial"/>
            </a:endParaRPr>
          </a:p>
          <a:p>
            <a:r>
              <a:rPr lang="en-US" sz="2400" dirty="0">
                <a:latin typeface="Book Antiqua" panose="02040602050305030304" pitchFamily="18" charset="0"/>
                <a:cs typeface="Arial"/>
              </a:rPr>
              <a:t>Questions</a:t>
            </a:r>
          </a:p>
          <a:p>
            <a:pPr lvl="1"/>
            <a:endParaRPr lang="en-US" dirty="0">
              <a:latin typeface="Book Antiqua" panose="02040602050305030304" pitchFamily="18" charset="0"/>
              <a:cs typeface="Arial"/>
            </a:endParaRPr>
          </a:p>
        </p:txBody>
      </p:sp>
    </p:spTree>
    <p:extLst>
      <p:ext uri="{BB962C8B-B14F-4D97-AF65-F5344CB8AC3E}">
        <p14:creationId xmlns:p14="http://schemas.microsoft.com/office/powerpoint/2010/main" val="152689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latin typeface="Book Antiqua" panose="02040602050305030304" pitchFamily="18" charset="0"/>
                <a:cs typeface="Arial"/>
              </a:rPr>
              <a:t>Conditions of cause-</a:t>
            </a:r>
            <a:r>
              <a:rPr lang="fr-FR" sz="3600" dirty="0" err="1">
                <a:latin typeface="Book Antiqua" panose="02040602050305030304" pitchFamily="18" charset="0"/>
                <a:cs typeface="Arial"/>
              </a:rPr>
              <a:t>effect</a:t>
            </a:r>
            <a:r>
              <a:rPr lang="fr-FR" sz="3600" dirty="0">
                <a:latin typeface="Book Antiqua" panose="02040602050305030304" pitchFamily="18" charset="0"/>
                <a:cs typeface="Arial"/>
              </a:rPr>
              <a:t> relation</a:t>
            </a: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4</a:t>
            </a:fld>
            <a:endParaRPr lang="fr-CA">
              <a:latin typeface="Arial"/>
              <a:cs typeface="Arial"/>
            </a:endParaRPr>
          </a:p>
        </p:txBody>
      </p:sp>
      <p:sp>
        <p:nvSpPr>
          <p:cNvPr id="6" name="Espace réservé du contenu 5"/>
          <p:cNvSpPr>
            <a:spLocks noGrp="1"/>
          </p:cNvSpPr>
          <p:nvPr>
            <p:ph sz="quarter" idx="1"/>
          </p:nvPr>
        </p:nvSpPr>
        <p:spPr/>
        <p:txBody>
          <a:bodyPr>
            <a:normAutofit fontScale="92500" lnSpcReduction="10000"/>
          </a:bodyPr>
          <a:lstStyle/>
          <a:p>
            <a:pPr marL="514350" indent="-514350">
              <a:buFont typeface="+mj-lt"/>
              <a:buAutoNum type="arabicPeriod"/>
            </a:pPr>
            <a:r>
              <a:rPr lang="fr-FR" sz="2800" b="1" dirty="0">
                <a:latin typeface="Arial"/>
                <a:cs typeface="Arial"/>
              </a:rPr>
              <a:t>Temporal </a:t>
            </a:r>
            <a:r>
              <a:rPr lang="fr-FR" sz="2800" b="1" dirty="0" err="1">
                <a:latin typeface="Arial"/>
                <a:cs typeface="Arial"/>
              </a:rPr>
              <a:t>precedence</a:t>
            </a:r>
            <a:r>
              <a:rPr lang="fr-FR" sz="2800" b="1" dirty="0">
                <a:latin typeface="Arial"/>
                <a:cs typeface="Arial"/>
              </a:rPr>
              <a:t>:</a:t>
            </a:r>
            <a:r>
              <a:rPr lang="fr-FR" sz="2800" dirty="0">
                <a:latin typeface="Arial"/>
                <a:cs typeface="Arial"/>
              </a:rPr>
              <a:t> The </a:t>
            </a:r>
            <a:r>
              <a:rPr lang="fr-FR" sz="2800" dirty="0" err="1">
                <a:latin typeface="Arial"/>
                <a:cs typeface="Arial"/>
              </a:rPr>
              <a:t>presumed</a:t>
            </a:r>
            <a:r>
              <a:rPr lang="fr-FR" sz="2800" dirty="0">
                <a:latin typeface="Arial"/>
                <a:cs typeface="Arial"/>
              </a:rPr>
              <a:t> cause must </a:t>
            </a:r>
            <a:r>
              <a:rPr lang="fr-FR" sz="2800" dirty="0" err="1">
                <a:latin typeface="Arial"/>
                <a:cs typeface="Arial"/>
              </a:rPr>
              <a:t>occur</a:t>
            </a:r>
            <a:r>
              <a:rPr lang="fr-FR" sz="2800" dirty="0">
                <a:latin typeface="Arial"/>
                <a:cs typeface="Arial"/>
              </a:rPr>
              <a:t> </a:t>
            </a:r>
            <a:r>
              <a:rPr lang="fr-FR" sz="2800" dirty="0" err="1">
                <a:latin typeface="Arial"/>
                <a:cs typeface="Arial"/>
              </a:rPr>
              <a:t>before</a:t>
            </a:r>
            <a:r>
              <a:rPr lang="fr-FR" sz="2800" dirty="0">
                <a:latin typeface="Arial"/>
                <a:cs typeface="Arial"/>
              </a:rPr>
              <a:t>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a:p>
            <a:pPr marL="514350" indent="-514350">
              <a:buFont typeface="+mj-lt"/>
              <a:buAutoNum type="arabicPeriod"/>
            </a:pPr>
            <a:endParaRPr lang="fr-FR" sz="1900" dirty="0">
              <a:latin typeface="Arial"/>
              <a:cs typeface="Arial"/>
            </a:endParaRPr>
          </a:p>
          <a:p>
            <a:pPr marL="514350" indent="-514350">
              <a:buFont typeface="+mj-lt"/>
              <a:buAutoNum type="arabicPeriod"/>
            </a:pPr>
            <a:r>
              <a:rPr lang="fr-FR" sz="2800" b="1" dirty="0">
                <a:latin typeface="Arial"/>
                <a:cs typeface="Arial"/>
              </a:rPr>
              <a:t>Association:</a:t>
            </a:r>
            <a:r>
              <a:rPr lang="fr-FR" sz="2800" dirty="0">
                <a:latin typeface="Arial"/>
                <a:cs typeface="Arial"/>
              </a:rPr>
              <a:t> There </a:t>
            </a:r>
            <a:r>
              <a:rPr lang="fr-FR" sz="2800" dirty="0" err="1">
                <a:latin typeface="Arial"/>
                <a:cs typeface="Arial"/>
              </a:rPr>
              <a:t>is</a:t>
            </a:r>
            <a:r>
              <a:rPr lang="fr-FR" sz="2800" dirty="0">
                <a:latin typeface="Arial"/>
                <a:cs typeface="Arial"/>
              </a:rPr>
              <a:t> </a:t>
            </a:r>
            <a:r>
              <a:rPr lang="fr-FR" sz="2800" dirty="0" err="1">
                <a:latin typeface="Arial"/>
                <a:cs typeface="Arial"/>
              </a:rPr>
              <a:t>observed</a:t>
            </a:r>
            <a:r>
              <a:rPr lang="fr-FR" sz="2800" dirty="0">
                <a:latin typeface="Arial"/>
                <a:cs typeface="Arial"/>
              </a:rPr>
              <a:t> covariance, </a:t>
            </a:r>
            <a:r>
              <a:rPr lang="fr-FR" sz="2800" dirty="0" err="1">
                <a:latin typeface="Arial"/>
                <a:cs typeface="Arial"/>
              </a:rPr>
              <a:t>that</a:t>
            </a:r>
            <a:r>
              <a:rPr lang="fr-FR" sz="2800" dirty="0">
                <a:latin typeface="Arial"/>
                <a:cs typeface="Arial"/>
              </a:rPr>
              <a:t> </a:t>
            </a:r>
            <a:r>
              <a:rPr lang="fr-FR" sz="2800" dirty="0" err="1">
                <a:latin typeface="Arial"/>
                <a:cs typeface="Arial"/>
              </a:rPr>
              <a:t>is</a:t>
            </a:r>
            <a:r>
              <a:rPr lang="fr-FR" sz="2800" dirty="0">
                <a:latin typeface="Arial"/>
                <a:cs typeface="Arial"/>
              </a:rPr>
              <a:t>, variation in the </a:t>
            </a:r>
            <a:r>
              <a:rPr lang="fr-FR" sz="2800" dirty="0" err="1">
                <a:latin typeface="Arial"/>
                <a:cs typeface="Arial"/>
              </a:rPr>
              <a:t>presumed</a:t>
            </a:r>
            <a:r>
              <a:rPr lang="fr-FR" sz="2800" dirty="0">
                <a:latin typeface="Arial"/>
                <a:cs typeface="Arial"/>
              </a:rPr>
              <a:t> cause must </a:t>
            </a:r>
            <a:r>
              <a:rPr lang="fr-FR" sz="2800" dirty="0" err="1">
                <a:latin typeface="Arial"/>
                <a:cs typeface="Arial"/>
              </a:rPr>
              <a:t>be</a:t>
            </a:r>
            <a:r>
              <a:rPr lang="fr-FR" sz="2800" dirty="0">
                <a:latin typeface="Arial"/>
                <a:cs typeface="Arial"/>
              </a:rPr>
              <a:t> </a:t>
            </a:r>
            <a:r>
              <a:rPr lang="fr-FR" sz="2800" dirty="0" err="1">
                <a:latin typeface="Arial"/>
                <a:cs typeface="Arial"/>
              </a:rPr>
              <a:t>related</a:t>
            </a:r>
            <a:r>
              <a:rPr lang="fr-FR" sz="2800" dirty="0">
                <a:latin typeface="Arial"/>
                <a:cs typeface="Arial"/>
              </a:rPr>
              <a:t> to </a:t>
            </a:r>
            <a:r>
              <a:rPr lang="fr-FR" sz="2800" dirty="0" err="1">
                <a:latin typeface="Arial"/>
                <a:cs typeface="Arial"/>
              </a:rPr>
              <a:t>that</a:t>
            </a:r>
            <a:r>
              <a:rPr lang="fr-FR" sz="2800" dirty="0">
                <a:latin typeface="Arial"/>
                <a:cs typeface="Arial"/>
              </a:rPr>
              <a:t> in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a:p>
            <a:pPr marL="514350" indent="-514350">
              <a:buFont typeface="+mj-lt"/>
              <a:buAutoNum type="arabicPeriod"/>
            </a:pPr>
            <a:endParaRPr lang="fr-FR" sz="1900" dirty="0">
              <a:latin typeface="Arial"/>
              <a:cs typeface="Arial"/>
            </a:endParaRPr>
          </a:p>
          <a:p>
            <a:pPr marL="514350" indent="-514350">
              <a:buFont typeface="+mj-lt"/>
              <a:buAutoNum type="arabicPeriod"/>
            </a:pPr>
            <a:r>
              <a:rPr lang="fr-FR" sz="2800" b="1" dirty="0">
                <a:latin typeface="Arial"/>
                <a:cs typeface="Arial"/>
              </a:rPr>
              <a:t>Isolation:</a:t>
            </a:r>
            <a:r>
              <a:rPr lang="fr-FR" sz="2800" dirty="0">
                <a:latin typeface="Arial"/>
                <a:cs typeface="Arial"/>
              </a:rPr>
              <a:t> There are no </a:t>
            </a:r>
            <a:r>
              <a:rPr lang="fr-FR" sz="2800" dirty="0" err="1">
                <a:latin typeface="Arial"/>
                <a:cs typeface="Arial"/>
              </a:rPr>
              <a:t>other</a:t>
            </a:r>
            <a:r>
              <a:rPr lang="fr-FR" sz="2800" dirty="0">
                <a:latin typeface="Arial"/>
                <a:cs typeface="Arial"/>
              </a:rPr>
              <a:t> plausible alternative </a:t>
            </a:r>
            <a:r>
              <a:rPr lang="fr-FR" sz="2800" dirty="0" err="1">
                <a:latin typeface="Arial"/>
                <a:cs typeface="Arial"/>
              </a:rPr>
              <a:t>explanations</a:t>
            </a:r>
            <a:r>
              <a:rPr lang="fr-FR" sz="2800" dirty="0">
                <a:latin typeface="Arial"/>
                <a:cs typeface="Arial"/>
              </a:rPr>
              <a:t> (i.e., </a:t>
            </a:r>
            <a:r>
              <a:rPr lang="fr-FR" sz="2800" dirty="0" err="1">
                <a:latin typeface="Arial"/>
                <a:cs typeface="Arial"/>
              </a:rPr>
              <a:t>extraneous</a:t>
            </a:r>
            <a:r>
              <a:rPr lang="fr-FR" sz="2800" dirty="0">
                <a:latin typeface="Arial"/>
                <a:cs typeface="Arial"/>
              </a:rPr>
              <a:t> variables) of the </a:t>
            </a:r>
            <a:r>
              <a:rPr lang="fr-FR" sz="2800" dirty="0" err="1">
                <a:latin typeface="Arial"/>
                <a:cs typeface="Arial"/>
              </a:rPr>
              <a:t>covariation</a:t>
            </a:r>
            <a:r>
              <a:rPr lang="fr-FR" sz="2800" dirty="0">
                <a:latin typeface="Arial"/>
                <a:cs typeface="Arial"/>
              </a:rPr>
              <a:t> </a:t>
            </a:r>
            <a:r>
              <a:rPr lang="fr-FR" sz="2800" dirty="0" err="1">
                <a:latin typeface="Arial"/>
                <a:cs typeface="Arial"/>
              </a:rPr>
              <a:t>between</a:t>
            </a:r>
            <a:r>
              <a:rPr lang="fr-FR" sz="2800" dirty="0">
                <a:latin typeface="Arial"/>
                <a:cs typeface="Arial"/>
              </a:rPr>
              <a:t> the </a:t>
            </a:r>
            <a:r>
              <a:rPr lang="fr-FR" sz="2800" dirty="0" err="1">
                <a:latin typeface="Arial"/>
                <a:cs typeface="Arial"/>
              </a:rPr>
              <a:t>presumed</a:t>
            </a:r>
            <a:r>
              <a:rPr lang="fr-FR" sz="2800" dirty="0">
                <a:latin typeface="Arial"/>
                <a:cs typeface="Arial"/>
              </a:rPr>
              <a:t> cause and the </a:t>
            </a:r>
            <a:r>
              <a:rPr lang="fr-FR" sz="2800" dirty="0" err="1">
                <a:latin typeface="Arial"/>
                <a:cs typeface="Arial"/>
              </a:rPr>
              <a:t>presumed</a:t>
            </a:r>
            <a:r>
              <a:rPr lang="fr-FR" sz="2800" dirty="0">
                <a:latin typeface="Arial"/>
                <a:cs typeface="Arial"/>
              </a:rPr>
              <a:t> </a:t>
            </a:r>
            <a:r>
              <a:rPr lang="fr-FR" sz="2800" dirty="0" err="1">
                <a:latin typeface="Arial"/>
                <a:cs typeface="Arial"/>
              </a:rPr>
              <a:t>effect</a:t>
            </a:r>
            <a:endParaRPr lang="fr-FR" sz="2800" dirty="0">
              <a:latin typeface="Arial"/>
              <a:cs typeface="Arial"/>
            </a:endParaRPr>
          </a:p>
        </p:txBody>
      </p:sp>
    </p:spTree>
    <p:extLst>
      <p:ext uri="{BB962C8B-B14F-4D97-AF65-F5344CB8AC3E}">
        <p14:creationId xmlns:p14="http://schemas.microsoft.com/office/powerpoint/2010/main" val="297963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60648"/>
            <a:ext cx="8229600" cy="922114"/>
          </a:xfrm>
        </p:spPr>
        <p:txBody>
          <a:bodyPr>
            <a:normAutofit/>
          </a:bodyPr>
          <a:lstStyle/>
          <a:p>
            <a:pPr eaLnBrk="1" hangingPunct="1"/>
            <a:r>
              <a:rPr lang="fr-FR" sz="3600" b="1" dirty="0" err="1">
                <a:latin typeface="Book Antiqua" panose="02040602050305030304" pitchFamily="18" charset="0"/>
                <a:cs typeface="Arial"/>
              </a:rPr>
              <a:t>Randomized</a:t>
            </a:r>
            <a:r>
              <a:rPr lang="fr-FR" sz="3600" b="1" dirty="0">
                <a:latin typeface="Book Antiqua" panose="02040602050305030304" pitchFamily="18" charset="0"/>
                <a:cs typeface="Arial"/>
              </a:rPr>
              <a:t> </a:t>
            </a:r>
            <a:r>
              <a:rPr lang="fr-FR" sz="3600" b="1" dirty="0" err="1">
                <a:latin typeface="Book Antiqua" panose="02040602050305030304" pitchFamily="18" charset="0"/>
                <a:cs typeface="Arial"/>
              </a:rPr>
              <a:t>Controlled</a:t>
            </a:r>
            <a:r>
              <a:rPr lang="fr-FR" sz="3600" b="1" dirty="0">
                <a:latin typeface="Book Antiqua" panose="02040602050305030304" pitchFamily="18" charset="0"/>
                <a:cs typeface="Arial"/>
              </a:rPr>
              <a:t> Trials (RCT)</a:t>
            </a:r>
            <a:endParaRPr lang="en-CA" sz="3600" b="1" dirty="0">
              <a:latin typeface="Book Antiqua" panose="02040602050305030304" pitchFamily="18" charset="0"/>
              <a:cs typeface="Arial"/>
            </a:endParaRPr>
          </a:p>
        </p:txBody>
      </p:sp>
      <p:sp>
        <p:nvSpPr>
          <p:cNvPr id="14339" name="Espace réservé du numéro de diapositive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B8F2C3-EB3E-4F9E-9067-DF32A1CA44BE}" type="slidenum">
              <a:rPr lang="fr-CA" smtClean="0"/>
              <a:pPr eaLnBrk="1" hangingPunct="1"/>
              <a:t>5</a:t>
            </a:fld>
            <a:endParaRPr lang="fr-CA"/>
          </a:p>
        </p:txBody>
      </p:sp>
      <mc:AlternateContent xmlns:mc="http://schemas.openxmlformats.org/markup-compatibility/2006" xmlns:a14="http://schemas.microsoft.com/office/drawing/2010/main">
        <mc:Choice Requires="a14">
          <p:sp>
            <p:nvSpPr>
              <p:cNvPr id="23555" name="Rectangle 3"/>
              <p:cNvSpPr>
                <a:spLocks noGrp="1" noChangeArrowheads="1"/>
              </p:cNvSpPr>
              <p:nvPr>
                <p:ph sz="quarter" idx="1"/>
              </p:nvPr>
            </p:nvSpPr>
            <p:spPr>
              <a:xfrm>
                <a:off x="457200" y="1484784"/>
                <a:ext cx="8229600" cy="5184576"/>
              </a:xfrm>
            </p:spPr>
            <p:txBody>
              <a:bodyPr>
                <a:noAutofit/>
              </a:bodyPr>
              <a:lstStyle/>
              <a:p>
                <a:pPr>
                  <a:buFont typeface="Arial" panose="020B0604020202020204" pitchFamily="34" charset="0"/>
                  <a:buChar char="•"/>
                </a:pPr>
                <a:r>
                  <a:rPr lang="en-ZA" sz="2400" dirty="0">
                    <a:latin typeface="Book Antiqua" panose="02040602050305030304" pitchFamily="18" charset="0"/>
                  </a:rPr>
                  <a:t>Key idea: </a:t>
                </a:r>
                <a:r>
                  <a:rPr lang="en-ZA" sz="2400" dirty="0">
                    <a:solidFill>
                      <a:srgbClr val="FF0000"/>
                    </a:solidFill>
                    <a:latin typeface="Book Antiqua" panose="02040602050305030304" pitchFamily="18" charset="0"/>
                  </a:rPr>
                  <a:t>Randomization</a:t>
                </a:r>
                <a:r>
                  <a:rPr lang="en-ZA" sz="2400" dirty="0">
                    <a:latin typeface="Book Antiqua" panose="02040602050305030304" pitchFamily="18" charset="0"/>
                  </a:rPr>
                  <a:t> of the treatment makes the treatment and control groups “identical” on average</a:t>
                </a:r>
              </a:p>
              <a:p>
                <a:pPr>
                  <a:buFont typeface="Arial" panose="020B0604020202020204" pitchFamily="34" charset="0"/>
                  <a:buChar char="•"/>
                </a:pPr>
                <a:r>
                  <a:rPr lang="en-ZA" sz="2400" dirty="0">
                    <a:latin typeface="Book Antiqua" panose="02040602050305030304" pitchFamily="18" charset="0"/>
                  </a:rPr>
                  <a:t>The two groups are similar in terms of all (both observed and unobserved) characteristics</a:t>
                </a:r>
              </a:p>
              <a:p>
                <a:pPr>
                  <a:buFont typeface="Arial" panose="020B0604020202020204" pitchFamily="34" charset="0"/>
                  <a:buChar char="•"/>
                </a:pPr>
                <a:r>
                  <a:rPr lang="en-ZA" sz="2400" dirty="0">
                    <a:latin typeface="Book Antiqua" panose="02040602050305030304" pitchFamily="18" charset="0"/>
                  </a:rPr>
                  <a:t>Can attribute the average differences in outcome to the difference in the treatment</a:t>
                </a:r>
              </a:p>
              <a:p>
                <a:pPr>
                  <a:buFont typeface="Arial" panose="020B0604020202020204" pitchFamily="34" charset="0"/>
                  <a:buChar char="•"/>
                </a:pPr>
                <a:r>
                  <a:rPr lang="en-ZA" sz="2400" dirty="0">
                    <a:solidFill>
                      <a:srgbClr val="FF0000"/>
                    </a:solidFill>
                    <a:latin typeface="Book Antiqua" panose="02040602050305030304" pitchFamily="18" charset="0"/>
                  </a:rPr>
                  <a:t>Sample Average Treatment Effect </a:t>
                </a:r>
                <a:r>
                  <a:rPr lang="en-ZA" sz="2400" dirty="0">
                    <a:latin typeface="Book Antiqua" panose="02040602050305030304" pitchFamily="18" charset="0"/>
                  </a:rPr>
                  <a:t>(</a:t>
                </a:r>
                <a:r>
                  <a:rPr lang="en-ZA" sz="2400" dirty="0">
                    <a:solidFill>
                      <a:srgbClr val="FF0000"/>
                    </a:solidFill>
                    <a:latin typeface="Book Antiqua" panose="02040602050305030304" pitchFamily="18" charset="0"/>
                  </a:rPr>
                  <a:t>SATE</a:t>
                </a:r>
                <a:r>
                  <a:rPr lang="en-ZA" sz="2400" dirty="0">
                    <a:latin typeface="Book Antiqua" panose="02040602050305030304" pitchFamily="18" charset="0"/>
                  </a:rPr>
                  <a:t>) </a:t>
                </a:r>
              </a:p>
              <a:p>
                <a:pPr lvl="1">
                  <a:buFont typeface="Arial" panose="020B0604020202020204" pitchFamily="34" charset="0"/>
                  <a:buChar char="•"/>
                </a:pPr>
                <a14:m>
                  <m:oMath xmlns:m="http://schemas.openxmlformats.org/officeDocument/2006/math">
                    <m:r>
                      <a:rPr lang="en-GB" sz="2100" b="0" i="1" smtClean="0">
                        <a:latin typeface="Cambria Math" panose="02040503050406030204" pitchFamily="18" charset="0"/>
                      </a:rPr>
                      <m:t>𝑆𝐴𝑇𝐸</m:t>
                    </m:r>
                    <m:r>
                      <a:rPr lang="en-GB" sz="2100" b="0" i="1" smtClean="0">
                        <a:latin typeface="Cambria Math" panose="02040503050406030204" pitchFamily="18" charset="0"/>
                      </a:rPr>
                      <m:t>= </m:t>
                    </m:r>
                    <m:f>
                      <m:fPr>
                        <m:ctrlPr>
                          <a:rPr lang="en-GB" sz="2100" b="0" i="1" smtClean="0">
                            <a:latin typeface="Cambria Math" panose="02040503050406030204" pitchFamily="18" charset="0"/>
                          </a:rPr>
                        </m:ctrlPr>
                      </m:fPr>
                      <m:num>
                        <m:r>
                          <a:rPr lang="en-GB" sz="2100" b="0" i="1" smtClean="0">
                            <a:latin typeface="Cambria Math" panose="02040503050406030204" pitchFamily="18" charset="0"/>
                          </a:rPr>
                          <m:t>1</m:t>
                        </m:r>
                      </m:num>
                      <m:den>
                        <m:r>
                          <a:rPr lang="en-GB" sz="2100" b="0" i="1" smtClean="0">
                            <a:latin typeface="Cambria Math" panose="02040503050406030204" pitchFamily="18" charset="0"/>
                          </a:rPr>
                          <m:t>𝑛</m:t>
                        </m:r>
                      </m:den>
                    </m:f>
                    <m:nary>
                      <m:naryPr>
                        <m:chr m:val="∑"/>
                        <m:ctrlPr>
                          <a:rPr lang="en-GB" sz="2100" b="0" i="1" smtClean="0">
                            <a:latin typeface="Cambria Math" panose="02040503050406030204" pitchFamily="18" charset="0"/>
                          </a:rPr>
                        </m:ctrlPr>
                      </m:naryPr>
                      <m:sub>
                        <m:r>
                          <m:rPr>
                            <m:brk m:alnAt="23"/>
                          </m:rPr>
                          <a:rPr lang="en-GB" sz="2100" b="0" i="1" smtClean="0">
                            <a:latin typeface="Cambria Math" panose="02040503050406030204" pitchFamily="18" charset="0"/>
                          </a:rPr>
                          <m:t>𝑖</m:t>
                        </m:r>
                        <m:r>
                          <a:rPr lang="en-GB" sz="2100" b="0" i="1" smtClean="0">
                            <a:latin typeface="Cambria Math" panose="02040503050406030204" pitchFamily="18" charset="0"/>
                          </a:rPr>
                          <m:t>=1</m:t>
                        </m:r>
                      </m:sub>
                      <m:sup>
                        <m:r>
                          <a:rPr lang="en-GB" sz="2100" b="0" i="1" smtClean="0">
                            <a:latin typeface="Cambria Math" panose="02040503050406030204" pitchFamily="18" charset="0"/>
                          </a:rPr>
                          <m:t>𝑛</m:t>
                        </m:r>
                      </m:sup>
                      <m:e>
                        <m:d>
                          <m:dPr>
                            <m:begChr m:val="{"/>
                            <m:endChr m:val="}"/>
                            <m:ctrlPr>
                              <a:rPr lang="en-GB" sz="2100" b="0" i="1" smtClean="0">
                                <a:latin typeface="Cambria Math" panose="02040503050406030204" pitchFamily="18" charset="0"/>
                              </a:rPr>
                            </m:ctrlPr>
                          </m:dPr>
                          <m:e>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𝑌</m:t>
                                </m:r>
                              </m:e>
                              <m:sub>
                                <m:r>
                                  <a:rPr lang="en-GB" sz="2100" b="0" i="1" smtClean="0">
                                    <a:latin typeface="Cambria Math" panose="02040503050406030204" pitchFamily="18" charset="0"/>
                                  </a:rPr>
                                  <m:t>𝑖</m:t>
                                </m:r>
                              </m:sub>
                            </m:sSub>
                            <m:r>
                              <a:rPr lang="en-GB" sz="2100" b="0" i="1" smtClean="0">
                                <a:latin typeface="Cambria Math" panose="02040503050406030204" pitchFamily="18" charset="0"/>
                              </a:rPr>
                              <m:t>(1)−</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𝑌</m:t>
                                </m:r>
                              </m:e>
                              <m:sub>
                                <m:r>
                                  <a:rPr lang="en-GB" sz="2100" b="0" i="1" smtClean="0">
                                    <a:latin typeface="Cambria Math" panose="02040503050406030204" pitchFamily="18" charset="0"/>
                                  </a:rPr>
                                  <m:t>𝑖</m:t>
                                </m:r>
                              </m:sub>
                            </m:sSub>
                            <m:r>
                              <a:rPr lang="en-GB" sz="2100" b="0" i="1" smtClean="0">
                                <a:latin typeface="Cambria Math" panose="02040503050406030204" pitchFamily="18" charset="0"/>
                              </a:rPr>
                              <m:t>(0)</m:t>
                            </m:r>
                          </m:e>
                        </m:d>
                      </m:e>
                    </m:nary>
                  </m:oMath>
                </a14:m>
                <a:endParaRPr lang="en-ZA" sz="2100" dirty="0">
                  <a:latin typeface="Book Antiqua" panose="02040602050305030304" pitchFamily="18" charset="0"/>
                </a:endParaRPr>
              </a:p>
              <a:p>
                <a:pPr lvl="1">
                  <a:buFont typeface="Arial" panose="020B0604020202020204" pitchFamily="34" charset="0"/>
                  <a:buChar char="•"/>
                </a:pPr>
                <a14:m>
                  <m:oMath xmlns:m="http://schemas.openxmlformats.org/officeDocument/2006/math">
                    <m:r>
                      <a:rPr lang="en-GB" sz="2100" i="1">
                        <a:latin typeface="Cambria Math" panose="02040503050406030204" pitchFamily="18" charset="0"/>
                      </a:rPr>
                      <m:t>𝑆𝐴𝑇𝐸</m:t>
                    </m:r>
                    <m:r>
                      <a:rPr lang="en-GB" sz="2100" i="1">
                        <a:latin typeface="Cambria Math" panose="02040503050406030204" pitchFamily="18" charset="0"/>
                      </a:rPr>
                      <m:t>= </m:t>
                    </m:r>
                    <m:f>
                      <m:fPr>
                        <m:ctrlPr>
                          <a:rPr lang="en-GB" sz="2100" i="1">
                            <a:latin typeface="Cambria Math" panose="02040503050406030204" pitchFamily="18" charset="0"/>
                          </a:rPr>
                        </m:ctrlPr>
                      </m:fPr>
                      <m:num>
                        <m:r>
                          <a:rPr lang="en-GB" sz="2100" i="1">
                            <a:latin typeface="Cambria Math" panose="02040503050406030204" pitchFamily="18" charset="0"/>
                          </a:rPr>
                          <m:t>1</m:t>
                        </m:r>
                      </m:num>
                      <m:den>
                        <m:sSub>
                          <m:sSubPr>
                            <m:ctrlPr>
                              <a:rPr lang="en-GB" sz="2100" i="1" smtClean="0">
                                <a:latin typeface="Cambria Math" panose="02040503050406030204" pitchFamily="18" charset="0"/>
                              </a:rPr>
                            </m:ctrlPr>
                          </m:sSubPr>
                          <m:e>
                            <m:r>
                              <a:rPr lang="en-GB" sz="2100" b="0" i="1" smtClean="0">
                                <a:latin typeface="Cambria Math" panose="02040503050406030204" pitchFamily="18" charset="0"/>
                              </a:rPr>
                              <m:t>𝑛</m:t>
                            </m:r>
                          </m:e>
                          <m:sub>
                            <m:r>
                              <a:rPr lang="en-GB" sz="2100" b="0" i="1" smtClean="0">
                                <a:latin typeface="Cambria Math" panose="02040503050406030204" pitchFamily="18" charset="0"/>
                              </a:rPr>
                              <m:t>1</m:t>
                            </m:r>
                          </m:sub>
                        </m:sSub>
                      </m:den>
                    </m:f>
                    <m:nary>
                      <m:naryPr>
                        <m:chr m:val="∑"/>
                        <m:ctrlPr>
                          <a:rPr lang="en-GB" sz="2100" i="1">
                            <a:latin typeface="Cambria Math" panose="02040503050406030204" pitchFamily="18" charset="0"/>
                          </a:rPr>
                        </m:ctrlPr>
                      </m:naryPr>
                      <m:sub>
                        <m:r>
                          <m:rPr>
                            <m:brk m:alnAt="23"/>
                          </m:rPr>
                          <a:rPr lang="en-GB" sz="2100" i="1">
                            <a:latin typeface="Cambria Math" panose="02040503050406030204" pitchFamily="18" charset="0"/>
                          </a:rPr>
                          <m:t>𝑖</m:t>
                        </m:r>
                        <m:r>
                          <a:rPr lang="en-GB" sz="2100" i="1">
                            <a:latin typeface="Cambria Math" panose="02040503050406030204" pitchFamily="18" charset="0"/>
                          </a:rPr>
                          <m:t>=1</m:t>
                        </m:r>
                      </m:sub>
                      <m:sup>
                        <m:sSub>
                          <m:sSubPr>
                            <m:ctrlPr>
                              <a:rPr lang="en-GB" sz="2100" i="1" smtClean="0">
                                <a:latin typeface="Cambria Math" panose="02040503050406030204" pitchFamily="18" charset="0"/>
                              </a:rPr>
                            </m:ctrlPr>
                          </m:sSubPr>
                          <m:e>
                            <m:r>
                              <a:rPr lang="en-GB" sz="2100" b="0" i="1" smtClean="0">
                                <a:latin typeface="Cambria Math" panose="02040503050406030204" pitchFamily="18" charset="0"/>
                              </a:rPr>
                              <m:t>𝑛</m:t>
                            </m:r>
                          </m:e>
                          <m:sub>
                            <m:r>
                              <a:rPr lang="en-GB" sz="2100" b="0" i="1" smtClean="0">
                                <a:latin typeface="Cambria Math" panose="02040503050406030204" pitchFamily="18" charset="0"/>
                              </a:rPr>
                              <m:t>1</m:t>
                            </m:r>
                          </m:sub>
                        </m:sSub>
                      </m:sup>
                      <m:e>
                        <m:d>
                          <m:dPr>
                            <m:ctrlPr>
                              <a:rPr lang="en-GB" sz="2100" i="1" smtClean="0">
                                <a:latin typeface="Cambria Math" panose="02040503050406030204" pitchFamily="18" charset="0"/>
                              </a:rPr>
                            </m:ctrlPr>
                          </m:dPr>
                          <m:e>
                            <m:sSub>
                              <m:sSubPr>
                                <m:ctrlPr>
                                  <a:rPr lang="en-GB" sz="2100" i="1">
                                    <a:latin typeface="Cambria Math" panose="02040503050406030204" pitchFamily="18" charset="0"/>
                                  </a:rPr>
                                </m:ctrlPr>
                              </m:sSubPr>
                              <m:e>
                                <m:sSub>
                                  <m:sSubPr>
                                    <m:ctrlPr>
                                      <a:rPr lang="en-GB" sz="2100" i="1" smtClean="0">
                                        <a:latin typeface="Cambria Math" panose="02040503050406030204" pitchFamily="18" charset="0"/>
                                      </a:rPr>
                                    </m:ctrlPr>
                                  </m:sSubPr>
                                  <m:e>
                                    <m:r>
                                      <a:rPr lang="en-GB" sz="2100" b="0" i="1" smtClean="0">
                                        <a:latin typeface="Cambria Math" panose="02040503050406030204" pitchFamily="18" charset="0"/>
                                      </a:rPr>
                                      <m:t>𝑇</m:t>
                                    </m:r>
                                  </m:e>
                                  <m:sub>
                                    <m:r>
                                      <a:rPr lang="en-GB" sz="2100" b="0" i="1" smtClean="0">
                                        <a:latin typeface="Cambria Math" panose="02040503050406030204" pitchFamily="18" charset="0"/>
                                      </a:rPr>
                                      <m:t>𝑖</m:t>
                                    </m:r>
                                  </m:sub>
                                </m:sSub>
                                <m:r>
                                  <a:rPr lang="en-GB" sz="2100" i="1">
                                    <a:latin typeface="Cambria Math" panose="02040503050406030204" pitchFamily="18" charset="0"/>
                                  </a:rPr>
                                  <m:t>𝑌</m:t>
                                </m:r>
                              </m:e>
                              <m:sub>
                                <m:r>
                                  <a:rPr lang="en-GB" sz="2100" i="1">
                                    <a:latin typeface="Cambria Math" panose="02040503050406030204" pitchFamily="18" charset="0"/>
                                  </a:rPr>
                                  <m:t>𝑖</m:t>
                                </m:r>
                              </m:sub>
                            </m:sSub>
                          </m:e>
                        </m:d>
                        <m:r>
                          <a:rPr lang="en-GB" sz="2100" b="0" i="1" smtClean="0">
                            <a:latin typeface="Cambria Math" panose="02040503050406030204" pitchFamily="18" charset="0"/>
                          </a:rPr>
                          <m:t>  −</m:t>
                        </m:r>
                        <m:f>
                          <m:fPr>
                            <m:ctrlPr>
                              <a:rPr lang="en-GB" sz="2100" i="1">
                                <a:latin typeface="Cambria Math" panose="02040503050406030204" pitchFamily="18" charset="0"/>
                              </a:rPr>
                            </m:ctrlPr>
                          </m:fPr>
                          <m:num>
                            <m:r>
                              <a:rPr lang="en-GB" sz="2100" i="1">
                                <a:latin typeface="Cambria Math" panose="02040503050406030204" pitchFamily="18" charset="0"/>
                              </a:rPr>
                              <m:t>1</m:t>
                            </m:r>
                          </m:num>
                          <m:den>
                            <m:r>
                              <a:rPr lang="en-GB" sz="2100" b="0" i="1" smtClean="0">
                                <a:latin typeface="Cambria Math" panose="02040503050406030204" pitchFamily="18" charset="0"/>
                              </a:rPr>
                              <m:t>(</m:t>
                            </m:r>
                            <m:r>
                              <a:rPr lang="en-GB" sz="2100" b="0" i="1" smtClean="0">
                                <a:latin typeface="Cambria Math" panose="02040503050406030204" pitchFamily="18" charset="0"/>
                              </a:rPr>
                              <m:t>𝑛</m:t>
                            </m:r>
                            <m:r>
                              <a:rPr lang="en-GB" sz="2100" b="0" i="1" smtClean="0">
                                <a:latin typeface="Cambria Math" panose="02040503050406030204" pitchFamily="18" charset="0"/>
                              </a:rPr>
                              <m:t>−</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𝑛</m:t>
                                </m:r>
                              </m:e>
                              <m:sub>
                                <m:r>
                                  <a:rPr lang="en-GB" sz="2100" b="0" i="1" smtClean="0">
                                    <a:latin typeface="Cambria Math" panose="02040503050406030204" pitchFamily="18" charset="0"/>
                                  </a:rPr>
                                  <m:t>1</m:t>
                                </m:r>
                              </m:sub>
                            </m:sSub>
                            <m:r>
                              <a:rPr lang="en-GB" sz="2100" b="0" i="1" smtClean="0">
                                <a:latin typeface="Cambria Math" panose="02040503050406030204" pitchFamily="18" charset="0"/>
                              </a:rPr>
                              <m:t>)</m:t>
                            </m:r>
                          </m:den>
                        </m:f>
                        <m:nary>
                          <m:naryPr>
                            <m:chr m:val="∑"/>
                            <m:ctrlPr>
                              <a:rPr lang="en-GB" sz="2100" i="1">
                                <a:latin typeface="Cambria Math" panose="02040503050406030204" pitchFamily="18" charset="0"/>
                              </a:rPr>
                            </m:ctrlPr>
                          </m:naryPr>
                          <m:sub>
                            <m:r>
                              <m:rPr>
                                <m:brk m:alnAt="23"/>
                              </m:rPr>
                              <a:rPr lang="en-GB" sz="2100" i="1">
                                <a:latin typeface="Cambria Math" panose="02040503050406030204" pitchFamily="18" charset="0"/>
                              </a:rPr>
                              <m:t>𝑖</m:t>
                            </m:r>
                            <m:r>
                              <a:rPr lang="en-GB" sz="2100" i="1">
                                <a:latin typeface="Cambria Math" panose="02040503050406030204" pitchFamily="18" charset="0"/>
                              </a:rPr>
                              <m:t>=1</m:t>
                            </m:r>
                          </m:sub>
                          <m:sup>
                            <m:sSub>
                              <m:sSubPr>
                                <m:ctrlPr>
                                  <a:rPr lang="en-GB" sz="2100" i="1">
                                    <a:latin typeface="Cambria Math" panose="02040503050406030204" pitchFamily="18" charset="0"/>
                                  </a:rPr>
                                </m:ctrlPr>
                              </m:sSubPr>
                              <m:e>
                                <m:r>
                                  <a:rPr lang="en-GB" sz="2100" b="0" i="1" smtClean="0">
                                    <a:latin typeface="Cambria Math" panose="02040503050406030204" pitchFamily="18" charset="0"/>
                                  </a:rPr>
                                  <m:t>𝑛</m:t>
                                </m:r>
                                <m:r>
                                  <a:rPr lang="en-GB" sz="2100" b="0" i="1" smtClean="0">
                                    <a:latin typeface="Cambria Math" panose="02040503050406030204" pitchFamily="18" charset="0"/>
                                  </a:rPr>
                                  <m:t>−</m:t>
                                </m:r>
                                <m:r>
                                  <a:rPr lang="en-GB" sz="2100" i="1">
                                    <a:latin typeface="Cambria Math" panose="02040503050406030204" pitchFamily="18" charset="0"/>
                                  </a:rPr>
                                  <m:t>𝑛</m:t>
                                </m:r>
                              </m:e>
                              <m:sub>
                                <m:r>
                                  <a:rPr lang="en-GB" sz="2100" b="0" i="1" smtClean="0">
                                    <a:latin typeface="Cambria Math" panose="02040503050406030204" pitchFamily="18" charset="0"/>
                                  </a:rPr>
                                  <m:t>1</m:t>
                                </m:r>
                              </m:sub>
                            </m:sSub>
                          </m:sup>
                          <m:e>
                            <m:d>
                              <m:dPr>
                                <m:ctrlPr>
                                  <a:rPr lang="en-GB" sz="2100" i="1">
                                    <a:latin typeface="Cambria Math" panose="02040503050406030204" pitchFamily="18" charset="0"/>
                                  </a:rPr>
                                </m:ctrlPr>
                              </m:dPr>
                              <m:e>
                                <m:r>
                                  <a:rPr lang="en-GB" sz="2100" b="0" i="1" smtClean="0">
                                    <a:latin typeface="Cambria Math" panose="02040503050406030204" pitchFamily="18" charset="0"/>
                                  </a:rPr>
                                  <m:t>1−</m:t>
                                </m:r>
                                <m:sSub>
                                  <m:sSubPr>
                                    <m:ctrlPr>
                                      <a:rPr lang="en-GB" sz="2100" b="0" i="1" smtClean="0">
                                        <a:latin typeface="Cambria Math" panose="02040503050406030204" pitchFamily="18" charset="0"/>
                                      </a:rPr>
                                    </m:ctrlPr>
                                  </m:sSubPr>
                                  <m:e>
                                    <m:r>
                                      <a:rPr lang="en-GB" sz="2100" b="0" i="1" smtClean="0">
                                        <a:latin typeface="Cambria Math" panose="02040503050406030204" pitchFamily="18" charset="0"/>
                                      </a:rPr>
                                      <m:t>𝑇</m:t>
                                    </m:r>
                                  </m:e>
                                  <m:sub>
                                    <m:r>
                                      <a:rPr lang="en-GB" sz="2100" b="0" i="1" smtClean="0">
                                        <a:latin typeface="Cambria Math" panose="02040503050406030204" pitchFamily="18" charset="0"/>
                                      </a:rPr>
                                      <m:t>𝑖</m:t>
                                    </m:r>
                                  </m:sub>
                                </m:sSub>
                              </m:e>
                            </m:d>
                            <m:sSub>
                              <m:sSubPr>
                                <m:ctrlPr>
                                  <a:rPr lang="en-GB" sz="2100" i="1" smtClean="0">
                                    <a:latin typeface="Cambria Math" panose="02040503050406030204" pitchFamily="18" charset="0"/>
                                  </a:rPr>
                                </m:ctrlPr>
                              </m:sSubPr>
                              <m:e>
                                <m:r>
                                  <a:rPr lang="en-GB" sz="2100" b="0" i="1" smtClean="0">
                                    <a:latin typeface="Cambria Math" panose="02040503050406030204" pitchFamily="18" charset="0"/>
                                  </a:rPr>
                                  <m:t>𝑌</m:t>
                                </m:r>
                              </m:e>
                              <m:sub>
                                <m:r>
                                  <a:rPr lang="en-GB" sz="2100" b="0" i="1" smtClean="0">
                                    <a:latin typeface="Cambria Math" panose="02040503050406030204" pitchFamily="18" charset="0"/>
                                  </a:rPr>
                                  <m:t>𝑖</m:t>
                                </m:r>
                              </m:sub>
                            </m:sSub>
                            <m:r>
                              <a:rPr lang="en-GB" sz="2100" i="1">
                                <a:latin typeface="Cambria Math" panose="02040503050406030204" pitchFamily="18" charset="0"/>
                              </a:rPr>
                              <m:t>  </m:t>
                            </m:r>
                          </m:e>
                        </m:nary>
                      </m:e>
                    </m:nary>
                  </m:oMath>
                </a14:m>
                <a:endParaRPr lang="en-ZA" sz="2100" dirty="0">
                  <a:latin typeface="Book Antiqua" panose="02040602050305030304" pitchFamily="18" charset="0"/>
                </a:endParaRPr>
              </a:p>
              <a:p>
                <a:pPr lvl="1">
                  <a:buFont typeface="Arial" panose="020B0604020202020204" pitchFamily="34" charset="0"/>
                  <a:buChar char="•"/>
                </a:pPr>
                <a:endParaRPr lang="en-ZA" sz="2100" dirty="0">
                  <a:latin typeface="Book Antiqua" panose="02040602050305030304" pitchFamily="18" charset="0"/>
                </a:endParaRPr>
              </a:p>
              <a:p>
                <a:pPr>
                  <a:buFont typeface="Arial" panose="020B0604020202020204" pitchFamily="34" charset="0"/>
                  <a:buChar char="•"/>
                </a:pPr>
                <a:r>
                  <a:rPr lang="en-ZA" sz="2400" dirty="0">
                    <a:latin typeface="Book Antiqua" panose="02040602050305030304" pitchFamily="18" charset="0"/>
                  </a:rPr>
                  <a:t>Randomized experiments as the </a:t>
                </a:r>
                <a:r>
                  <a:rPr lang="en-ZA" sz="2400" b="1" dirty="0">
                    <a:solidFill>
                      <a:srgbClr val="FF0000"/>
                    </a:solidFill>
                    <a:latin typeface="Book Antiqua" panose="02040602050305030304" pitchFamily="18" charset="0"/>
                  </a:rPr>
                  <a:t>gold standard</a:t>
                </a:r>
              </a:p>
              <a:p>
                <a:pPr lvl="1">
                  <a:buFont typeface="Arial" panose="020B0604020202020204" pitchFamily="34" charset="0"/>
                  <a:buChar char="•"/>
                </a:pPr>
                <a:endParaRPr lang="en-GB" sz="2400" dirty="0">
                  <a:latin typeface="Book Antiqua" panose="02040602050305030304" pitchFamily="18" charset="0"/>
                  <a:cs typeface="Arial"/>
                </a:endParaRPr>
              </a:p>
              <a:p>
                <a:endParaRPr lang="en-GB" dirty="0">
                  <a:latin typeface="Book Antiqua" panose="02040602050305030304" pitchFamily="18" charset="0"/>
                  <a:cs typeface="Arial"/>
                </a:endParaRPr>
              </a:p>
              <a:p>
                <a:endParaRPr lang="en-GB" dirty="0">
                  <a:latin typeface="Book Antiqua" panose="02040602050305030304" pitchFamily="18" charset="0"/>
                  <a:cs typeface="Arial"/>
                </a:endParaRPr>
              </a:p>
            </p:txBody>
          </p:sp>
        </mc:Choice>
        <mc:Fallback xmlns="">
          <p:sp>
            <p:nvSpPr>
              <p:cNvPr id="23555" name="Rectangle 3"/>
              <p:cNvSpPr>
                <a:spLocks noGrp="1" noRot="1" noChangeAspect="1" noMove="1" noResize="1" noEditPoints="1" noAdjustHandles="1" noChangeArrowheads="1" noChangeShapeType="1" noTextEdit="1"/>
              </p:cNvSpPr>
              <p:nvPr>
                <p:ph sz="quarter" idx="1"/>
              </p:nvPr>
            </p:nvSpPr>
            <p:spPr>
              <a:xfrm>
                <a:off x="457200" y="1484784"/>
                <a:ext cx="8229600" cy="5184576"/>
              </a:xfrm>
              <a:blipFill>
                <a:blip r:embed="rId3"/>
                <a:stretch>
                  <a:fillRect l="-154" t="-978" r="-1543"/>
                </a:stretch>
              </a:blipFill>
            </p:spPr>
            <p:txBody>
              <a:bodyPr/>
              <a:lstStyle/>
              <a:p>
                <a:r>
                  <a:rPr lang="fr-FR">
                    <a:noFill/>
                  </a:rPr>
                  <a:t> </a:t>
                </a:r>
              </a:p>
            </p:txBody>
          </p:sp>
        </mc:Fallback>
      </mc:AlternateContent>
    </p:spTree>
    <p:extLst>
      <p:ext uri="{BB962C8B-B14F-4D97-AF65-F5344CB8AC3E}">
        <p14:creationId xmlns:p14="http://schemas.microsoft.com/office/powerpoint/2010/main" val="72371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6</a:t>
            </a:fld>
            <a:endParaRPr lang="fr-CA">
              <a:latin typeface="Arial"/>
              <a:cs typeface="Arial"/>
            </a:endParaRPr>
          </a:p>
        </p:txBody>
      </p:sp>
      <p:sp>
        <p:nvSpPr>
          <p:cNvPr id="6" name="Espace réservé du contenu 5"/>
          <p:cNvSpPr>
            <a:spLocks noGrp="1"/>
          </p:cNvSpPr>
          <p:nvPr>
            <p:ph sz="quarter" idx="1"/>
          </p:nvPr>
        </p:nvSpPr>
        <p:spPr>
          <a:xfrm>
            <a:off x="612648" y="1600200"/>
            <a:ext cx="8153400" cy="4997152"/>
          </a:xfrm>
        </p:spPr>
        <p:txBody>
          <a:bodyPr>
            <a:normAutofit/>
          </a:bodyPr>
          <a:lstStyle/>
          <a:p>
            <a:pPr>
              <a:buFont typeface="Arial" panose="020B0604020202020204" pitchFamily="34" charset="0"/>
              <a:buChar char="•"/>
            </a:pPr>
            <a:r>
              <a:rPr lang="en-US" sz="2400" dirty="0">
                <a:latin typeface="Book Antiqua" panose="02040602050305030304" pitchFamily="18" charset="0"/>
                <a:cs typeface="Arial"/>
              </a:rPr>
              <a:t>In many RCT, there is a concern that study subjects may behave differently if they are aware of being observed by researchers </a:t>
            </a:r>
            <a:r>
              <a:rPr lang="en-US" sz="2400" dirty="0">
                <a:latin typeface="Book Antiqua" panose="02040602050305030304" pitchFamily="18" charset="0"/>
                <a:cs typeface="Arial"/>
                <a:sym typeface="Wingdings" pitchFamily="2" charset="2"/>
              </a:rPr>
              <a:t> Hawthorne effect</a:t>
            </a:r>
          </a:p>
          <a:p>
            <a:pPr>
              <a:buFont typeface="Arial" panose="020B0604020202020204" pitchFamily="34" charset="0"/>
              <a:buChar char="•"/>
            </a:pPr>
            <a:endParaRPr lang="en-US" sz="2400" dirty="0">
              <a:latin typeface="Book Antiqua" panose="02040602050305030304" pitchFamily="18" charset="0"/>
              <a:cs typeface="Arial"/>
            </a:endParaRPr>
          </a:p>
          <a:p>
            <a:pPr>
              <a:buFont typeface="Arial" panose="020B0604020202020204" pitchFamily="34" charset="0"/>
              <a:buChar char="•"/>
            </a:pPr>
            <a:r>
              <a:rPr lang="en-US" sz="2400" dirty="0">
                <a:latin typeface="Book Antiqua" panose="02040602050305030304" pitchFamily="18" charset="0"/>
                <a:cs typeface="Arial"/>
              </a:rPr>
              <a:t>Examples:</a:t>
            </a:r>
          </a:p>
          <a:p>
            <a:pPr lvl="1">
              <a:buFont typeface="Arial" panose="020B0604020202020204" pitchFamily="34" charset="0"/>
              <a:buChar char="•"/>
            </a:pPr>
            <a:r>
              <a:rPr lang="en-US" sz="2100" dirty="0">
                <a:latin typeface="Book Antiqua" panose="02040602050305030304" pitchFamily="18" charset="0"/>
                <a:cs typeface="Arial"/>
              </a:rPr>
              <a:t>When providing contraceptive message to a treatment group</a:t>
            </a:r>
          </a:p>
          <a:p>
            <a:pPr lvl="1">
              <a:buFont typeface="Arial" panose="020B0604020202020204" pitchFamily="34" charset="0"/>
              <a:buChar char="•"/>
            </a:pPr>
            <a:r>
              <a:rPr lang="en-US" sz="2100" dirty="0">
                <a:latin typeface="Book Antiqua" panose="02040602050305030304" pitchFamily="18" charset="0"/>
                <a:cs typeface="Arial"/>
              </a:rPr>
              <a:t>During cash transfer</a:t>
            </a:r>
          </a:p>
          <a:p>
            <a:pPr lvl="1">
              <a:buFont typeface="Arial" panose="020B0604020202020204" pitchFamily="34" charset="0"/>
              <a:buChar char="•"/>
            </a:pPr>
            <a:r>
              <a:rPr lang="en-US" sz="2100" dirty="0">
                <a:latin typeface="Book Antiqua" panose="02040602050305030304" pitchFamily="18" charset="0"/>
                <a:cs typeface="Arial"/>
              </a:rPr>
              <a:t>Social pressure and voter turnout</a:t>
            </a:r>
          </a:p>
          <a:p>
            <a:pPr marL="0" indent="0">
              <a:buNone/>
            </a:pPr>
            <a:endParaRPr lang="en-US" sz="2400" dirty="0">
              <a:latin typeface="Book Antiqua" panose="02040602050305030304" pitchFamily="18" charset="0"/>
              <a:cs typeface="Arial"/>
            </a:endParaRPr>
          </a:p>
        </p:txBody>
      </p:sp>
    </p:spTree>
    <p:extLst>
      <p:ext uri="{BB962C8B-B14F-4D97-AF65-F5344CB8AC3E}">
        <p14:creationId xmlns:p14="http://schemas.microsoft.com/office/powerpoint/2010/main" val="109672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7</a:t>
            </a:fld>
            <a:endParaRPr lang="fr-CA">
              <a:latin typeface="Arial"/>
              <a:cs typeface="Arial"/>
            </a:endParaRPr>
          </a:p>
        </p:txBody>
      </p:sp>
      <p:sp>
        <p:nvSpPr>
          <p:cNvPr id="6" name="Espace réservé du contenu 5"/>
          <p:cNvSpPr>
            <a:spLocks noGrp="1"/>
          </p:cNvSpPr>
          <p:nvPr>
            <p:ph sz="quarter" idx="1"/>
          </p:nvPr>
        </p:nvSpPr>
        <p:spPr>
          <a:xfrm>
            <a:off x="612648" y="1600200"/>
            <a:ext cx="8153400" cy="4997152"/>
          </a:xfrm>
        </p:spPr>
        <p:txBody>
          <a:bodyPr>
            <a:normAutofit/>
          </a:bodyPr>
          <a:lstStyle/>
          <a:p>
            <a:r>
              <a:rPr lang="en-US" sz="2400" dirty="0">
                <a:latin typeface="Book Antiqua" panose="02040602050305030304" pitchFamily="18" charset="0"/>
                <a:cs typeface="Arial"/>
              </a:rPr>
              <a:t>Social pressure and voter turnout</a:t>
            </a:r>
          </a:p>
          <a:p>
            <a:pPr lvl="1"/>
            <a:r>
              <a:rPr lang="en-US" sz="1600" dirty="0">
                <a:latin typeface="Book Antiqua" panose="02040602050305030304" pitchFamily="18" charset="0"/>
              </a:rPr>
              <a:t>Authors: Alan S. Gerber, Donald P. Green, and Christopher W. Larimer. 2008. “Social Pressure and Voter Turnout: Evidence from a </a:t>
            </a:r>
            <a:r>
              <a:rPr lang="en-US" sz="1600" dirty="0" err="1">
                <a:latin typeface="Book Antiqua" panose="02040602050305030304" pitchFamily="18" charset="0"/>
              </a:rPr>
              <a:t>LargescaleField</a:t>
            </a:r>
            <a:r>
              <a:rPr lang="en-US" sz="1600" dirty="0">
                <a:latin typeface="Book Antiqua" panose="02040602050305030304" pitchFamily="18" charset="0"/>
              </a:rPr>
              <a:t> Experiment”. American Political Science Review. Vol 102, No1. p.32.48.</a:t>
            </a:r>
            <a:endParaRPr lang="en-US" sz="1600" dirty="0">
              <a:latin typeface="Book Antiqua" panose="02040602050305030304" pitchFamily="18" charset="0"/>
              <a:cs typeface="Arial"/>
            </a:endParaRPr>
          </a:p>
          <a:p>
            <a:r>
              <a:rPr lang="en-US" sz="2400" dirty="0">
                <a:latin typeface="Book Antiqua" panose="02040602050305030304" pitchFamily="18" charset="0"/>
                <a:cs typeface="Arial"/>
              </a:rPr>
              <a:t>Question: Does social pressure within neighborhood increases participation (especially during a primary election)?</a:t>
            </a:r>
          </a:p>
          <a:p>
            <a:pPr marL="0" indent="0">
              <a:buNone/>
            </a:pPr>
            <a:endParaRPr lang="en-US" sz="2400" dirty="0">
              <a:latin typeface="Book Antiqua" panose="02040602050305030304" pitchFamily="18" charset="0"/>
              <a:cs typeface="Arial"/>
            </a:endParaRPr>
          </a:p>
          <a:p>
            <a:r>
              <a:rPr lang="en-US" sz="2400" dirty="0">
                <a:latin typeface="Book Antiqua" panose="02040602050305030304" pitchFamily="18" charset="0"/>
                <a:cs typeface="Arial"/>
              </a:rPr>
              <a:t>Three treatments groups and one control.</a:t>
            </a:r>
          </a:p>
          <a:p>
            <a:pPr lvl="1"/>
            <a:r>
              <a:rPr lang="en-US" sz="2100" dirty="0">
                <a:latin typeface="Book Antiqua" panose="02040602050305030304" pitchFamily="18" charset="0"/>
                <a:cs typeface="Arial"/>
              </a:rPr>
              <a:t>Civil duty </a:t>
            </a:r>
          </a:p>
          <a:p>
            <a:pPr lvl="1"/>
            <a:r>
              <a:rPr lang="en-US" sz="2100" dirty="0" err="1">
                <a:latin typeface="Book Antiqua" panose="02040602050305030304" pitchFamily="18" charset="0"/>
                <a:cs typeface="Arial"/>
              </a:rPr>
              <a:t>Neighbords</a:t>
            </a:r>
            <a:endParaRPr lang="en-US" sz="2100" dirty="0">
              <a:latin typeface="Book Antiqua" panose="02040602050305030304" pitchFamily="18" charset="0"/>
              <a:cs typeface="Arial"/>
            </a:endParaRPr>
          </a:p>
          <a:p>
            <a:pPr lvl="1"/>
            <a:r>
              <a:rPr lang="en-US" sz="2100" dirty="0">
                <a:latin typeface="Book Antiqua" panose="02040602050305030304" pitchFamily="18" charset="0"/>
                <a:cs typeface="Arial"/>
              </a:rPr>
              <a:t>Hawthorne</a:t>
            </a:r>
          </a:p>
          <a:p>
            <a:pPr lvl="1"/>
            <a:endParaRPr lang="en-US" sz="2100" dirty="0">
              <a:latin typeface="Book Antiqua" panose="02040602050305030304" pitchFamily="18" charset="0"/>
              <a:cs typeface="Arial"/>
            </a:endParaRPr>
          </a:p>
          <a:p>
            <a:pPr marL="0" indent="0">
              <a:buNone/>
            </a:pPr>
            <a:endParaRPr lang="en-US" sz="2400" dirty="0">
              <a:latin typeface="Book Antiqua" panose="02040602050305030304" pitchFamily="18" charset="0"/>
              <a:cs typeface="Arial"/>
            </a:endParaRPr>
          </a:p>
        </p:txBody>
      </p:sp>
    </p:spTree>
    <p:extLst>
      <p:ext uri="{BB962C8B-B14F-4D97-AF65-F5344CB8AC3E}">
        <p14:creationId xmlns:p14="http://schemas.microsoft.com/office/powerpoint/2010/main" val="247815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8</a:t>
            </a:fld>
            <a:endParaRPr lang="fr-CA">
              <a:latin typeface="Arial"/>
              <a:cs typeface="Arial"/>
            </a:endParaRPr>
          </a:p>
        </p:txBody>
      </p:sp>
      <p:graphicFrame>
        <p:nvGraphicFramePr>
          <p:cNvPr id="3" name="Content Placeholder 2">
            <a:extLst>
              <a:ext uri="{FF2B5EF4-FFF2-40B4-BE49-F238E27FC236}">
                <a16:creationId xmlns:a16="http://schemas.microsoft.com/office/drawing/2014/main" id="{C2A20A9E-82AD-6C4F-9AC5-FE19859003A3}"/>
              </a:ext>
            </a:extLst>
          </p:cNvPr>
          <p:cNvGraphicFramePr>
            <a:graphicFrameLocks noGrp="1"/>
          </p:cNvGraphicFramePr>
          <p:nvPr>
            <p:ph sz="quarter" idx="1"/>
            <p:extLst>
              <p:ext uri="{D42A27DB-BD31-4B8C-83A1-F6EECF244321}">
                <p14:modId xmlns:p14="http://schemas.microsoft.com/office/powerpoint/2010/main" val="3926171619"/>
              </p:ext>
            </p:extLst>
          </p:nvPr>
        </p:nvGraphicFramePr>
        <p:xfrm>
          <a:off x="72008" y="1556792"/>
          <a:ext cx="8964488" cy="5059680"/>
        </p:xfrm>
        <a:graphic>
          <a:graphicData uri="http://schemas.openxmlformats.org/drawingml/2006/table">
            <a:tbl>
              <a:tblPr firstRow="1" bandRow="1">
                <a:tableStyleId>{5C22544A-7EE6-4342-B048-85BDC9FD1C3A}</a:tableStyleId>
              </a:tblPr>
              <a:tblGrid>
                <a:gridCol w="2424821">
                  <a:extLst>
                    <a:ext uri="{9D8B030D-6E8A-4147-A177-3AD203B41FA5}">
                      <a16:colId xmlns:a16="http://schemas.microsoft.com/office/drawing/2014/main" val="3159416886"/>
                    </a:ext>
                  </a:extLst>
                </a:gridCol>
                <a:gridCol w="3012656">
                  <a:extLst>
                    <a:ext uri="{9D8B030D-6E8A-4147-A177-3AD203B41FA5}">
                      <a16:colId xmlns:a16="http://schemas.microsoft.com/office/drawing/2014/main" val="3299707348"/>
                    </a:ext>
                  </a:extLst>
                </a:gridCol>
                <a:gridCol w="2590907">
                  <a:extLst>
                    <a:ext uri="{9D8B030D-6E8A-4147-A177-3AD203B41FA5}">
                      <a16:colId xmlns:a16="http://schemas.microsoft.com/office/drawing/2014/main" val="2126794123"/>
                    </a:ext>
                  </a:extLst>
                </a:gridCol>
                <a:gridCol w="936104">
                  <a:extLst>
                    <a:ext uri="{9D8B030D-6E8A-4147-A177-3AD203B41FA5}">
                      <a16:colId xmlns:a16="http://schemas.microsoft.com/office/drawing/2014/main" val="2634581358"/>
                    </a:ext>
                  </a:extLst>
                </a:gridCol>
              </a:tblGrid>
              <a:tr h="370840">
                <a:tc>
                  <a:txBody>
                    <a:bodyPr/>
                    <a:lstStyle/>
                    <a:p>
                      <a:r>
                        <a:rPr lang="en-US" noProof="0"/>
                        <a:t>Treatment group 1</a:t>
                      </a:r>
                    </a:p>
                    <a:p>
                      <a:r>
                        <a:rPr lang="en-US" noProof="0"/>
                        <a:t>Civic duty?</a:t>
                      </a:r>
                    </a:p>
                  </a:txBody>
                  <a:tcPr/>
                </a:tc>
                <a:tc>
                  <a:txBody>
                    <a:bodyPr/>
                    <a:lstStyle/>
                    <a:p>
                      <a:r>
                        <a:rPr lang="en-US" noProof="0" dirty="0"/>
                        <a:t>Treatment group 2</a:t>
                      </a:r>
                    </a:p>
                    <a:p>
                      <a:r>
                        <a:rPr lang="en-US" noProof="0" dirty="0"/>
                        <a:t>Hawthorne</a:t>
                      </a:r>
                      <a:endParaRPr lang="fr-FR" dirty="0"/>
                    </a:p>
                  </a:txBody>
                  <a:tcPr/>
                </a:tc>
                <a:tc>
                  <a:txBody>
                    <a:bodyPr/>
                    <a:lstStyle/>
                    <a:p>
                      <a:r>
                        <a:rPr lang="en-US" noProof="0" dirty="0"/>
                        <a:t>Treatment group 3</a:t>
                      </a:r>
                    </a:p>
                    <a:p>
                      <a:r>
                        <a:rPr lang="en-US" noProof="0" dirty="0"/>
                        <a:t>Neighbors</a:t>
                      </a:r>
                      <a:endParaRPr lang="fr-FR" dirty="0"/>
                    </a:p>
                  </a:txBody>
                  <a:tcPr/>
                </a:tc>
                <a:tc>
                  <a:txBody>
                    <a:bodyPr/>
                    <a:lstStyle/>
                    <a:p>
                      <a:r>
                        <a:rPr lang="en-US" noProof="0"/>
                        <a:t>Control group</a:t>
                      </a:r>
                    </a:p>
                  </a:txBody>
                  <a:tcPr/>
                </a:tc>
                <a:extLst>
                  <a:ext uri="{0D108BD9-81ED-4DB2-BD59-A6C34878D82A}">
                    <a16:rowId xmlns:a16="http://schemas.microsoft.com/office/drawing/2014/main" val="2483651330"/>
                  </a:ext>
                </a:extLst>
              </a:tr>
              <a:tr h="370840">
                <a:tc gridSpan="3">
                  <a:txBody>
                    <a:bodyPr/>
                    <a:lstStyle/>
                    <a:p>
                      <a:r>
                        <a:rPr lang="en-US" noProof="0"/>
                        <a:t>Common message: Why do so many people fail to vote? We’ve been talking about the problem for years, but it only seems to get worse. This year, we’re taking a new approach. </a:t>
                      </a:r>
                    </a:p>
                  </a:txBody>
                  <a:tcPr/>
                </a:tc>
                <a:tc hMerge="1">
                  <a:txBody>
                    <a:bodyPr/>
                    <a:lstStyle/>
                    <a:p>
                      <a:endParaRPr lang="fr-FR"/>
                    </a:p>
                  </a:txBody>
                  <a:tcPr/>
                </a:tc>
                <a:tc hMerge="1">
                  <a:txBody>
                    <a:bodyPr/>
                    <a:lstStyle/>
                    <a:p>
                      <a:endParaRPr lang="fr-FR" dirty="0"/>
                    </a:p>
                  </a:txBody>
                  <a:tcPr/>
                </a:tc>
                <a:tc rowSpan="2">
                  <a:txBody>
                    <a:bodyPr/>
                    <a:lstStyle/>
                    <a:p>
                      <a:r>
                        <a:rPr lang="en-US" noProof="0" dirty="0"/>
                        <a:t>Nothing send</a:t>
                      </a:r>
                    </a:p>
                  </a:txBody>
                  <a:tcPr/>
                </a:tc>
                <a:extLst>
                  <a:ext uri="{0D108BD9-81ED-4DB2-BD59-A6C34878D82A}">
                    <a16:rowId xmlns:a16="http://schemas.microsoft.com/office/drawing/2014/main" val="2317176603"/>
                  </a:ext>
                </a:extLst>
              </a:tr>
              <a:tr h="370840">
                <a:tc>
                  <a:txBody>
                    <a:bodyPr/>
                    <a:lstStyle/>
                    <a:p>
                      <a:r>
                        <a:rPr lang="en-US" sz="1600" noProof="0" dirty="0">
                          <a:latin typeface="Book Antiqua" panose="02040602050305030304" pitchFamily="18" charset="0"/>
                        </a:rPr>
                        <a:t>The whole point of democracy is that citizens are active participants in government; that we have a voice in government. </a:t>
                      </a:r>
                      <a:r>
                        <a:rPr lang="en-US" sz="1600" noProof="0" dirty="0" err="1">
                          <a:latin typeface="Book Antiqua" panose="02040602050305030304" pitchFamily="18" charset="0"/>
                        </a:rPr>
                        <a:t>Yous</a:t>
                      </a:r>
                      <a:r>
                        <a:rPr lang="en-US" sz="1600" noProof="0" dirty="0">
                          <a:latin typeface="Book Antiqua" panose="02040602050305030304" pitchFamily="18" charset="0"/>
                        </a:rPr>
                        <a:t> voice starts with your vote. On august 8, remember your rights and responsibilities as a citizen. Remember to vote. DO YOUR CIVIC DUTY – VOTE!</a:t>
                      </a:r>
                    </a:p>
                  </a:txBody>
                  <a:tcPr/>
                </a:tc>
                <a:tc>
                  <a:txBody>
                    <a:bodyPr/>
                    <a:lstStyle/>
                    <a:p>
                      <a:r>
                        <a:rPr lang="en-US" sz="1600" noProof="0">
                          <a:latin typeface="Book Antiqua" panose="02040602050305030304" pitchFamily="18" charset="0"/>
                        </a:rPr>
                        <a:t>Message start with: "You are being study! »</a:t>
                      </a:r>
                    </a:p>
                    <a:p>
                      <a:r>
                        <a:rPr lang="en-US" sz="1600" noProof="0">
                          <a:latin typeface="Book Antiqua" panose="02040602050305030304" pitchFamily="18" charset="0"/>
                        </a:rPr>
                        <a:t>This year, we are trying to figure out why people do or do not vote.  Our analysis will be based on public records, so you will not be contacted again or disturbed in any way. Anything we learn about your voting or not voting will remain confidential and will not be disclosed to anyone. DO YOUR CIVIC DUTY – VOTE!</a:t>
                      </a:r>
                    </a:p>
                  </a:txBody>
                  <a:tcPr/>
                </a:tc>
                <a:tc>
                  <a:txBody>
                    <a:bodyPr/>
                    <a:lstStyle/>
                    <a:p>
                      <a:r>
                        <a:rPr lang="en-US" sz="1600" noProof="0" dirty="0">
                          <a:latin typeface="Book Antiqua" panose="02040602050305030304" pitchFamily="18" charset="0"/>
                        </a:rPr>
                        <a:t>We’re sending this email to you and your neighbors to </a:t>
                      </a:r>
                      <a:r>
                        <a:rPr lang="en-US" sz="1600" noProof="0" dirty="0" err="1">
                          <a:latin typeface="Book Antiqua" panose="02040602050305030304" pitchFamily="18" charset="0"/>
                        </a:rPr>
                        <a:t>publicise</a:t>
                      </a:r>
                      <a:r>
                        <a:rPr lang="en-US" sz="1600" noProof="0" dirty="0">
                          <a:latin typeface="Book Antiqua" panose="02040602050305030304" pitchFamily="18" charset="0"/>
                        </a:rPr>
                        <a:t> who does and does not vote. The chart shows the names of some of your neighbors, showing which have voted in the past. After the August 8 election, we intend to  ail an updated chart. You and your neighbors will all know who voted and who did not.</a:t>
                      </a:r>
                    </a:p>
                  </a:txBody>
                  <a:tcPr/>
                </a:tc>
                <a:tc vMerge="1">
                  <a:txBody>
                    <a:bodyPr/>
                    <a:lstStyle/>
                    <a:p>
                      <a:endParaRPr lang="en-US" sz="1600" noProof="0" dirty="0">
                        <a:latin typeface="Book Antiqua" panose="02040602050305030304" pitchFamily="18" charset="0"/>
                      </a:endParaRPr>
                    </a:p>
                  </a:txBody>
                  <a:tcPr/>
                </a:tc>
                <a:extLst>
                  <a:ext uri="{0D108BD9-81ED-4DB2-BD59-A6C34878D82A}">
                    <a16:rowId xmlns:a16="http://schemas.microsoft.com/office/drawing/2014/main" val="4169092787"/>
                  </a:ext>
                </a:extLst>
              </a:tr>
            </a:tbl>
          </a:graphicData>
        </a:graphic>
      </p:graphicFrame>
    </p:spTree>
    <p:extLst>
      <p:ext uri="{BB962C8B-B14F-4D97-AF65-F5344CB8AC3E}">
        <p14:creationId xmlns:p14="http://schemas.microsoft.com/office/powerpoint/2010/main" val="9962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9</a:t>
            </a:fld>
            <a:endParaRPr lang="fr-CA">
              <a:latin typeface="Arial"/>
              <a:cs typeface="Arial"/>
            </a:endParaRPr>
          </a:p>
        </p:txBody>
      </p:sp>
      <p:sp>
        <p:nvSpPr>
          <p:cNvPr id="6" name="Espace réservé du contenu 5"/>
          <p:cNvSpPr>
            <a:spLocks noGrp="1"/>
          </p:cNvSpPr>
          <p:nvPr>
            <p:ph sz="quarter" idx="1"/>
          </p:nvPr>
        </p:nvSpPr>
        <p:spPr>
          <a:xfrm>
            <a:off x="612648" y="1600200"/>
            <a:ext cx="8153400" cy="4997152"/>
          </a:xfrm>
        </p:spPr>
        <p:txBody>
          <a:bodyPr>
            <a:normAutofit lnSpcReduction="10000"/>
          </a:bodyPr>
          <a:lstStyle/>
          <a:p>
            <a:pPr>
              <a:buFont typeface="Arial" panose="020B0604020202020204" pitchFamily="34" charset="0"/>
              <a:buChar char="•"/>
            </a:pPr>
            <a:r>
              <a:rPr lang="en-GB" sz="2400" dirty="0">
                <a:latin typeface="Book Antiqua" panose="02040602050305030304" pitchFamily="18" charset="0"/>
                <a:cs typeface="Arial"/>
              </a:rPr>
              <a:t>Data file : </a:t>
            </a:r>
            <a:r>
              <a:rPr lang="en-GB" sz="2400" dirty="0" err="1">
                <a:solidFill>
                  <a:srgbClr val="0070C0"/>
                </a:solidFill>
                <a:latin typeface="Book Antiqua" panose="02040602050305030304" pitchFamily="18" charset="0"/>
                <a:cs typeface="Arial"/>
              </a:rPr>
              <a:t>social.csv</a:t>
            </a:r>
            <a:endParaRPr lang="en-GB" sz="2400" dirty="0">
              <a:solidFill>
                <a:srgbClr val="0070C0"/>
              </a:solidFill>
              <a:latin typeface="Book Antiqua" panose="02040602050305030304" pitchFamily="18" charset="0"/>
              <a:cs typeface="Arial"/>
            </a:endParaRPr>
          </a:p>
          <a:p>
            <a:pPr>
              <a:buFont typeface="Arial" panose="020B0604020202020204" pitchFamily="34" charset="0"/>
              <a:buChar char="•"/>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r>
              <a:rPr lang="fr-FR" sz="2400" dirty="0" err="1">
                <a:latin typeface="Book Antiqua" panose="02040602050305030304" pitchFamily="18" charset="0"/>
                <a:cs typeface="Arial"/>
              </a:rPr>
              <a:t>Load</a:t>
            </a:r>
            <a:r>
              <a:rPr lang="fr-FR" sz="2400" dirty="0">
                <a:latin typeface="Book Antiqua" panose="02040602050305030304" pitchFamily="18" charset="0"/>
                <a:cs typeface="Arial"/>
              </a:rPr>
              <a:t> the data and </a:t>
            </a:r>
            <a:r>
              <a:rPr lang="fr-FR" sz="2400" dirty="0" err="1">
                <a:latin typeface="Book Antiqua" panose="02040602050305030304" pitchFamily="18" charset="0"/>
                <a:cs typeface="Arial"/>
              </a:rPr>
              <a:t>present</a:t>
            </a:r>
            <a:r>
              <a:rPr lang="fr-FR" sz="2400" dirty="0">
                <a:latin typeface="Book Antiqua" panose="02040602050305030304" pitchFamily="18" charset="0"/>
                <a:cs typeface="Arial"/>
              </a:rPr>
              <a:t> the </a:t>
            </a:r>
            <a:r>
              <a:rPr lang="fr-FR" sz="2400" dirty="0" err="1">
                <a:latin typeface="Book Antiqua" panose="02040602050305030304" pitchFamily="18" charset="0"/>
                <a:cs typeface="Arial"/>
              </a:rPr>
              <a:t>summary</a:t>
            </a:r>
            <a:endParaRPr lang="fr-FR" sz="2400" dirty="0">
              <a:latin typeface="Book Antiqua" panose="02040602050305030304" pitchFamily="18" charset="0"/>
              <a:cs typeface="Arial"/>
            </a:endParaRPr>
          </a:p>
          <a:p>
            <a:pPr lvl="1"/>
            <a:r>
              <a:rPr lang="fr-FR" sz="2100" dirty="0" err="1">
                <a:latin typeface="Book Antiqua" panose="02040602050305030304" pitchFamily="18" charset="0"/>
                <a:cs typeface="Arial"/>
              </a:rPr>
              <a:t>library</a:t>
            </a:r>
            <a:r>
              <a:rPr lang="fr-FR" sz="2100" dirty="0">
                <a:latin typeface="Book Antiqua" panose="02040602050305030304" pitchFamily="18" charset="0"/>
                <a:cs typeface="Arial"/>
              </a:rPr>
              <a:t>("</a:t>
            </a:r>
            <a:r>
              <a:rPr lang="fr-FR" sz="2100" dirty="0" err="1">
                <a:latin typeface="Book Antiqua" panose="02040602050305030304" pitchFamily="18" charset="0"/>
                <a:cs typeface="Arial"/>
              </a:rPr>
              <a:t>qss</a:t>
            </a:r>
            <a:r>
              <a:rPr lang="fr-FR" sz="2100" dirty="0">
                <a:latin typeface="Book Antiqua" panose="02040602050305030304" pitchFamily="18" charset="0"/>
                <a:cs typeface="Arial"/>
              </a:rPr>
              <a:t>")</a:t>
            </a:r>
          </a:p>
          <a:p>
            <a:pPr lvl="1"/>
            <a:r>
              <a:rPr lang="fr-FR" sz="2100" dirty="0">
                <a:latin typeface="Book Antiqua" panose="02040602050305030304" pitchFamily="18" charset="0"/>
                <a:cs typeface="Arial"/>
              </a:rPr>
              <a:t>data("social", package = "</a:t>
            </a:r>
            <a:r>
              <a:rPr lang="fr-FR" sz="2100" dirty="0" err="1">
                <a:latin typeface="Book Antiqua" panose="02040602050305030304" pitchFamily="18" charset="0"/>
                <a:cs typeface="Arial"/>
              </a:rPr>
              <a:t>qss</a:t>
            </a:r>
            <a:r>
              <a:rPr lang="fr-FR" sz="2100" dirty="0">
                <a:latin typeface="Book Antiqua" panose="02040602050305030304" pitchFamily="18" charset="0"/>
                <a:cs typeface="Arial"/>
              </a:rPr>
              <a:t>")</a:t>
            </a:r>
          </a:p>
          <a:p>
            <a:pPr lvl="1"/>
            <a:r>
              <a:rPr lang="fr-FR" sz="2100" dirty="0">
                <a:latin typeface="Book Antiqua" panose="02040602050305030304" pitchFamily="18" charset="0"/>
                <a:cs typeface="Arial"/>
              </a:rPr>
              <a:t>Or social &lt;- </a:t>
            </a:r>
            <a:r>
              <a:rPr lang="fr-FR" sz="2100" dirty="0" err="1">
                <a:latin typeface="Book Antiqua" panose="02040602050305030304" pitchFamily="18" charset="0"/>
                <a:cs typeface="Arial"/>
              </a:rPr>
              <a:t>read_csv</a:t>
            </a:r>
            <a:r>
              <a:rPr lang="fr-FR" sz="2100" dirty="0">
                <a:latin typeface="Book Antiqua" panose="02040602050305030304" pitchFamily="18" charset="0"/>
                <a:cs typeface="Arial"/>
              </a:rPr>
              <a:t>("</a:t>
            </a:r>
            <a:r>
              <a:rPr lang="fr-FR" sz="2100" dirty="0" err="1">
                <a:latin typeface="Book Antiqua" panose="02040602050305030304" pitchFamily="18" charset="0"/>
                <a:cs typeface="Arial"/>
              </a:rPr>
              <a:t>social.csv</a:t>
            </a:r>
            <a:r>
              <a:rPr lang="fr-FR" sz="2100" dirty="0">
                <a:latin typeface="Book Antiqua" panose="02040602050305030304" pitchFamily="18" charset="0"/>
                <a:cs typeface="Arial"/>
              </a:rPr>
              <a:t>")</a:t>
            </a:r>
          </a:p>
          <a:p>
            <a:pPr lvl="1"/>
            <a:r>
              <a:rPr lang="fr-FR" sz="2100" dirty="0" err="1">
                <a:latin typeface="Book Antiqua" panose="02040602050305030304" pitchFamily="18" charset="0"/>
                <a:cs typeface="Arial"/>
              </a:rPr>
              <a:t>Summary</a:t>
            </a:r>
            <a:r>
              <a:rPr lang="fr-FR" sz="2100" dirty="0">
                <a:latin typeface="Book Antiqua" panose="02040602050305030304" pitchFamily="18" charset="0"/>
                <a:cs typeface="Arial"/>
              </a:rPr>
              <a:t>(social)</a:t>
            </a:r>
          </a:p>
        </p:txBody>
      </p:sp>
      <p:graphicFrame>
        <p:nvGraphicFramePr>
          <p:cNvPr id="3" name="Table 2">
            <a:extLst>
              <a:ext uri="{FF2B5EF4-FFF2-40B4-BE49-F238E27FC236}">
                <a16:creationId xmlns:a16="http://schemas.microsoft.com/office/drawing/2014/main" id="{FC2840CD-88F8-FB45-825B-2375F20EC179}"/>
              </a:ext>
            </a:extLst>
          </p:cNvPr>
          <p:cNvGraphicFramePr>
            <a:graphicFrameLocks noGrp="1"/>
          </p:cNvGraphicFramePr>
          <p:nvPr/>
        </p:nvGraphicFramePr>
        <p:xfrm>
          <a:off x="1259632" y="2210953"/>
          <a:ext cx="7632848" cy="2226159"/>
        </p:xfrm>
        <a:graphic>
          <a:graphicData uri="http://schemas.openxmlformats.org/drawingml/2006/table">
            <a:tbl>
              <a:tblPr>
                <a:tableStyleId>{3B4B98B0-60AC-42C2-AFA5-B58CD77FA1E5}</a:tableStyleId>
              </a:tblPr>
              <a:tblGrid>
                <a:gridCol w="1310829">
                  <a:extLst>
                    <a:ext uri="{9D8B030D-6E8A-4147-A177-3AD203B41FA5}">
                      <a16:colId xmlns:a16="http://schemas.microsoft.com/office/drawing/2014/main" val="2211103215"/>
                    </a:ext>
                  </a:extLst>
                </a:gridCol>
                <a:gridCol w="6322019">
                  <a:extLst>
                    <a:ext uri="{9D8B030D-6E8A-4147-A177-3AD203B41FA5}">
                      <a16:colId xmlns:a16="http://schemas.microsoft.com/office/drawing/2014/main" val="509704668"/>
                    </a:ext>
                  </a:extLst>
                </a:gridCol>
              </a:tblGrid>
              <a:tr h="298319">
                <a:tc>
                  <a:txBody>
                    <a:bodyPr/>
                    <a:lstStyle/>
                    <a:p>
                      <a:pPr algn="l" fontAlgn="b"/>
                      <a:r>
                        <a:rPr lang="en-ZA" sz="1400" b="1" u="none" strike="noStrike" dirty="0">
                          <a:effectLst/>
                          <a:latin typeface="Book Antiqua" panose="02040602050305030304" pitchFamily="18" charset="0"/>
                        </a:rPr>
                        <a:t>Variable</a:t>
                      </a:r>
                      <a:endParaRPr lang="en-ZA" sz="1400" b="1" i="0" u="none" strike="noStrike" dirty="0">
                        <a:solidFill>
                          <a:srgbClr val="000000"/>
                        </a:solidFill>
                        <a:effectLst/>
                        <a:latin typeface="Book Antiqua" panose="020406020503050303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ZA" sz="1400" b="1" u="none" strike="noStrike" dirty="0">
                          <a:effectLst/>
                          <a:latin typeface="Book Antiqua" panose="02040602050305030304" pitchFamily="18" charset="0"/>
                        </a:rPr>
                        <a:t>Description</a:t>
                      </a:r>
                      <a:endParaRPr lang="en-ZA" sz="1400" b="1" i="0" u="none" strike="noStrike" dirty="0">
                        <a:solidFill>
                          <a:srgbClr val="000000"/>
                        </a:solidFill>
                        <a:effectLst/>
                        <a:latin typeface="Book Antiqua" panose="02040602050305030304" pitchFamily="18"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0554357"/>
                  </a:ext>
                </a:extLst>
              </a:tr>
              <a:tr h="298319">
                <a:tc>
                  <a:txBody>
                    <a:bodyPr/>
                    <a:lstStyle/>
                    <a:p>
                      <a:pPr algn="l" fontAlgn="b"/>
                      <a:r>
                        <a:rPr lang="en-ZA" sz="1400" u="none" strike="noStrike" dirty="0" err="1">
                          <a:solidFill>
                            <a:srgbClr val="FF0000"/>
                          </a:solidFill>
                          <a:effectLst/>
                          <a:latin typeface="Book Antiqua" panose="02040602050305030304" pitchFamily="18" charset="0"/>
                        </a:rPr>
                        <a:t>hhsize</a:t>
                      </a:r>
                      <a:endParaRPr lang="en-ZA" sz="1400" b="0" i="0" u="none" strike="noStrike" dirty="0">
                        <a:solidFill>
                          <a:srgbClr val="FF0000"/>
                        </a:solidFill>
                        <a:effectLst/>
                        <a:latin typeface="Book Antiqua" panose="02040602050305030304" pitchFamily="18"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ZA" sz="1400" u="none" strike="noStrike" dirty="0">
                          <a:effectLst/>
                          <a:latin typeface="Book Antiqua" panose="02040602050305030304" pitchFamily="18" charset="0"/>
                        </a:rPr>
                        <a:t>household size of the voter</a:t>
                      </a:r>
                      <a:endParaRPr lang="en-ZA" sz="1400" b="0" i="0" u="none" strike="noStrike" dirty="0">
                        <a:solidFill>
                          <a:srgbClr val="000000"/>
                        </a:solidFill>
                        <a:effectLst/>
                        <a:latin typeface="Book Antiqua" panose="02040602050305030304" pitchFamily="18"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6083457"/>
                  </a:ext>
                </a:extLst>
              </a:tr>
              <a:tr h="298319">
                <a:tc>
                  <a:txBody>
                    <a:bodyPr/>
                    <a:lstStyle/>
                    <a:p>
                      <a:pPr algn="l" fontAlgn="b"/>
                      <a:r>
                        <a:rPr lang="en-ZA" sz="1400" u="none" strike="noStrike" dirty="0">
                          <a:solidFill>
                            <a:srgbClr val="FF0000"/>
                          </a:solidFill>
                          <a:effectLst/>
                          <a:latin typeface="Book Antiqua" panose="02040602050305030304" pitchFamily="18" charset="0"/>
                        </a:rPr>
                        <a:t>message</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dirty="0">
                          <a:effectLst/>
                          <a:latin typeface="Book Antiqua" panose="02040602050305030304" pitchFamily="18" charset="0"/>
                        </a:rPr>
                        <a:t>GOTV message the voter received (</a:t>
                      </a:r>
                      <a:r>
                        <a:rPr lang="en-ZA" sz="1400" u="none" strike="noStrike" dirty="0">
                          <a:solidFill>
                            <a:srgbClr val="0070C0"/>
                          </a:solidFill>
                          <a:effectLst/>
                          <a:latin typeface="Book Antiqua" panose="02040602050305030304" pitchFamily="18" charset="0"/>
                        </a:rPr>
                        <a:t>Civic duty, Control, </a:t>
                      </a:r>
                      <a:r>
                        <a:rPr lang="en-ZA" sz="1400" u="none" strike="noStrike" dirty="0" err="1">
                          <a:solidFill>
                            <a:srgbClr val="0070C0"/>
                          </a:solidFill>
                          <a:effectLst/>
                          <a:latin typeface="Book Antiqua" panose="02040602050305030304" pitchFamily="18" charset="0"/>
                        </a:rPr>
                        <a:t>Neighbors</a:t>
                      </a:r>
                      <a:r>
                        <a:rPr lang="en-ZA" sz="1400" u="none" strike="noStrike" dirty="0">
                          <a:solidFill>
                            <a:srgbClr val="0070C0"/>
                          </a:solidFill>
                          <a:effectLst/>
                          <a:latin typeface="Book Antiqua" panose="02040602050305030304" pitchFamily="18" charset="0"/>
                        </a:rPr>
                        <a:t>, Hawthorne</a:t>
                      </a:r>
                      <a:r>
                        <a:rPr lang="en-ZA" sz="1400" u="none" strike="noStrike" dirty="0">
                          <a:effectLst/>
                          <a:latin typeface="Book Antiqua" panose="02040602050305030304" pitchFamily="18" charset="0"/>
                        </a:rPr>
                        <a:t>)</a:t>
                      </a:r>
                      <a:endParaRPr lang="en-ZA" sz="1400" b="0" i="0" u="none" strike="noStrike" dirty="0">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1555937816"/>
                  </a:ext>
                </a:extLst>
              </a:tr>
              <a:tr h="298319">
                <a:tc>
                  <a:txBody>
                    <a:bodyPr/>
                    <a:lstStyle/>
                    <a:p>
                      <a:pPr algn="l" fontAlgn="b"/>
                      <a:r>
                        <a:rPr lang="en-ZA" sz="1400" u="none" strike="noStrike" dirty="0">
                          <a:solidFill>
                            <a:srgbClr val="FF0000"/>
                          </a:solidFill>
                          <a:effectLst/>
                          <a:latin typeface="Book Antiqua" panose="02040602050305030304" pitchFamily="18" charset="0"/>
                        </a:rPr>
                        <a:t>sex</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sex of the voter (female or male)</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620888571"/>
                  </a:ext>
                </a:extLst>
              </a:tr>
              <a:tr h="298319">
                <a:tc>
                  <a:txBody>
                    <a:bodyPr/>
                    <a:lstStyle/>
                    <a:p>
                      <a:pPr algn="l" fontAlgn="b"/>
                      <a:r>
                        <a:rPr lang="en-ZA" sz="1400" u="none" strike="noStrike" dirty="0" err="1">
                          <a:solidFill>
                            <a:srgbClr val="FF0000"/>
                          </a:solidFill>
                          <a:effectLst/>
                          <a:latin typeface="Book Antiqua" panose="02040602050305030304" pitchFamily="18" charset="0"/>
                        </a:rPr>
                        <a:t>yearofbirth</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yeasr of birth of the voter</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2969776055"/>
                  </a:ext>
                </a:extLst>
              </a:tr>
              <a:tr h="298319">
                <a:tc>
                  <a:txBody>
                    <a:bodyPr/>
                    <a:lstStyle/>
                    <a:p>
                      <a:pPr algn="l" fontAlgn="b"/>
                      <a:r>
                        <a:rPr lang="en-ZA" sz="1400" u="none" strike="noStrike" dirty="0">
                          <a:solidFill>
                            <a:srgbClr val="FF0000"/>
                          </a:solidFill>
                          <a:effectLst/>
                          <a:latin typeface="Book Antiqua" panose="02040602050305030304" pitchFamily="18" charset="0"/>
                        </a:rPr>
                        <a:t>primary2004</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whether the voter voted in the 2004 primary election (1 = voted, 0 = abstained)</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679428610"/>
                  </a:ext>
                </a:extLst>
              </a:tr>
              <a:tr h="298319">
                <a:tc>
                  <a:txBody>
                    <a:bodyPr/>
                    <a:lstStyle/>
                    <a:p>
                      <a:pPr algn="l" fontAlgn="b"/>
                      <a:r>
                        <a:rPr lang="en-ZA" sz="1400" u="none" strike="noStrike" dirty="0">
                          <a:solidFill>
                            <a:srgbClr val="FF0000"/>
                          </a:solidFill>
                          <a:effectLst/>
                          <a:latin typeface="Book Antiqua" panose="02040602050305030304" pitchFamily="18" charset="0"/>
                        </a:rPr>
                        <a:t>primary 2006</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dirty="0">
                          <a:effectLst/>
                          <a:latin typeface="Book Antiqua" panose="02040602050305030304" pitchFamily="18" charset="0"/>
                        </a:rPr>
                        <a:t>whether the voter turned out in the 2006 primary election (1 = voted, o = abstained)</a:t>
                      </a:r>
                      <a:endParaRPr lang="en-ZA" sz="1400" b="0" i="0" u="none" strike="noStrike" dirty="0">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158444866"/>
                  </a:ext>
                </a:extLst>
              </a:tr>
            </a:tbl>
          </a:graphicData>
        </a:graphic>
      </p:graphicFrame>
    </p:spTree>
    <p:extLst>
      <p:ext uri="{BB962C8B-B14F-4D97-AF65-F5344CB8AC3E}">
        <p14:creationId xmlns:p14="http://schemas.microsoft.com/office/powerpoint/2010/main" val="38046470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20330</TotalTime>
  <Words>1625</Words>
  <Application>Microsoft Macintosh PowerPoint</Application>
  <PresentationFormat>On-screen Show (4:3)</PresentationFormat>
  <Paragraphs>211</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Hebrew</vt:lpstr>
      <vt:lpstr>Book Antiqua</vt:lpstr>
      <vt:lpstr>Calibri</vt:lpstr>
      <vt:lpstr>Cambria Math</vt:lpstr>
      <vt:lpstr>Tw Cen MT</vt:lpstr>
      <vt:lpstr>Wingdings</vt:lpstr>
      <vt:lpstr>Wingdings 2</vt:lpstr>
      <vt:lpstr>Median</vt:lpstr>
      <vt:lpstr>LECTURE 2: CAUSALITY</vt:lpstr>
      <vt:lpstr>What have we  learned last time?</vt:lpstr>
      <vt:lpstr>Topic outline</vt:lpstr>
      <vt:lpstr>Conditions of cause-effect relation</vt:lpstr>
      <vt:lpstr>Randomized Controlled Trials (RCT)</vt:lpstr>
      <vt:lpstr>Social pressure and experiment</vt:lpstr>
      <vt:lpstr>Social pressure and experiment</vt:lpstr>
      <vt:lpstr>Social pressure and experiment</vt:lpstr>
      <vt:lpstr>Social pressure and experiment</vt:lpstr>
      <vt:lpstr>Social pressure and experiment</vt:lpstr>
      <vt:lpstr>Social pressure and experiment</vt:lpstr>
      <vt:lpstr>Social pressure and experiment</vt:lpstr>
      <vt:lpstr>Social pressure and experiment</vt:lpstr>
      <vt:lpstr>Social pressure and experiment</vt:lpstr>
      <vt:lpstr>Observational studies</vt:lpstr>
      <vt:lpstr>Observational studies</vt:lpstr>
      <vt:lpstr>Observational studies</vt:lpstr>
      <vt:lpstr>Confounding bias and selection bias</vt:lpstr>
      <vt:lpstr>Confounding (observed and unobserved)</vt:lpstr>
      <vt:lpstr>Confounding</vt:lpstr>
      <vt:lpstr>Selection bias</vt:lpstr>
      <vt:lpstr>Selection bias</vt:lpstr>
    </vt:vector>
  </TitlesOfParts>
  <Company>Universite de Montreal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MÉTHODOLOGIE : PRINCIPES DE BASE DE L'ANALYSE TRANSVERSALE</dc:title>
  <dc:creator>Visseho</dc:creator>
  <cp:lastModifiedBy>Vissého Adjiwanou</cp:lastModifiedBy>
  <cp:revision>728</cp:revision>
  <cp:lastPrinted>2013-03-12T10:07:58Z</cp:lastPrinted>
  <dcterms:created xsi:type="dcterms:W3CDTF">2011-11-18T02:28:12Z</dcterms:created>
  <dcterms:modified xsi:type="dcterms:W3CDTF">2019-01-28T22:53:12Z</dcterms:modified>
</cp:coreProperties>
</file>