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4"/>
  </p:notesMasterIdLst>
  <p:handoutMasterIdLst>
    <p:handoutMasterId r:id="rId25"/>
  </p:handoutMasterIdLst>
  <p:sldIdLst>
    <p:sldId id="458" r:id="rId2"/>
    <p:sldId id="461" r:id="rId3"/>
    <p:sldId id="506" r:id="rId4"/>
    <p:sldId id="459" r:id="rId5"/>
    <p:sldId id="504" r:id="rId6"/>
    <p:sldId id="499" r:id="rId7"/>
    <p:sldId id="500" r:id="rId8"/>
    <p:sldId id="492" r:id="rId9"/>
    <p:sldId id="493" r:id="rId10"/>
    <p:sldId id="494" r:id="rId11"/>
    <p:sldId id="505" r:id="rId12"/>
    <p:sldId id="404" r:id="rId13"/>
    <p:sldId id="418" r:id="rId14"/>
    <p:sldId id="409" r:id="rId15"/>
    <p:sldId id="419" r:id="rId16"/>
    <p:sldId id="429" r:id="rId17"/>
    <p:sldId id="430" r:id="rId18"/>
    <p:sldId id="432" r:id="rId19"/>
    <p:sldId id="431" r:id="rId20"/>
    <p:sldId id="433" r:id="rId21"/>
    <p:sldId id="423" r:id="rId22"/>
    <p:sldId id="501"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7"/>
    <p:restoredTop sz="83376" autoAdjust="0"/>
  </p:normalViewPr>
  <p:slideViewPr>
    <p:cSldViewPr>
      <p:cViewPr varScale="1">
        <p:scale>
          <a:sx n="47" d="100"/>
          <a:sy n="47" d="100"/>
        </p:scale>
        <p:origin x="1368"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987DD8-9736-417F-854C-C8EC2D681A6A}" type="datetimeFigureOut">
              <a:rPr lang="en-ZA" smtClean="0"/>
              <a:t>2018/03/07</a:t>
            </a:fld>
            <a:endParaRPr lang="en-Z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8AA63E-6456-4152-972E-6D8866C389B0}" type="slidenum">
              <a:rPr lang="en-ZA" smtClean="0"/>
              <a:t>‹#›</a:t>
            </a:fld>
            <a:endParaRPr lang="en-ZA"/>
          </a:p>
        </p:txBody>
      </p:sp>
    </p:spTree>
    <p:extLst>
      <p:ext uri="{BB962C8B-B14F-4D97-AF65-F5344CB8AC3E}">
        <p14:creationId xmlns:p14="http://schemas.microsoft.com/office/powerpoint/2010/main" val="496453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6FC7C-7C5F-40A8-BA09-7E791420F613}" type="datetimeFigureOut">
              <a:rPr lang="fr-CA" smtClean="0"/>
              <a:t>18-03-07</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DF0EC-ADD1-46DA-AE39-8F343A157E55}" type="slidenum">
              <a:rPr lang="fr-CA" smtClean="0"/>
              <a:t>‹#›</a:t>
            </a:fld>
            <a:endParaRPr lang="fr-CA"/>
          </a:p>
        </p:txBody>
      </p:sp>
    </p:spTree>
    <p:extLst>
      <p:ext uri="{BB962C8B-B14F-4D97-AF65-F5344CB8AC3E}">
        <p14:creationId xmlns:p14="http://schemas.microsoft.com/office/powerpoint/2010/main" val="286730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 this chapter, we consider causality, one of the most central concepts of quantitative social science. Much of social science research is concerned with the causal effects of various policies and other societal factors. For instance: do small class sizes raise students ‘ standardized test scores? Would universal health care improve the health improve the health and finances of the poor? Does education reduces the number of children? </a:t>
            </a:r>
          </a:p>
        </p:txBody>
      </p:sp>
      <p:sp>
        <p:nvSpPr>
          <p:cNvPr id="4" name="Slide Number Placeholder 3"/>
          <p:cNvSpPr>
            <a:spLocks noGrp="1"/>
          </p:cNvSpPr>
          <p:nvPr>
            <p:ph type="sldNum" sz="quarter" idx="10"/>
          </p:nvPr>
        </p:nvSpPr>
        <p:spPr/>
        <p:txBody>
          <a:bodyPr/>
          <a:lstStyle/>
          <a:p>
            <a:fld id="{DBCDF0EC-ADD1-46DA-AE39-8F343A157E55}" type="slidenum">
              <a:rPr lang="fr-CA" smtClean="0"/>
              <a:t>1</a:t>
            </a:fld>
            <a:endParaRPr lang="fr-CA" dirty="0"/>
          </a:p>
        </p:txBody>
      </p:sp>
    </p:spTree>
    <p:extLst>
      <p:ext uri="{BB962C8B-B14F-4D97-AF65-F5344CB8AC3E}">
        <p14:creationId xmlns:p14="http://schemas.microsoft.com/office/powerpoint/2010/main" val="227600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F5594F-88FA-48A2-AF50-475CA5C60A0E}" type="slidenum">
              <a:rPr lang="en-GB" smtClean="0"/>
              <a:pPr/>
              <a:t>16</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aseline="0" dirty="0"/>
              <a:t>Imagine that you want to examine whether use of a World Wide Web virtual classroom improves student understanding of course material.</a:t>
            </a:r>
          </a:p>
          <a:p>
            <a:pPr eaLnBrk="1" hangingPunct="1"/>
            <a:r>
              <a:rPr lang="en-US" baseline="0" dirty="0"/>
              <a:t> </a:t>
            </a:r>
          </a:p>
          <a:p>
            <a:pPr eaLnBrk="1" hangingPunct="1"/>
            <a:r>
              <a:rPr lang="en-US" b="1" baseline="0" dirty="0"/>
              <a:t>Conclusion validity: </a:t>
            </a:r>
            <a:r>
              <a:rPr lang="en-US" b="0" baseline="0" dirty="0"/>
              <a:t> In this study, is there a relationship between the two variables? In the context of the example, the question might be worded: in this study, is there a relationship between the WWW site and knowledge of course material? There are several conclusions for inferences you might draw to answer such question, relationship or positive relationship. </a:t>
            </a:r>
          </a:p>
          <a:p>
            <a:pPr eaLnBrk="1" hangingPunct="1"/>
            <a:endParaRPr lang="en-US" b="0" baseline="0" dirty="0"/>
          </a:p>
          <a:p>
            <a:pPr eaLnBrk="1" hangingPunct="1"/>
            <a:r>
              <a:rPr lang="en-US" b="1" baseline="0" dirty="0"/>
              <a:t>Internal validity: </a:t>
            </a:r>
            <a:r>
              <a:rPr lang="en-US" b="0" baseline="0" dirty="0"/>
              <a:t>Assuming that there is a relationship in this study, is the relationship a causal one? Just because you find that use of WWW site and </a:t>
            </a:r>
            <a:r>
              <a:rPr lang="en-US" b="0" baseline="0" dirty="0" err="1"/>
              <a:t>knowlledge</a:t>
            </a:r>
            <a:r>
              <a:rPr lang="en-US" b="0" baseline="0" dirty="0"/>
              <a:t> are correlated, you can’t necessarily assume that WWW site use cause the knowledge. Both could, for example, be caused by the same factor. For instance, it may be that wealthier students, who have greater resources, would be more likely to have access to a WWW site and would excel on objective tests. Another issues compromising internal validity concerns the lurk variable and the confounding variables discussed later.</a:t>
            </a:r>
          </a:p>
          <a:p>
            <a:pPr eaLnBrk="1" hangingPunct="1"/>
            <a:endParaRPr lang="en-US" b="1" baseline="0" dirty="0"/>
          </a:p>
          <a:p>
            <a:pPr eaLnBrk="1" hangingPunct="1"/>
            <a:r>
              <a:rPr lang="en-US" b="1" baseline="0" dirty="0"/>
              <a:t>Construct validity: </a:t>
            </a:r>
            <a:r>
              <a:rPr lang="en-US" b="0" baseline="0" dirty="0"/>
              <a:t> Assuming there is a causal relationship in this study, can you claim that the program reflected your construct of the program well and that your measure reflected well you idea of the construct of the measure? In simpler terms, did you implement the program you intended to implement and did you measure the outcome you wanted to measure?</a:t>
            </a:r>
          </a:p>
          <a:p>
            <a:pPr eaLnBrk="1" hangingPunct="1"/>
            <a:endParaRPr lang="en-US" b="0" baseline="0" dirty="0"/>
          </a:p>
          <a:p>
            <a:pPr eaLnBrk="1" hangingPunct="1"/>
            <a:r>
              <a:rPr lang="en-US" b="1" baseline="0" dirty="0"/>
              <a:t>External validity: </a:t>
            </a:r>
            <a:r>
              <a:rPr lang="en-US" b="0" baseline="0" dirty="0"/>
              <a:t> Assuming that there is a causal relationship in this study between the constructs of the cause and the effect, can you generalize this effect to other persons, places, or times?</a:t>
            </a:r>
            <a:endParaRPr lang="en-US" b="1" baseline="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F5594F-88FA-48A2-AF50-475CA5C60A0E}" type="slidenum">
              <a:rPr lang="en-GB" smtClean="0"/>
              <a:pPr/>
              <a:t>17</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aseline="0" dirty="0"/>
              <a:t>Imagine that you want to examine whether use of a World Wide Web virtual classroom improves student understanding of course material.</a:t>
            </a:r>
          </a:p>
          <a:p>
            <a:pPr eaLnBrk="1" hangingPunct="1"/>
            <a:r>
              <a:rPr lang="en-US" baseline="0" dirty="0"/>
              <a:t> </a:t>
            </a:r>
          </a:p>
          <a:p>
            <a:pPr eaLnBrk="1" hangingPunct="1"/>
            <a:r>
              <a:rPr lang="en-US" b="1" baseline="0" dirty="0"/>
              <a:t>Conclusion validity: </a:t>
            </a:r>
            <a:r>
              <a:rPr lang="en-US" b="0" baseline="0" dirty="0"/>
              <a:t> In this study, is there a relationship between the two variables? In the context of the example, the question might be worded: in this study, is there a relationship between the WWW site and knowledge of course material? There are several conclusions for inferences you might draw to answer such question, relationship or positive relationship. </a:t>
            </a:r>
          </a:p>
          <a:p>
            <a:pPr eaLnBrk="1" hangingPunct="1"/>
            <a:endParaRPr lang="en-US" b="0" baseline="0" dirty="0"/>
          </a:p>
          <a:p>
            <a:pPr eaLnBrk="1" hangingPunct="1"/>
            <a:r>
              <a:rPr lang="en-US" b="1" baseline="0" dirty="0"/>
              <a:t>Internal validity: </a:t>
            </a:r>
            <a:r>
              <a:rPr lang="en-US" b="0" baseline="0" dirty="0"/>
              <a:t>Assuming that there is a relationship in this study, is the relationship a causal one? Just because you find that use of WWW site and </a:t>
            </a:r>
            <a:r>
              <a:rPr lang="en-US" b="0" baseline="0" dirty="0" err="1"/>
              <a:t>knowlledge</a:t>
            </a:r>
            <a:r>
              <a:rPr lang="en-US" b="0" baseline="0" dirty="0"/>
              <a:t> are correlated, you can’t necessarily assume that WWW site use cause the knowledge. Both could, for example, be caused by the same factor. For instance, it may be that wealthier students, who have greater resources, would be more likely to have access to a WWW site and would </a:t>
            </a:r>
            <a:r>
              <a:rPr lang="en-US" b="0" baseline="0" dirty="0" err="1"/>
              <a:t>ecel</a:t>
            </a:r>
            <a:r>
              <a:rPr lang="en-US" b="0" baseline="0" dirty="0"/>
              <a:t> on objective tests. Another issues compromising internal validity concerns the lurk variable and the confounding variables discussed later.</a:t>
            </a:r>
          </a:p>
          <a:p>
            <a:pPr eaLnBrk="1" hangingPunct="1"/>
            <a:endParaRPr lang="en-US" b="1" baseline="0" dirty="0"/>
          </a:p>
          <a:p>
            <a:pPr eaLnBrk="1" hangingPunct="1"/>
            <a:r>
              <a:rPr lang="en-US" b="1" baseline="0" dirty="0"/>
              <a:t>Construct validity: </a:t>
            </a:r>
            <a:r>
              <a:rPr lang="en-US" b="0" baseline="0" dirty="0"/>
              <a:t> Assuming there is a causal relationship in this study, can you claim that the program reflected your construct of the program well and that your measure reflected well you idea of the construct of the measure? In simpler terms, did you implement the program you intended to implement and did you measure the outcome you wanted to measure?</a:t>
            </a:r>
          </a:p>
          <a:p>
            <a:pPr eaLnBrk="1" hangingPunct="1"/>
            <a:endParaRPr lang="en-US" b="0" baseline="0" dirty="0"/>
          </a:p>
          <a:p>
            <a:pPr eaLnBrk="1" hangingPunct="1"/>
            <a:r>
              <a:rPr lang="en-US" b="1" baseline="0" dirty="0"/>
              <a:t>External validity: </a:t>
            </a:r>
            <a:r>
              <a:rPr lang="en-US" b="0" baseline="0" dirty="0"/>
              <a:t> Assuming that there is a causal relationship in this study between the constructs of the cause and the effect, can you generalize this effect to other persons, places, or times?</a:t>
            </a:r>
            <a:endParaRPr lang="en-US" b="1" baseline="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F5594F-88FA-48A2-AF50-475CA5C60A0E}" type="slidenum">
              <a:rPr lang="en-GB" smtClean="0"/>
              <a:pPr/>
              <a:t>18</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aseline="0" dirty="0"/>
              <a:t>Imagine that you want to examine whether use of a World Wide Web virtual classroom improves student understanding of course material.</a:t>
            </a:r>
          </a:p>
          <a:p>
            <a:pPr eaLnBrk="1" hangingPunct="1"/>
            <a:r>
              <a:rPr lang="en-US" baseline="0" dirty="0"/>
              <a:t> </a:t>
            </a:r>
          </a:p>
          <a:p>
            <a:pPr eaLnBrk="1" hangingPunct="1"/>
            <a:r>
              <a:rPr lang="en-US" b="1" baseline="0" dirty="0"/>
              <a:t>Conclusion validity: </a:t>
            </a:r>
            <a:r>
              <a:rPr lang="en-US" b="0" baseline="0" dirty="0"/>
              <a:t> In this study, is there a relationship between the two variables? In the context of the example, the question might be worded: in this study, is there a relationship between the WWW site and knowledge of course material? There are several conclusions for inferences you might draw to answer such question, relationship or positive relationship. </a:t>
            </a:r>
          </a:p>
          <a:p>
            <a:pPr eaLnBrk="1" hangingPunct="1"/>
            <a:endParaRPr lang="en-US" b="0" baseline="0" dirty="0"/>
          </a:p>
          <a:p>
            <a:pPr eaLnBrk="1" hangingPunct="1"/>
            <a:r>
              <a:rPr lang="en-US" b="1" baseline="0" dirty="0"/>
              <a:t>Internal validity: </a:t>
            </a:r>
            <a:r>
              <a:rPr lang="en-US" b="0" baseline="0" dirty="0"/>
              <a:t>Assuming that there is a relationship in this study, is the relationship a causal one? Just because you find that use of WWW site and </a:t>
            </a:r>
            <a:r>
              <a:rPr lang="en-US" b="0" baseline="0" dirty="0" err="1"/>
              <a:t>knowlledge</a:t>
            </a:r>
            <a:r>
              <a:rPr lang="en-US" b="0" baseline="0" dirty="0"/>
              <a:t> are correlated, you can’t necessarily assume that WWW site use cause the knowledge. Both could, for example, be caused by the same factor. For instance, it may be that wealthier students, who have greater resources, would be more likely to have access to a WWW site and would </a:t>
            </a:r>
            <a:r>
              <a:rPr lang="en-US" b="0" baseline="0" dirty="0" err="1"/>
              <a:t>ecel</a:t>
            </a:r>
            <a:r>
              <a:rPr lang="en-US" b="0" baseline="0" dirty="0"/>
              <a:t> on objective tests. Another issues compromising internal validity concerns the lurk variable and the confounding variables discussed later.</a:t>
            </a:r>
          </a:p>
          <a:p>
            <a:pPr eaLnBrk="1" hangingPunct="1"/>
            <a:endParaRPr lang="en-US" b="1" baseline="0" dirty="0"/>
          </a:p>
          <a:p>
            <a:pPr eaLnBrk="1" hangingPunct="1"/>
            <a:r>
              <a:rPr lang="en-US" b="1" baseline="0" dirty="0"/>
              <a:t>Construct validity: </a:t>
            </a:r>
            <a:r>
              <a:rPr lang="en-US" b="0" baseline="0" dirty="0"/>
              <a:t> Assuming there is a causal relationship in this study, can you claim that the program reflected your construct of the program well and that your measure reflected well you idea of the construct of the measure? In simpler terms, did you implement the program you intended to implement and did you measure the outcome you wanted to measure?</a:t>
            </a:r>
          </a:p>
          <a:p>
            <a:pPr eaLnBrk="1" hangingPunct="1"/>
            <a:endParaRPr lang="en-US" b="0" baseline="0" dirty="0"/>
          </a:p>
          <a:p>
            <a:pPr eaLnBrk="1" hangingPunct="1"/>
            <a:r>
              <a:rPr lang="en-US" b="1" baseline="0" dirty="0"/>
              <a:t>External validity: </a:t>
            </a:r>
            <a:r>
              <a:rPr lang="en-US" b="0" baseline="0" dirty="0"/>
              <a:t> Assuming that there is a causal relationship in this study between the constructs of the cause and the effect, can you generalize this effect to other persons, places, or times?</a:t>
            </a:r>
            <a:endParaRPr lang="en-US" b="1" baseline="0" dirty="0"/>
          </a:p>
        </p:txBody>
      </p:sp>
    </p:spTree>
    <p:extLst>
      <p:ext uri="{BB962C8B-B14F-4D97-AF65-F5344CB8AC3E}">
        <p14:creationId xmlns:p14="http://schemas.microsoft.com/office/powerpoint/2010/main" val="195700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F5594F-88FA-48A2-AF50-475CA5C60A0E}" type="slidenum">
              <a:rPr lang="en-GB" smtClean="0"/>
              <a:pPr/>
              <a:t>19</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aseline="0" dirty="0"/>
              <a:t>Imagine that you want to examine whether use of a World Wide Web virtual classroom improves student understanding of course material.</a:t>
            </a:r>
          </a:p>
          <a:p>
            <a:pPr eaLnBrk="1" hangingPunct="1"/>
            <a:r>
              <a:rPr lang="en-US" baseline="0" dirty="0"/>
              <a:t> </a:t>
            </a:r>
          </a:p>
          <a:p>
            <a:pPr eaLnBrk="1" hangingPunct="1"/>
            <a:r>
              <a:rPr lang="en-US" b="1" baseline="0" dirty="0"/>
              <a:t>Conclusion validity: </a:t>
            </a:r>
            <a:r>
              <a:rPr lang="en-US" b="0" baseline="0" dirty="0"/>
              <a:t> In this study, is there a relationship between the two variables? In the context of the example, the question might be worded: in this study, is there a relationship between the WWW site and knowledge of course material? There are several conclusions for inferences you might draw to answer such question, relationship or positive relationship. </a:t>
            </a:r>
          </a:p>
          <a:p>
            <a:pPr eaLnBrk="1" hangingPunct="1"/>
            <a:endParaRPr lang="en-US" b="0" baseline="0" dirty="0"/>
          </a:p>
          <a:p>
            <a:pPr eaLnBrk="1" hangingPunct="1"/>
            <a:r>
              <a:rPr lang="en-US" b="1" baseline="0" dirty="0"/>
              <a:t>Internal validity: </a:t>
            </a:r>
            <a:r>
              <a:rPr lang="en-US" b="0" baseline="0" dirty="0"/>
              <a:t>Assuming that there is a relationship in this study, is the relationship a causal one? Just because you find that use of WWW site and </a:t>
            </a:r>
            <a:r>
              <a:rPr lang="en-US" b="0" baseline="0" dirty="0" err="1"/>
              <a:t>knowlledge</a:t>
            </a:r>
            <a:r>
              <a:rPr lang="en-US" b="0" baseline="0" dirty="0"/>
              <a:t> are correlated, you can’t necessarily assume that WWW site use cause the knowledge. Both could, for example, be caused by the same factor. For instance, it may be that wealthier students, who have greater resources, would be more likely to have access to a WWW site and would </a:t>
            </a:r>
            <a:r>
              <a:rPr lang="en-US" b="0" baseline="0" dirty="0" err="1"/>
              <a:t>ecel</a:t>
            </a:r>
            <a:r>
              <a:rPr lang="en-US" b="0" baseline="0" dirty="0"/>
              <a:t> on objective tests. Another issues compromising internal validity concerns the lurk variable and the confounding variables discussed later.</a:t>
            </a:r>
          </a:p>
          <a:p>
            <a:pPr eaLnBrk="1" hangingPunct="1"/>
            <a:endParaRPr lang="en-US" b="1" baseline="0" dirty="0"/>
          </a:p>
          <a:p>
            <a:pPr eaLnBrk="1" hangingPunct="1"/>
            <a:r>
              <a:rPr lang="en-US" b="1" baseline="0" dirty="0"/>
              <a:t>Construct validity: </a:t>
            </a:r>
            <a:r>
              <a:rPr lang="en-US" b="0" baseline="0" dirty="0"/>
              <a:t> Assuming there is a causal relationship in this study, can you claim that the program reflected your construct of the program well and that your measure reflected well you idea of the construct of the measure? In simpler terms, did you implement the program you intended to implement and did you measure the outcome you wanted to measure?</a:t>
            </a:r>
          </a:p>
          <a:p>
            <a:pPr eaLnBrk="1" hangingPunct="1"/>
            <a:endParaRPr lang="en-US" b="0" baseline="0" dirty="0"/>
          </a:p>
          <a:p>
            <a:pPr eaLnBrk="1" hangingPunct="1"/>
            <a:r>
              <a:rPr lang="en-US" b="1" baseline="0" dirty="0"/>
              <a:t>External validity: </a:t>
            </a:r>
            <a:r>
              <a:rPr lang="en-US" b="0" baseline="0" dirty="0"/>
              <a:t> Assuming that there is a causal relationship in this study between the constructs of the cause and the effect, can you generalize this effect to other persons, places, or times?</a:t>
            </a:r>
            <a:endParaRPr lang="en-US" b="1" baseline="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F5594F-88FA-48A2-AF50-475CA5C60A0E}" type="slidenum">
              <a:rPr lang="en-GB" smtClean="0"/>
              <a:pPr/>
              <a:t>20</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aseline="0" dirty="0"/>
              <a:t>Imagine that you want to examine whether use of a World Wide Web virtual classroom improves student understanding of course material.</a:t>
            </a:r>
          </a:p>
          <a:p>
            <a:pPr eaLnBrk="1" hangingPunct="1"/>
            <a:r>
              <a:rPr lang="en-US" baseline="0" dirty="0"/>
              <a:t> </a:t>
            </a:r>
          </a:p>
          <a:p>
            <a:pPr eaLnBrk="1" hangingPunct="1"/>
            <a:r>
              <a:rPr lang="en-US" b="1" baseline="0" dirty="0"/>
              <a:t>Conclusion validity: </a:t>
            </a:r>
            <a:r>
              <a:rPr lang="en-US" b="0" baseline="0" dirty="0"/>
              <a:t> In this study, is there a relationship between the two variables? In the context of the example, the question might be worded: in this study, is there a relationship between the WWW site and knowledge of course material? There are several conclusions for inferences you might draw to answer such question, relationship or positive relationship. </a:t>
            </a:r>
          </a:p>
          <a:p>
            <a:pPr eaLnBrk="1" hangingPunct="1"/>
            <a:endParaRPr lang="en-US" b="0" baseline="0" dirty="0"/>
          </a:p>
          <a:p>
            <a:pPr eaLnBrk="1" hangingPunct="1"/>
            <a:r>
              <a:rPr lang="en-US" b="1" baseline="0" dirty="0"/>
              <a:t>Internal validity: </a:t>
            </a:r>
            <a:r>
              <a:rPr lang="en-US" b="0" baseline="0" dirty="0"/>
              <a:t>Assuming that there is a relationship in this study, is the relationship a causal one? Just because you find that use of WWW site and </a:t>
            </a:r>
            <a:r>
              <a:rPr lang="en-US" b="0" baseline="0" dirty="0" err="1"/>
              <a:t>knowlledge</a:t>
            </a:r>
            <a:r>
              <a:rPr lang="en-US" b="0" baseline="0" dirty="0"/>
              <a:t> are correlated, you can’t necessarily assume that WWW site use cause the knowledge. Both could, for example, be caused by the same factor. For instance, it may be that wealthier students, who have greater resources, would be more likely to have access to a WWW site and would </a:t>
            </a:r>
            <a:r>
              <a:rPr lang="en-US" b="0" baseline="0" dirty="0" err="1"/>
              <a:t>ecel</a:t>
            </a:r>
            <a:r>
              <a:rPr lang="en-US" b="0" baseline="0" dirty="0"/>
              <a:t> on objective tests. Another issues compromising internal validity concerns the lurk variable and the confounding variables discussed later.</a:t>
            </a:r>
          </a:p>
          <a:p>
            <a:pPr eaLnBrk="1" hangingPunct="1"/>
            <a:endParaRPr lang="en-US" b="1" baseline="0" dirty="0"/>
          </a:p>
          <a:p>
            <a:pPr eaLnBrk="1" hangingPunct="1"/>
            <a:r>
              <a:rPr lang="en-US" b="1" baseline="0" dirty="0"/>
              <a:t>Construct validity: </a:t>
            </a:r>
            <a:r>
              <a:rPr lang="en-US" b="0" baseline="0" dirty="0"/>
              <a:t> Assuming there is a causal relationship in this study, can you claim that the program reflected your construct of the program well and that your measure reflected well you idea of the construct of the measure? In simpler terms, did you implement the program you intended to implement and did you measure the outcome you wanted to measure?</a:t>
            </a:r>
          </a:p>
          <a:p>
            <a:pPr eaLnBrk="1" hangingPunct="1"/>
            <a:endParaRPr lang="en-US" b="0" baseline="0" dirty="0"/>
          </a:p>
          <a:p>
            <a:pPr eaLnBrk="1" hangingPunct="1"/>
            <a:r>
              <a:rPr lang="en-US" b="1" baseline="0" dirty="0"/>
              <a:t>External validity: </a:t>
            </a:r>
            <a:r>
              <a:rPr lang="en-US" b="0" baseline="0" dirty="0"/>
              <a:t> Assuming that there is a causal relationship in this study between the constructs of the cause and the effect, can you generalize this effect to other persons, places, or times?</a:t>
            </a:r>
            <a:endParaRPr lang="en-US" b="1" baseline="0" dirty="0"/>
          </a:p>
        </p:txBody>
      </p:sp>
    </p:spTree>
    <p:extLst>
      <p:ext uri="{BB962C8B-B14F-4D97-AF65-F5344CB8AC3E}">
        <p14:creationId xmlns:p14="http://schemas.microsoft.com/office/powerpoint/2010/main" val="671172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F5594F-88FA-48A2-AF50-475CA5C60A0E}" type="slidenum">
              <a:rPr lang="en-GB" smtClean="0"/>
              <a:pPr/>
              <a:t>21</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b="1" baseline="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spcBef>
                <a:spcPct val="0"/>
              </a:spcBef>
              <a:spcAft>
                <a:spcPct val="0"/>
              </a:spcAft>
              <a:defRPr>
                <a:solidFill>
                  <a:schemeClr val="tx1"/>
                </a:solidFill>
                <a:latin typeface="Arial" charset="0"/>
              </a:defRPr>
            </a:lvl6pPr>
            <a:lvl7pPr marL="2916227" indent="-224325" eaLnBrk="0" fontAlgn="base" hangingPunct="0">
              <a:spcBef>
                <a:spcPct val="0"/>
              </a:spcBef>
              <a:spcAft>
                <a:spcPct val="0"/>
              </a:spcAft>
              <a:defRPr>
                <a:solidFill>
                  <a:schemeClr val="tx1"/>
                </a:solidFill>
                <a:latin typeface="Arial" charset="0"/>
              </a:defRPr>
            </a:lvl7pPr>
            <a:lvl8pPr marL="3364878" indent="-224325" eaLnBrk="0" fontAlgn="base" hangingPunct="0">
              <a:spcBef>
                <a:spcPct val="0"/>
              </a:spcBef>
              <a:spcAft>
                <a:spcPct val="0"/>
              </a:spcAft>
              <a:defRPr>
                <a:solidFill>
                  <a:schemeClr val="tx1"/>
                </a:solidFill>
                <a:latin typeface="Arial" charset="0"/>
              </a:defRPr>
            </a:lvl8pPr>
            <a:lvl9pPr marL="3813528" indent="-224325" eaLnBrk="0" fontAlgn="base" hangingPunct="0">
              <a:spcBef>
                <a:spcPct val="0"/>
              </a:spcBef>
              <a:spcAft>
                <a:spcPct val="0"/>
              </a:spcAft>
              <a:defRPr>
                <a:solidFill>
                  <a:schemeClr val="tx1"/>
                </a:solidFill>
                <a:latin typeface="Arial" charset="0"/>
              </a:defRPr>
            </a:lvl9pPr>
          </a:lstStyle>
          <a:p>
            <a:pPr eaLnBrk="1" hangingPunct="1"/>
            <a:fld id="{E509ADB2-7EFC-4E76-8741-DF19C46AF0FE}" type="slidenum">
              <a:rPr lang="fr-CA" smtClean="0"/>
              <a:pPr eaLnBrk="1" hangingPunct="1"/>
              <a:t>2</a:t>
            </a:fld>
            <a:endParaRPr lang="fr-CA"/>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1" eaLnBrk="1" hangingPunct="1">
              <a:buFontTx/>
              <a:buNone/>
            </a:pPr>
            <a:endParaRPr lang="en-CA" dirty="0"/>
          </a:p>
        </p:txBody>
      </p:sp>
    </p:spTree>
    <p:extLst>
      <p:ext uri="{BB962C8B-B14F-4D97-AF65-F5344CB8AC3E}">
        <p14:creationId xmlns:p14="http://schemas.microsoft.com/office/powerpoint/2010/main" val="2625909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spcBef>
                <a:spcPct val="0"/>
              </a:spcBef>
              <a:spcAft>
                <a:spcPct val="0"/>
              </a:spcAft>
              <a:defRPr>
                <a:solidFill>
                  <a:schemeClr val="tx1"/>
                </a:solidFill>
                <a:latin typeface="Arial" charset="0"/>
              </a:defRPr>
            </a:lvl6pPr>
            <a:lvl7pPr marL="2916227" indent="-224325" eaLnBrk="0" fontAlgn="base" hangingPunct="0">
              <a:spcBef>
                <a:spcPct val="0"/>
              </a:spcBef>
              <a:spcAft>
                <a:spcPct val="0"/>
              </a:spcAft>
              <a:defRPr>
                <a:solidFill>
                  <a:schemeClr val="tx1"/>
                </a:solidFill>
                <a:latin typeface="Arial" charset="0"/>
              </a:defRPr>
            </a:lvl7pPr>
            <a:lvl8pPr marL="3364878" indent="-224325" eaLnBrk="0" fontAlgn="base" hangingPunct="0">
              <a:spcBef>
                <a:spcPct val="0"/>
              </a:spcBef>
              <a:spcAft>
                <a:spcPct val="0"/>
              </a:spcAft>
              <a:defRPr>
                <a:solidFill>
                  <a:schemeClr val="tx1"/>
                </a:solidFill>
                <a:latin typeface="Arial" charset="0"/>
              </a:defRPr>
            </a:lvl8pPr>
            <a:lvl9pPr marL="3813528" indent="-224325" eaLnBrk="0" fontAlgn="base" hangingPunct="0">
              <a:spcBef>
                <a:spcPct val="0"/>
              </a:spcBef>
              <a:spcAft>
                <a:spcPct val="0"/>
              </a:spcAft>
              <a:defRPr>
                <a:solidFill>
                  <a:schemeClr val="tx1"/>
                </a:solidFill>
                <a:latin typeface="Arial" charset="0"/>
              </a:defRPr>
            </a:lvl9pPr>
          </a:lstStyle>
          <a:p>
            <a:pPr eaLnBrk="1" hangingPunct="1"/>
            <a:fld id="{E509ADB2-7EFC-4E76-8741-DF19C46AF0FE}" type="slidenum">
              <a:rPr lang="fr-CA" smtClean="0"/>
              <a:pPr eaLnBrk="1" hangingPunct="1"/>
              <a:t>4</a:t>
            </a:fld>
            <a:endParaRPr lang="fr-CA"/>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1" eaLnBrk="1" hangingPunct="1">
              <a:buFontTx/>
              <a:buNone/>
            </a:pPr>
            <a:endParaRPr lang="en-CA" dirty="0"/>
          </a:p>
        </p:txBody>
      </p:sp>
    </p:spTree>
    <p:extLst>
      <p:ext uri="{BB962C8B-B14F-4D97-AF65-F5344CB8AC3E}">
        <p14:creationId xmlns:p14="http://schemas.microsoft.com/office/powerpoint/2010/main" val="755547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C9C6184-CA0D-464C-BB31-3DBCA2F1F95F}" type="slidenum">
              <a:rPr lang="fr-CA" smtClean="0"/>
              <a:t>5</a:t>
            </a:fld>
            <a:endParaRPr lang="fr-CA"/>
          </a:p>
        </p:txBody>
      </p:sp>
    </p:spTree>
    <p:extLst>
      <p:ext uri="{BB962C8B-B14F-4D97-AF65-F5344CB8AC3E}">
        <p14:creationId xmlns:p14="http://schemas.microsoft.com/office/powerpoint/2010/main" val="422726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a:t>Temporal </a:t>
            </a:r>
            <a:r>
              <a:rPr lang="fr-FR" baseline="0" dirty="0" err="1"/>
              <a:t>precedence</a:t>
            </a:r>
            <a:r>
              <a:rPr lang="fr-FR" baseline="0" dirty="0"/>
              <a:t> </a:t>
            </a:r>
            <a:r>
              <a:rPr lang="fr-FR" baseline="0" dirty="0" err="1"/>
              <a:t>is</a:t>
            </a:r>
            <a:r>
              <a:rPr lang="fr-FR" baseline="0" dirty="0"/>
              <a:t> </a:t>
            </a:r>
            <a:r>
              <a:rPr lang="fr-FR" baseline="0" dirty="0" err="1"/>
              <a:t>established</a:t>
            </a:r>
            <a:r>
              <a:rPr lang="fr-FR" baseline="0" dirty="0"/>
              <a:t> in </a:t>
            </a:r>
            <a:r>
              <a:rPr lang="fr-FR" baseline="0" dirty="0" err="1"/>
              <a:t>experimental</a:t>
            </a:r>
            <a:r>
              <a:rPr lang="fr-FR" baseline="0" dirty="0"/>
              <a:t> or quasi-</a:t>
            </a:r>
            <a:r>
              <a:rPr lang="fr-FR" baseline="0" dirty="0" err="1"/>
              <a:t>experimental</a:t>
            </a:r>
            <a:r>
              <a:rPr lang="fr-FR" baseline="0" dirty="0"/>
              <a:t> design </a:t>
            </a:r>
            <a:r>
              <a:rPr lang="fr-FR" baseline="0" dirty="0" err="1"/>
              <a:t>when</a:t>
            </a:r>
            <a:r>
              <a:rPr lang="fr-FR" baseline="0" dirty="0"/>
              <a:t> </a:t>
            </a:r>
            <a:r>
              <a:rPr lang="fr-FR" baseline="0" dirty="0" err="1"/>
              <a:t>treatment</a:t>
            </a:r>
            <a:r>
              <a:rPr lang="fr-FR" baseline="0" dirty="0"/>
              <a:t> </a:t>
            </a:r>
            <a:r>
              <a:rPr lang="fr-FR" baseline="0" dirty="0" err="1"/>
              <a:t>clearly</a:t>
            </a:r>
            <a:r>
              <a:rPr lang="fr-FR" baseline="0" dirty="0"/>
              <a:t> </a:t>
            </a:r>
            <a:r>
              <a:rPr lang="fr-FR" baseline="0" dirty="0" err="1"/>
              <a:t>begins</a:t>
            </a:r>
            <a:r>
              <a:rPr lang="fr-FR" baseline="0" dirty="0"/>
              <a:t> (and </a:t>
            </a:r>
            <a:r>
              <a:rPr lang="fr-FR" baseline="0" dirty="0" err="1"/>
              <a:t>perhaps</a:t>
            </a:r>
            <a:r>
              <a:rPr lang="fr-FR" baseline="0" dirty="0"/>
              <a:t> ends, </a:t>
            </a:r>
            <a:r>
              <a:rPr lang="fr-FR" baseline="0" dirty="0" err="1"/>
              <a:t>too</a:t>
            </a:r>
            <a:r>
              <a:rPr lang="fr-FR" baseline="0" dirty="0"/>
              <a:t>) </a:t>
            </a:r>
            <a:r>
              <a:rPr lang="fr-FR" baseline="0" dirty="0" err="1"/>
              <a:t>before</a:t>
            </a:r>
            <a:r>
              <a:rPr lang="fr-FR" baseline="0" dirty="0"/>
              <a:t> </a:t>
            </a:r>
            <a:r>
              <a:rPr lang="fr-FR" baseline="0" dirty="0" err="1"/>
              <a:t>outcome</a:t>
            </a:r>
            <a:r>
              <a:rPr lang="fr-FR" baseline="0" dirty="0"/>
              <a:t> </a:t>
            </a:r>
            <a:r>
              <a:rPr lang="fr-FR" baseline="0" dirty="0" err="1"/>
              <a:t>is</a:t>
            </a:r>
            <a:r>
              <a:rPr lang="fr-FR" baseline="0" dirty="0"/>
              <a:t> </a:t>
            </a:r>
            <a:r>
              <a:rPr lang="fr-FR" baseline="0" dirty="0" err="1"/>
              <a:t>measured</a:t>
            </a:r>
            <a:r>
              <a:rPr lang="fr-FR" baseline="0" dirty="0"/>
              <a:t>. </a:t>
            </a:r>
            <a:r>
              <a:rPr lang="fr-FR" baseline="0" dirty="0" err="1"/>
              <a:t>However</a:t>
            </a:r>
            <a:r>
              <a:rPr lang="fr-FR" baseline="0" dirty="0"/>
              <a:t>, if all variables are </a:t>
            </a:r>
            <a:r>
              <a:rPr lang="fr-FR" baseline="0" dirty="0" err="1"/>
              <a:t>simultaneously</a:t>
            </a:r>
            <a:r>
              <a:rPr lang="fr-FR" baseline="0" dirty="0"/>
              <a:t> </a:t>
            </a:r>
            <a:r>
              <a:rPr lang="fr-FR" baseline="0" dirty="0" err="1"/>
              <a:t>measured</a:t>
            </a:r>
            <a:r>
              <a:rPr lang="fr-FR" baseline="0" dirty="0"/>
              <a:t>- as </a:t>
            </a:r>
            <a:r>
              <a:rPr lang="fr-FR" baseline="0" dirty="0" err="1"/>
              <a:t>is</a:t>
            </a:r>
            <a:r>
              <a:rPr lang="fr-FR" baseline="0" dirty="0"/>
              <a:t> </a:t>
            </a:r>
            <a:r>
              <a:rPr lang="fr-FR" baseline="0" dirty="0" err="1"/>
              <a:t>generally</a:t>
            </a:r>
            <a:r>
              <a:rPr lang="fr-FR" baseline="0" dirty="0"/>
              <a:t> </a:t>
            </a:r>
            <a:r>
              <a:rPr lang="fr-FR" baseline="0" dirty="0" err="1"/>
              <a:t>true</a:t>
            </a:r>
            <a:r>
              <a:rPr lang="fr-FR" baseline="0" dirty="0"/>
              <a:t> in </a:t>
            </a:r>
            <a:r>
              <a:rPr lang="fr-FR" baseline="0" dirty="0" err="1"/>
              <a:t>nonesperimental</a:t>
            </a:r>
            <a:r>
              <a:rPr lang="fr-FR" baseline="0" dirty="0"/>
              <a:t> designs, </a:t>
            </a:r>
            <a:r>
              <a:rPr lang="fr-FR" baseline="0" dirty="0" err="1"/>
              <a:t>then</a:t>
            </a:r>
            <a:r>
              <a:rPr lang="fr-FR" baseline="0" dirty="0"/>
              <a:t> temporal </a:t>
            </a:r>
            <a:r>
              <a:rPr lang="fr-FR" baseline="0" dirty="0" err="1"/>
              <a:t>precedence</a:t>
            </a:r>
            <a:r>
              <a:rPr lang="fr-FR" baseline="0" dirty="0"/>
              <a:t> </a:t>
            </a:r>
            <a:r>
              <a:rPr lang="fr-FR" baseline="0" dirty="0" err="1"/>
              <a:t>may</a:t>
            </a:r>
            <a:r>
              <a:rPr lang="fr-FR" baseline="0" dirty="0"/>
              <a:t> </a:t>
            </a:r>
            <a:r>
              <a:rPr lang="fr-FR" baseline="0" dirty="0" err="1"/>
              <a:t>be</a:t>
            </a:r>
            <a:r>
              <a:rPr lang="fr-FR" baseline="0" dirty="0"/>
              <a:t> </a:t>
            </a:r>
            <a:r>
              <a:rPr lang="fr-FR" baseline="0" dirty="0" err="1"/>
              <a:t>ambiguous</a:t>
            </a:r>
            <a:r>
              <a:rPr lang="fr-FR" baseline="0" dirty="0"/>
              <a:t>; </a:t>
            </a:r>
            <a:r>
              <a:rPr lang="fr-FR" baseline="0" dirty="0" err="1"/>
              <a:t>that</a:t>
            </a:r>
            <a:r>
              <a:rPr lang="fr-FR" baseline="0" dirty="0"/>
              <a:t> </a:t>
            </a:r>
            <a:r>
              <a:rPr lang="fr-FR" baseline="0" dirty="0" err="1"/>
              <a:t>is</a:t>
            </a:r>
            <a:r>
              <a:rPr lang="fr-FR" baseline="0" dirty="0"/>
              <a:t>, </a:t>
            </a:r>
            <a:r>
              <a:rPr lang="fr-FR" baseline="0" dirty="0" err="1"/>
              <a:t>which</a:t>
            </a:r>
            <a:r>
              <a:rPr lang="fr-FR" baseline="0" dirty="0"/>
              <a:t> variable </a:t>
            </a:r>
            <a:r>
              <a:rPr lang="fr-FR" baseline="0" dirty="0" err="1"/>
              <a:t>is</a:t>
            </a:r>
            <a:r>
              <a:rPr lang="fr-FR" baseline="0" dirty="0"/>
              <a:t> the cause and </a:t>
            </a:r>
            <a:r>
              <a:rPr lang="fr-FR" baseline="0" dirty="0" err="1"/>
              <a:t>which</a:t>
            </a:r>
            <a:r>
              <a:rPr lang="fr-FR" baseline="0" dirty="0"/>
              <a:t> </a:t>
            </a:r>
            <a:r>
              <a:rPr lang="fr-FR" baseline="0" dirty="0" err="1"/>
              <a:t>is</a:t>
            </a:r>
            <a:r>
              <a:rPr lang="fr-FR" baseline="0" dirty="0"/>
              <a:t> the </a:t>
            </a:r>
            <a:r>
              <a:rPr lang="fr-FR" baseline="0" dirty="0" err="1"/>
              <a:t>effect</a:t>
            </a:r>
            <a:r>
              <a:rPr lang="fr-FR" baseline="0" dirty="0"/>
              <a:t>? </a:t>
            </a:r>
          </a:p>
          <a:p>
            <a:endParaRPr lang="fr-FR" baseline="0" dirty="0"/>
          </a:p>
          <a:p>
            <a:r>
              <a:rPr lang="fr-FR" baseline="0" dirty="0"/>
              <a:t>The condition about the absence of plausible alternative </a:t>
            </a:r>
            <a:r>
              <a:rPr lang="fr-FR" baseline="0" dirty="0" err="1"/>
              <a:t>explanations</a:t>
            </a:r>
            <a:r>
              <a:rPr lang="fr-FR" baseline="0" dirty="0"/>
              <a:t> (isolation) </a:t>
            </a:r>
            <a:r>
              <a:rPr lang="fr-FR" baseline="0" dirty="0" err="1"/>
              <a:t>is</a:t>
            </a:r>
            <a:r>
              <a:rPr lang="fr-FR" baseline="0" dirty="0"/>
              <a:t> </a:t>
            </a:r>
            <a:r>
              <a:rPr lang="fr-FR" baseline="0" dirty="0" err="1"/>
              <a:t>typically</a:t>
            </a:r>
            <a:r>
              <a:rPr lang="fr-FR" baseline="0" dirty="0"/>
              <a:t> the </a:t>
            </a:r>
            <a:r>
              <a:rPr lang="fr-FR" baseline="0" dirty="0" err="1"/>
              <a:t>most</a:t>
            </a:r>
            <a:r>
              <a:rPr lang="fr-FR" baseline="0" dirty="0"/>
              <a:t> </a:t>
            </a:r>
            <a:r>
              <a:rPr lang="fr-FR" baseline="0" dirty="0" err="1"/>
              <a:t>challenging</a:t>
            </a:r>
            <a:r>
              <a:rPr lang="fr-FR" baseline="0" dirty="0"/>
              <a:t>. This </a:t>
            </a:r>
            <a:r>
              <a:rPr lang="fr-FR" baseline="0" dirty="0" err="1"/>
              <a:t>is</a:t>
            </a:r>
            <a:r>
              <a:rPr lang="fr-FR" baseline="0" dirty="0"/>
              <a:t> </a:t>
            </a:r>
            <a:r>
              <a:rPr lang="fr-FR" baseline="0" dirty="0" err="1"/>
              <a:t>so</a:t>
            </a:r>
            <a:r>
              <a:rPr lang="fr-FR" baseline="0" dirty="0"/>
              <a:t> </a:t>
            </a:r>
            <a:r>
              <a:rPr lang="fr-FR" baseline="0" dirty="0" err="1"/>
              <a:t>because</a:t>
            </a:r>
            <a:r>
              <a:rPr lang="fr-FR" baseline="0" dirty="0"/>
              <a:t> </a:t>
            </a:r>
            <a:r>
              <a:rPr lang="fr-FR" baseline="0" dirty="0" err="1"/>
              <a:t>it</a:t>
            </a:r>
            <a:r>
              <a:rPr lang="fr-FR" baseline="0" dirty="0"/>
              <a:t> </a:t>
            </a:r>
            <a:r>
              <a:rPr lang="fr-FR" baseline="0" dirty="0" err="1"/>
              <a:t>is</a:t>
            </a:r>
            <a:r>
              <a:rPr lang="fr-FR" baseline="0" dirty="0"/>
              <a:t> </a:t>
            </a:r>
            <a:r>
              <a:rPr lang="fr-FR" baseline="0" dirty="0" err="1"/>
              <a:t>virtually</a:t>
            </a:r>
            <a:r>
              <a:rPr lang="fr-FR" baseline="0" dirty="0"/>
              <a:t> impossible to control all plausible </a:t>
            </a:r>
            <a:r>
              <a:rPr lang="fr-FR" baseline="0" dirty="0" err="1"/>
              <a:t>extraneous</a:t>
            </a:r>
            <a:r>
              <a:rPr lang="fr-FR" baseline="0" dirty="0"/>
              <a:t> variables, in a </a:t>
            </a:r>
            <a:r>
              <a:rPr lang="fr-FR" baseline="0" dirty="0" err="1"/>
              <a:t>particular</a:t>
            </a:r>
            <a:r>
              <a:rPr lang="fr-FR" baseline="0" dirty="0"/>
              <a:t> </a:t>
            </a:r>
            <a:r>
              <a:rPr lang="fr-FR" baseline="0" dirty="0" err="1"/>
              <a:t>study</a:t>
            </a:r>
            <a:r>
              <a:rPr lang="fr-FR" baseline="0" dirty="0"/>
              <a:t>. A plausible alternative </a:t>
            </a:r>
            <a:r>
              <a:rPr lang="fr-FR" baseline="0" dirty="0" err="1"/>
              <a:t>explanation</a:t>
            </a:r>
            <a:r>
              <a:rPr lang="fr-FR" baseline="0" dirty="0"/>
              <a:t> </a:t>
            </a:r>
            <a:r>
              <a:rPr lang="fr-FR" baseline="0" dirty="0" err="1"/>
              <a:t>is</a:t>
            </a:r>
            <a:r>
              <a:rPr lang="fr-FR" baseline="0" dirty="0"/>
              <a:t> </a:t>
            </a:r>
            <a:r>
              <a:rPr lang="fr-FR" baseline="0" dirty="0" err="1"/>
              <a:t>also</a:t>
            </a:r>
            <a:r>
              <a:rPr lang="fr-FR" baseline="0" dirty="0"/>
              <a:t> a </a:t>
            </a:r>
            <a:r>
              <a:rPr lang="fr-FR" baseline="0" dirty="0" err="1"/>
              <a:t>threat</a:t>
            </a:r>
            <a:r>
              <a:rPr lang="fr-FR" baseline="0" dirty="0"/>
              <a:t> to </a:t>
            </a:r>
            <a:r>
              <a:rPr lang="fr-FR" baseline="0" dirty="0" err="1"/>
              <a:t>internal</a:t>
            </a:r>
            <a:r>
              <a:rPr lang="fr-FR" baseline="0" dirty="0"/>
              <a:t> </a:t>
            </a:r>
            <a:r>
              <a:rPr lang="fr-FR" baseline="0" dirty="0" err="1"/>
              <a:t>validity</a:t>
            </a:r>
            <a:endParaRPr lang="fr-FR"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6</a:t>
            </a:fld>
            <a:endParaRPr lang="fr-CA"/>
          </a:p>
        </p:txBody>
      </p:sp>
    </p:spTree>
    <p:extLst>
      <p:ext uri="{BB962C8B-B14F-4D97-AF65-F5344CB8AC3E}">
        <p14:creationId xmlns:p14="http://schemas.microsoft.com/office/powerpoint/2010/main" val="229341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12</a:t>
            </a:fld>
            <a:endParaRPr lang="fr-CA"/>
          </a:p>
        </p:txBody>
      </p:sp>
    </p:spTree>
    <p:extLst>
      <p:ext uri="{BB962C8B-B14F-4D97-AF65-F5344CB8AC3E}">
        <p14:creationId xmlns:p14="http://schemas.microsoft.com/office/powerpoint/2010/main" val="292435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F5594F-88FA-48A2-AF50-475CA5C60A0E}" type="slidenum">
              <a:rPr lang="en-GB" smtClean="0"/>
              <a:pPr/>
              <a:t>13</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Quality is one of the most important issues in research. I introduce the idea of validity to</a:t>
            </a:r>
            <a:r>
              <a:rPr lang="en-US" baseline="0" dirty="0"/>
              <a:t> refer to the quality of various conclusions you might reach based on a research project.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Validity can be defined as the best available approximation to the truth of a given proposition, inference, or conclusion. Researchers make lots</a:t>
            </a:r>
            <a:r>
              <a:rPr lang="en-US" baseline="0" dirty="0"/>
              <a:t> of different inferences or conclusions while conducting research. Many of these are related to the process of doing research and are not the major hypotheses of the study. Nevertheless, like the bricks that go into building a wall, these intermediate processes and methodological propositions provide the foundation for the substantive conclusions that they wish to address. For instance, virtually all social research involves measurement or observation, and, no matter what researchers measure or observe, they are concerned with whether they are measuring what they intend to measure or with how their observations are influenced by the circumstances in which they are made. They reach conclusions about the quality of their measures – conclusions that will play an important role in addressing the broader substantive issues of their study.</a:t>
            </a:r>
            <a:endParaRPr lang="en-US" dirty="0"/>
          </a:p>
          <a:p>
            <a:pPr eaLnBrk="1" hangingPunct="1"/>
            <a:endParaRPr lang="en-US" baseline="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F5594F-88FA-48A2-AF50-475CA5C60A0E}" type="slidenum">
              <a:rPr lang="en-GB" smtClean="0"/>
              <a:pPr/>
              <a:t>14</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aseline="0" dirty="0"/>
              <a:t>Validity is typically subdivides into four types. They built on one another, and each type addresses a specific methodological question.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F5594F-88FA-48A2-AF50-475CA5C60A0E}" type="slidenum">
              <a:rPr lang="en-GB" smtClean="0"/>
              <a:pPr/>
              <a:t>15</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b="1" baseline="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2013-03-11</a:t>
            </a:r>
            <a:endParaRPr lang="fr-CA"/>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fr-CA"/>
              <a:t>Standardisation</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2B9F491-68E5-4496-88C3-8824F914EEEC}" type="slidenum">
              <a:rPr lang="fr-CA" smtClean="0"/>
              <a:t>‹#›</a:t>
            </a:fld>
            <a:endParaRPr lang="fr-CA"/>
          </a:p>
        </p:txBody>
      </p:sp>
    </p:spTree>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2013-03-11</a:t>
            </a:r>
            <a:endParaRPr lang="fr-CA"/>
          </a:p>
        </p:txBody>
      </p:sp>
      <p:sp>
        <p:nvSpPr>
          <p:cNvPr id="5" name="Footer Placeholder 4"/>
          <p:cNvSpPr>
            <a:spLocks noGrp="1"/>
          </p:cNvSpPr>
          <p:nvPr>
            <p:ph type="ftr" sz="quarter" idx="11"/>
          </p:nvPr>
        </p:nvSpPr>
        <p:spPr/>
        <p:txBody>
          <a:bodyPr/>
          <a:lstStyle/>
          <a:p>
            <a:r>
              <a:rPr lang="fr-CA"/>
              <a:t>Standardisation</a:t>
            </a:r>
          </a:p>
        </p:txBody>
      </p:sp>
      <p:sp>
        <p:nvSpPr>
          <p:cNvPr id="6" name="Slide Number Placeholder 5"/>
          <p:cNvSpPr>
            <a:spLocks noGrp="1"/>
          </p:cNvSpPr>
          <p:nvPr>
            <p:ph type="sldNum" sz="quarter" idx="12"/>
          </p:nvPr>
        </p:nvSpPr>
        <p:spPr/>
        <p:txBody>
          <a:bodyPr/>
          <a:lstStyle/>
          <a:p>
            <a:fld id="{E2B9F491-68E5-4496-88C3-8824F914EEEC}" type="slidenum">
              <a:rPr lang="fr-CA" smtClean="0"/>
              <a:t>‹#›</a:t>
            </a:fld>
            <a:endParaRPr lang="fr-CA"/>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2013-03-11</a:t>
            </a:r>
            <a:endParaRPr lang="fr-CA"/>
          </a:p>
        </p:txBody>
      </p:sp>
      <p:sp>
        <p:nvSpPr>
          <p:cNvPr id="5" name="Footer Placeholder 4"/>
          <p:cNvSpPr>
            <a:spLocks noGrp="1"/>
          </p:cNvSpPr>
          <p:nvPr>
            <p:ph type="ftr" sz="quarter" idx="11"/>
          </p:nvPr>
        </p:nvSpPr>
        <p:spPr>
          <a:xfrm>
            <a:off x="457201" y="6248207"/>
            <a:ext cx="5573483" cy="365125"/>
          </a:xfrm>
        </p:spPr>
        <p:txBody>
          <a:bodyPr/>
          <a:lstStyle/>
          <a:p>
            <a:r>
              <a:rPr lang="fr-CA"/>
              <a:t>Standardisation</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2B9F491-68E5-4496-88C3-8824F914EEEC}" type="slidenum">
              <a:rPr lang="fr-CA" smtClean="0"/>
              <a:t>‹#›</a:t>
            </a:fld>
            <a:endParaRPr lang="fr-CA"/>
          </a:p>
        </p:txBody>
      </p:sp>
    </p:spTree>
  </p:cSld>
  <p:clrMapOvr>
    <a:overrideClrMapping bg1="lt1" tx1="dk1" bg2="lt2" tx2="dk2" accent1="accent1" accent2="accent2" accent3="accent3" accent4="accent4" accent5="accent5" accent6="accent6" hlink="hlink" folHlink="folHlink"/>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2013-03-11</a:t>
            </a:r>
            <a:endParaRPr lang="fr-CA"/>
          </a:p>
        </p:txBody>
      </p:sp>
      <p:sp>
        <p:nvSpPr>
          <p:cNvPr id="5" name="Footer Placeholder 4"/>
          <p:cNvSpPr>
            <a:spLocks noGrp="1"/>
          </p:cNvSpPr>
          <p:nvPr>
            <p:ph type="ftr" sz="quarter" idx="11"/>
          </p:nvPr>
        </p:nvSpPr>
        <p:spPr/>
        <p:txBody>
          <a:bodyPr/>
          <a:lstStyle/>
          <a:p>
            <a:r>
              <a:rPr lang="fr-CA"/>
              <a:t>Standardisation</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2B9F491-68E5-4496-88C3-8824F914EEEC}" type="slidenum">
              <a:rPr lang="fr-CA" smtClean="0"/>
              <a:t>‹#›</a:t>
            </a:fld>
            <a:endParaRPr lang="fr-CA"/>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2013-03-11</a:t>
            </a:r>
            <a:endParaRPr lang="fr-CA"/>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B9F491-68E5-4496-88C3-8824F914EEEC}" type="slidenum">
              <a:rPr lang="fr-CA" smtClean="0"/>
              <a:t>‹#›</a:t>
            </a:fld>
            <a:endParaRPr lang="fr-CA"/>
          </a:p>
        </p:txBody>
      </p:sp>
      <p:sp>
        <p:nvSpPr>
          <p:cNvPr id="14" name="Footer Placeholder 13"/>
          <p:cNvSpPr>
            <a:spLocks noGrp="1"/>
          </p:cNvSpPr>
          <p:nvPr>
            <p:ph type="ftr" sz="quarter" idx="12"/>
          </p:nvPr>
        </p:nvSpPr>
        <p:spPr/>
        <p:txBody>
          <a:bodyPr/>
          <a:lstStyle/>
          <a:p>
            <a:r>
              <a:rPr lang="fr-CA"/>
              <a:t>Standardisation</a:t>
            </a:r>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2013-03-11</a:t>
            </a:r>
            <a:endParaRPr lang="fr-CA"/>
          </a:p>
        </p:txBody>
      </p:sp>
      <p:sp>
        <p:nvSpPr>
          <p:cNvPr id="10" name="Slide Number Placeholder 9"/>
          <p:cNvSpPr>
            <a:spLocks noGrp="1"/>
          </p:cNvSpPr>
          <p:nvPr>
            <p:ph type="sldNum" sz="quarter" idx="16"/>
          </p:nvPr>
        </p:nvSpPr>
        <p:spPr/>
        <p:txBody>
          <a:bodyPr rtlCol="0"/>
          <a:lstStyle/>
          <a:p>
            <a:fld id="{E2B9F491-68E5-4496-88C3-8824F914EEEC}" type="slidenum">
              <a:rPr lang="fr-CA" smtClean="0"/>
              <a:t>‹#›</a:t>
            </a:fld>
            <a:endParaRPr lang="fr-CA"/>
          </a:p>
        </p:txBody>
      </p:sp>
      <p:sp>
        <p:nvSpPr>
          <p:cNvPr id="12" name="Footer Placeholder 11"/>
          <p:cNvSpPr>
            <a:spLocks noGrp="1"/>
          </p:cNvSpPr>
          <p:nvPr>
            <p:ph type="ftr" sz="quarter" idx="17"/>
          </p:nvPr>
        </p:nvSpPr>
        <p:spPr/>
        <p:txBody>
          <a:bodyPr rtlCol="0"/>
          <a:lstStyle/>
          <a:p>
            <a:r>
              <a:rPr lang="fr-CA"/>
              <a:t>Standardisation</a:t>
            </a: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2013-03-11</a:t>
            </a:r>
            <a:endParaRPr lang="fr-CA"/>
          </a:p>
        </p:txBody>
      </p:sp>
      <p:sp>
        <p:nvSpPr>
          <p:cNvPr id="12" name="Slide Number Placeholder 11"/>
          <p:cNvSpPr>
            <a:spLocks noGrp="1"/>
          </p:cNvSpPr>
          <p:nvPr>
            <p:ph type="sldNum" sz="quarter" idx="16"/>
          </p:nvPr>
        </p:nvSpPr>
        <p:spPr/>
        <p:txBody>
          <a:bodyPr rtlCol="0"/>
          <a:lstStyle/>
          <a:p>
            <a:fld id="{E2B9F491-68E5-4496-88C3-8824F914EEEC}" type="slidenum">
              <a:rPr lang="fr-CA" smtClean="0"/>
              <a:t>‹#›</a:t>
            </a:fld>
            <a:endParaRPr lang="fr-CA"/>
          </a:p>
        </p:txBody>
      </p:sp>
      <p:sp>
        <p:nvSpPr>
          <p:cNvPr id="14" name="Footer Placeholder 13"/>
          <p:cNvSpPr>
            <a:spLocks noGrp="1"/>
          </p:cNvSpPr>
          <p:nvPr>
            <p:ph type="ftr" sz="quarter" idx="17"/>
          </p:nvPr>
        </p:nvSpPr>
        <p:spPr/>
        <p:txBody>
          <a:bodyPr rtlCol="0"/>
          <a:lstStyle/>
          <a:p>
            <a:r>
              <a:rPr lang="fr-CA"/>
              <a:t>Standardisation</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2013-03-11</a:t>
            </a:r>
            <a:endParaRPr lang="fr-CA"/>
          </a:p>
        </p:txBody>
      </p:sp>
      <p:sp>
        <p:nvSpPr>
          <p:cNvPr id="4" name="Footer Placeholder 3"/>
          <p:cNvSpPr>
            <a:spLocks noGrp="1"/>
          </p:cNvSpPr>
          <p:nvPr>
            <p:ph type="ftr" sz="quarter" idx="11"/>
          </p:nvPr>
        </p:nvSpPr>
        <p:spPr/>
        <p:txBody>
          <a:bodyPr/>
          <a:lstStyle/>
          <a:p>
            <a:r>
              <a:rPr lang="fr-CA"/>
              <a:t>Standardisation</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2B9F491-68E5-4496-88C3-8824F914EEEC}" type="slidenum">
              <a:rPr lang="fr-CA" smtClean="0"/>
              <a:t>‹#›</a:t>
            </a:fld>
            <a:endParaRPr lang="fr-CA"/>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2013-03-11</a:t>
            </a:r>
            <a:endParaRPr lang="fr-CA"/>
          </a:p>
        </p:txBody>
      </p:sp>
      <p:sp>
        <p:nvSpPr>
          <p:cNvPr id="3" name="Footer Placeholder 2"/>
          <p:cNvSpPr>
            <a:spLocks noGrp="1"/>
          </p:cNvSpPr>
          <p:nvPr>
            <p:ph type="ftr" sz="quarter" idx="11"/>
          </p:nvPr>
        </p:nvSpPr>
        <p:spPr/>
        <p:txBody>
          <a:bodyPr/>
          <a:lstStyle/>
          <a:p>
            <a:r>
              <a:rPr lang="fr-CA"/>
              <a:t>Standardisation</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2B9F491-68E5-4496-88C3-8824F914EEEC}" type="slidenum">
              <a:rPr lang="fr-CA" smtClean="0"/>
              <a:t>‹#›</a:t>
            </a:fld>
            <a:endParaRPr lang="fr-CA"/>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2013-03-11</a:t>
            </a:r>
            <a:endParaRPr lang="fr-CA"/>
          </a:p>
        </p:txBody>
      </p:sp>
      <p:sp>
        <p:nvSpPr>
          <p:cNvPr id="6" name="Footer Placeholder 5"/>
          <p:cNvSpPr>
            <a:spLocks noGrp="1"/>
          </p:cNvSpPr>
          <p:nvPr>
            <p:ph type="ftr" sz="quarter" idx="11"/>
          </p:nvPr>
        </p:nvSpPr>
        <p:spPr/>
        <p:txBody>
          <a:bodyPr/>
          <a:lstStyle/>
          <a:p>
            <a:r>
              <a:rPr lang="fr-CA"/>
              <a:t>Standardisation</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2B9F491-68E5-4496-88C3-8824F914EEEC}" type="slidenum">
              <a:rPr lang="fr-CA" smtClean="0"/>
              <a:t>‹#›</a:t>
            </a:fld>
            <a:endParaRPr lang="fr-CA"/>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2013-03-11</a:t>
            </a:r>
            <a:endParaRPr lang="fr-CA"/>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2B9F491-68E5-4496-88C3-8824F914EEEC}" type="slidenum">
              <a:rPr lang="fr-CA" smtClean="0"/>
              <a:t>‹#›</a:t>
            </a:fld>
            <a:endParaRPr lang="fr-CA"/>
          </a:p>
        </p:txBody>
      </p:sp>
      <p:sp>
        <p:nvSpPr>
          <p:cNvPr id="14" name="Footer Placeholder 13"/>
          <p:cNvSpPr>
            <a:spLocks noGrp="1"/>
          </p:cNvSpPr>
          <p:nvPr>
            <p:ph type="ftr" sz="quarter" idx="12"/>
          </p:nvPr>
        </p:nvSpPr>
        <p:spPr>
          <a:xfrm>
            <a:off x="1600200" y="6248206"/>
            <a:ext cx="4572000" cy="365125"/>
          </a:xfrm>
        </p:spPr>
        <p:txBody>
          <a:bodyPr rtlCol="0"/>
          <a:lstStyle/>
          <a:p>
            <a:r>
              <a:rPr lang="fr-CA"/>
              <a:t>Standardisation</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2013-03-11</a:t>
            </a:r>
            <a:endParaRPr lang="fr-CA"/>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fr-CA"/>
              <a:t>Standardisation</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2B9F491-68E5-4496-88C3-8824F914EEEC}" type="slidenum">
              <a:rPr lang="fr-CA" smtClean="0"/>
              <a:t>‹#›</a:t>
            </a:fld>
            <a:endParaRPr lang="fr-CA"/>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docs.ggplot2.org/current/" TargetMode="External"/><Relationship Id="rId2" Type="http://schemas.openxmlformats.org/officeDocument/2006/relationships/hyperlink" Target="https://www.rstudio.com/resources/cheatshe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124744"/>
            <a:ext cx="9144000" cy="5733256"/>
          </a:xfrm>
          <a:prstGeom prst="rect">
            <a:avLst/>
          </a:prstGeom>
          <a:solidFill>
            <a:srgbClr val="1F497D"/>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ctrTitle" idx="4294967295"/>
          </p:nvPr>
        </p:nvSpPr>
        <p:spPr>
          <a:xfrm>
            <a:off x="1008063" y="2534791"/>
            <a:ext cx="7236345" cy="1758305"/>
          </a:xfrm>
          <a:ln>
            <a:solidFill>
              <a:srgbClr val="FFC000"/>
            </a:solidFill>
          </a:ln>
        </p:spPr>
        <p:txBody>
          <a:bodyPr>
            <a:normAutofit/>
          </a:bodyPr>
          <a:lstStyle/>
          <a:p>
            <a:pPr algn="ctr"/>
            <a:r>
              <a:rPr lang="en-US" sz="2800" b="1" dirty="0">
                <a:solidFill>
                  <a:schemeClr val="bg1"/>
                </a:solidFill>
                <a:latin typeface="Arial" pitchFamily="34" charset="0"/>
                <a:cs typeface="Arial" pitchFamily="34" charset="0"/>
              </a:rPr>
              <a:t>LECTURE 2: CAUSALITY</a:t>
            </a:r>
          </a:p>
        </p:txBody>
      </p:sp>
      <p:sp>
        <p:nvSpPr>
          <p:cNvPr id="3" name="Sous-titre 2"/>
          <p:cNvSpPr>
            <a:spLocks noGrp="1"/>
          </p:cNvSpPr>
          <p:nvPr>
            <p:ph type="subTitle" idx="4294967295"/>
          </p:nvPr>
        </p:nvSpPr>
        <p:spPr>
          <a:xfrm>
            <a:off x="1415795" y="4581177"/>
            <a:ext cx="6400800" cy="1008063"/>
          </a:xfrm>
        </p:spPr>
        <p:txBody>
          <a:bodyPr>
            <a:normAutofit/>
          </a:bodyPr>
          <a:lstStyle/>
          <a:p>
            <a:pPr marL="0" indent="0" algn="ctr">
              <a:spcBef>
                <a:spcPts val="0"/>
              </a:spcBef>
              <a:buNone/>
            </a:pPr>
            <a:r>
              <a:rPr lang="en-US" sz="2400" b="1" dirty="0" err="1">
                <a:solidFill>
                  <a:srgbClr val="FFAA40"/>
                </a:solidFill>
                <a:latin typeface="Arial" pitchFamily="34" charset="0"/>
                <a:cs typeface="Arial" pitchFamily="34" charset="0"/>
              </a:rPr>
              <a:t>Vissého</a:t>
            </a:r>
            <a:r>
              <a:rPr lang="en-US" sz="2400" b="1" dirty="0">
                <a:solidFill>
                  <a:srgbClr val="FFAA40"/>
                </a:solidFill>
                <a:latin typeface="Arial" pitchFamily="34" charset="0"/>
                <a:cs typeface="Arial" pitchFamily="34" charset="0"/>
              </a:rPr>
              <a:t> ADJIWANOU, Ph.D.</a:t>
            </a:r>
          </a:p>
          <a:p>
            <a:pPr marL="0" indent="0" algn="ctr">
              <a:spcBef>
                <a:spcPts val="0"/>
              </a:spcBef>
              <a:buNone/>
            </a:pPr>
            <a:r>
              <a:rPr lang="en-US" sz="2400" dirty="0">
                <a:solidFill>
                  <a:srgbClr val="FFAA40"/>
                </a:solidFill>
                <a:latin typeface="Arial" pitchFamily="34" charset="0"/>
                <a:cs typeface="Arial" pitchFamily="34" charset="0"/>
              </a:rPr>
              <a:t>Senior Lecturer</a:t>
            </a:r>
          </a:p>
          <a:p>
            <a:pPr algn="ctr">
              <a:spcBef>
                <a:spcPts val="0"/>
              </a:spcBef>
            </a:pPr>
            <a:endParaRPr lang="en-US" dirty="0">
              <a:latin typeface="Arial" pitchFamily="34" charset="0"/>
              <a:cs typeface="Arial" pitchFamily="34" charset="0"/>
            </a:endParaRPr>
          </a:p>
        </p:txBody>
      </p:sp>
      <p:pic>
        <p:nvPicPr>
          <p:cNvPr id="1026" name="Picture 2" descr="http://www.uct.ac.za/images/uct.ac.za/about/logo/logostacked_noshadow.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71600" y="650007"/>
            <a:ext cx="7272808" cy="1266825"/>
          </a:xfrm>
          <a:prstGeom prst="rect">
            <a:avLst/>
          </a:prstGeom>
          <a:noFill/>
          <a:ln>
            <a:solidFill>
              <a:schemeClr val="accent1">
                <a:lumMod val="50000"/>
              </a:schemeClr>
            </a:solidFill>
          </a:ln>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2627784" y="6021288"/>
            <a:ext cx="3888432" cy="323165"/>
          </a:xfrm>
          <a:prstGeom prst="rect">
            <a:avLst/>
          </a:prstGeom>
        </p:spPr>
        <p:txBody>
          <a:bodyPr wrap="square">
            <a:spAutoFit/>
          </a:bodyPr>
          <a:lstStyle/>
          <a:p>
            <a:pPr algn="ctr">
              <a:lnSpc>
                <a:spcPct val="80000"/>
              </a:lnSpc>
              <a:spcBef>
                <a:spcPct val="20000"/>
              </a:spcBef>
            </a:pPr>
            <a:r>
              <a:rPr lang="fr-CA" dirty="0">
                <a:solidFill>
                  <a:srgbClr val="FFC000"/>
                </a:solidFill>
              </a:rPr>
              <a:t>26 </a:t>
            </a:r>
            <a:r>
              <a:rPr lang="fr-CA" dirty="0" err="1">
                <a:solidFill>
                  <a:srgbClr val="FFC000"/>
                </a:solidFill>
              </a:rPr>
              <a:t>February</a:t>
            </a:r>
            <a:r>
              <a:rPr lang="fr-CA" dirty="0">
                <a:solidFill>
                  <a:srgbClr val="FFC000"/>
                </a:solidFill>
              </a:rPr>
              <a:t> 2018</a:t>
            </a:r>
          </a:p>
        </p:txBody>
      </p:sp>
    </p:spTree>
    <p:extLst>
      <p:ext uri="{BB962C8B-B14F-4D97-AF65-F5344CB8AC3E}">
        <p14:creationId xmlns:p14="http://schemas.microsoft.com/office/powerpoint/2010/main" val="320333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Observational studies</a:t>
            </a: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10</a:t>
            </a:fld>
            <a:endParaRPr lang="fr-CA"/>
          </a:p>
        </p:txBody>
      </p:sp>
      <p:sp>
        <p:nvSpPr>
          <p:cNvPr id="4" name="Content Placeholder 3">
            <a:extLst>
              <a:ext uri="{FF2B5EF4-FFF2-40B4-BE49-F238E27FC236}">
                <a16:creationId xmlns:a16="http://schemas.microsoft.com/office/drawing/2014/main" id="{C5760149-C7C3-284C-AC19-FA8A7A59A4CF}"/>
              </a:ext>
            </a:extLst>
          </p:cNvPr>
          <p:cNvSpPr>
            <a:spLocks noGrp="1"/>
          </p:cNvSpPr>
          <p:nvPr>
            <p:ph sz="quarter" idx="1"/>
          </p:nvPr>
        </p:nvSpPr>
        <p:spPr/>
        <p:txBody>
          <a:bodyPr/>
          <a:lstStyle/>
          <a:p>
            <a:r>
              <a:rPr lang="fr-FR" dirty="0"/>
              <a:t>The </a:t>
            </a:r>
            <a:r>
              <a:rPr lang="fr-FR" dirty="0" err="1"/>
              <a:t>three</a:t>
            </a:r>
            <a:r>
              <a:rPr lang="fr-FR" dirty="0"/>
              <a:t> solutions to the </a:t>
            </a:r>
            <a:r>
              <a:rPr lang="fr-FR" dirty="0" err="1"/>
              <a:t>problem</a:t>
            </a:r>
            <a:endParaRPr lang="fr-FR" dirty="0"/>
          </a:p>
        </p:txBody>
      </p:sp>
      <p:pic>
        <p:nvPicPr>
          <p:cNvPr id="7" name="Content Placeholder 2">
            <a:extLst>
              <a:ext uri="{FF2B5EF4-FFF2-40B4-BE49-F238E27FC236}">
                <a16:creationId xmlns:a16="http://schemas.microsoft.com/office/drawing/2014/main" id="{C6E25382-9265-4C41-990D-CC77C8F0C6D7}"/>
              </a:ext>
            </a:extLst>
          </p:cNvPr>
          <p:cNvPicPr>
            <a:picLocks noChangeAspect="1"/>
          </p:cNvPicPr>
          <p:nvPr/>
        </p:nvPicPr>
        <p:blipFill>
          <a:blip r:embed="rId2"/>
          <a:stretch>
            <a:fillRect/>
          </a:stretch>
        </p:blipFill>
        <p:spPr>
          <a:xfrm>
            <a:off x="1943996" y="2348880"/>
            <a:ext cx="5292300" cy="4495800"/>
          </a:xfrm>
          <a:prstGeom prst="rect">
            <a:avLst/>
          </a:prstGeom>
        </p:spPr>
      </p:pic>
    </p:spTree>
    <p:extLst>
      <p:ext uri="{BB962C8B-B14F-4D97-AF65-F5344CB8AC3E}">
        <p14:creationId xmlns:p14="http://schemas.microsoft.com/office/powerpoint/2010/main" val="112829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Observational studies</a:t>
            </a: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11</a:t>
            </a:fld>
            <a:endParaRPr lang="fr-CA"/>
          </a:p>
        </p:txBody>
      </p:sp>
      <p:sp>
        <p:nvSpPr>
          <p:cNvPr id="6" name="Content Placeholder 5">
            <a:extLst>
              <a:ext uri="{FF2B5EF4-FFF2-40B4-BE49-F238E27FC236}">
                <a16:creationId xmlns:a16="http://schemas.microsoft.com/office/drawing/2014/main" id="{F442A813-644B-4F41-9A5A-3F2C2ADE8604}"/>
              </a:ext>
            </a:extLst>
          </p:cNvPr>
          <p:cNvSpPr>
            <a:spLocks noGrp="1"/>
          </p:cNvSpPr>
          <p:nvPr>
            <p:ph sz="quarter" idx="1"/>
          </p:nvPr>
        </p:nvSpPr>
        <p:spPr>
          <a:xfrm>
            <a:off x="612648" y="1600200"/>
            <a:ext cx="8153400" cy="5141168"/>
          </a:xfrm>
        </p:spPr>
        <p:txBody>
          <a:bodyPr>
            <a:normAutofit fontScale="70000" lnSpcReduction="20000"/>
          </a:bodyPr>
          <a:lstStyle/>
          <a:p>
            <a:r>
              <a:rPr lang="en-ZA" sz="3400" dirty="0">
                <a:latin typeface="Book Antiqua" panose="02040602050305030304" pitchFamily="18" charset="0"/>
              </a:rPr>
              <a:t>Summary of three identification strategies</a:t>
            </a:r>
          </a:p>
          <a:p>
            <a:endParaRPr lang="en-ZA" sz="1800" dirty="0">
              <a:latin typeface="Book Antiqua" panose="02040602050305030304" pitchFamily="18" charset="0"/>
            </a:endParaRPr>
          </a:p>
          <a:p>
            <a:pPr marL="514350" indent="-514350">
              <a:buFont typeface="+mj-lt"/>
              <a:buAutoNum type="arabicPeriod"/>
            </a:pPr>
            <a:r>
              <a:rPr lang="en-ZA" sz="3100" dirty="0">
                <a:solidFill>
                  <a:srgbClr val="FF0000"/>
                </a:solidFill>
                <a:latin typeface="Book Antiqua" panose="02040602050305030304" pitchFamily="18" charset="0"/>
              </a:rPr>
              <a:t>Cross-section comparison</a:t>
            </a:r>
          </a:p>
          <a:p>
            <a:pPr lvl="1"/>
            <a:r>
              <a:rPr lang="en-ZA" dirty="0">
                <a:latin typeface="Book Antiqua" panose="02040602050305030304" pitchFamily="18" charset="0"/>
              </a:rPr>
              <a:t>Compare treated units with control units after the treatment</a:t>
            </a:r>
          </a:p>
          <a:p>
            <a:pPr lvl="1"/>
            <a:r>
              <a:rPr lang="en-ZA" dirty="0">
                <a:latin typeface="Book Antiqua" panose="02040602050305030304" pitchFamily="18" charset="0"/>
              </a:rPr>
              <a:t>Assumption: the treated and control units are comparable</a:t>
            </a:r>
          </a:p>
          <a:p>
            <a:pPr lvl="1"/>
            <a:r>
              <a:rPr lang="en-ZA" dirty="0">
                <a:latin typeface="Book Antiqua" panose="02040602050305030304" pitchFamily="18" charset="0"/>
              </a:rPr>
              <a:t>Possible unit-specific confounding</a:t>
            </a:r>
          </a:p>
          <a:p>
            <a:pPr lvl="1"/>
            <a:endParaRPr lang="en-ZA" sz="1400" dirty="0">
              <a:latin typeface="Book Antiqua" panose="02040602050305030304" pitchFamily="18" charset="0"/>
            </a:endParaRPr>
          </a:p>
          <a:p>
            <a:pPr marL="514350" indent="-514350">
              <a:buFont typeface="+mj-lt"/>
              <a:buAutoNum type="arabicPeriod"/>
            </a:pPr>
            <a:r>
              <a:rPr lang="en-ZA" sz="3100" dirty="0">
                <a:solidFill>
                  <a:srgbClr val="FF0000"/>
                </a:solidFill>
                <a:latin typeface="Book Antiqua" panose="02040602050305030304" pitchFamily="18" charset="0"/>
              </a:rPr>
              <a:t>Before-and-after comparison</a:t>
            </a:r>
          </a:p>
          <a:p>
            <a:pPr lvl="1"/>
            <a:r>
              <a:rPr lang="en-ZA" dirty="0">
                <a:latin typeface="Book Antiqua" panose="02040602050305030304" pitchFamily="18" charset="0"/>
              </a:rPr>
              <a:t>Compare the same units before and after the treatment</a:t>
            </a:r>
          </a:p>
          <a:p>
            <a:pPr lvl="1"/>
            <a:r>
              <a:rPr lang="en-ZA" dirty="0">
                <a:latin typeface="Book Antiqua" panose="02040602050305030304" pitchFamily="18" charset="0"/>
              </a:rPr>
              <a:t>Assumption: no time-varying confounding</a:t>
            </a:r>
          </a:p>
          <a:p>
            <a:pPr lvl="1"/>
            <a:endParaRPr lang="en-ZA" sz="1600" dirty="0">
              <a:latin typeface="Book Antiqua" panose="02040602050305030304" pitchFamily="18" charset="0"/>
            </a:endParaRPr>
          </a:p>
          <a:p>
            <a:pPr marL="514350" indent="-514350">
              <a:buFont typeface="+mj-lt"/>
              <a:buAutoNum type="arabicPeriod"/>
            </a:pPr>
            <a:r>
              <a:rPr lang="en-ZA" sz="3100" dirty="0">
                <a:solidFill>
                  <a:srgbClr val="FF0000"/>
                </a:solidFill>
                <a:latin typeface="Book Antiqua" panose="02040602050305030304" pitchFamily="18" charset="0"/>
              </a:rPr>
              <a:t>Difference-in-Differences</a:t>
            </a:r>
          </a:p>
          <a:p>
            <a:pPr lvl="1"/>
            <a:r>
              <a:rPr lang="en-ZA" dirty="0">
                <a:latin typeface="Book Antiqua" panose="02040602050305030304" pitchFamily="18" charset="0"/>
              </a:rPr>
              <a:t>Assumption: parallel time trend</a:t>
            </a:r>
          </a:p>
          <a:p>
            <a:pPr lvl="1"/>
            <a:r>
              <a:rPr lang="en-ZA" dirty="0">
                <a:latin typeface="Book Antiqua" panose="02040602050305030304" pitchFamily="18" charset="0"/>
              </a:rPr>
              <a:t>Under this assumption, it accounts for both unit-specific and time-varying confounding</a:t>
            </a:r>
          </a:p>
          <a:p>
            <a:pPr lvl="1"/>
            <a:endParaRPr lang="en-ZA" dirty="0">
              <a:latin typeface="Book Antiqua" panose="02040602050305030304" pitchFamily="18" charset="0"/>
            </a:endParaRPr>
          </a:p>
          <a:p>
            <a:pPr marL="320040" lvl="1" indent="0">
              <a:buNone/>
            </a:pPr>
            <a:r>
              <a:rPr lang="en-ZA" sz="3100" dirty="0">
                <a:latin typeface="Book Antiqua" panose="02040602050305030304" pitchFamily="18" charset="0"/>
              </a:rPr>
              <a:t>Neither approach is best. They require different assumptions.</a:t>
            </a:r>
          </a:p>
        </p:txBody>
      </p:sp>
    </p:spTree>
    <p:extLst>
      <p:ext uri="{BB962C8B-B14F-4D97-AF65-F5344CB8AC3E}">
        <p14:creationId xmlns:p14="http://schemas.microsoft.com/office/powerpoint/2010/main" val="379710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ZA" dirty="0">
                <a:latin typeface="Arial"/>
                <a:cs typeface="Arial"/>
              </a:rPr>
              <a:t>VALIDITY</a:t>
            </a:r>
          </a:p>
        </p:txBody>
      </p:sp>
      <p:sp>
        <p:nvSpPr>
          <p:cNvPr id="3" name="Title 2"/>
          <p:cNvSpPr>
            <a:spLocks noGrp="1"/>
          </p:cNvSpPr>
          <p:nvPr>
            <p:ph type="title"/>
          </p:nvPr>
        </p:nvSpPr>
        <p:spPr/>
        <p:txBody>
          <a:bodyPr/>
          <a:lstStyle/>
          <a:p>
            <a:r>
              <a:rPr lang="en-ZA" dirty="0">
                <a:latin typeface="Arial"/>
                <a:cs typeface="Arial"/>
              </a:rPr>
              <a:t>Concepts</a:t>
            </a:r>
          </a:p>
        </p:txBody>
      </p:sp>
      <p:sp>
        <p:nvSpPr>
          <p:cNvPr id="5" name="Slide Number Placeholder 4"/>
          <p:cNvSpPr>
            <a:spLocks noGrp="1"/>
          </p:cNvSpPr>
          <p:nvPr>
            <p:ph type="sldNum" sz="quarter" idx="11"/>
          </p:nvPr>
        </p:nvSpPr>
        <p:spPr/>
        <p:txBody>
          <a:bodyPr/>
          <a:lstStyle/>
          <a:p>
            <a:fld id="{E2B9F491-68E5-4496-88C3-8824F914EEEC}" type="slidenum">
              <a:rPr lang="fr-CA" smtClean="0">
                <a:latin typeface="Arial"/>
                <a:cs typeface="Arial"/>
              </a:rPr>
              <a:t>12</a:t>
            </a:fld>
            <a:endParaRPr lang="fr-CA">
              <a:latin typeface="Arial"/>
              <a:cs typeface="Arial"/>
            </a:endParaRPr>
          </a:p>
        </p:txBody>
      </p:sp>
    </p:spTree>
    <p:extLst>
      <p:ext uri="{BB962C8B-B14F-4D97-AF65-F5344CB8AC3E}">
        <p14:creationId xmlns:p14="http://schemas.microsoft.com/office/powerpoint/2010/main" val="289904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latin typeface="Book Antiqua" panose="02040602050305030304" pitchFamily="18" charset="0"/>
                <a:cs typeface="Arial"/>
              </a:rPr>
              <a:t>Validity</a:t>
            </a:r>
          </a:p>
        </p:txBody>
      </p:sp>
      <p:sp>
        <p:nvSpPr>
          <p:cNvPr id="14339" name="Rectangle 3"/>
          <p:cNvSpPr>
            <a:spLocks noGrp="1" noChangeArrowheads="1"/>
          </p:cNvSpPr>
          <p:nvPr>
            <p:ph type="body" idx="1"/>
          </p:nvPr>
        </p:nvSpPr>
        <p:spPr>
          <a:xfrm>
            <a:off x="612648" y="1600200"/>
            <a:ext cx="8153400" cy="5069160"/>
          </a:xfrm>
        </p:spPr>
        <p:txBody>
          <a:bodyPr>
            <a:normAutofit/>
          </a:bodyPr>
          <a:lstStyle/>
          <a:p>
            <a:r>
              <a:rPr lang="en-US" sz="2600" dirty="0">
                <a:latin typeface="Book Antiqua" panose="02040602050305030304" pitchFamily="18" charset="0"/>
                <a:cs typeface="Arial"/>
              </a:rPr>
              <a:t>Validity can be defined as the best available approximation to the truth of a given proposition, inference, or conclusion</a:t>
            </a:r>
          </a:p>
          <a:p>
            <a:r>
              <a:rPr lang="en-US" sz="2600" dirty="0">
                <a:latin typeface="Book Antiqua" panose="02040602050305030304" pitchFamily="18" charset="0"/>
                <a:cs typeface="Arial"/>
              </a:rPr>
              <a:t>We have discussed already two type of validity:</a:t>
            </a:r>
          </a:p>
          <a:p>
            <a:pPr lvl="1"/>
            <a:r>
              <a:rPr lang="en-US" sz="2200" dirty="0">
                <a:latin typeface="Book Antiqua" panose="02040602050305030304" pitchFamily="18" charset="0"/>
                <a:cs typeface="Arial"/>
              </a:rPr>
              <a:t>Internal validity </a:t>
            </a:r>
          </a:p>
          <a:p>
            <a:pPr lvl="1"/>
            <a:r>
              <a:rPr lang="en-US" sz="2200" dirty="0">
                <a:latin typeface="Book Antiqua" panose="02040602050305030304" pitchFamily="18" charset="0"/>
                <a:cs typeface="Arial"/>
              </a:rPr>
              <a:t>External validity</a:t>
            </a:r>
          </a:p>
          <a:p>
            <a:pPr marL="0" indent="0" eaLnBrk="1" hangingPunct="1">
              <a:buNone/>
            </a:pPr>
            <a:endParaRPr lang="en-US" sz="2300" dirty="0">
              <a:latin typeface="Book Antiqua" panose="02040602050305030304" pitchFamily="18" charset="0"/>
              <a:cs typeface="Arial"/>
            </a:endParaRPr>
          </a:p>
        </p:txBody>
      </p:sp>
    </p:spTree>
    <p:extLst>
      <p:ext uri="{BB962C8B-B14F-4D97-AF65-F5344CB8AC3E}">
        <p14:creationId xmlns:p14="http://schemas.microsoft.com/office/powerpoint/2010/main" val="1334505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Different types of validity</a:t>
            </a:r>
          </a:p>
        </p:txBody>
      </p:sp>
      <p:sp>
        <p:nvSpPr>
          <p:cNvPr id="3" name="ZoneTexte 2"/>
          <p:cNvSpPr txBox="1"/>
          <p:nvPr/>
        </p:nvSpPr>
        <p:spPr>
          <a:xfrm>
            <a:off x="395536" y="6093296"/>
            <a:ext cx="8496944" cy="923330"/>
          </a:xfrm>
          <a:prstGeom prst="rect">
            <a:avLst/>
          </a:prstGeom>
          <a:noFill/>
        </p:spPr>
        <p:txBody>
          <a:bodyPr wrap="square" rtlCol="0">
            <a:spAutoFit/>
          </a:bodyPr>
          <a:lstStyle/>
          <a:p>
            <a:r>
              <a:rPr lang="fr-FR" dirty="0"/>
              <a:t>Source: </a:t>
            </a:r>
            <a:r>
              <a:rPr lang="fr-FR" dirty="0" err="1"/>
              <a:t>Trochim</a:t>
            </a:r>
            <a:r>
              <a:rPr lang="fr-FR" dirty="0"/>
              <a:t>, W.R. and J.P. </a:t>
            </a:r>
            <a:r>
              <a:rPr lang="fr-FR" dirty="0" err="1"/>
              <a:t>Donnely</a:t>
            </a:r>
            <a:r>
              <a:rPr lang="fr-FR" dirty="0"/>
              <a:t>. 2007. </a:t>
            </a:r>
            <a:r>
              <a:rPr lang="fr-FR" i="1" dirty="0"/>
              <a:t>The </a:t>
            </a:r>
            <a:r>
              <a:rPr lang="fr-FR" i="1" dirty="0" err="1"/>
              <a:t>research</a:t>
            </a:r>
            <a:r>
              <a:rPr lang="fr-FR" i="1" dirty="0"/>
              <a:t> </a:t>
            </a:r>
            <a:r>
              <a:rPr lang="fr-FR" i="1" dirty="0" err="1"/>
              <a:t>methods</a:t>
            </a:r>
            <a:r>
              <a:rPr lang="fr-FR" i="1" dirty="0"/>
              <a:t> </a:t>
            </a:r>
            <a:r>
              <a:rPr lang="fr-FR" i="1" dirty="0" err="1"/>
              <a:t>knowledge</a:t>
            </a:r>
            <a:r>
              <a:rPr lang="fr-FR" i="1" dirty="0"/>
              <a:t> base (3rd </a:t>
            </a:r>
            <a:r>
              <a:rPr lang="fr-FR" i="1" dirty="0" err="1"/>
              <a:t>ed</a:t>
            </a:r>
            <a:r>
              <a:rPr lang="fr-FR" i="1" dirty="0"/>
              <a:t>.)</a:t>
            </a:r>
            <a:r>
              <a:rPr lang="fr-FR" dirty="0"/>
              <a:t>. </a:t>
            </a:r>
            <a:r>
              <a:rPr lang="fr-FR" dirty="0" err="1"/>
              <a:t>Mason</a:t>
            </a:r>
            <a:r>
              <a:rPr lang="fr-FR" dirty="0"/>
              <a:t>, OH: </a:t>
            </a:r>
            <a:r>
              <a:rPr lang="fr-FR" dirty="0" err="1"/>
              <a:t>Atomic</a:t>
            </a:r>
            <a:r>
              <a:rPr lang="fr-FR" dirty="0"/>
              <a:t> Dog.</a:t>
            </a:r>
            <a:endParaRPr lang="en-GB" dirty="0"/>
          </a:p>
          <a:p>
            <a:endParaRPr lang="fr-FR" dirty="0"/>
          </a:p>
        </p:txBody>
      </p:sp>
      <p:pic>
        <p:nvPicPr>
          <p:cNvPr id="4" name="Picture 3">
            <a:extLst>
              <a:ext uri="{FF2B5EF4-FFF2-40B4-BE49-F238E27FC236}">
                <a16:creationId xmlns:a16="http://schemas.microsoft.com/office/drawing/2014/main" id="{3907ABDC-F8D8-9B41-8338-67195AAA49B4}"/>
              </a:ext>
            </a:extLst>
          </p:cNvPr>
          <p:cNvPicPr>
            <a:picLocks noChangeAspect="1"/>
          </p:cNvPicPr>
          <p:nvPr/>
        </p:nvPicPr>
        <p:blipFill>
          <a:blip r:embed="rId3"/>
          <a:stretch>
            <a:fillRect/>
          </a:stretch>
        </p:blipFill>
        <p:spPr>
          <a:xfrm>
            <a:off x="977900" y="1940024"/>
            <a:ext cx="7188200" cy="3505200"/>
          </a:xfrm>
          <a:prstGeom prst="rect">
            <a:avLst/>
          </a:prstGeom>
        </p:spPr>
      </p:pic>
    </p:spTree>
    <p:extLst>
      <p:ext uri="{BB962C8B-B14F-4D97-AF65-F5344CB8AC3E}">
        <p14:creationId xmlns:p14="http://schemas.microsoft.com/office/powerpoint/2010/main" val="380591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latin typeface="Book Antiqua" panose="02040602050305030304" pitchFamily="18" charset="0"/>
                <a:cs typeface="Arial"/>
              </a:rPr>
              <a:t>Different types of validity</a:t>
            </a:r>
          </a:p>
        </p:txBody>
      </p:sp>
      <p:sp>
        <p:nvSpPr>
          <p:cNvPr id="14339" name="Rectangle 3"/>
          <p:cNvSpPr>
            <a:spLocks noGrp="1" noChangeArrowheads="1"/>
          </p:cNvSpPr>
          <p:nvPr>
            <p:ph type="body" idx="1"/>
          </p:nvPr>
        </p:nvSpPr>
        <p:spPr>
          <a:xfrm>
            <a:off x="612648" y="1600200"/>
            <a:ext cx="8153400" cy="4997152"/>
          </a:xfrm>
        </p:spPr>
        <p:txBody>
          <a:bodyPr>
            <a:normAutofit fontScale="92500" lnSpcReduction="10000"/>
          </a:bodyPr>
          <a:lstStyle/>
          <a:p>
            <a:pPr eaLnBrk="1" hangingPunct="1"/>
            <a:r>
              <a:rPr lang="en-US" dirty="0">
                <a:latin typeface="Book Antiqua" panose="02040602050305030304" pitchFamily="18" charset="0"/>
                <a:cs typeface="Arial"/>
              </a:rPr>
              <a:t>Conclusion validity (Analysis)</a:t>
            </a:r>
          </a:p>
          <a:p>
            <a:pPr lvl="1"/>
            <a:r>
              <a:rPr lang="en-US" sz="2300" dirty="0">
                <a:latin typeface="Book Antiqua" panose="02040602050305030304" pitchFamily="18" charset="0"/>
                <a:cs typeface="Arial"/>
              </a:rPr>
              <a:t>Is there a relationship between the cause and effect?</a:t>
            </a:r>
          </a:p>
          <a:p>
            <a:pPr lvl="1"/>
            <a:endParaRPr lang="en-US" sz="2300" dirty="0">
              <a:latin typeface="Book Antiqua" panose="02040602050305030304" pitchFamily="18" charset="0"/>
              <a:cs typeface="Arial"/>
            </a:endParaRPr>
          </a:p>
          <a:p>
            <a:r>
              <a:rPr lang="en-US" dirty="0">
                <a:latin typeface="Book Antiqua" panose="02040602050305030304" pitchFamily="18" charset="0"/>
                <a:cs typeface="Arial"/>
              </a:rPr>
              <a:t>Internal validity (Design)</a:t>
            </a:r>
          </a:p>
          <a:p>
            <a:pPr lvl="1"/>
            <a:r>
              <a:rPr lang="en-US" dirty="0">
                <a:latin typeface="Book Antiqua" panose="02040602050305030304" pitchFamily="18" charset="0"/>
                <a:cs typeface="Arial"/>
              </a:rPr>
              <a:t>Is the relationship causal?</a:t>
            </a:r>
          </a:p>
          <a:p>
            <a:pPr lvl="1"/>
            <a:endParaRPr lang="en-US" dirty="0">
              <a:latin typeface="Book Antiqua" panose="02040602050305030304" pitchFamily="18" charset="0"/>
              <a:cs typeface="Arial"/>
            </a:endParaRPr>
          </a:p>
          <a:p>
            <a:r>
              <a:rPr lang="en-US" dirty="0">
                <a:latin typeface="Book Antiqua" panose="02040602050305030304" pitchFamily="18" charset="0"/>
                <a:cs typeface="Arial"/>
              </a:rPr>
              <a:t>Construct validity (Measurement)</a:t>
            </a:r>
          </a:p>
          <a:p>
            <a:pPr lvl="1"/>
            <a:r>
              <a:rPr lang="en-US" dirty="0">
                <a:latin typeface="Book Antiqua" panose="02040602050305030304" pitchFamily="18" charset="0"/>
                <a:cs typeface="Arial"/>
              </a:rPr>
              <a:t>Can we generalize to the constructs?</a:t>
            </a:r>
          </a:p>
          <a:p>
            <a:pPr lvl="1"/>
            <a:endParaRPr lang="en-US" dirty="0">
              <a:latin typeface="Book Antiqua" panose="02040602050305030304" pitchFamily="18" charset="0"/>
              <a:cs typeface="Arial"/>
            </a:endParaRPr>
          </a:p>
          <a:p>
            <a:r>
              <a:rPr lang="en-US" dirty="0">
                <a:latin typeface="Book Antiqua" panose="02040602050305030304" pitchFamily="18" charset="0"/>
                <a:cs typeface="Arial"/>
              </a:rPr>
              <a:t>External validity	 (Sampling)</a:t>
            </a:r>
          </a:p>
          <a:p>
            <a:pPr lvl="1"/>
            <a:r>
              <a:rPr lang="en-US" dirty="0">
                <a:latin typeface="Book Antiqua" panose="02040602050305030304" pitchFamily="18" charset="0"/>
                <a:cs typeface="Arial"/>
              </a:rPr>
              <a:t>Can we generalize to other persons, places, times?</a:t>
            </a:r>
          </a:p>
        </p:txBody>
      </p:sp>
    </p:spTree>
    <p:extLst>
      <p:ext uri="{BB962C8B-B14F-4D97-AF65-F5344CB8AC3E}">
        <p14:creationId xmlns:p14="http://schemas.microsoft.com/office/powerpoint/2010/main" val="422308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latin typeface="Book Antiqua" panose="02040602050305030304" pitchFamily="18" charset="0"/>
                <a:cs typeface="Arial"/>
              </a:rPr>
              <a:t>Different types of validity</a:t>
            </a:r>
          </a:p>
        </p:txBody>
      </p:sp>
      <p:sp>
        <p:nvSpPr>
          <p:cNvPr id="14339" name="Rectangle 3"/>
          <p:cNvSpPr>
            <a:spLocks noGrp="1" noChangeArrowheads="1"/>
          </p:cNvSpPr>
          <p:nvPr>
            <p:ph type="body" idx="1"/>
          </p:nvPr>
        </p:nvSpPr>
        <p:spPr>
          <a:xfrm>
            <a:off x="612648" y="1600200"/>
            <a:ext cx="8153400" cy="4997152"/>
          </a:xfrm>
        </p:spPr>
        <p:txBody>
          <a:bodyPr>
            <a:normAutofit/>
          </a:bodyPr>
          <a:lstStyle/>
          <a:p>
            <a:pPr marL="0" indent="0">
              <a:buNone/>
            </a:pPr>
            <a:r>
              <a:rPr lang="en-US" sz="2600" dirty="0">
                <a:latin typeface="Book Antiqua" panose="02040602050305030304" pitchFamily="18" charset="0"/>
                <a:cs typeface="Arial"/>
              </a:rPr>
              <a:t>Example: </a:t>
            </a:r>
          </a:p>
          <a:p>
            <a:pPr marL="0" indent="0">
              <a:buNone/>
            </a:pPr>
            <a:endParaRPr lang="en-US" sz="2600" dirty="0">
              <a:latin typeface="Book Antiqua" panose="02040602050305030304" pitchFamily="18" charset="0"/>
              <a:cs typeface="Arial"/>
            </a:endParaRPr>
          </a:p>
          <a:p>
            <a:pPr marL="0" indent="0">
              <a:buNone/>
            </a:pPr>
            <a:r>
              <a:rPr lang="en-US" sz="2400" dirty="0">
                <a:latin typeface="Book Antiqua" panose="02040602050305030304" pitchFamily="18" charset="0"/>
                <a:cs typeface="Arial"/>
              </a:rPr>
              <a:t>Imagine that you want to examine whether the use of a World Wide Web (WWW) virtual classroom improves student understanding of course material.</a:t>
            </a:r>
          </a:p>
          <a:p>
            <a:pPr marL="0" indent="0">
              <a:buNone/>
            </a:pPr>
            <a:endParaRPr lang="en-US" sz="2400" dirty="0">
              <a:latin typeface="Book Antiqua" panose="02040602050305030304" pitchFamily="18" charset="0"/>
              <a:cs typeface="Arial"/>
            </a:endParaRPr>
          </a:p>
          <a:p>
            <a:pPr marL="0" indent="0">
              <a:buNone/>
            </a:pPr>
            <a:r>
              <a:rPr lang="en-US" sz="2400" dirty="0">
                <a:latin typeface="Book Antiqua" panose="02040602050305030304" pitchFamily="18" charset="0"/>
                <a:cs typeface="Arial"/>
              </a:rPr>
              <a:t>Or any of the example we have seen already in class</a:t>
            </a:r>
          </a:p>
        </p:txBody>
      </p:sp>
    </p:spTree>
    <p:extLst>
      <p:ext uri="{BB962C8B-B14F-4D97-AF65-F5344CB8AC3E}">
        <p14:creationId xmlns:p14="http://schemas.microsoft.com/office/powerpoint/2010/main" val="86394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latin typeface="Book Antiqua" panose="02040602050305030304" pitchFamily="18" charset="0"/>
                <a:cs typeface="Arial"/>
              </a:rPr>
              <a:t>Different types of validity</a:t>
            </a:r>
          </a:p>
        </p:txBody>
      </p:sp>
      <p:sp>
        <p:nvSpPr>
          <p:cNvPr id="14339" name="Rectangle 3"/>
          <p:cNvSpPr>
            <a:spLocks noGrp="1" noChangeArrowheads="1"/>
          </p:cNvSpPr>
          <p:nvPr>
            <p:ph type="body" idx="1"/>
          </p:nvPr>
        </p:nvSpPr>
        <p:spPr>
          <a:xfrm>
            <a:off x="612648" y="1600200"/>
            <a:ext cx="8153400" cy="4997152"/>
          </a:xfrm>
        </p:spPr>
        <p:txBody>
          <a:bodyPr>
            <a:normAutofit/>
          </a:bodyPr>
          <a:lstStyle/>
          <a:p>
            <a:r>
              <a:rPr lang="en-US" b="1" dirty="0">
                <a:solidFill>
                  <a:srgbClr val="FF0000"/>
                </a:solidFill>
                <a:latin typeface="Book Antiqua" panose="02040602050305030304" pitchFamily="18" charset="0"/>
                <a:cs typeface="Arial"/>
              </a:rPr>
              <a:t>Conclusion validity</a:t>
            </a:r>
            <a:r>
              <a:rPr lang="en-US" b="1" dirty="0">
                <a:latin typeface="Book Antiqua" panose="02040602050305030304" pitchFamily="18" charset="0"/>
                <a:cs typeface="Arial"/>
              </a:rPr>
              <a:t>: </a:t>
            </a:r>
            <a:r>
              <a:rPr lang="en-US" dirty="0">
                <a:latin typeface="Book Antiqua" panose="02040602050305030304" pitchFamily="18" charset="0"/>
                <a:cs typeface="Arial"/>
              </a:rPr>
              <a:t> In this study, is there a relationship between the two variables? </a:t>
            </a:r>
          </a:p>
          <a:p>
            <a:pPr lvl="1"/>
            <a:r>
              <a:rPr lang="en-US" sz="2400" dirty="0">
                <a:latin typeface="Book Antiqua" panose="02040602050305030304" pitchFamily="18" charset="0"/>
                <a:cs typeface="Arial"/>
              </a:rPr>
              <a:t>In the context of the example, the question might be worded: in this study, is there a relationship between the WWW site and knowledge of course material? </a:t>
            </a:r>
          </a:p>
          <a:p>
            <a:pPr lvl="1"/>
            <a:r>
              <a:rPr lang="en-US" sz="2400" dirty="0">
                <a:latin typeface="Book Antiqua" panose="02040602050305030304" pitchFamily="18" charset="0"/>
                <a:cs typeface="Arial"/>
              </a:rPr>
              <a:t>There are several conclusions for inferences you might draw to answer such question, negative relationship or positive relationship. </a:t>
            </a:r>
          </a:p>
          <a:p>
            <a:endParaRPr lang="en-US" dirty="0">
              <a:latin typeface="Book Antiqua" panose="02040602050305030304" pitchFamily="18" charset="0"/>
              <a:cs typeface="Arial"/>
            </a:endParaRPr>
          </a:p>
          <a:p>
            <a:endParaRPr lang="en-US" b="1" dirty="0">
              <a:latin typeface="Book Antiqua" panose="02040602050305030304" pitchFamily="18" charset="0"/>
              <a:cs typeface="Arial"/>
            </a:endParaRPr>
          </a:p>
          <a:p>
            <a:pPr marL="0" indent="0">
              <a:buNone/>
            </a:pPr>
            <a:endParaRPr lang="en-US" dirty="0">
              <a:latin typeface="Book Antiqua" panose="02040602050305030304" pitchFamily="18" charset="0"/>
              <a:cs typeface="Arial"/>
            </a:endParaRPr>
          </a:p>
        </p:txBody>
      </p:sp>
    </p:spTree>
    <p:extLst>
      <p:ext uri="{BB962C8B-B14F-4D97-AF65-F5344CB8AC3E}">
        <p14:creationId xmlns:p14="http://schemas.microsoft.com/office/powerpoint/2010/main" val="86394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latin typeface="Book Antiqua" panose="02040602050305030304" pitchFamily="18" charset="0"/>
                <a:cs typeface="Arial"/>
              </a:rPr>
              <a:t>Different types of validity</a:t>
            </a:r>
          </a:p>
        </p:txBody>
      </p:sp>
      <p:sp>
        <p:nvSpPr>
          <p:cNvPr id="14339" name="Rectangle 3"/>
          <p:cNvSpPr>
            <a:spLocks noGrp="1" noChangeArrowheads="1"/>
          </p:cNvSpPr>
          <p:nvPr>
            <p:ph type="body" idx="1"/>
          </p:nvPr>
        </p:nvSpPr>
        <p:spPr>
          <a:xfrm>
            <a:off x="612648" y="1600200"/>
            <a:ext cx="8153400" cy="4997152"/>
          </a:xfrm>
        </p:spPr>
        <p:txBody>
          <a:bodyPr>
            <a:normAutofit fontScale="92500"/>
          </a:bodyPr>
          <a:lstStyle/>
          <a:p>
            <a:r>
              <a:rPr lang="en-US" sz="2800" b="1" dirty="0">
                <a:solidFill>
                  <a:srgbClr val="FF0000"/>
                </a:solidFill>
                <a:latin typeface="Book Antiqua" panose="02040602050305030304" pitchFamily="18" charset="0"/>
                <a:cs typeface="Arial"/>
              </a:rPr>
              <a:t>Internal validity: </a:t>
            </a:r>
            <a:r>
              <a:rPr lang="en-US" sz="2800" dirty="0">
                <a:latin typeface="Book Antiqua" panose="02040602050305030304" pitchFamily="18" charset="0"/>
                <a:cs typeface="Arial"/>
              </a:rPr>
              <a:t>Assuming that there is a relationship in this study, is the relationship a causal one? </a:t>
            </a:r>
          </a:p>
          <a:p>
            <a:pPr lvl="1"/>
            <a:r>
              <a:rPr lang="en-US" sz="2400" dirty="0">
                <a:latin typeface="Book Antiqua" panose="02040602050305030304" pitchFamily="18" charset="0"/>
                <a:cs typeface="Arial"/>
              </a:rPr>
              <a:t>Just because you find that use of WWW site and knowledge are correlated, you can’t necessarily assume that WWW site use cause the knowledge. Both could, for example, be caused by the same factor. </a:t>
            </a:r>
          </a:p>
          <a:p>
            <a:pPr lvl="1"/>
            <a:r>
              <a:rPr lang="en-US" sz="2400" dirty="0">
                <a:latin typeface="Book Antiqua" panose="02040602050305030304" pitchFamily="18" charset="0"/>
                <a:cs typeface="Arial"/>
              </a:rPr>
              <a:t>For instance, it may be that wealthier students, who have greater resources, would be more likely to have access to a WWW site and would excel on objective tests. </a:t>
            </a:r>
          </a:p>
          <a:p>
            <a:pPr lvl="1"/>
            <a:r>
              <a:rPr lang="en-US" sz="2400" dirty="0">
                <a:latin typeface="Book Antiqua" panose="02040602050305030304" pitchFamily="18" charset="0"/>
                <a:cs typeface="Arial"/>
              </a:rPr>
              <a:t>Another issues compromising internal validity concerns the lurk variables and the confounding variables discussed previously.</a:t>
            </a:r>
          </a:p>
          <a:p>
            <a:endParaRPr lang="en-US" b="1" dirty="0">
              <a:latin typeface="Book Antiqua" panose="02040602050305030304" pitchFamily="18" charset="0"/>
              <a:cs typeface="Arial"/>
            </a:endParaRPr>
          </a:p>
          <a:p>
            <a:pPr marL="0" indent="0">
              <a:buNone/>
            </a:pPr>
            <a:endParaRPr lang="en-US" dirty="0">
              <a:latin typeface="Book Antiqua" panose="02040602050305030304" pitchFamily="18" charset="0"/>
              <a:cs typeface="Arial"/>
            </a:endParaRPr>
          </a:p>
        </p:txBody>
      </p:sp>
    </p:spTree>
    <p:extLst>
      <p:ext uri="{BB962C8B-B14F-4D97-AF65-F5344CB8AC3E}">
        <p14:creationId xmlns:p14="http://schemas.microsoft.com/office/powerpoint/2010/main" val="175009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latin typeface="Book Antiqua" panose="02040602050305030304" pitchFamily="18" charset="0"/>
                <a:cs typeface="Arial"/>
              </a:rPr>
              <a:t>Different types of validity</a:t>
            </a:r>
          </a:p>
        </p:txBody>
      </p:sp>
      <p:sp>
        <p:nvSpPr>
          <p:cNvPr id="14339" name="Rectangle 3"/>
          <p:cNvSpPr>
            <a:spLocks noGrp="1" noChangeArrowheads="1"/>
          </p:cNvSpPr>
          <p:nvPr>
            <p:ph type="body" idx="1"/>
          </p:nvPr>
        </p:nvSpPr>
        <p:spPr>
          <a:xfrm>
            <a:off x="612648" y="1744216"/>
            <a:ext cx="8153400" cy="4133056"/>
          </a:xfrm>
        </p:spPr>
        <p:txBody>
          <a:bodyPr>
            <a:normAutofit/>
          </a:bodyPr>
          <a:lstStyle/>
          <a:p>
            <a:r>
              <a:rPr lang="en-US" sz="2400" b="1" dirty="0">
                <a:solidFill>
                  <a:srgbClr val="FF0000"/>
                </a:solidFill>
                <a:latin typeface="Book Antiqua" panose="02040602050305030304" pitchFamily="18" charset="0"/>
                <a:cs typeface="Arial"/>
              </a:rPr>
              <a:t>Construct validity</a:t>
            </a:r>
            <a:r>
              <a:rPr lang="en-US" sz="2400" b="1" dirty="0">
                <a:latin typeface="Book Antiqua" panose="02040602050305030304" pitchFamily="18" charset="0"/>
                <a:cs typeface="Arial"/>
              </a:rPr>
              <a:t>: </a:t>
            </a:r>
            <a:r>
              <a:rPr lang="en-US" sz="2400" dirty="0">
                <a:latin typeface="Book Antiqua" panose="02040602050305030304" pitchFamily="18" charset="0"/>
                <a:cs typeface="Arial"/>
              </a:rPr>
              <a:t> Assuming there is a causal relationship in this study, can you claim that the program reflected your construct of the program well and that your measure reflected well you idea of the construct of the measure? </a:t>
            </a:r>
          </a:p>
          <a:p>
            <a:endParaRPr lang="en-US" sz="2400" dirty="0">
              <a:latin typeface="Book Antiqua" panose="02040602050305030304" pitchFamily="18" charset="0"/>
              <a:cs typeface="Arial"/>
            </a:endParaRPr>
          </a:p>
          <a:p>
            <a:pPr lvl="1"/>
            <a:r>
              <a:rPr lang="en-US" sz="2200" dirty="0">
                <a:latin typeface="Book Antiqua" panose="02040602050305030304" pitchFamily="18" charset="0"/>
                <a:cs typeface="Arial"/>
              </a:rPr>
              <a:t>In simpler terms, did you implement the program you intended to implement and did you measure the outcome you wanted to measure?</a:t>
            </a:r>
          </a:p>
          <a:p>
            <a:endParaRPr lang="en-US" dirty="0">
              <a:latin typeface="Book Antiqua" panose="02040602050305030304" pitchFamily="18" charset="0"/>
              <a:cs typeface="Arial"/>
            </a:endParaRPr>
          </a:p>
        </p:txBody>
      </p:sp>
    </p:spTree>
    <p:extLst>
      <p:ext uri="{BB962C8B-B14F-4D97-AF65-F5344CB8AC3E}">
        <p14:creationId xmlns:p14="http://schemas.microsoft.com/office/powerpoint/2010/main" val="243255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116632"/>
            <a:ext cx="8229600" cy="922114"/>
          </a:xfrm>
        </p:spPr>
        <p:txBody>
          <a:bodyPr>
            <a:normAutofit fontScale="90000"/>
          </a:bodyPr>
          <a:lstStyle/>
          <a:p>
            <a:r>
              <a:rPr lang="fr-FR" dirty="0" err="1">
                <a:latin typeface="Arial"/>
                <a:cs typeface="Arial"/>
              </a:rPr>
              <a:t>What</a:t>
            </a:r>
            <a:r>
              <a:rPr lang="fr-FR" dirty="0">
                <a:latin typeface="Arial"/>
                <a:cs typeface="Arial"/>
              </a:rPr>
              <a:t> have </a:t>
            </a:r>
            <a:r>
              <a:rPr lang="fr-FR" dirty="0" err="1">
                <a:latin typeface="Arial"/>
                <a:cs typeface="Arial"/>
              </a:rPr>
              <a:t>we</a:t>
            </a:r>
            <a:r>
              <a:rPr lang="fr-FR" dirty="0">
                <a:latin typeface="Arial"/>
                <a:cs typeface="Arial"/>
              </a:rPr>
              <a:t>  </a:t>
            </a:r>
            <a:r>
              <a:rPr lang="fr-FR" dirty="0" err="1">
                <a:latin typeface="Arial"/>
                <a:cs typeface="Arial"/>
              </a:rPr>
              <a:t>learned</a:t>
            </a:r>
            <a:r>
              <a:rPr lang="fr-FR" dirty="0">
                <a:latin typeface="Arial"/>
                <a:cs typeface="Arial"/>
              </a:rPr>
              <a:t> last time?</a:t>
            </a:r>
            <a:endParaRPr lang="en-CA" dirty="0">
              <a:latin typeface="Arial"/>
              <a:cs typeface="Arial"/>
            </a:endParaRPr>
          </a:p>
        </p:txBody>
      </p:sp>
      <p:sp>
        <p:nvSpPr>
          <p:cNvPr id="14339" name="Espace réservé du numéro de diapositive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B8F2C3-EB3E-4F9E-9067-DF32A1CA44BE}" type="slidenum">
              <a:rPr lang="fr-CA" smtClean="0">
                <a:latin typeface="Arial"/>
                <a:cs typeface="Arial"/>
              </a:rPr>
              <a:pPr eaLnBrk="1" hangingPunct="1"/>
              <a:t>2</a:t>
            </a:fld>
            <a:endParaRPr lang="fr-CA">
              <a:latin typeface="Arial"/>
              <a:cs typeface="Arial"/>
            </a:endParaRPr>
          </a:p>
        </p:txBody>
      </p:sp>
      <p:sp>
        <p:nvSpPr>
          <p:cNvPr id="23555" name="Rectangle 3"/>
          <p:cNvSpPr>
            <a:spLocks noGrp="1" noChangeArrowheads="1"/>
          </p:cNvSpPr>
          <p:nvPr>
            <p:ph sz="quarter" idx="1"/>
          </p:nvPr>
        </p:nvSpPr>
        <p:spPr>
          <a:xfrm>
            <a:off x="457200" y="1484784"/>
            <a:ext cx="8229600" cy="5184576"/>
          </a:xfrm>
        </p:spPr>
        <p:txBody>
          <a:bodyPr>
            <a:noAutofit/>
          </a:bodyPr>
          <a:lstStyle/>
          <a:p>
            <a:r>
              <a:rPr lang="en-US" dirty="0">
                <a:latin typeface="Book Antiqua" panose="02040602050305030304" pitchFamily="18" charset="0"/>
                <a:cs typeface="Arial"/>
              </a:rPr>
              <a:t>Statistics</a:t>
            </a:r>
          </a:p>
          <a:p>
            <a:pPr lvl="1"/>
            <a:r>
              <a:rPr lang="en-US" sz="2200" dirty="0">
                <a:latin typeface="Book Antiqua" panose="02040602050305030304" pitchFamily="18" charset="0"/>
                <a:cs typeface="Arial"/>
              </a:rPr>
              <a:t>Randomized controlled trial: Hawthorne effect</a:t>
            </a:r>
          </a:p>
          <a:p>
            <a:pPr lvl="2"/>
            <a:r>
              <a:rPr lang="en-US" sz="1900" dirty="0">
                <a:latin typeface="Book Antiqua" panose="02040602050305030304" pitchFamily="18" charset="0"/>
                <a:cs typeface="Arial"/>
              </a:rPr>
              <a:t>Three conditions of causality</a:t>
            </a:r>
          </a:p>
          <a:p>
            <a:pPr lvl="1"/>
            <a:r>
              <a:rPr lang="en-US" sz="2200" dirty="0">
                <a:latin typeface="Book Antiqua" panose="02040602050305030304" pitchFamily="18" charset="0"/>
                <a:cs typeface="Arial"/>
              </a:rPr>
              <a:t>Observational study and its problems</a:t>
            </a:r>
          </a:p>
          <a:p>
            <a:pPr lvl="2"/>
            <a:r>
              <a:rPr lang="en-US" sz="2000" dirty="0">
                <a:latin typeface="Book Antiqua" panose="02040602050305030304" pitchFamily="18" charset="0"/>
                <a:cs typeface="Arial"/>
              </a:rPr>
              <a:t>Confounding bias</a:t>
            </a:r>
          </a:p>
          <a:p>
            <a:pPr lvl="2"/>
            <a:r>
              <a:rPr lang="en-US" sz="2000" dirty="0">
                <a:latin typeface="Book Antiqua" panose="02040602050305030304" pitchFamily="18" charset="0"/>
                <a:cs typeface="Arial"/>
              </a:rPr>
              <a:t>Self selection</a:t>
            </a:r>
            <a:endParaRPr lang="en-US" sz="2200" dirty="0">
              <a:latin typeface="Book Antiqua" panose="02040602050305030304" pitchFamily="18" charset="0"/>
              <a:cs typeface="Arial"/>
            </a:endParaRPr>
          </a:p>
          <a:p>
            <a:r>
              <a:rPr lang="en-US" dirty="0">
                <a:latin typeface="Book Antiqua" panose="02040602050305030304" pitchFamily="18" charset="0"/>
                <a:cs typeface="Arial"/>
              </a:rPr>
              <a:t>R</a:t>
            </a:r>
          </a:p>
          <a:p>
            <a:pPr lvl="1"/>
            <a:r>
              <a:rPr lang="en-US" sz="2200" dirty="0">
                <a:latin typeface="Book Antiqua" panose="02040602050305030304" pitchFamily="18" charset="0"/>
                <a:cs typeface="Arial"/>
              </a:rPr>
              <a:t>Use of </a:t>
            </a:r>
            <a:r>
              <a:rPr lang="en-US" sz="2200" dirty="0" err="1">
                <a:latin typeface="Book Antiqua" panose="02040602050305030304" pitchFamily="18" charset="0"/>
                <a:cs typeface="Arial"/>
              </a:rPr>
              <a:t>tidyverse</a:t>
            </a:r>
            <a:r>
              <a:rPr lang="en-US" sz="2200" dirty="0">
                <a:latin typeface="Book Antiqua" panose="02040602050305030304" pitchFamily="18" charset="0"/>
                <a:cs typeface="Arial"/>
              </a:rPr>
              <a:t> R code (instead of base R code)</a:t>
            </a:r>
          </a:p>
          <a:p>
            <a:pPr lvl="1"/>
            <a:r>
              <a:rPr lang="en-ZA" sz="2000" dirty="0" err="1">
                <a:latin typeface="Book Antiqua" panose="02040602050305030304" pitchFamily="18" charset="0"/>
              </a:rPr>
              <a:t>Tidyverse</a:t>
            </a:r>
            <a:r>
              <a:rPr lang="en-ZA" sz="2000" dirty="0">
                <a:latin typeface="Book Antiqua" panose="02040602050305030304" pitchFamily="18" charset="0"/>
              </a:rPr>
              <a:t>: (</a:t>
            </a:r>
            <a:r>
              <a:rPr lang="en-ZA" sz="2000" b="1" dirty="0">
                <a:latin typeface="Book Antiqua" panose="02040602050305030304" pitchFamily="18" charset="0"/>
              </a:rPr>
              <a:t>ggplot2</a:t>
            </a:r>
            <a:r>
              <a:rPr lang="en-ZA" sz="2000" dirty="0">
                <a:latin typeface="Book Antiqua" panose="02040602050305030304" pitchFamily="18" charset="0"/>
              </a:rPr>
              <a:t>, </a:t>
            </a:r>
            <a:r>
              <a:rPr lang="en-ZA" sz="2000" b="1" dirty="0" err="1">
                <a:latin typeface="Book Antiqua" panose="02040602050305030304" pitchFamily="18" charset="0"/>
              </a:rPr>
              <a:t>dplyr</a:t>
            </a:r>
            <a:r>
              <a:rPr lang="en-ZA" sz="2000" dirty="0">
                <a:latin typeface="Book Antiqua" panose="02040602050305030304" pitchFamily="18" charset="0"/>
              </a:rPr>
              <a:t>, </a:t>
            </a:r>
            <a:r>
              <a:rPr lang="en-ZA" sz="2000" b="1" dirty="0" err="1">
                <a:latin typeface="Book Antiqua" panose="02040602050305030304" pitchFamily="18" charset="0"/>
              </a:rPr>
              <a:t>tidyr</a:t>
            </a:r>
            <a:r>
              <a:rPr lang="en-ZA" sz="2000" dirty="0">
                <a:latin typeface="Book Antiqua" panose="02040602050305030304" pitchFamily="18" charset="0"/>
              </a:rPr>
              <a:t>, </a:t>
            </a:r>
            <a:r>
              <a:rPr lang="en-ZA" sz="2000" b="1" dirty="0" err="1">
                <a:latin typeface="Book Antiqua" panose="02040602050305030304" pitchFamily="18" charset="0"/>
              </a:rPr>
              <a:t>readr</a:t>
            </a:r>
            <a:r>
              <a:rPr lang="en-ZA" sz="2000" dirty="0">
                <a:latin typeface="Book Antiqua" panose="02040602050305030304" pitchFamily="18" charset="0"/>
              </a:rPr>
              <a:t>, </a:t>
            </a:r>
            <a:r>
              <a:rPr lang="en-ZA" sz="2000" b="1" dirty="0" err="1">
                <a:latin typeface="Book Antiqua" panose="02040602050305030304" pitchFamily="18" charset="0"/>
              </a:rPr>
              <a:t>purrr</a:t>
            </a:r>
            <a:r>
              <a:rPr lang="en-ZA" sz="2000" dirty="0">
                <a:latin typeface="Book Antiqua" panose="02040602050305030304" pitchFamily="18" charset="0"/>
              </a:rPr>
              <a:t>, </a:t>
            </a:r>
            <a:r>
              <a:rPr lang="en-ZA" sz="2000" b="1" dirty="0" err="1">
                <a:latin typeface="Book Antiqua" panose="02040602050305030304" pitchFamily="18" charset="0"/>
              </a:rPr>
              <a:t>tibble</a:t>
            </a:r>
            <a:r>
              <a:rPr lang="en-ZA" sz="2000" dirty="0">
                <a:latin typeface="Book Antiqua" panose="02040602050305030304" pitchFamily="18" charset="0"/>
              </a:rPr>
              <a:t>, and a few others) == &gt; change very quickly. Think to update it.</a:t>
            </a:r>
          </a:p>
          <a:p>
            <a:pPr lvl="1"/>
            <a:r>
              <a:rPr lang="en-US" sz="2000" dirty="0">
                <a:latin typeface="Book Antiqua" panose="02040602050305030304" pitchFamily="18" charset="0"/>
                <a:cs typeface="Arial"/>
              </a:rPr>
              <a:t>Pipes with </a:t>
            </a:r>
            <a:r>
              <a:rPr lang="en-US" sz="2000" dirty="0" err="1">
                <a:latin typeface="Book Antiqua" panose="02040602050305030304" pitchFamily="18" charset="0"/>
                <a:cs typeface="Arial"/>
              </a:rPr>
              <a:t>magritt</a:t>
            </a:r>
            <a:r>
              <a:rPr lang="en-US" sz="2000" dirty="0">
                <a:latin typeface="Book Antiqua" panose="02040602050305030304" pitchFamily="18" charset="0"/>
                <a:cs typeface="Arial"/>
              </a:rPr>
              <a:t> – (</a:t>
            </a:r>
            <a:r>
              <a:rPr lang="en-US" sz="2000" dirty="0" err="1">
                <a:latin typeface="Book Antiqua" panose="02040602050305030304" pitchFamily="18" charset="0"/>
                <a:cs typeface="Arial"/>
              </a:rPr>
              <a:t>RforDS</a:t>
            </a:r>
            <a:r>
              <a:rPr lang="en-US" sz="2000" dirty="0">
                <a:latin typeface="Book Antiqua" panose="02040602050305030304" pitchFamily="18" charset="0"/>
                <a:cs typeface="Arial"/>
              </a:rPr>
              <a:t>, P261)</a:t>
            </a:r>
          </a:p>
          <a:p>
            <a:pPr lvl="1"/>
            <a:r>
              <a:rPr lang="en-US" sz="2000" dirty="0" err="1">
                <a:latin typeface="Book Antiqua" panose="02040602050305030304" pitchFamily="18" charset="0"/>
                <a:cs typeface="Arial"/>
              </a:rPr>
              <a:t>Subsetting</a:t>
            </a:r>
            <a:r>
              <a:rPr lang="en-US" sz="2000" dirty="0">
                <a:latin typeface="Book Antiqua" panose="02040602050305030304" pitchFamily="18" charset="0"/>
                <a:cs typeface="Arial"/>
              </a:rPr>
              <a:t> dataset</a:t>
            </a:r>
          </a:p>
          <a:p>
            <a:r>
              <a:rPr lang="en-ZA" sz="2200" dirty="0">
                <a:solidFill>
                  <a:srgbClr val="FF0000"/>
                </a:solidFill>
                <a:latin typeface="Book Antiqua" panose="02040602050305030304" pitchFamily="18" charset="0"/>
              </a:rPr>
              <a:t>Collaboration: allowed, but write up the solution on your own</a:t>
            </a:r>
          </a:p>
          <a:p>
            <a:endParaRPr lang="en-US" sz="2300" dirty="0">
              <a:latin typeface="Book Antiqua" panose="02040602050305030304" pitchFamily="18" charset="0"/>
              <a:cs typeface="Arial"/>
            </a:endParaRPr>
          </a:p>
          <a:p>
            <a:pPr lvl="1"/>
            <a:endParaRPr lang="en-US" dirty="0">
              <a:latin typeface="Book Antiqua" panose="02040602050305030304" pitchFamily="18" charset="0"/>
              <a:cs typeface="Arial"/>
            </a:endParaRPr>
          </a:p>
        </p:txBody>
      </p:sp>
    </p:spTree>
    <p:extLst>
      <p:ext uri="{BB962C8B-B14F-4D97-AF65-F5344CB8AC3E}">
        <p14:creationId xmlns:p14="http://schemas.microsoft.com/office/powerpoint/2010/main" val="2450477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latin typeface="Book Antiqua" panose="02040602050305030304" pitchFamily="18" charset="0"/>
                <a:cs typeface="Arial"/>
              </a:rPr>
              <a:t>Different types of validity</a:t>
            </a:r>
          </a:p>
        </p:txBody>
      </p:sp>
      <p:sp>
        <p:nvSpPr>
          <p:cNvPr id="14339" name="Rectangle 3"/>
          <p:cNvSpPr>
            <a:spLocks noGrp="1" noChangeArrowheads="1"/>
          </p:cNvSpPr>
          <p:nvPr>
            <p:ph type="body" idx="1"/>
          </p:nvPr>
        </p:nvSpPr>
        <p:spPr>
          <a:xfrm>
            <a:off x="612648" y="1600200"/>
            <a:ext cx="8153400" cy="4997152"/>
          </a:xfrm>
        </p:spPr>
        <p:txBody>
          <a:bodyPr>
            <a:normAutofit/>
          </a:bodyPr>
          <a:lstStyle/>
          <a:p>
            <a:r>
              <a:rPr lang="en-US" sz="2600" b="1" dirty="0">
                <a:solidFill>
                  <a:srgbClr val="FF0000"/>
                </a:solidFill>
                <a:latin typeface="Book Antiqua" panose="02040602050305030304" pitchFamily="18" charset="0"/>
                <a:cs typeface="Arial"/>
              </a:rPr>
              <a:t>External validity</a:t>
            </a:r>
            <a:r>
              <a:rPr lang="en-US" sz="2600" b="1" dirty="0">
                <a:latin typeface="Book Antiqua" panose="02040602050305030304" pitchFamily="18" charset="0"/>
                <a:cs typeface="Arial"/>
              </a:rPr>
              <a:t>: </a:t>
            </a:r>
            <a:r>
              <a:rPr lang="en-US" sz="2600" dirty="0">
                <a:latin typeface="Book Antiqua" panose="02040602050305030304" pitchFamily="18" charset="0"/>
                <a:cs typeface="Arial"/>
              </a:rPr>
              <a:t> Assuming that there is a causal relationship in this study between the constructs of the cause and the effect, can you generalize this effect to other persons, places, or times?</a:t>
            </a:r>
            <a:endParaRPr lang="en-US" sz="2600" b="1" dirty="0">
              <a:latin typeface="Book Antiqua" panose="02040602050305030304" pitchFamily="18" charset="0"/>
              <a:cs typeface="Arial"/>
            </a:endParaRPr>
          </a:p>
          <a:p>
            <a:pPr marL="0" indent="0">
              <a:buNone/>
            </a:pPr>
            <a:endParaRPr lang="en-US" dirty="0">
              <a:latin typeface="Book Antiqua" panose="02040602050305030304" pitchFamily="18" charset="0"/>
              <a:cs typeface="Arial"/>
            </a:endParaRPr>
          </a:p>
        </p:txBody>
      </p:sp>
    </p:spTree>
    <p:extLst>
      <p:ext uri="{BB962C8B-B14F-4D97-AF65-F5344CB8AC3E}">
        <p14:creationId xmlns:p14="http://schemas.microsoft.com/office/powerpoint/2010/main" val="188505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Summary</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en-US" sz="2800" dirty="0">
                <a:latin typeface="Book Antiqua" panose="02040602050305030304" pitchFamily="18" charset="0"/>
              </a:rPr>
              <a:t>Your research question is the core element of your research</a:t>
            </a:r>
          </a:p>
          <a:p>
            <a:r>
              <a:rPr lang="fr-FR" sz="2800" dirty="0">
                <a:latin typeface="Book Antiqua" panose="02040602050305030304" pitchFamily="18" charset="0"/>
                <a:cs typeface="Arial"/>
              </a:rPr>
              <a:t>5 structural </a:t>
            </a:r>
            <a:r>
              <a:rPr lang="fr-FR" sz="2800" dirty="0" err="1">
                <a:latin typeface="Book Antiqua" panose="02040602050305030304" pitchFamily="18" charset="0"/>
                <a:cs typeface="Arial"/>
              </a:rPr>
              <a:t>elements</a:t>
            </a:r>
            <a:r>
              <a:rPr lang="fr-FR" sz="2800" dirty="0">
                <a:latin typeface="Book Antiqua" panose="02040602050305030304" pitchFamily="18" charset="0"/>
                <a:cs typeface="Arial"/>
              </a:rPr>
              <a:t> of an </a:t>
            </a:r>
            <a:r>
              <a:rPr lang="fr-FR" sz="2800" dirty="0" err="1">
                <a:latin typeface="Book Antiqua" panose="02040602050305030304" pitchFamily="18" charset="0"/>
                <a:cs typeface="Arial"/>
              </a:rPr>
              <a:t>empirical</a:t>
            </a:r>
            <a:r>
              <a:rPr lang="fr-FR" sz="2800" dirty="0">
                <a:latin typeface="Book Antiqua" panose="02040602050305030304" pitchFamily="18" charset="0"/>
                <a:cs typeface="Arial"/>
              </a:rPr>
              <a:t> </a:t>
            </a:r>
            <a:r>
              <a:rPr lang="fr-FR" sz="2800" dirty="0" err="1">
                <a:latin typeface="Book Antiqua" panose="02040602050305030304" pitchFamily="18" charset="0"/>
                <a:cs typeface="Arial"/>
              </a:rPr>
              <a:t>study</a:t>
            </a:r>
            <a:endParaRPr lang="fr-FR" sz="2800" dirty="0">
              <a:latin typeface="Book Antiqua" panose="02040602050305030304" pitchFamily="18" charset="0"/>
              <a:cs typeface="Arial"/>
            </a:endParaRPr>
          </a:p>
          <a:p>
            <a:pPr marL="834390" lvl="1" indent="-514350">
              <a:buFont typeface="+mj-lt"/>
              <a:buAutoNum type="arabicPeriod"/>
            </a:pPr>
            <a:r>
              <a:rPr lang="fr-FR" sz="2400" dirty="0" err="1">
                <a:latin typeface="Book Antiqua" panose="02040602050305030304" pitchFamily="18" charset="0"/>
                <a:cs typeface="Arial"/>
              </a:rPr>
              <a:t>Samples</a:t>
            </a:r>
            <a:r>
              <a:rPr lang="fr-FR" sz="2400" dirty="0">
                <a:latin typeface="Book Antiqua" panose="02040602050305030304" pitchFamily="18" charset="0"/>
                <a:cs typeface="Arial"/>
              </a:rPr>
              <a:t> (groups)</a:t>
            </a:r>
          </a:p>
          <a:p>
            <a:pPr marL="834390" lvl="1" indent="-514350">
              <a:buFont typeface="+mj-lt"/>
              <a:buAutoNum type="arabicPeriod"/>
            </a:pPr>
            <a:r>
              <a:rPr lang="fr-FR" sz="2400" dirty="0">
                <a:latin typeface="Book Antiqua" panose="02040602050305030304" pitchFamily="18" charset="0"/>
                <a:cs typeface="Arial"/>
              </a:rPr>
              <a:t>Conditions (</a:t>
            </a:r>
            <a:r>
              <a:rPr lang="fr-FR" sz="2400" dirty="0" err="1">
                <a:latin typeface="Book Antiqua" panose="02040602050305030304" pitchFamily="18" charset="0"/>
                <a:cs typeface="Arial"/>
              </a:rPr>
              <a:t>treatment</a:t>
            </a:r>
            <a:r>
              <a:rPr lang="fr-FR" sz="2400" dirty="0">
                <a:latin typeface="Book Antiqua" panose="02040602050305030304" pitchFamily="18" charset="0"/>
                <a:cs typeface="Arial"/>
              </a:rPr>
              <a:t> or control)</a:t>
            </a:r>
          </a:p>
          <a:p>
            <a:pPr marL="834390" lvl="1" indent="-514350">
              <a:buFont typeface="+mj-lt"/>
              <a:buAutoNum type="arabicPeriod"/>
            </a:pPr>
            <a:r>
              <a:rPr lang="fr-FR" sz="2400" dirty="0">
                <a:latin typeface="Book Antiqua" panose="02040602050305030304" pitchFamily="18" charset="0"/>
                <a:cs typeface="Arial"/>
              </a:rPr>
              <a:t>Method of </a:t>
            </a:r>
            <a:r>
              <a:rPr lang="fr-FR" sz="2400" dirty="0" err="1">
                <a:latin typeface="Book Antiqua" panose="02040602050305030304" pitchFamily="18" charset="0"/>
                <a:cs typeface="Arial"/>
              </a:rPr>
              <a:t>assignment</a:t>
            </a:r>
            <a:r>
              <a:rPr lang="fr-FR" sz="2400" dirty="0">
                <a:latin typeface="Book Antiqua" panose="02040602050305030304" pitchFamily="18" charset="0"/>
                <a:cs typeface="Arial"/>
              </a:rPr>
              <a:t> to groups or conditions (</a:t>
            </a:r>
            <a:r>
              <a:rPr lang="fr-FR" sz="2400" dirty="0" err="1">
                <a:latin typeface="Book Antiqua" panose="02040602050305030304" pitchFamily="18" charset="0"/>
                <a:cs typeface="Arial"/>
              </a:rPr>
              <a:t>i.e</a:t>
            </a:r>
            <a:r>
              <a:rPr lang="fr-FR" sz="2400" dirty="0">
                <a:latin typeface="Book Antiqua" panose="02040602050305030304" pitchFamily="18" charset="0"/>
                <a:cs typeface="Arial"/>
              </a:rPr>
              <a:t>, </a:t>
            </a:r>
            <a:r>
              <a:rPr lang="fr-FR" sz="2400" dirty="0" err="1">
                <a:latin typeface="Book Antiqua" panose="02040602050305030304" pitchFamily="18" charset="0"/>
                <a:cs typeface="Arial"/>
              </a:rPr>
              <a:t>random</a:t>
            </a:r>
            <a:r>
              <a:rPr lang="fr-FR" sz="2400" dirty="0">
                <a:latin typeface="Book Antiqua" panose="02040602050305030304" pitchFamily="18" charset="0"/>
                <a:cs typeface="Arial"/>
              </a:rPr>
              <a:t> or </a:t>
            </a:r>
            <a:r>
              <a:rPr lang="fr-FR" sz="2400" dirty="0" err="1">
                <a:latin typeface="Book Antiqua" panose="02040602050305030304" pitchFamily="18" charset="0"/>
                <a:cs typeface="Arial"/>
              </a:rPr>
              <a:t>otherwise</a:t>
            </a:r>
            <a:r>
              <a:rPr lang="fr-FR" sz="2400" dirty="0">
                <a:latin typeface="Book Antiqua" panose="02040602050305030304" pitchFamily="18" charset="0"/>
                <a:cs typeface="Arial"/>
              </a:rPr>
              <a:t>)</a:t>
            </a:r>
          </a:p>
          <a:p>
            <a:pPr marL="834390" lvl="1" indent="-514350">
              <a:buFont typeface="+mj-lt"/>
              <a:buAutoNum type="arabicPeriod"/>
            </a:pPr>
            <a:r>
              <a:rPr lang="fr-FR" sz="2400" dirty="0">
                <a:latin typeface="Book Antiqua" panose="02040602050305030304" pitchFamily="18" charset="0"/>
                <a:cs typeface="Arial"/>
              </a:rPr>
              <a:t>Observations (i.e., the data)</a:t>
            </a:r>
          </a:p>
          <a:p>
            <a:pPr marL="834390" lvl="1" indent="-514350">
              <a:buFont typeface="+mj-lt"/>
              <a:buAutoNum type="arabicPeriod"/>
            </a:pPr>
            <a:r>
              <a:rPr lang="fr-FR" sz="2400" dirty="0">
                <a:latin typeface="Book Antiqua" panose="02040602050305030304" pitchFamily="18" charset="0"/>
                <a:cs typeface="Arial"/>
              </a:rPr>
              <a:t>Time, or the </a:t>
            </a:r>
            <a:r>
              <a:rPr lang="fr-FR" sz="2400" dirty="0" err="1">
                <a:latin typeface="Book Antiqua" panose="02040602050305030304" pitchFamily="18" charset="0"/>
                <a:cs typeface="Arial"/>
              </a:rPr>
              <a:t>schedule</a:t>
            </a:r>
            <a:r>
              <a:rPr lang="fr-FR" sz="2400" dirty="0">
                <a:latin typeface="Book Antiqua" panose="02040602050305030304" pitchFamily="18" charset="0"/>
                <a:cs typeface="Arial"/>
              </a:rPr>
              <a:t> for </a:t>
            </a:r>
            <a:r>
              <a:rPr lang="fr-FR" sz="2400" dirty="0" err="1">
                <a:latin typeface="Book Antiqua" panose="02040602050305030304" pitchFamily="18" charset="0"/>
                <a:cs typeface="Arial"/>
              </a:rPr>
              <a:t>measurement</a:t>
            </a:r>
            <a:r>
              <a:rPr lang="fr-FR" sz="2400" dirty="0">
                <a:latin typeface="Book Antiqua" panose="02040602050305030304" pitchFamily="18" charset="0"/>
                <a:cs typeface="Arial"/>
              </a:rPr>
              <a:t> or </a:t>
            </a:r>
            <a:r>
              <a:rPr lang="fr-FR" sz="2400" dirty="0" err="1">
                <a:latin typeface="Book Antiqua" panose="02040602050305030304" pitchFamily="18" charset="0"/>
                <a:cs typeface="Arial"/>
              </a:rPr>
              <a:t>when</a:t>
            </a:r>
            <a:r>
              <a:rPr lang="fr-FR" sz="2400" dirty="0">
                <a:latin typeface="Book Antiqua" panose="02040602050305030304" pitchFamily="18" charset="0"/>
                <a:cs typeface="Arial"/>
              </a:rPr>
              <a:t> </a:t>
            </a:r>
            <a:r>
              <a:rPr lang="fr-FR" sz="2400" dirty="0" err="1">
                <a:latin typeface="Book Antiqua" panose="02040602050305030304" pitchFamily="18" charset="0"/>
                <a:cs typeface="Arial"/>
              </a:rPr>
              <a:t>treatment</a:t>
            </a:r>
            <a:r>
              <a:rPr lang="fr-FR" sz="2400" dirty="0">
                <a:latin typeface="Book Antiqua" panose="02040602050305030304" pitchFamily="18" charset="0"/>
                <a:cs typeface="Arial"/>
              </a:rPr>
              <a:t> </a:t>
            </a:r>
            <a:r>
              <a:rPr lang="fr-FR" sz="2400" dirty="0" err="1">
                <a:latin typeface="Book Antiqua" panose="02040602050305030304" pitchFamily="18" charset="0"/>
                <a:cs typeface="Arial"/>
              </a:rPr>
              <a:t>begins</a:t>
            </a:r>
            <a:r>
              <a:rPr lang="fr-FR" sz="2400" dirty="0">
                <a:latin typeface="Book Antiqua" panose="02040602050305030304" pitchFamily="18" charset="0"/>
                <a:cs typeface="Arial"/>
              </a:rPr>
              <a:t> or ends</a:t>
            </a:r>
          </a:p>
          <a:p>
            <a:pPr eaLnBrk="1" hangingPunct="1"/>
            <a:endParaRPr lang="en-US" dirty="0">
              <a:latin typeface="Book Antiqua" panose="02040602050305030304" pitchFamily="18" charset="0"/>
            </a:endParaRPr>
          </a:p>
          <a:p>
            <a:pPr eaLnBrk="1" hangingPunct="1"/>
            <a:r>
              <a:rPr lang="en-US" sz="2800" dirty="0">
                <a:solidFill>
                  <a:srgbClr val="FF0000"/>
                </a:solidFill>
                <a:latin typeface="Book Antiqua" panose="02040602050305030304" pitchFamily="18" charset="0"/>
              </a:rPr>
              <a:t>The best research computer is your brain</a:t>
            </a:r>
          </a:p>
          <a:p>
            <a:pPr eaLnBrk="1" hangingPunct="1"/>
            <a:endParaRPr lang="en-US" dirty="0">
              <a:latin typeface="Book Antiqua" panose="02040602050305030304" pitchFamily="18" charset="0"/>
            </a:endParaRPr>
          </a:p>
        </p:txBody>
      </p:sp>
    </p:spTree>
    <p:extLst>
      <p:ext uri="{BB962C8B-B14F-4D97-AF65-F5344CB8AC3E}">
        <p14:creationId xmlns:p14="http://schemas.microsoft.com/office/powerpoint/2010/main" val="2913295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2897-6252-934F-A6F0-470918E4CD6E}"/>
              </a:ext>
            </a:extLst>
          </p:cNvPr>
          <p:cNvSpPr>
            <a:spLocks noGrp="1"/>
          </p:cNvSpPr>
          <p:nvPr>
            <p:ph type="title"/>
          </p:nvPr>
        </p:nvSpPr>
        <p:spPr/>
        <p:txBody>
          <a:bodyPr/>
          <a:lstStyle/>
          <a:p>
            <a:r>
              <a:rPr lang="fr-FR" dirty="0"/>
              <a:t>Conclusion of the </a:t>
            </a:r>
            <a:r>
              <a:rPr lang="fr-FR" dirty="0" err="1"/>
              <a:t>chapter</a:t>
            </a:r>
            <a:endParaRPr lang="fr-FR" dirty="0"/>
          </a:p>
        </p:txBody>
      </p:sp>
      <p:sp>
        <p:nvSpPr>
          <p:cNvPr id="5" name="Slide Number Placeholder 4">
            <a:extLst>
              <a:ext uri="{FF2B5EF4-FFF2-40B4-BE49-F238E27FC236}">
                <a16:creationId xmlns:a16="http://schemas.microsoft.com/office/drawing/2014/main" id="{7E0EFECD-B1D8-034F-A2CB-74C27621C30C}"/>
              </a:ext>
            </a:extLst>
          </p:cNvPr>
          <p:cNvSpPr>
            <a:spLocks noGrp="1"/>
          </p:cNvSpPr>
          <p:nvPr>
            <p:ph type="sldNum" sz="quarter" idx="12"/>
          </p:nvPr>
        </p:nvSpPr>
        <p:spPr/>
        <p:txBody>
          <a:bodyPr>
            <a:normAutofit fontScale="85000" lnSpcReduction="20000"/>
          </a:bodyPr>
          <a:lstStyle/>
          <a:p>
            <a:fld id="{E2B9F491-68E5-4496-88C3-8824F914EEEC}" type="slidenum">
              <a:rPr lang="fr-CA" smtClean="0"/>
              <a:t>22</a:t>
            </a:fld>
            <a:endParaRPr lang="fr-CA"/>
          </a:p>
        </p:txBody>
      </p:sp>
      <p:pic>
        <p:nvPicPr>
          <p:cNvPr id="6" name="Picture 5">
            <a:extLst>
              <a:ext uri="{FF2B5EF4-FFF2-40B4-BE49-F238E27FC236}">
                <a16:creationId xmlns:a16="http://schemas.microsoft.com/office/drawing/2014/main" id="{DC1145DD-002E-8B44-921A-B14928AD68EE}"/>
              </a:ext>
            </a:extLst>
          </p:cNvPr>
          <p:cNvPicPr>
            <a:picLocks noChangeAspect="1"/>
          </p:cNvPicPr>
          <p:nvPr/>
        </p:nvPicPr>
        <p:blipFill>
          <a:blip r:embed="rId2"/>
          <a:stretch>
            <a:fillRect/>
          </a:stretch>
        </p:blipFill>
        <p:spPr>
          <a:xfrm>
            <a:off x="0" y="2057185"/>
            <a:ext cx="9144000" cy="3964103"/>
          </a:xfrm>
          <a:prstGeom prst="rect">
            <a:avLst/>
          </a:prstGeom>
        </p:spPr>
      </p:pic>
    </p:spTree>
    <p:extLst>
      <p:ext uri="{BB962C8B-B14F-4D97-AF65-F5344CB8AC3E}">
        <p14:creationId xmlns:p14="http://schemas.microsoft.com/office/powerpoint/2010/main" val="110595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C5FD-4898-7F4D-AC76-6A1D8F95EC40}"/>
              </a:ext>
            </a:extLst>
          </p:cNvPr>
          <p:cNvSpPr>
            <a:spLocks noGrp="1"/>
          </p:cNvSpPr>
          <p:nvPr>
            <p:ph type="title"/>
          </p:nvPr>
        </p:nvSpPr>
        <p:spPr/>
        <p:txBody>
          <a:bodyPr/>
          <a:lstStyle/>
          <a:p>
            <a:endParaRPr lang="fr-FR"/>
          </a:p>
        </p:txBody>
      </p:sp>
      <p:sp>
        <p:nvSpPr>
          <p:cNvPr id="5" name="Slide Number Placeholder 4">
            <a:extLst>
              <a:ext uri="{FF2B5EF4-FFF2-40B4-BE49-F238E27FC236}">
                <a16:creationId xmlns:a16="http://schemas.microsoft.com/office/drawing/2014/main" id="{4E5F92F3-EBB0-124C-8464-4AA30DB69D3F}"/>
              </a:ext>
            </a:extLst>
          </p:cNvPr>
          <p:cNvSpPr>
            <a:spLocks noGrp="1"/>
          </p:cNvSpPr>
          <p:nvPr>
            <p:ph type="sldNum" sz="quarter" idx="12"/>
          </p:nvPr>
        </p:nvSpPr>
        <p:spPr/>
        <p:txBody>
          <a:bodyPr>
            <a:normAutofit fontScale="85000" lnSpcReduction="20000"/>
          </a:bodyPr>
          <a:lstStyle/>
          <a:p>
            <a:fld id="{E2B9F491-68E5-4496-88C3-8824F914EEEC}" type="slidenum">
              <a:rPr lang="fr-CA" smtClean="0"/>
              <a:t>3</a:t>
            </a:fld>
            <a:endParaRPr lang="fr-CA"/>
          </a:p>
        </p:txBody>
      </p:sp>
      <p:sp>
        <p:nvSpPr>
          <p:cNvPr id="6" name="Content Placeholder 5">
            <a:extLst>
              <a:ext uri="{FF2B5EF4-FFF2-40B4-BE49-F238E27FC236}">
                <a16:creationId xmlns:a16="http://schemas.microsoft.com/office/drawing/2014/main" id="{900F197B-46FC-CB4C-AFB3-03F7F9E44062}"/>
              </a:ext>
            </a:extLst>
          </p:cNvPr>
          <p:cNvSpPr>
            <a:spLocks noGrp="1"/>
          </p:cNvSpPr>
          <p:nvPr>
            <p:ph sz="quarter" idx="1"/>
          </p:nvPr>
        </p:nvSpPr>
        <p:spPr/>
        <p:txBody>
          <a:bodyPr>
            <a:normAutofit/>
          </a:bodyPr>
          <a:lstStyle/>
          <a:p>
            <a:r>
              <a:rPr lang="en-ZA" sz="2000" dirty="0">
                <a:latin typeface="Book Antiqua" panose="02040602050305030304" pitchFamily="18" charset="0"/>
                <a:cs typeface="Times New Roman" panose="02020603050405020304" pitchFamily="18" charset="0"/>
                <a:hlinkClick r:id="rId2"/>
              </a:rPr>
              <a:t>https://www.rstudio.com/resources/cheatsheets/</a:t>
            </a:r>
            <a:endParaRPr lang="en-ZA" sz="2000" dirty="0">
              <a:latin typeface="Book Antiqua" panose="02040602050305030304" pitchFamily="18" charset="0"/>
              <a:cs typeface="Times New Roman" panose="02020603050405020304" pitchFamily="18" charset="0"/>
            </a:endParaRPr>
          </a:p>
          <a:p>
            <a:endParaRPr lang="en-ZA" sz="2000" dirty="0">
              <a:latin typeface="Book Antiqua" panose="02040602050305030304" pitchFamily="18" charset="0"/>
              <a:cs typeface="Times New Roman" panose="02020603050405020304" pitchFamily="18" charset="0"/>
            </a:endParaRPr>
          </a:p>
          <a:p>
            <a:r>
              <a:rPr lang="en-ZA" sz="2000" dirty="0" err="1">
                <a:latin typeface="Book Antiqua" panose="02040602050305030304" pitchFamily="18" charset="0"/>
                <a:cs typeface="Times New Roman" panose="02020603050405020304" pitchFamily="18" charset="0"/>
              </a:rPr>
              <a:t>dplyr</a:t>
            </a:r>
            <a:r>
              <a:rPr lang="en-ZA" sz="2000" dirty="0">
                <a:latin typeface="Book Antiqua" panose="02040602050305030304" pitchFamily="18" charset="0"/>
                <a:cs typeface="Times New Roman" panose="02020603050405020304" pitchFamily="18" charset="0"/>
              </a:rPr>
              <a:t> provides a grammar for manipulating tables in R. This cheat sheet will guide you through the grammar, reminding you how to select, filter, arrange, mutate, summarise, group, and join data frames and </a:t>
            </a:r>
            <a:r>
              <a:rPr lang="en-ZA" sz="2000" dirty="0" err="1">
                <a:latin typeface="Book Antiqua" panose="02040602050305030304" pitchFamily="18" charset="0"/>
                <a:cs typeface="Times New Roman" panose="02020603050405020304" pitchFamily="18" charset="0"/>
              </a:rPr>
              <a:t>tibbles</a:t>
            </a:r>
            <a:r>
              <a:rPr lang="en-ZA" sz="2000" dirty="0">
                <a:latin typeface="Book Antiqua" panose="02040602050305030304" pitchFamily="18" charset="0"/>
                <a:cs typeface="Times New Roman" panose="02020603050405020304" pitchFamily="18" charset="0"/>
              </a:rPr>
              <a:t>.</a:t>
            </a:r>
          </a:p>
          <a:p>
            <a:r>
              <a:rPr lang="en-ZA" sz="2000" dirty="0">
                <a:latin typeface="Book Antiqua" panose="02040602050305030304" pitchFamily="18" charset="0"/>
                <a:cs typeface="Times New Roman" panose="02020603050405020304" pitchFamily="18" charset="0"/>
              </a:rPr>
              <a:t>The ggplot2 package lets you make beautiful and customizable plots of your data. It implements the grammar of graphics, an easy to use system for building plots. See </a:t>
            </a:r>
            <a:r>
              <a:rPr lang="en-ZA" sz="2000" dirty="0">
                <a:latin typeface="Book Antiqua" panose="02040602050305030304" pitchFamily="18" charset="0"/>
                <a:cs typeface="Times New Roman" panose="02020603050405020304" pitchFamily="18" charset="0"/>
                <a:hlinkClick r:id="rId3"/>
              </a:rPr>
              <a:t>docs.ggplot2.org</a:t>
            </a:r>
            <a:r>
              <a:rPr lang="en-ZA" sz="2000" dirty="0">
                <a:latin typeface="Book Antiqua" panose="02040602050305030304" pitchFamily="18" charset="0"/>
                <a:cs typeface="Times New Roman" panose="02020603050405020304" pitchFamily="18" charset="0"/>
              </a:rPr>
              <a:t> for detailed examples.</a:t>
            </a:r>
            <a:endParaRPr lang="fr-FR" sz="20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49743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116632"/>
            <a:ext cx="8229600" cy="922114"/>
          </a:xfrm>
        </p:spPr>
        <p:txBody>
          <a:bodyPr>
            <a:normAutofit/>
          </a:bodyPr>
          <a:lstStyle/>
          <a:p>
            <a:pPr eaLnBrk="1" hangingPunct="1"/>
            <a:r>
              <a:rPr lang="fr-FR" dirty="0" err="1">
                <a:latin typeface="Arial"/>
                <a:cs typeface="Arial"/>
              </a:rPr>
              <a:t>Outline</a:t>
            </a:r>
            <a:endParaRPr lang="en-CA" dirty="0">
              <a:latin typeface="Arial"/>
              <a:cs typeface="Arial"/>
            </a:endParaRPr>
          </a:p>
        </p:txBody>
      </p:sp>
      <p:sp>
        <p:nvSpPr>
          <p:cNvPr id="14339" name="Espace réservé du numéro de diapositive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B8F2C3-EB3E-4F9E-9067-DF32A1CA44BE}" type="slidenum">
              <a:rPr lang="fr-CA" smtClean="0">
                <a:latin typeface="Arial"/>
                <a:cs typeface="Arial"/>
              </a:rPr>
              <a:pPr eaLnBrk="1" hangingPunct="1"/>
              <a:t>4</a:t>
            </a:fld>
            <a:endParaRPr lang="fr-CA">
              <a:latin typeface="Arial"/>
              <a:cs typeface="Arial"/>
            </a:endParaRPr>
          </a:p>
        </p:txBody>
      </p:sp>
      <p:sp>
        <p:nvSpPr>
          <p:cNvPr id="23555" name="Rectangle 3"/>
          <p:cNvSpPr>
            <a:spLocks noGrp="1" noChangeArrowheads="1"/>
          </p:cNvSpPr>
          <p:nvPr>
            <p:ph sz="quarter" idx="1"/>
          </p:nvPr>
        </p:nvSpPr>
        <p:spPr>
          <a:xfrm>
            <a:off x="457200" y="1484784"/>
            <a:ext cx="8229600" cy="5184576"/>
          </a:xfrm>
        </p:spPr>
        <p:txBody>
          <a:bodyPr>
            <a:noAutofit/>
          </a:bodyPr>
          <a:lstStyle/>
          <a:p>
            <a:r>
              <a:rPr lang="en-US" sz="2600" dirty="0">
                <a:latin typeface="Book Antiqua" panose="02040602050305030304" pitchFamily="18" charset="0"/>
                <a:cs typeface="Arial"/>
              </a:rPr>
              <a:t>Observational studies</a:t>
            </a:r>
          </a:p>
          <a:p>
            <a:pPr lvl="1"/>
            <a:r>
              <a:rPr lang="en-US" sz="2200" dirty="0">
                <a:latin typeface="Book Antiqua" panose="02040602050305030304" pitchFamily="18" charset="0"/>
                <a:cs typeface="Arial"/>
              </a:rPr>
              <a:t>Example : Minimum wage and unemployment (cross sectional comparison)</a:t>
            </a:r>
          </a:p>
          <a:p>
            <a:pPr lvl="1"/>
            <a:r>
              <a:rPr lang="en-US" sz="2200" dirty="0">
                <a:latin typeface="Book Antiqua" panose="02040602050305030304" pitchFamily="18" charset="0"/>
                <a:cs typeface="Arial"/>
              </a:rPr>
              <a:t>Solutions</a:t>
            </a:r>
          </a:p>
          <a:p>
            <a:pPr lvl="2"/>
            <a:r>
              <a:rPr lang="en-US" sz="2000" dirty="0">
                <a:latin typeface="Book Antiqua" panose="02040602050305030304" pitchFamily="18" charset="0"/>
                <a:cs typeface="Arial"/>
              </a:rPr>
              <a:t>Before-and-after </a:t>
            </a:r>
          </a:p>
          <a:p>
            <a:pPr lvl="2"/>
            <a:r>
              <a:rPr lang="en-US" sz="2000" dirty="0">
                <a:latin typeface="Book Antiqua" panose="02040602050305030304" pitchFamily="18" charset="0"/>
                <a:cs typeface="Arial"/>
              </a:rPr>
              <a:t>Difference-in-difference</a:t>
            </a:r>
          </a:p>
          <a:p>
            <a:r>
              <a:rPr lang="en-US" sz="2600" dirty="0">
                <a:latin typeface="Book Antiqua" panose="02040602050305030304" pitchFamily="18" charset="0"/>
                <a:cs typeface="Arial"/>
              </a:rPr>
              <a:t>Validity</a:t>
            </a:r>
          </a:p>
          <a:p>
            <a:endParaRPr lang="en-US" sz="2000" dirty="0">
              <a:latin typeface="Book Antiqua" panose="02040602050305030304" pitchFamily="18" charset="0"/>
              <a:cs typeface="Arial"/>
            </a:endParaRPr>
          </a:p>
          <a:p>
            <a:r>
              <a:rPr lang="en-US" sz="2600" dirty="0">
                <a:latin typeface="Book Antiqua" panose="02040602050305030304" pitchFamily="18" charset="0"/>
                <a:cs typeface="Arial"/>
              </a:rPr>
              <a:t>In R</a:t>
            </a:r>
          </a:p>
          <a:p>
            <a:pPr lvl="1"/>
            <a:r>
              <a:rPr lang="en-US" sz="2200" dirty="0">
                <a:latin typeface="Book Antiqua" panose="02040602050305030304" pitchFamily="18" charset="0"/>
                <a:cs typeface="Arial"/>
              </a:rPr>
              <a:t>Continue with </a:t>
            </a:r>
            <a:r>
              <a:rPr lang="en-US" sz="2200" dirty="0" err="1">
                <a:latin typeface="Book Antiqua" panose="02040602050305030304" pitchFamily="18" charset="0"/>
                <a:cs typeface="Arial"/>
              </a:rPr>
              <a:t>tidyverse</a:t>
            </a:r>
            <a:r>
              <a:rPr lang="en-US" sz="2200" dirty="0">
                <a:latin typeface="Book Antiqua" panose="02040602050305030304" pitchFamily="18" charset="0"/>
                <a:cs typeface="Arial"/>
              </a:rPr>
              <a:t> R code</a:t>
            </a:r>
          </a:p>
          <a:p>
            <a:pPr lvl="1"/>
            <a:r>
              <a:rPr lang="en-US" sz="2200" dirty="0">
                <a:latin typeface="Book Antiqua" panose="02040602050305030304" pitchFamily="18" charset="0"/>
                <a:cs typeface="Arial"/>
              </a:rPr>
              <a:t>Creating factor variables, recoding variable</a:t>
            </a:r>
          </a:p>
          <a:p>
            <a:r>
              <a:rPr lang="en-US" sz="2400" dirty="0">
                <a:solidFill>
                  <a:srgbClr val="FF0000"/>
                </a:solidFill>
                <a:latin typeface="Book Antiqua" panose="02040602050305030304" pitchFamily="18" charset="0"/>
                <a:cs typeface="Arial"/>
              </a:rPr>
              <a:t>You have to send me your article by the end of the week</a:t>
            </a:r>
          </a:p>
          <a:p>
            <a:pPr lvl="1"/>
            <a:endParaRPr lang="en-US" dirty="0">
              <a:latin typeface="Book Antiqua" panose="02040602050305030304" pitchFamily="18" charset="0"/>
              <a:cs typeface="Arial"/>
            </a:endParaRPr>
          </a:p>
        </p:txBody>
      </p:sp>
    </p:spTree>
    <p:extLst>
      <p:ext uri="{BB962C8B-B14F-4D97-AF65-F5344CB8AC3E}">
        <p14:creationId xmlns:p14="http://schemas.microsoft.com/office/powerpoint/2010/main" val="152689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0"/>
            <a:ext cx="8229600" cy="5141168"/>
          </a:xfrm>
        </p:spPr>
        <p:txBody>
          <a:bodyPr>
            <a:normAutofit fontScale="92500" lnSpcReduction="10000"/>
          </a:bodyPr>
          <a:lstStyle/>
          <a:p>
            <a:r>
              <a:rPr lang="en-ZA" sz="2400" dirty="0">
                <a:solidFill>
                  <a:srgbClr val="FF0000"/>
                </a:solidFill>
                <a:latin typeface="Book Antiqua" panose="02040602050305030304" pitchFamily="18" charset="0"/>
              </a:rPr>
              <a:t>Confounding bias</a:t>
            </a:r>
            <a:endParaRPr lang="en-ZA" sz="2400" dirty="0">
              <a:latin typeface="Book Antiqua" panose="02040602050305030304" pitchFamily="18" charset="0"/>
              <a:cs typeface="Arial" pitchFamily="34" charset="0"/>
            </a:endParaRPr>
          </a:p>
          <a:p>
            <a:r>
              <a:rPr lang="en-ZA" sz="2400" dirty="0">
                <a:solidFill>
                  <a:srgbClr val="FF0000"/>
                </a:solidFill>
                <a:latin typeface="Book Antiqua" panose="02040602050305030304" pitchFamily="18" charset="0"/>
                <a:cs typeface="Arial" pitchFamily="34" charset="0"/>
              </a:rPr>
              <a:t>Self selection bias</a:t>
            </a:r>
          </a:p>
          <a:p>
            <a:r>
              <a:rPr lang="en-ZA" sz="2400" dirty="0">
                <a:solidFill>
                  <a:srgbClr val="FF0000"/>
                </a:solidFill>
                <a:latin typeface="Book Antiqua" panose="02040602050305030304" pitchFamily="18" charset="0"/>
                <a:cs typeface="Arial" pitchFamily="34" charset="0"/>
              </a:rPr>
              <a:t>Reverse causation bias</a:t>
            </a:r>
          </a:p>
          <a:p>
            <a:r>
              <a:rPr lang="en-ZA" sz="2400" dirty="0">
                <a:solidFill>
                  <a:srgbClr val="FF0000"/>
                </a:solidFill>
                <a:latin typeface="Book Antiqua" panose="02040602050305030304" pitchFamily="18" charset="0"/>
              </a:rPr>
              <a:t>Unobserved confounding</a:t>
            </a:r>
          </a:p>
          <a:p>
            <a:r>
              <a:rPr lang="en-ZA" sz="2400" dirty="0">
                <a:solidFill>
                  <a:srgbClr val="FF0000"/>
                </a:solidFill>
                <a:latin typeface="Book Antiqua" panose="02040602050305030304" pitchFamily="18" charset="0"/>
                <a:cs typeface="Arial" pitchFamily="34" charset="0"/>
              </a:rPr>
              <a:t>Simultaneity</a:t>
            </a:r>
          </a:p>
          <a:p>
            <a:endParaRPr lang="en-ZA" sz="2400" dirty="0">
              <a:latin typeface="Book Antiqua" panose="02040602050305030304" pitchFamily="18" charset="0"/>
              <a:cs typeface="Arial" pitchFamily="34" charset="0"/>
            </a:endParaRPr>
          </a:p>
          <a:p>
            <a:endParaRPr lang="en-ZA" sz="2400" dirty="0">
              <a:latin typeface="Book Antiqua" panose="02040602050305030304" pitchFamily="18" charset="0"/>
              <a:cs typeface="Arial" pitchFamily="34" charset="0"/>
            </a:endParaRPr>
          </a:p>
          <a:p>
            <a:endParaRPr lang="en-ZA" sz="2400" dirty="0">
              <a:latin typeface="Book Antiqua" panose="02040602050305030304" pitchFamily="18" charset="0"/>
              <a:cs typeface="Arial" pitchFamily="34" charset="0"/>
            </a:endParaRPr>
          </a:p>
          <a:p>
            <a:r>
              <a:rPr lang="fr-CA" sz="2800" dirty="0" err="1">
                <a:latin typeface="Book Antiqua" panose="02040602050305030304" pitchFamily="18" charset="0"/>
                <a:cs typeface="Arial" pitchFamily="34" charset="0"/>
              </a:rPr>
              <a:t>Examples</a:t>
            </a:r>
            <a:r>
              <a:rPr lang="fr-CA" sz="2800" dirty="0">
                <a:latin typeface="Book Antiqua" panose="02040602050305030304" pitchFamily="18" charset="0"/>
                <a:cs typeface="Arial" pitchFamily="34" charset="0"/>
              </a:rPr>
              <a:t>:</a:t>
            </a:r>
          </a:p>
          <a:p>
            <a:pPr lvl="1"/>
            <a:r>
              <a:rPr lang="en-ZA" sz="1700" dirty="0">
                <a:latin typeface="Book Antiqua" panose="02040602050305030304" pitchFamily="18" charset="0"/>
              </a:rPr>
              <a:t>Adjiwanou, V. et LeGrand, T. (2013). </a:t>
            </a:r>
            <a:r>
              <a:rPr lang="en-ZA" sz="1700" dirty="0">
                <a:solidFill>
                  <a:srgbClr val="FF0000"/>
                </a:solidFill>
                <a:latin typeface="Book Antiqua" panose="02040602050305030304" pitchFamily="18" charset="0"/>
              </a:rPr>
              <a:t>Does antenatal care matter in the use of skilled birth attendance in rural Africa: A multi-country analysis</a:t>
            </a:r>
            <a:r>
              <a:rPr lang="en-ZA" sz="1700" dirty="0">
                <a:latin typeface="Book Antiqua" panose="02040602050305030304" pitchFamily="18" charset="0"/>
              </a:rPr>
              <a:t>, </a:t>
            </a:r>
            <a:r>
              <a:rPr lang="en-ZA" sz="1700" i="1" dirty="0">
                <a:latin typeface="Book Antiqua" panose="02040602050305030304" pitchFamily="18" charset="0"/>
              </a:rPr>
              <a:t>Social Science &amp; Medicine </a:t>
            </a:r>
            <a:r>
              <a:rPr lang="en-ZA" sz="1700" dirty="0">
                <a:latin typeface="Book Antiqua" panose="02040602050305030304" pitchFamily="18" charset="0"/>
              </a:rPr>
              <a:t>86: 26-34.</a:t>
            </a:r>
          </a:p>
          <a:p>
            <a:pPr lvl="1"/>
            <a:r>
              <a:rPr lang="en-ZA" sz="1800" dirty="0">
                <a:latin typeface="Book Antiqua" panose="02040602050305030304" pitchFamily="18" charset="0"/>
              </a:rPr>
              <a:t>Adjiwanou, V. (In revision). </a:t>
            </a:r>
            <a:r>
              <a:rPr lang="en-ZA" sz="1800" dirty="0">
                <a:solidFill>
                  <a:srgbClr val="FF0000"/>
                </a:solidFill>
                <a:latin typeface="Book Antiqua" panose="02040602050305030304" pitchFamily="18" charset="0"/>
              </a:rPr>
              <a:t>Stepfamilies in sub-Saharan Africa and their consequences in terms of children’s well-being</a:t>
            </a:r>
            <a:r>
              <a:rPr lang="en-ZA" sz="1800" dirty="0">
                <a:latin typeface="Book Antiqua" panose="02040602050305030304" pitchFamily="18" charset="0"/>
              </a:rPr>
              <a:t>, </a:t>
            </a:r>
            <a:r>
              <a:rPr lang="en-ZA" sz="1800" i="1" dirty="0">
                <a:latin typeface="Book Antiqua" panose="02040602050305030304" pitchFamily="18" charset="0"/>
              </a:rPr>
              <a:t>Presented at the Population Association of America (PAA) 2017.</a:t>
            </a:r>
            <a:endParaRPr lang="en-ZA" sz="1800" dirty="0">
              <a:latin typeface="Book Antiqua" panose="02040602050305030304" pitchFamily="18" charset="0"/>
            </a:endParaRPr>
          </a:p>
          <a:p>
            <a:pPr lvl="1"/>
            <a:endParaRPr lang="en-ZA" sz="1700" dirty="0">
              <a:latin typeface="Book Antiqua" panose="02040602050305030304" pitchFamily="18" charset="0"/>
            </a:endParaRPr>
          </a:p>
          <a:p>
            <a:pPr lvl="1"/>
            <a:endParaRPr lang="en-ZA" sz="1700" dirty="0">
              <a:latin typeface="Book Antiqua" panose="02040602050305030304" pitchFamily="18" charset="0"/>
            </a:endParaRPr>
          </a:p>
          <a:p>
            <a:pPr lvl="1"/>
            <a:endParaRPr lang="fr-CA" dirty="0">
              <a:latin typeface="Book Antiqua" panose="02040602050305030304" pitchFamily="18" charset="0"/>
              <a:cs typeface="Arial" pitchFamily="34" charset="0"/>
            </a:endParaRPr>
          </a:p>
        </p:txBody>
      </p:sp>
      <p:sp>
        <p:nvSpPr>
          <p:cNvPr id="16" name="Title 15">
            <a:extLst>
              <a:ext uri="{FF2B5EF4-FFF2-40B4-BE49-F238E27FC236}">
                <a16:creationId xmlns:a16="http://schemas.microsoft.com/office/drawing/2014/main" id="{77D35C4C-DFC1-5043-8E0A-8B74EAF224FC}"/>
              </a:ext>
            </a:extLst>
          </p:cNvPr>
          <p:cNvSpPr>
            <a:spLocks noGrp="1"/>
          </p:cNvSpPr>
          <p:nvPr>
            <p:ph type="title"/>
          </p:nvPr>
        </p:nvSpPr>
        <p:spPr/>
        <p:txBody>
          <a:bodyPr>
            <a:normAutofit/>
          </a:bodyPr>
          <a:lstStyle/>
          <a:p>
            <a:r>
              <a:rPr lang="fr-FR" dirty="0" err="1"/>
              <a:t>Observational</a:t>
            </a:r>
            <a:r>
              <a:rPr lang="fr-FR" dirty="0"/>
              <a:t> </a:t>
            </a:r>
            <a:r>
              <a:rPr lang="fr-FR" dirty="0" err="1"/>
              <a:t>study</a:t>
            </a:r>
            <a:r>
              <a:rPr lang="fr-FR" dirty="0"/>
              <a:t> - </a:t>
            </a:r>
          </a:p>
        </p:txBody>
      </p:sp>
      <p:sp>
        <p:nvSpPr>
          <p:cNvPr id="2" name="Right Brace 1">
            <a:extLst>
              <a:ext uri="{FF2B5EF4-FFF2-40B4-BE49-F238E27FC236}">
                <a16:creationId xmlns:a16="http://schemas.microsoft.com/office/drawing/2014/main" id="{CF821C09-E135-E745-972B-BE1041F0E048}"/>
              </a:ext>
            </a:extLst>
          </p:cNvPr>
          <p:cNvSpPr/>
          <p:nvPr/>
        </p:nvSpPr>
        <p:spPr>
          <a:xfrm>
            <a:off x="4932040" y="1628800"/>
            <a:ext cx="216024" cy="22322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TextBox 3">
            <a:extLst>
              <a:ext uri="{FF2B5EF4-FFF2-40B4-BE49-F238E27FC236}">
                <a16:creationId xmlns:a16="http://schemas.microsoft.com/office/drawing/2014/main" id="{555A4157-2CA8-9C44-BFA7-7E72950D7B82}"/>
              </a:ext>
            </a:extLst>
          </p:cNvPr>
          <p:cNvSpPr txBox="1"/>
          <p:nvPr/>
        </p:nvSpPr>
        <p:spPr>
          <a:xfrm>
            <a:off x="5641776" y="2535287"/>
            <a:ext cx="3178696" cy="461665"/>
          </a:xfrm>
          <a:prstGeom prst="rect">
            <a:avLst/>
          </a:prstGeom>
          <a:noFill/>
        </p:spPr>
        <p:txBody>
          <a:bodyPr wrap="square" rtlCol="0">
            <a:spAutoFit/>
          </a:bodyPr>
          <a:lstStyle/>
          <a:p>
            <a:r>
              <a:rPr lang="fr-FR" sz="2400" dirty="0">
                <a:solidFill>
                  <a:srgbClr val="0070C0"/>
                </a:solidFill>
                <a:latin typeface="Book Antiqua" panose="02040602050305030304" pitchFamily="18" charset="0"/>
              </a:rPr>
              <a:t>Endogeneity </a:t>
            </a:r>
            <a:r>
              <a:rPr lang="fr-FR" sz="2400" dirty="0" err="1">
                <a:solidFill>
                  <a:srgbClr val="0070C0"/>
                </a:solidFill>
                <a:latin typeface="Book Antiqua" panose="02040602050305030304" pitchFamily="18" charset="0"/>
              </a:rPr>
              <a:t>bias</a:t>
            </a:r>
            <a:endParaRPr lang="fr-FR" sz="2400" dirty="0">
              <a:solidFill>
                <a:srgbClr val="0070C0"/>
              </a:solidFill>
              <a:latin typeface="Book Antiqua" panose="02040602050305030304" pitchFamily="18" charset="0"/>
            </a:endParaRPr>
          </a:p>
        </p:txBody>
      </p:sp>
      <p:sp>
        <p:nvSpPr>
          <p:cNvPr id="5" name="Left Brace 4">
            <a:extLst>
              <a:ext uri="{FF2B5EF4-FFF2-40B4-BE49-F238E27FC236}">
                <a16:creationId xmlns:a16="http://schemas.microsoft.com/office/drawing/2014/main" id="{1753336A-562C-4E48-A8EE-EA7561746045}"/>
              </a:ext>
            </a:extLst>
          </p:cNvPr>
          <p:cNvSpPr/>
          <p:nvPr/>
        </p:nvSpPr>
        <p:spPr>
          <a:xfrm rot="16200000">
            <a:off x="4319972" y="440669"/>
            <a:ext cx="432049" cy="72728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TextBox 6">
            <a:extLst>
              <a:ext uri="{FF2B5EF4-FFF2-40B4-BE49-F238E27FC236}">
                <a16:creationId xmlns:a16="http://schemas.microsoft.com/office/drawing/2014/main" id="{7348893A-F56C-E54D-8C03-217246DA6CC8}"/>
              </a:ext>
            </a:extLst>
          </p:cNvPr>
          <p:cNvSpPr txBox="1"/>
          <p:nvPr/>
        </p:nvSpPr>
        <p:spPr>
          <a:xfrm>
            <a:off x="3131840" y="4221088"/>
            <a:ext cx="2808312" cy="461665"/>
          </a:xfrm>
          <a:prstGeom prst="rect">
            <a:avLst/>
          </a:prstGeom>
          <a:noFill/>
        </p:spPr>
        <p:txBody>
          <a:bodyPr wrap="square" rtlCol="0">
            <a:spAutoFit/>
          </a:bodyPr>
          <a:lstStyle/>
          <a:p>
            <a:pPr algn="ctr"/>
            <a:r>
              <a:rPr lang="fr-FR" sz="2400" dirty="0" err="1">
                <a:solidFill>
                  <a:srgbClr val="0070C0"/>
                </a:solidFill>
                <a:latin typeface="Book Antiqua" panose="02040602050305030304" pitchFamily="18" charset="0"/>
              </a:rPr>
              <a:t>Statistical</a:t>
            </a:r>
            <a:r>
              <a:rPr lang="fr-FR" sz="2400" dirty="0">
                <a:solidFill>
                  <a:srgbClr val="0070C0"/>
                </a:solidFill>
                <a:latin typeface="Book Antiqua" panose="02040602050305030304" pitchFamily="18" charset="0"/>
              </a:rPr>
              <a:t> control</a:t>
            </a:r>
          </a:p>
        </p:txBody>
      </p:sp>
    </p:spTree>
    <p:extLst>
      <p:ext uri="{BB962C8B-B14F-4D97-AF65-F5344CB8AC3E}">
        <p14:creationId xmlns:p14="http://schemas.microsoft.com/office/powerpoint/2010/main" val="123708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latin typeface="Book Antiqua" panose="02040602050305030304" pitchFamily="18" charset="0"/>
                <a:cs typeface="Arial"/>
              </a:rPr>
              <a:t>Conditions of cause-</a:t>
            </a:r>
            <a:r>
              <a:rPr lang="fr-FR" sz="3600" dirty="0" err="1">
                <a:latin typeface="Book Antiqua" panose="02040602050305030304" pitchFamily="18" charset="0"/>
                <a:cs typeface="Arial"/>
              </a:rPr>
              <a:t>effect</a:t>
            </a:r>
            <a:r>
              <a:rPr lang="fr-FR" sz="3600" dirty="0">
                <a:latin typeface="Book Antiqua" panose="02040602050305030304" pitchFamily="18" charset="0"/>
                <a:cs typeface="Arial"/>
              </a:rPr>
              <a:t> relation</a:t>
            </a: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6</a:t>
            </a:fld>
            <a:endParaRPr lang="fr-CA">
              <a:latin typeface="Arial"/>
              <a:cs typeface="Arial"/>
            </a:endParaRPr>
          </a:p>
        </p:txBody>
      </p:sp>
      <p:sp>
        <p:nvSpPr>
          <p:cNvPr id="6" name="Espace réservé du contenu 5"/>
          <p:cNvSpPr>
            <a:spLocks noGrp="1"/>
          </p:cNvSpPr>
          <p:nvPr>
            <p:ph sz="quarter" idx="1"/>
          </p:nvPr>
        </p:nvSpPr>
        <p:spPr/>
        <p:txBody>
          <a:bodyPr>
            <a:normAutofit fontScale="92500" lnSpcReduction="10000"/>
          </a:bodyPr>
          <a:lstStyle/>
          <a:p>
            <a:pPr marL="514350" indent="-514350">
              <a:buFont typeface="+mj-lt"/>
              <a:buAutoNum type="arabicPeriod"/>
            </a:pPr>
            <a:r>
              <a:rPr lang="fr-FR" sz="2800" b="1" dirty="0">
                <a:latin typeface="Arial"/>
                <a:cs typeface="Arial"/>
              </a:rPr>
              <a:t>Temporal </a:t>
            </a:r>
            <a:r>
              <a:rPr lang="fr-FR" sz="2800" b="1" dirty="0" err="1">
                <a:latin typeface="Arial"/>
                <a:cs typeface="Arial"/>
              </a:rPr>
              <a:t>precedence</a:t>
            </a:r>
            <a:r>
              <a:rPr lang="fr-FR" sz="2800" b="1" dirty="0">
                <a:latin typeface="Arial"/>
                <a:cs typeface="Arial"/>
              </a:rPr>
              <a:t>:</a:t>
            </a:r>
            <a:r>
              <a:rPr lang="fr-FR" sz="2800" dirty="0">
                <a:latin typeface="Arial"/>
                <a:cs typeface="Arial"/>
              </a:rPr>
              <a:t> The </a:t>
            </a:r>
            <a:r>
              <a:rPr lang="fr-FR" sz="2800" dirty="0" err="1">
                <a:latin typeface="Arial"/>
                <a:cs typeface="Arial"/>
              </a:rPr>
              <a:t>presumed</a:t>
            </a:r>
            <a:r>
              <a:rPr lang="fr-FR" sz="2800" dirty="0">
                <a:latin typeface="Arial"/>
                <a:cs typeface="Arial"/>
              </a:rPr>
              <a:t> cause must </a:t>
            </a:r>
            <a:r>
              <a:rPr lang="fr-FR" sz="2800" dirty="0" err="1">
                <a:latin typeface="Arial"/>
                <a:cs typeface="Arial"/>
              </a:rPr>
              <a:t>occur</a:t>
            </a:r>
            <a:r>
              <a:rPr lang="fr-FR" sz="2800" dirty="0">
                <a:latin typeface="Arial"/>
                <a:cs typeface="Arial"/>
              </a:rPr>
              <a:t> </a:t>
            </a:r>
            <a:r>
              <a:rPr lang="fr-FR" sz="2800" dirty="0" err="1">
                <a:latin typeface="Arial"/>
                <a:cs typeface="Arial"/>
              </a:rPr>
              <a:t>before</a:t>
            </a:r>
            <a:r>
              <a:rPr lang="fr-FR" sz="2800" dirty="0">
                <a:latin typeface="Arial"/>
                <a:cs typeface="Arial"/>
              </a:rPr>
              <a:t> the </a:t>
            </a:r>
            <a:r>
              <a:rPr lang="fr-FR" sz="2800" dirty="0" err="1">
                <a:latin typeface="Arial"/>
                <a:cs typeface="Arial"/>
              </a:rPr>
              <a:t>presumed</a:t>
            </a:r>
            <a:r>
              <a:rPr lang="fr-FR" sz="2800" dirty="0">
                <a:latin typeface="Arial"/>
                <a:cs typeface="Arial"/>
              </a:rPr>
              <a:t> </a:t>
            </a:r>
            <a:r>
              <a:rPr lang="fr-FR" sz="2800" dirty="0" err="1">
                <a:latin typeface="Arial"/>
                <a:cs typeface="Arial"/>
              </a:rPr>
              <a:t>effect</a:t>
            </a:r>
            <a:endParaRPr lang="fr-FR" sz="2800" dirty="0">
              <a:latin typeface="Arial"/>
              <a:cs typeface="Arial"/>
            </a:endParaRPr>
          </a:p>
          <a:p>
            <a:pPr marL="514350" indent="-514350">
              <a:buFont typeface="+mj-lt"/>
              <a:buAutoNum type="arabicPeriod"/>
            </a:pPr>
            <a:endParaRPr lang="fr-FR" sz="1900" dirty="0">
              <a:latin typeface="Arial"/>
              <a:cs typeface="Arial"/>
            </a:endParaRPr>
          </a:p>
          <a:p>
            <a:pPr marL="514350" indent="-514350">
              <a:buFont typeface="+mj-lt"/>
              <a:buAutoNum type="arabicPeriod"/>
            </a:pPr>
            <a:r>
              <a:rPr lang="fr-FR" sz="2800" b="1" dirty="0">
                <a:latin typeface="Arial"/>
                <a:cs typeface="Arial"/>
              </a:rPr>
              <a:t>Association:</a:t>
            </a:r>
            <a:r>
              <a:rPr lang="fr-FR" sz="2800" dirty="0">
                <a:latin typeface="Arial"/>
                <a:cs typeface="Arial"/>
              </a:rPr>
              <a:t> There </a:t>
            </a:r>
            <a:r>
              <a:rPr lang="fr-FR" sz="2800" dirty="0" err="1">
                <a:latin typeface="Arial"/>
                <a:cs typeface="Arial"/>
              </a:rPr>
              <a:t>is</a:t>
            </a:r>
            <a:r>
              <a:rPr lang="fr-FR" sz="2800" dirty="0">
                <a:latin typeface="Arial"/>
                <a:cs typeface="Arial"/>
              </a:rPr>
              <a:t> </a:t>
            </a:r>
            <a:r>
              <a:rPr lang="fr-FR" sz="2800" dirty="0" err="1">
                <a:latin typeface="Arial"/>
                <a:cs typeface="Arial"/>
              </a:rPr>
              <a:t>observed</a:t>
            </a:r>
            <a:r>
              <a:rPr lang="fr-FR" sz="2800" dirty="0">
                <a:latin typeface="Arial"/>
                <a:cs typeface="Arial"/>
              </a:rPr>
              <a:t> covariance, </a:t>
            </a:r>
            <a:r>
              <a:rPr lang="fr-FR" sz="2800" dirty="0" err="1">
                <a:latin typeface="Arial"/>
                <a:cs typeface="Arial"/>
              </a:rPr>
              <a:t>that</a:t>
            </a:r>
            <a:r>
              <a:rPr lang="fr-FR" sz="2800" dirty="0">
                <a:latin typeface="Arial"/>
                <a:cs typeface="Arial"/>
              </a:rPr>
              <a:t> </a:t>
            </a:r>
            <a:r>
              <a:rPr lang="fr-FR" sz="2800" dirty="0" err="1">
                <a:latin typeface="Arial"/>
                <a:cs typeface="Arial"/>
              </a:rPr>
              <a:t>is</a:t>
            </a:r>
            <a:r>
              <a:rPr lang="fr-FR" sz="2800" dirty="0">
                <a:latin typeface="Arial"/>
                <a:cs typeface="Arial"/>
              </a:rPr>
              <a:t>, variation in the </a:t>
            </a:r>
            <a:r>
              <a:rPr lang="fr-FR" sz="2800" dirty="0" err="1">
                <a:latin typeface="Arial"/>
                <a:cs typeface="Arial"/>
              </a:rPr>
              <a:t>presumed</a:t>
            </a:r>
            <a:r>
              <a:rPr lang="fr-FR" sz="2800" dirty="0">
                <a:latin typeface="Arial"/>
                <a:cs typeface="Arial"/>
              </a:rPr>
              <a:t> cause must </a:t>
            </a:r>
            <a:r>
              <a:rPr lang="fr-FR" sz="2800" dirty="0" err="1">
                <a:latin typeface="Arial"/>
                <a:cs typeface="Arial"/>
              </a:rPr>
              <a:t>be</a:t>
            </a:r>
            <a:r>
              <a:rPr lang="fr-FR" sz="2800" dirty="0">
                <a:latin typeface="Arial"/>
                <a:cs typeface="Arial"/>
              </a:rPr>
              <a:t> </a:t>
            </a:r>
            <a:r>
              <a:rPr lang="fr-FR" sz="2800" dirty="0" err="1">
                <a:latin typeface="Arial"/>
                <a:cs typeface="Arial"/>
              </a:rPr>
              <a:t>related</a:t>
            </a:r>
            <a:r>
              <a:rPr lang="fr-FR" sz="2800" dirty="0">
                <a:latin typeface="Arial"/>
                <a:cs typeface="Arial"/>
              </a:rPr>
              <a:t> to </a:t>
            </a:r>
            <a:r>
              <a:rPr lang="fr-FR" sz="2800" dirty="0" err="1">
                <a:latin typeface="Arial"/>
                <a:cs typeface="Arial"/>
              </a:rPr>
              <a:t>that</a:t>
            </a:r>
            <a:r>
              <a:rPr lang="fr-FR" sz="2800" dirty="0">
                <a:latin typeface="Arial"/>
                <a:cs typeface="Arial"/>
              </a:rPr>
              <a:t> in the </a:t>
            </a:r>
            <a:r>
              <a:rPr lang="fr-FR" sz="2800" dirty="0" err="1">
                <a:latin typeface="Arial"/>
                <a:cs typeface="Arial"/>
              </a:rPr>
              <a:t>presumed</a:t>
            </a:r>
            <a:r>
              <a:rPr lang="fr-FR" sz="2800" dirty="0">
                <a:latin typeface="Arial"/>
                <a:cs typeface="Arial"/>
              </a:rPr>
              <a:t> </a:t>
            </a:r>
            <a:r>
              <a:rPr lang="fr-FR" sz="2800" dirty="0" err="1">
                <a:latin typeface="Arial"/>
                <a:cs typeface="Arial"/>
              </a:rPr>
              <a:t>effect</a:t>
            </a:r>
            <a:endParaRPr lang="fr-FR" sz="2800" dirty="0">
              <a:latin typeface="Arial"/>
              <a:cs typeface="Arial"/>
            </a:endParaRPr>
          </a:p>
          <a:p>
            <a:pPr marL="514350" indent="-514350">
              <a:buFont typeface="+mj-lt"/>
              <a:buAutoNum type="arabicPeriod"/>
            </a:pPr>
            <a:endParaRPr lang="fr-FR" sz="1900" dirty="0">
              <a:latin typeface="Arial"/>
              <a:cs typeface="Arial"/>
            </a:endParaRPr>
          </a:p>
          <a:p>
            <a:pPr marL="514350" indent="-514350">
              <a:buFont typeface="+mj-lt"/>
              <a:buAutoNum type="arabicPeriod"/>
            </a:pPr>
            <a:r>
              <a:rPr lang="fr-FR" sz="2800" b="1" dirty="0">
                <a:latin typeface="Arial"/>
                <a:cs typeface="Arial"/>
              </a:rPr>
              <a:t>Isolation:</a:t>
            </a:r>
            <a:r>
              <a:rPr lang="fr-FR" sz="2800" dirty="0">
                <a:latin typeface="Arial"/>
                <a:cs typeface="Arial"/>
              </a:rPr>
              <a:t> There are no </a:t>
            </a:r>
            <a:r>
              <a:rPr lang="fr-FR" sz="2800" dirty="0" err="1">
                <a:latin typeface="Arial"/>
                <a:cs typeface="Arial"/>
              </a:rPr>
              <a:t>other</a:t>
            </a:r>
            <a:r>
              <a:rPr lang="fr-FR" sz="2800" dirty="0">
                <a:latin typeface="Arial"/>
                <a:cs typeface="Arial"/>
              </a:rPr>
              <a:t> plausible alternative </a:t>
            </a:r>
            <a:r>
              <a:rPr lang="fr-FR" sz="2800" dirty="0" err="1">
                <a:latin typeface="Arial"/>
                <a:cs typeface="Arial"/>
              </a:rPr>
              <a:t>explanations</a:t>
            </a:r>
            <a:r>
              <a:rPr lang="fr-FR" sz="2800" dirty="0">
                <a:latin typeface="Arial"/>
                <a:cs typeface="Arial"/>
              </a:rPr>
              <a:t> (i.e., </a:t>
            </a:r>
            <a:r>
              <a:rPr lang="fr-FR" sz="2800" dirty="0" err="1">
                <a:latin typeface="Arial"/>
                <a:cs typeface="Arial"/>
              </a:rPr>
              <a:t>extraneous</a:t>
            </a:r>
            <a:r>
              <a:rPr lang="fr-FR" sz="2800" dirty="0">
                <a:latin typeface="Arial"/>
                <a:cs typeface="Arial"/>
              </a:rPr>
              <a:t> variables) of the </a:t>
            </a:r>
            <a:r>
              <a:rPr lang="fr-FR" sz="2800" dirty="0" err="1">
                <a:latin typeface="Arial"/>
                <a:cs typeface="Arial"/>
              </a:rPr>
              <a:t>covariation</a:t>
            </a:r>
            <a:r>
              <a:rPr lang="fr-FR" sz="2800" dirty="0">
                <a:latin typeface="Arial"/>
                <a:cs typeface="Arial"/>
              </a:rPr>
              <a:t> </a:t>
            </a:r>
            <a:r>
              <a:rPr lang="fr-FR" sz="2800" dirty="0" err="1">
                <a:latin typeface="Arial"/>
                <a:cs typeface="Arial"/>
              </a:rPr>
              <a:t>between</a:t>
            </a:r>
            <a:r>
              <a:rPr lang="fr-FR" sz="2800" dirty="0">
                <a:latin typeface="Arial"/>
                <a:cs typeface="Arial"/>
              </a:rPr>
              <a:t> the </a:t>
            </a:r>
            <a:r>
              <a:rPr lang="fr-FR" sz="2800" dirty="0" err="1">
                <a:latin typeface="Arial"/>
                <a:cs typeface="Arial"/>
              </a:rPr>
              <a:t>presumed</a:t>
            </a:r>
            <a:r>
              <a:rPr lang="fr-FR" sz="2800" dirty="0">
                <a:latin typeface="Arial"/>
                <a:cs typeface="Arial"/>
              </a:rPr>
              <a:t> cause and the </a:t>
            </a:r>
            <a:r>
              <a:rPr lang="fr-FR" sz="2800" dirty="0" err="1">
                <a:latin typeface="Arial"/>
                <a:cs typeface="Arial"/>
              </a:rPr>
              <a:t>presumed</a:t>
            </a:r>
            <a:r>
              <a:rPr lang="fr-FR" sz="2800" dirty="0">
                <a:latin typeface="Arial"/>
                <a:cs typeface="Arial"/>
              </a:rPr>
              <a:t> </a:t>
            </a:r>
            <a:r>
              <a:rPr lang="fr-FR" sz="2800" dirty="0" err="1">
                <a:latin typeface="Arial"/>
                <a:cs typeface="Arial"/>
              </a:rPr>
              <a:t>effect</a:t>
            </a:r>
            <a:endParaRPr lang="fr-FR" sz="2800" dirty="0">
              <a:latin typeface="Arial"/>
              <a:cs typeface="Arial"/>
            </a:endParaRPr>
          </a:p>
        </p:txBody>
      </p:sp>
    </p:spTree>
    <p:extLst>
      <p:ext uri="{BB962C8B-B14F-4D97-AF65-F5344CB8AC3E}">
        <p14:creationId xmlns:p14="http://schemas.microsoft.com/office/powerpoint/2010/main" val="297963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000" dirty="0">
                <a:latin typeface="Book Antiqua" panose="02040602050305030304" pitchFamily="18" charset="0"/>
              </a:rPr>
              <a:t>Example: minimum wage and unemployment</a:t>
            </a: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7</a:t>
            </a:fld>
            <a:endParaRPr lang="fr-CA"/>
          </a:p>
        </p:txBody>
      </p:sp>
      <p:sp>
        <p:nvSpPr>
          <p:cNvPr id="6" name="Content Placeholder 5"/>
          <p:cNvSpPr>
            <a:spLocks noGrp="1"/>
          </p:cNvSpPr>
          <p:nvPr>
            <p:ph sz="quarter" idx="1"/>
          </p:nvPr>
        </p:nvSpPr>
        <p:spPr>
          <a:xfrm>
            <a:off x="612648" y="1600200"/>
            <a:ext cx="8153400" cy="5141168"/>
          </a:xfrm>
        </p:spPr>
        <p:txBody>
          <a:bodyPr>
            <a:normAutofit fontScale="70000" lnSpcReduction="20000"/>
          </a:bodyPr>
          <a:lstStyle/>
          <a:p>
            <a:r>
              <a:rPr lang="en-ZA" sz="3100" dirty="0">
                <a:latin typeface="Book Antiqua" panose="02040602050305030304" pitchFamily="18" charset="0"/>
              </a:rPr>
              <a:t>How does the increase in minimum wage affect employment?</a:t>
            </a:r>
          </a:p>
          <a:p>
            <a:r>
              <a:rPr lang="en-ZA" sz="3100" dirty="0">
                <a:latin typeface="Book Antiqua" panose="02040602050305030304" pitchFamily="18" charset="0"/>
              </a:rPr>
              <a:t>Current debate: federal minimum wage increase</a:t>
            </a:r>
          </a:p>
          <a:p>
            <a:r>
              <a:rPr lang="en-ZA" sz="3100" dirty="0">
                <a:latin typeface="Book Antiqua" panose="02040602050305030304" pitchFamily="18" charset="0"/>
              </a:rPr>
              <a:t>Many economists believe the effect is negative</a:t>
            </a:r>
          </a:p>
          <a:p>
            <a:pPr lvl="1"/>
            <a:r>
              <a:rPr lang="en-ZA" dirty="0">
                <a:latin typeface="Book Antiqua" panose="02040602050305030304" pitchFamily="18" charset="0"/>
              </a:rPr>
              <a:t>especially for the poor</a:t>
            </a:r>
          </a:p>
          <a:p>
            <a:pPr lvl="1"/>
            <a:r>
              <a:rPr lang="en-ZA" dirty="0">
                <a:latin typeface="Book Antiqua" panose="02040602050305030304" pitchFamily="18" charset="0"/>
              </a:rPr>
              <a:t>also for the whole economy</a:t>
            </a:r>
          </a:p>
          <a:p>
            <a:r>
              <a:rPr lang="en-ZA" sz="3100" dirty="0">
                <a:latin typeface="Book Antiqua" panose="02040602050305030304" pitchFamily="18" charset="0"/>
              </a:rPr>
              <a:t>Hard to randomize the minimum wage increase</a:t>
            </a:r>
          </a:p>
          <a:p>
            <a:r>
              <a:rPr lang="en-ZA" sz="3100" dirty="0">
                <a:latin typeface="Book Antiqua" panose="02040602050305030304" pitchFamily="18" charset="0"/>
              </a:rPr>
              <a:t>Two social scientists tested this using fast food chains in NJ and PA</a:t>
            </a:r>
          </a:p>
          <a:p>
            <a:r>
              <a:rPr lang="en-ZA" sz="3100" dirty="0">
                <a:latin typeface="Book Antiqua" panose="02040602050305030304" pitchFamily="18" charset="0"/>
              </a:rPr>
              <a:t>In 1992, NJ minimum wage increased from $4.25 to $5.05</a:t>
            </a:r>
          </a:p>
          <a:p>
            <a:pPr lvl="1"/>
            <a:r>
              <a:rPr lang="en-ZA" dirty="0" err="1">
                <a:latin typeface="Book Antiqua" panose="02040602050305030304" pitchFamily="18" charset="0"/>
              </a:rPr>
              <a:t>Neighboring</a:t>
            </a:r>
            <a:r>
              <a:rPr lang="en-ZA" dirty="0">
                <a:latin typeface="Book Antiqua" panose="02040602050305030304" pitchFamily="18" charset="0"/>
              </a:rPr>
              <a:t> PA stays at $4.25</a:t>
            </a:r>
          </a:p>
          <a:p>
            <a:pPr lvl="1"/>
            <a:r>
              <a:rPr lang="en-ZA" dirty="0">
                <a:latin typeface="Book Antiqua" panose="02040602050305030304" pitchFamily="18" charset="0"/>
              </a:rPr>
              <a:t>Observe employment in both states before and after increase</a:t>
            </a:r>
          </a:p>
          <a:p>
            <a:r>
              <a:rPr lang="en-ZA" sz="3100" dirty="0">
                <a:latin typeface="Book Antiqua" panose="02040602050305030304" pitchFamily="18" charset="0"/>
              </a:rPr>
              <a:t>NJ and (eastern) PA are similar</a:t>
            </a:r>
          </a:p>
          <a:p>
            <a:r>
              <a:rPr lang="en-ZA" sz="3100" dirty="0">
                <a:latin typeface="Book Antiqua" panose="02040602050305030304" pitchFamily="18" charset="0"/>
              </a:rPr>
              <a:t>Fast food chains in NJ and PA are similar: price, wages, products, etc.</a:t>
            </a:r>
          </a:p>
          <a:p>
            <a:r>
              <a:rPr lang="en-ZA" sz="3100" dirty="0">
                <a:latin typeface="Book Antiqua" panose="02040602050305030304" pitchFamily="18" charset="0"/>
              </a:rPr>
              <a:t>They are most likely to be affected by this increase</a:t>
            </a:r>
          </a:p>
          <a:p>
            <a:endParaRPr lang="en-GB" dirty="0">
              <a:latin typeface="Book Antiqua" panose="02040602050305030304" pitchFamily="18" charset="0"/>
            </a:endParaRPr>
          </a:p>
        </p:txBody>
      </p:sp>
    </p:spTree>
    <p:extLst>
      <p:ext uri="{BB962C8B-B14F-4D97-AF65-F5344CB8AC3E}">
        <p14:creationId xmlns:p14="http://schemas.microsoft.com/office/powerpoint/2010/main" val="46470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latin typeface="Book Antiqua" panose="02040602050305030304" pitchFamily="18" charset="0"/>
              </a:rPr>
              <a:t>Minimum wage and unemployment</a:t>
            </a:r>
            <a:r>
              <a:rPr lang="en-GB" sz="3600" dirty="0"/>
              <a:t> </a:t>
            </a: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8</a:t>
            </a:fld>
            <a:endParaRPr lang="fr-CA"/>
          </a:p>
        </p:txBody>
      </p:sp>
      <p:sp>
        <p:nvSpPr>
          <p:cNvPr id="6" name="Content Placeholder 5"/>
          <p:cNvSpPr>
            <a:spLocks noGrp="1"/>
          </p:cNvSpPr>
          <p:nvPr>
            <p:ph sz="quarter" idx="1"/>
          </p:nvPr>
        </p:nvSpPr>
        <p:spPr>
          <a:xfrm>
            <a:off x="612648" y="1628800"/>
            <a:ext cx="8153400" cy="4495800"/>
          </a:xfrm>
        </p:spPr>
        <p:txBody>
          <a:bodyPr/>
          <a:lstStyle/>
          <a:p>
            <a:r>
              <a:rPr lang="en-GB" dirty="0"/>
              <a:t>The data</a:t>
            </a:r>
          </a:p>
        </p:txBody>
      </p:sp>
      <p:pic>
        <p:nvPicPr>
          <p:cNvPr id="3" name="Picture 2">
            <a:extLst>
              <a:ext uri="{FF2B5EF4-FFF2-40B4-BE49-F238E27FC236}">
                <a16:creationId xmlns:a16="http://schemas.microsoft.com/office/drawing/2014/main" id="{9F3579F6-5E4B-0E45-9EED-F9B857A05BFB}"/>
              </a:ext>
            </a:extLst>
          </p:cNvPr>
          <p:cNvPicPr>
            <a:picLocks noChangeAspect="1"/>
          </p:cNvPicPr>
          <p:nvPr/>
        </p:nvPicPr>
        <p:blipFill>
          <a:blip r:embed="rId2"/>
          <a:stretch>
            <a:fillRect/>
          </a:stretch>
        </p:blipFill>
        <p:spPr>
          <a:xfrm>
            <a:off x="1043607" y="2204865"/>
            <a:ext cx="7306667" cy="4563272"/>
          </a:xfrm>
          <a:prstGeom prst="rect">
            <a:avLst/>
          </a:prstGeom>
        </p:spPr>
      </p:pic>
    </p:spTree>
    <p:extLst>
      <p:ext uri="{BB962C8B-B14F-4D97-AF65-F5344CB8AC3E}">
        <p14:creationId xmlns:p14="http://schemas.microsoft.com/office/powerpoint/2010/main" val="186024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Observational studies</a:t>
            </a: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9</a:t>
            </a:fld>
            <a:endParaRPr lang="fr-CA"/>
          </a:p>
        </p:txBody>
      </p:sp>
      <p:sp>
        <p:nvSpPr>
          <p:cNvPr id="6" name="Content Placeholder 5"/>
          <p:cNvSpPr>
            <a:spLocks noGrp="1"/>
          </p:cNvSpPr>
          <p:nvPr>
            <p:ph sz="quarter" idx="1"/>
          </p:nvPr>
        </p:nvSpPr>
        <p:spPr/>
        <p:txBody>
          <a:bodyPr/>
          <a:lstStyle/>
          <a:p>
            <a:r>
              <a:rPr lang="en-ZA" sz="2800" dirty="0">
                <a:latin typeface="Book Antiqua" panose="02040602050305030304" pitchFamily="18" charset="0"/>
              </a:rPr>
              <a:t>How does the increase in minimum wage affect employment?</a:t>
            </a:r>
          </a:p>
          <a:p>
            <a:pPr lvl="1"/>
            <a:r>
              <a:rPr lang="en-GB" dirty="0"/>
              <a:t>How will you respond to this question?</a:t>
            </a:r>
          </a:p>
        </p:txBody>
      </p:sp>
    </p:spTree>
    <p:extLst>
      <p:ext uri="{BB962C8B-B14F-4D97-AF65-F5344CB8AC3E}">
        <p14:creationId xmlns:p14="http://schemas.microsoft.com/office/powerpoint/2010/main" val="2501917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20105</TotalTime>
  <Words>2997</Words>
  <Application>Microsoft Macintosh PowerPoint</Application>
  <PresentationFormat>On-screen Show (4:3)</PresentationFormat>
  <Paragraphs>224</Paragraphs>
  <Slides>22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 Antiqua</vt:lpstr>
      <vt:lpstr>Calibri</vt:lpstr>
      <vt:lpstr>Times New Roman</vt:lpstr>
      <vt:lpstr>Tw Cen MT</vt:lpstr>
      <vt:lpstr>Wingdings</vt:lpstr>
      <vt:lpstr>Wingdings 2</vt:lpstr>
      <vt:lpstr>Median</vt:lpstr>
      <vt:lpstr>LECTURE 2: CAUSALITY</vt:lpstr>
      <vt:lpstr>What have we  learned last time?</vt:lpstr>
      <vt:lpstr>PowerPoint Presentation</vt:lpstr>
      <vt:lpstr>Outline</vt:lpstr>
      <vt:lpstr>Observational study - </vt:lpstr>
      <vt:lpstr>Conditions of cause-effect relation</vt:lpstr>
      <vt:lpstr>Example: minimum wage and unemployment</vt:lpstr>
      <vt:lpstr>Minimum wage and unemployment </vt:lpstr>
      <vt:lpstr>Observational studies</vt:lpstr>
      <vt:lpstr>Observational studies</vt:lpstr>
      <vt:lpstr>Observational studies</vt:lpstr>
      <vt:lpstr>Concepts</vt:lpstr>
      <vt:lpstr>Validity</vt:lpstr>
      <vt:lpstr>Different types of validity</vt:lpstr>
      <vt:lpstr>Different types of validity</vt:lpstr>
      <vt:lpstr>Different types of validity</vt:lpstr>
      <vt:lpstr>Different types of validity</vt:lpstr>
      <vt:lpstr>Different types of validity</vt:lpstr>
      <vt:lpstr>Different types of validity</vt:lpstr>
      <vt:lpstr>Different types of validity</vt:lpstr>
      <vt:lpstr>Summary</vt:lpstr>
      <vt:lpstr>Conclusion of the chapter</vt:lpstr>
    </vt:vector>
  </TitlesOfParts>
  <Company>Universite de Montreal</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MÉTHODOLOGIE : PRINCIPES DE BASE DE L'ANALYSE TRANSVERSALE</dc:title>
  <dc:creator>Visseho</dc:creator>
  <cp:lastModifiedBy>Visseho Adjiwanou</cp:lastModifiedBy>
  <cp:revision>749</cp:revision>
  <cp:lastPrinted>2013-03-12T10:07:58Z</cp:lastPrinted>
  <dcterms:created xsi:type="dcterms:W3CDTF">2011-11-18T02:28:12Z</dcterms:created>
  <dcterms:modified xsi:type="dcterms:W3CDTF">2018-03-07T14:31:48Z</dcterms:modified>
</cp:coreProperties>
</file>