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4" d="100"/>
          <a:sy n="94" d="100"/>
        </p:scale>
        <p:origin x="-11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C#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en-US" altLang="ko-KR" dirty="0" smtClean="0"/>
              <a:t>Cahpter1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2632065"/>
            <a:ext cx="9902263" cy="212365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가변길이 매개 변수</a:t>
            </a:r>
            <a:endParaRPr lang="en-US" altLang="ko-KR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atin typeface="Arial Black" pitchFamily="34" charset="0"/>
              </a:rPr>
              <a:t>Params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키워드와 배열을 이용해서 선언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오버로딩의 경우 매개변수의 타입이 서로 다를 경우에는 유용하다 하지만 매개변수의 타입의 변화가 없는데 그 수가 늘어나서 적용하고 싶은 경우가 있다 이때 가변길이 매개변수를 사용 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선택적 매개 변수</a:t>
            </a:r>
            <a:endParaRPr lang="en-US" altLang="ko-KR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C++</a:t>
            </a:r>
            <a:r>
              <a:rPr lang="ko-KR" altLang="en-US" sz="1600" dirty="0">
                <a:latin typeface="Arial Black" pitchFamily="34" charset="0"/>
              </a:rPr>
              <a:t>의 디폴트 매개변수 같은 기능을 하게 해줍니다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이 선택적 매개변수는 매개변수를 다 선언하고 제일 뒤쪽에 </a:t>
            </a:r>
            <a:r>
              <a:rPr lang="ko-KR" altLang="en-US" sz="1600" dirty="0" err="1">
                <a:latin typeface="Arial Black" pitchFamily="34" charset="0"/>
              </a:rPr>
              <a:t>와야하며</a:t>
            </a:r>
            <a:r>
              <a:rPr lang="ko-KR" altLang="en-US" sz="1600" dirty="0">
                <a:latin typeface="Arial Black" pitchFamily="34" charset="0"/>
              </a:rPr>
              <a:t> 선택적 매개변수의 수는 정해져 있지 않습니다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기초이론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 smtClean="0"/>
              <a:t>HelloWorld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변수</a:t>
            </a:r>
            <a:endParaRPr lang="en-US" altLang="ko-KR" sz="1800" dirty="0" smtClean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 smtClean="0"/>
              <a:t>기초 이론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기초 이론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6323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여러 기능을 지원하는 클래스 라이브러리를 제공</a:t>
            </a:r>
            <a:endParaRPr lang="en-US" altLang="ko-KR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프레임 워크를 설치하면 다양한 </a:t>
            </a:r>
            <a:r>
              <a:rPr lang="ko-KR" altLang="en-US" dirty="0" err="1" smtClean="0">
                <a:latin typeface="Arial Black" pitchFamily="34" charset="0"/>
              </a:rPr>
              <a:t>플렛폼을</a:t>
            </a:r>
            <a:r>
              <a:rPr lang="ko-KR" altLang="en-US" dirty="0" smtClean="0">
                <a:latin typeface="Arial Black" pitchFamily="34" charset="0"/>
              </a:rPr>
              <a:t> 지원하는 동작을 </a:t>
            </a:r>
            <a:r>
              <a:rPr lang="ko-KR" altLang="en-US" dirty="0" err="1" smtClean="0">
                <a:latin typeface="Arial Black" pitchFamily="34" charset="0"/>
              </a:rPr>
              <a:t>하게된다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C#</a:t>
            </a:r>
            <a:r>
              <a:rPr lang="ko-KR" altLang="en-US" dirty="0" smtClean="0">
                <a:latin typeface="Arial Black" pitchFamily="34" charset="0"/>
              </a:rPr>
              <a:t>에 최적화 되어 있다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CRL(Common Language Runtime)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Java JVM </a:t>
            </a:r>
            <a:r>
              <a:rPr lang="ko-KR" altLang="en-US" dirty="0" smtClean="0">
                <a:latin typeface="Arial Black" pitchFamily="34" charset="0"/>
              </a:rPr>
              <a:t>같은 가상 머신 기능을 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.NET</a:t>
            </a:r>
            <a:r>
              <a:rPr lang="ko-KR" altLang="en-US" dirty="0" smtClean="0">
                <a:latin typeface="Arial Black" pitchFamily="34" charset="0"/>
              </a:rPr>
              <a:t>프레임워크와 함께 </a:t>
            </a:r>
            <a:r>
              <a:rPr lang="en-US" altLang="ko-KR" dirty="0" smtClean="0">
                <a:latin typeface="Arial Black" pitchFamily="34" charset="0"/>
              </a:rPr>
              <a:t>OS</a:t>
            </a:r>
            <a:r>
              <a:rPr lang="ko-KR" altLang="en-US" dirty="0" smtClean="0">
                <a:latin typeface="Arial Black" pitchFamily="34" charset="0"/>
              </a:rPr>
              <a:t>위에 설치된다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Arial Black" pitchFamily="34" charset="0"/>
              </a:rPr>
              <a:t>네이티브</a:t>
            </a:r>
            <a:r>
              <a:rPr lang="ko-KR" altLang="en-US" dirty="0" smtClean="0">
                <a:latin typeface="Arial Black" pitchFamily="34" charset="0"/>
              </a:rPr>
              <a:t> 코드로 작성된 프로그램들은 운영체제가 직접 실행할 수 있다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C#</a:t>
            </a:r>
            <a:r>
              <a:rPr lang="ko-KR" altLang="en-US" dirty="0" smtClean="0">
                <a:latin typeface="Arial Black" pitchFamily="34" charset="0"/>
              </a:rPr>
              <a:t>은 </a:t>
            </a:r>
            <a:r>
              <a:rPr lang="en-US" altLang="ko-KR" dirty="0" smtClean="0">
                <a:latin typeface="Arial Black" pitchFamily="34" charset="0"/>
              </a:rPr>
              <a:t>OS</a:t>
            </a:r>
            <a:r>
              <a:rPr lang="ko-KR" altLang="en-US" dirty="0" smtClean="0">
                <a:latin typeface="Arial Black" pitchFamily="34" charset="0"/>
              </a:rPr>
              <a:t>가 바로 알아볼 수 없는 </a:t>
            </a:r>
            <a:r>
              <a:rPr lang="en-US" altLang="ko-KR" dirty="0" smtClean="0">
                <a:latin typeface="Arial Black" pitchFamily="34" charset="0"/>
              </a:rPr>
              <a:t>IL</a:t>
            </a:r>
            <a:r>
              <a:rPr lang="ko-KR" altLang="en-US" dirty="0" smtClean="0">
                <a:latin typeface="Arial Black" pitchFamily="34" charset="0"/>
              </a:rPr>
              <a:t>이라는 중간 언어로 작성되어 있어 </a:t>
            </a:r>
            <a:r>
              <a:rPr lang="en-US" altLang="ko-KR" dirty="0" smtClean="0">
                <a:latin typeface="Arial Black" pitchFamily="34" charset="0"/>
              </a:rPr>
              <a:t>JIT </a:t>
            </a:r>
            <a:r>
              <a:rPr lang="ko-KR" altLang="en-US" dirty="0" smtClean="0">
                <a:latin typeface="Arial Black" pitchFamily="34" charset="0"/>
              </a:rPr>
              <a:t>과정이 필요하다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JIT(Just In Time)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컴파일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IL</a:t>
            </a:r>
            <a:r>
              <a:rPr lang="ko-KR" altLang="en-US" dirty="0" smtClean="0">
                <a:latin typeface="Arial Black" pitchFamily="34" charset="0"/>
              </a:rPr>
              <a:t>이라는 중간 언어로 작성된 실행파일을 만들어낸다</a:t>
            </a:r>
            <a:r>
              <a:rPr lang="en-US" altLang="ko-KR" dirty="0" smtClean="0">
                <a:latin typeface="Arial Black" pitchFamily="34" charset="0"/>
              </a:rPr>
              <a:t>. </a:t>
            </a:r>
            <a:r>
              <a:rPr lang="ko-KR" altLang="en-US" dirty="0" smtClean="0">
                <a:latin typeface="Arial Black" pitchFamily="34" charset="0"/>
              </a:rPr>
              <a:t>사용자가 이 파일을 실행시키면 </a:t>
            </a:r>
            <a:r>
              <a:rPr lang="en-US" altLang="ko-KR" dirty="0" smtClean="0">
                <a:latin typeface="Arial Black" pitchFamily="34" charset="0"/>
              </a:rPr>
              <a:t>CLR</a:t>
            </a:r>
            <a:r>
              <a:rPr lang="ko-KR" altLang="en-US" dirty="0" smtClean="0">
                <a:latin typeface="Arial Black" pitchFamily="34" charset="0"/>
              </a:rPr>
              <a:t>이 중간 코드를 읽어 들여서 다시 </a:t>
            </a:r>
            <a:r>
              <a:rPr lang="en-US" altLang="ko-KR" dirty="0" smtClean="0">
                <a:latin typeface="Arial Black" pitchFamily="34" charset="0"/>
              </a:rPr>
              <a:t>OS</a:t>
            </a:r>
            <a:r>
              <a:rPr lang="ko-KR" altLang="en-US" dirty="0" smtClean="0">
                <a:latin typeface="Arial Black" pitchFamily="34" charset="0"/>
              </a:rPr>
              <a:t>가 이해할 수 있는 </a:t>
            </a:r>
            <a:r>
              <a:rPr lang="ko-KR" altLang="en-US" dirty="0" err="1" smtClean="0">
                <a:latin typeface="Arial Black" pitchFamily="34" charset="0"/>
              </a:rPr>
              <a:t>네이티브</a:t>
            </a:r>
            <a:r>
              <a:rPr lang="ko-KR" altLang="en-US" dirty="0" smtClean="0">
                <a:latin typeface="Arial Black" pitchFamily="34" charset="0"/>
              </a:rPr>
              <a:t> 코드로 </a:t>
            </a:r>
            <a:r>
              <a:rPr lang="ko-KR" altLang="en-US" dirty="0" err="1" smtClean="0">
                <a:latin typeface="Arial Black" pitchFamily="34" charset="0"/>
              </a:rPr>
              <a:t>컴파일한</a:t>
            </a:r>
            <a:r>
              <a:rPr lang="ko-KR" altLang="en-US" dirty="0" smtClean="0">
                <a:latin typeface="Arial Black" pitchFamily="34" charset="0"/>
              </a:rPr>
              <a:t> 후 실행하게 된다</a:t>
            </a:r>
            <a:r>
              <a:rPr lang="en-US" altLang="ko-KR" dirty="0" smtClean="0">
                <a:latin typeface="Arial Black" pitchFamily="34" charset="0"/>
              </a:rPr>
              <a:t>. </a:t>
            </a:r>
            <a:r>
              <a:rPr lang="ko-KR" altLang="en-US" dirty="0" smtClean="0">
                <a:latin typeface="Arial Black" pitchFamily="34" charset="0"/>
              </a:rPr>
              <a:t>서로 다른 멀티 </a:t>
            </a:r>
            <a:r>
              <a:rPr lang="ko-KR" altLang="en-US" dirty="0" err="1" smtClean="0">
                <a:latin typeface="Arial Black" pitchFamily="34" charset="0"/>
              </a:rPr>
              <a:t>플렛폼을</a:t>
            </a:r>
            <a:r>
              <a:rPr lang="ko-KR" altLang="en-US" dirty="0" smtClean="0">
                <a:latin typeface="Arial Black" pitchFamily="34" charset="0"/>
              </a:rPr>
              <a:t> 지원하기 위한 과정이기 때문에 </a:t>
            </a:r>
            <a:r>
              <a:rPr lang="en-US" altLang="ko-KR" dirty="0" smtClean="0">
                <a:latin typeface="Arial Black" pitchFamily="34" charset="0"/>
              </a:rPr>
              <a:t>C#</a:t>
            </a:r>
            <a:r>
              <a:rPr lang="ko-KR" altLang="en-US" dirty="0" smtClean="0">
                <a:latin typeface="Arial Black" pitchFamily="34" charset="0"/>
              </a:rPr>
              <a:t>역시 이런 </a:t>
            </a:r>
            <a:r>
              <a:rPr lang="ko-KR" altLang="en-US" dirty="0" err="1" smtClean="0">
                <a:latin typeface="Arial Black" pitchFamily="34" charset="0"/>
              </a:rPr>
              <a:t>컨셉으로</a:t>
            </a:r>
            <a:r>
              <a:rPr lang="ko-KR" altLang="en-US" dirty="0" smtClean="0">
                <a:latin typeface="Arial Black" pitchFamily="34" charset="0"/>
              </a:rPr>
              <a:t> 만들어진 언어이기 때문이다</a:t>
            </a:r>
            <a:r>
              <a:rPr lang="en-US" altLang="ko-KR" dirty="0" smtClean="0">
                <a:latin typeface="Arial Black" pitchFamily="34" charset="0"/>
              </a:rPr>
              <a:t>. C/C++</a:t>
            </a:r>
            <a:r>
              <a:rPr lang="ko-KR" altLang="en-US" dirty="0" smtClean="0">
                <a:latin typeface="Arial Black" pitchFamily="34" charset="0"/>
              </a:rPr>
              <a:t>에 비해 한 단계 많은 과정을 거치기 때문에 컴파일이 느리다는 단점은 있지만 그것이 큰 의미를 가지는 건 아니다</a:t>
            </a:r>
            <a:r>
              <a:rPr lang="en-US" altLang="ko-KR" dirty="0" smtClean="0">
                <a:latin typeface="Arial Black" pitchFamily="34" charset="0"/>
              </a:rPr>
              <a:t>.</a:t>
            </a:r>
            <a:endParaRPr lang="en-US" altLang="ko-KR" dirty="0">
              <a:latin typeface="Arial Black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2960" y="2946400"/>
            <a:ext cx="2529840" cy="406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OS(Windows, Linux)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2960" y="2570480"/>
            <a:ext cx="2529840" cy="3759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.NET </a:t>
            </a:r>
            <a:r>
              <a:rPr lang="ko-KR" altLang="en-US" sz="1600" dirty="0" smtClean="0">
                <a:latin typeface="Arial Black" pitchFamily="34" charset="0"/>
              </a:rPr>
              <a:t>프레임워크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42960" y="2174240"/>
            <a:ext cx="2529840" cy="396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CRL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42960" y="1808480"/>
            <a:ext cx="843280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C#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86240" y="1808480"/>
            <a:ext cx="843280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VB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29520" y="1808480"/>
            <a:ext cx="843280" cy="365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Black" pitchFamily="34" charset="0"/>
              </a:rPr>
              <a:t>C++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 smtClean="0"/>
              <a:t>Helloworld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Helloworld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1118305"/>
            <a:ext cx="9902263" cy="507831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//</a:t>
            </a:r>
            <a:r>
              <a:rPr lang="ko-KR" altLang="en-US" dirty="0">
                <a:latin typeface="Arial Black" pitchFamily="34" charset="0"/>
              </a:rPr>
              <a:t>키워드 선언</a:t>
            </a:r>
          </a:p>
          <a:p>
            <a:r>
              <a:rPr lang="en-US" altLang="ko-KR" dirty="0">
                <a:latin typeface="Arial Black" pitchFamily="34" charset="0"/>
              </a:rPr>
              <a:t>using System;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namespace </a:t>
            </a:r>
            <a:r>
              <a:rPr lang="en-US" altLang="ko-KR" dirty="0" err="1">
                <a:latin typeface="Arial Black" pitchFamily="34" charset="0"/>
              </a:rPr>
              <a:t>HelloWorld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smtClean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smtClean="0">
                <a:latin typeface="Arial Black" pitchFamily="34" charset="0"/>
              </a:rPr>
              <a:t>class </a:t>
            </a:r>
            <a:r>
              <a:rPr lang="en-US" altLang="ko-KR" dirty="0" err="1">
                <a:latin typeface="Arial Black" pitchFamily="34" charset="0"/>
              </a:rPr>
              <a:t>HelloWorld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</a:t>
            </a:r>
            <a:r>
              <a:rPr lang="en-US" altLang="ko-KR" dirty="0" smtClean="0">
                <a:latin typeface="Arial Black" pitchFamily="34" charset="0"/>
              </a:rPr>
              <a:t>	{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 smtClean="0">
                <a:latin typeface="Arial Black" pitchFamily="34" charset="0"/>
              </a:rPr>
              <a:t>	//</a:t>
            </a:r>
            <a:r>
              <a:rPr lang="en-US" altLang="ko-KR" dirty="0">
                <a:latin typeface="Arial Black" pitchFamily="34" charset="0"/>
              </a:rPr>
              <a:t>CLR</a:t>
            </a:r>
            <a:r>
              <a:rPr lang="ko-KR" altLang="en-US" dirty="0">
                <a:latin typeface="Arial Black" pitchFamily="34" charset="0"/>
              </a:rPr>
              <a:t>에 메모리 할당</a:t>
            </a:r>
          </a:p>
          <a:p>
            <a:r>
              <a:rPr lang="en-US" altLang="ko-KR" dirty="0">
                <a:latin typeface="Arial Black" pitchFamily="34" charset="0"/>
              </a:rPr>
              <a:t>        </a:t>
            </a:r>
            <a:r>
              <a:rPr lang="en-US" altLang="ko-KR" dirty="0" smtClean="0">
                <a:latin typeface="Arial Black" pitchFamily="34" charset="0"/>
              </a:rPr>
              <a:t>	static </a:t>
            </a:r>
            <a:r>
              <a:rPr lang="en-US" altLang="ko-KR" dirty="0">
                <a:latin typeface="Arial Black" pitchFamily="34" charset="0"/>
              </a:rPr>
              <a:t>void Main(string[] </a:t>
            </a:r>
            <a:r>
              <a:rPr lang="en-US" altLang="ko-KR" dirty="0" err="1">
                <a:latin typeface="Arial Black" pitchFamily="34" charset="0"/>
              </a:rPr>
              <a:t>args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 smtClean="0">
                <a:latin typeface="Arial Black" pitchFamily="34" charset="0"/>
              </a:rPr>
              <a:t>	{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            </a:t>
            </a:r>
            <a:r>
              <a:rPr lang="en-US" altLang="ko-KR" dirty="0" smtClean="0">
                <a:latin typeface="Arial Black" pitchFamily="34" charset="0"/>
              </a:rPr>
              <a:t>	//</a:t>
            </a:r>
            <a:r>
              <a:rPr lang="en-US" altLang="ko-KR" dirty="0">
                <a:latin typeface="Arial Black" pitchFamily="34" charset="0"/>
              </a:rPr>
              <a:t>Hello World </a:t>
            </a:r>
            <a:r>
              <a:rPr lang="ko-KR" altLang="en-US" dirty="0">
                <a:latin typeface="Arial Black" pitchFamily="34" charset="0"/>
              </a:rPr>
              <a:t>출력</a:t>
            </a:r>
          </a:p>
          <a:p>
            <a:r>
              <a:rPr lang="en-US" altLang="ko-KR" dirty="0">
                <a:latin typeface="Arial Black" pitchFamily="34" charset="0"/>
              </a:rPr>
              <a:t>            </a:t>
            </a:r>
            <a:r>
              <a:rPr lang="en-US" altLang="ko-KR" dirty="0" smtClean="0">
                <a:latin typeface="Arial Black" pitchFamily="34" charset="0"/>
              </a:rPr>
              <a:t>	</a:t>
            </a:r>
            <a:r>
              <a:rPr lang="en-US" altLang="ko-KR" dirty="0" err="1" smtClean="0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("Hello World!!");</a:t>
            </a:r>
          </a:p>
          <a:p>
            <a:endParaRPr lang="ko-KR" altLang="en-US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        </a:t>
            </a:r>
            <a:r>
              <a:rPr lang="en-US" altLang="ko-KR" dirty="0" smtClean="0">
                <a:latin typeface="Arial Black" pitchFamily="34" charset="0"/>
              </a:rPr>
              <a:t>	//</a:t>
            </a:r>
            <a:r>
              <a:rPr lang="ko-KR" altLang="en-US" dirty="0" err="1">
                <a:latin typeface="Arial Black" pitchFamily="34" charset="0"/>
              </a:rPr>
              <a:t>콘솔창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유지할려고</a:t>
            </a:r>
            <a:r>
              <a:rPr lang="ko-KR" altLang="en-US" dirty="0">
                <a:latin typeface="Arial Black" pitchFamily="34" charset="0"/>
              </a:rPr>
              <a:t> 넣은 코드</a:t>
            </a:r>
          </a:p>
          <a:p>
            <a:r>
              <a:rPr lang="en-US" altLang="ko-KR" dirty="0">
                <a:latin typeface="Arial Black" pitchFamily="34" charset="0"/>
              </a:rPr>
              <a:t>            </a:t>
            </a:r>
            <a:r>
              <a:rPr lang="en-US" altLang="ko-KR" dirty="0" smtClean="0">
                <a:latin typeface="Arial Black" pitchFamily="34" charset="0"/>
              </a:rPr>
              <a:t>	</a:t>
            </a:r>
            <a:r>
              <a:rPr lang="en-US" altLang="ko-KR" dirty="0" err="1" smtClean="0">
                <a:latin typeface="Arial Black" pitchFamily="34" charset="0"/>
              </a:rPr>
              <a:t>Console.ReadKey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r>
              <a:rPr lang="ko-KR" altLang="en-US" dirty="0">
                <a:latin typeface="Arial Black" pitchFamily="34" charset="0"/>
              </a:rPr>
              <a:t>        </a:t>
            </a:r>
            <a:r>
              <a:rPr lang="en-US" altLang="ko-KR" dirty="0" smtClean="0">
                <a:latin typeface="Arial Black" pitchFamily="34" charset="0"/>
              </a:rPr>
              <a:t>	}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    </a:t>
            </a:r>
            <a:r>
              <a:rPr lang="en-US" altLang="ko-KR" dirty="0" smtClean="0">
                <a:latin typeface="Arial Black" pitchFamily="34" charset="0"/>
              </a:rPr>
              <a:t>	}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737443"/>
            <a:ext cx="9902263" cy="61555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전역변수를 지원하지 않는다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초기화 필수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dirty="0" smtClean="0">
                <a:latin typeface="Arial Black" pitchFamily="34" charset="0"/>
              </a:rPr>
              <a:t>초기화 없이 </a:t>
            </a:r>
            <a:r>
              <a:rPr lang="ko-KR" altLang="en-US" dirty="0" err="1" smtClean="0">
                <a:latin typeface="Arial Black" pitchFamily="34" charset="0"/>
              </a:rPr>
              <a:t>쓰레기값을</a:t>
            </a:r>
            <a:r>
              <a:rPr lang="ko-KR" altLang="en-US" dirty="0" smtClean="0">
                <a:latin typeface="Arial Black" pitchFamily="34" charset="0"/>
              </a:rPr>
              <a:t> 가지게 되면 컴파일 에러 발생</a:t>
            </a:r>
            <a:r>
              <a:rPr lang="en-US" altLang="ko-KR" dirty="0" smtClean="0">
                <a:latin typeface="Arial Black" pitchFamily="34" charset="0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변수타입 </a:t>
            </a:r>
            <a:r>
              <a:rPr lang="en-US" altLang="ko-KR" dirty="0" smtClean="0">
                <a:latin typeface="Arial Black" pitchFamily="34" charset="0"/>
              </a:rPr>
              <a:t>: Value Type, Reference Type</a:t>
            </a:r>
            <a:r>
              <a:rPr lang="ko-KR" altLang="en-US" dirty="0" smtClean="0">
                <a:latin typeface="Arial Black" pitchFamily="34" charset="0"/>
              </a:rPr>
              <a:t>이</a:t>
            </a:r>
            <a:r>
              <a:rPr lang="en-US" altLang="ko-KR" dirty="0" smtClean="0">
                <a:latin typeface="Arial Black" pitchFamily="34" charset="0"/>
              </a:rPr>
              <a:t> </a:t>
            </a:r>
            <a:r>
              <a:rPr lang="ko-KR" altLang="en-US" dirty="0" smtClean="0">
                <a:latin typeface="Arial Black" pitchFamily="34" charset="0"/>
              </a:rPr>
              <a:t>존재한다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Reference Type : Heap</a:t>
            </a:r>
            <a:r>
              <a:rPr lang="ko-KR" altLang="en-US" dirty="0" smtClean="0">
                <a:latin typeface="Arial Black" pitchFamily="34" charset="0"/>
              </a:rPr>
              <a:t>영역 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 string, object</a:t>
            </a:r>
            <a:endParaRPr lang="en-US" altLang="ko-KR" dirty="0" smtClean="0">
              <a:latin typeface="Arial Black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Arial Black" pitchFamily="34" charset="0"/>
              </a:rPr>
              <a:t>힙</a:t>
            </a:r>
            <a:r>
              <a:rPr lang="ko-KR" altLang="en-US" dirty="0" smtClean="0">
                <a:latin typeface="Arial Black" pitchFamily="34" charset="0"/>
              </a:rPr>
              <a:t> 메모리에 할당된 데이터들은 언제 까지나 살아 있다</a:t>
            </a:r>
            <a:r>
              <a:rPr lang="en-US" altLang="ko-KR" dirty="0" smtClean="0">
                <a:latin typeface="Arial Black" pitchFamily="34" charset="0"/>
              </a:rPr>
              <a:t>. </a:t>
            </a:r>
            <a:r>
              <a:rPr lang="ko-KR" altLang="en-US" dirty="0" smtClean="0">
                <a:latin typeface="Arial Black" pitchFamily="34" charset="0"/>
              </a:rPr>
              <a:t>하지만 </a:t>
            </a:r>
            <a:r>
              <a:rPr lang="en-US" altLang="ko-KR" dirty="0" smtClean="0">
                <a:latin typeface="Arial Black" pitchFamily="34" charset="0"/>
              </a:rPr>
              <a:t>C#</a:t>
            </a:r>
            <a:r>
              <a:rPr lang="ko-KR" altLang="en-US" dirty="0" smtClean="0">
                <a:latin typeface="Arial Black" pitchFamily="34" charset="0"/>
              </a:rPr>
              <a:t>에서는 일정시간 사용하지 않으면 사용자가 실수로 해제하지 않은 것으로 간주하여 </a:t>
            </a:r>
            <a:r>
              <a:rPr lang="en-US" altLang="ko-KR" dirty="0" smtClean="0">
                <a:latin typeface="Arial Black" pitchFamily="34" charset="0"/>
              </a:rPr>
              <a:t>GC</a:t>
            </a:r>
            <a:r>
              <a:rPr lang="ko-KR" altLang="en-US" dirty="0" smtClean="0">
                <a:latin typeface="Arial Black" pitchFamily="34" charset="0"/>
              </a:rPr>
              <a:t>가 일어나면서 메모리에서 삭제한다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Value Type : Stack</a:t>
            </a:r>
            <a:r>
              <a:rPr lang="ko-KR" altLang="en-US" dirty="0" smtClean="0">
                <a:latin typeface="Arial Black" pitchFamily="34" charset="0"/>
              </a:rPr>
              <a:t>영역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숫자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정수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문자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(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문자열 아님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), 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부동소수</a:t>
            </a:r>
            <a:r>
              <a:rPr lang="en-US" altLang="ko-KR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dirty="0" smtClean="0">
                <a:latin typeface="Arial Black" pitchFamily="34" charset="0"/>
                <a:sym typeface="Wingdings" pitchFamily="2" charset="2"/>
              </a:rPr>
              <a:t>논리형식</a:t>
            </a:r>
            <a:endParaRPr lang="en-US" altLang="ko-KR" dirty="0" smtClean="0">
              <a:latin typeface="Arial Black" pitchFamily="34" charset="0"/>
              <a:sym typeface="Wingdings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Arial Black" pitchFamily="34" charset="0"/>
              </a:rPr>
              <a:t>스택</a:t>
            </a:r>
            <a:r>
              <a:rPr lang="ko-KR" altLang="en-US" dirty="0" smtClean="0">
                <a:latin typeface="Arial Black" pitchFamily="34" charset="0"/>
              </a:rPr>
              <a:t> 메모리에 순차적으로 쌓아놓고 코드블록이 끝나는 지점에서 모두 사라진다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문자열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연산이 편리하다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C++ string</a:t>
            </a:r>
            <a:r>
              <a:rPr lang="ko-KR" altLang="en-US" sz="1600" dirty="0" smtClean="0">
                <a:latin typeface="Arial Black" pitchFamily="34" charset="0"/>
              </a:rPr>
              <a:t>과 비슷하지만 내부적으로 동작</a:t>
            </a:r>
            <a:r>
              <a:rPr lang="en-US" altLang="ko-KR" sz="1600" dirty="0" smtClean="0">
                <a:latin typeface="Arial Black" pitchFamily="34" charset="0"/>
              </a:rPr>
              <a:t>, </a:t>
            </a:r>
            <a:r>
              <a:rPr lang="ko-KR" altLang="en-US" sz="1600" dirty="0" smtClean="0">
                <a:latin typeface="Arial Black" pitchFamily="34" charset="0"/>
              </a:rPr>
              <a:t>구성이 다르다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en-US" altLang="ko-KR" sz="1600" dirty="0" smtClean="0">
                <a:latin typeface="Arial Black" pitchFamily="34" charset="0"/>
                <a:sym typeface="Wingdings" pitchFamily="2" charset="2"/>
              </a:rPr>
              <a:t> </a:t>
            </a:r>
            <a:r>
              <a:rPr lang="ko-KR" altLang="en-US" sz="1600" dirty="0" smtClean="0">
                <a:latin typeface="Arial Black" pitchFamily="34" charset="0"/>
                <a:sym typeface="Wingdings" pitchFamily="2" charset="2"/>
              </a:rPr>
              <a:t>기능적으로는 같다</a:t>
            </a:r>
            <a:r>
              <a:rPr lang="en-US" altLang="ko-KR" sz="1600" dirty="0" smtClean="0">
                <a:latin typeface="Arial Black" pitchFamily="34" charset="0"/>
                <a:sym typeface="Wingdings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모든 데이터 형식을 대변할 수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모든 데이터 형식은 </a:t>
            </a:r>
            <a:r>
              <a:rPr lang="en-US" altLang="ko-KR" sz="1600" dirty="0" smtClean="0">
                <a:latin typeface="Arial Black" pitchFamily="34" charset="0"/>
              </a:rPr>
              <a:t>object</a:t>
            </a:r>
            <a:r>
              <a:rPr lang="ko-KR" altLang="en-US" sz="1600" dirty="0" smtClean="0">
                <a:latin typeface="Arial Black" pitchFamily="34" charset="0"/>
              </a:rPr>
              <a:t>를 상속받고 있기 때문에 어떠한 값이 대입되어도 맞는 형식으로 적용 해준다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Reference Type</a:t>
            </a:r>
            <a:r>
              <a:rPr lang="ko-KR" altLang="en-US" sz="1600" dirty="0" smtClean="0">
                <a:latin typeface="Arial Black" pitchFamily="34" charset="0"/>
              </a:rPr>
              <a:t>이기 때문에 </a:t>
            </a:r>
            <a:r>
              <a:rPr lang="ko-KR" altLang="en-US" sz="1600" dirty="0" err="1" smtClean="0">
                <a:latin typeface="Arial Black" pitchFamily="34" charset="0"/>
              </a:rPr>
              <a:t>힙메모리</a:t>
            </a:r>
            <a:r>
              <a:rPr lang="ko-KR" altLang="en-US" sz="1600" dirty="0" smtClean="0">
                <a:latin typeface="Arial Black" pitchFamily="34" charset="0"/>
              </a:rPr>
              <a:t> 영역에 저장된다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o</a:t>
            </a:r>
            <a:r>
              <a:rPr lang="en-US" altLang="ko-KR" sz="1600" dirty="0" smtClean="0">
                <a:latin typeface="Arial Black" pitchFamily="34" charset="0"/>
              </a:rPr>
              <a:t>bject</a:t>
            </a:r>
            <a:r>
              <a:rPr lang="ko-KR" altLang="en-US" sz="1600" dirty="0" smtClean="0">
                <a:latin typeface="Arial Black" pitchFamily="34" charset="0"/>
              </a:rPr>
              <a:t>로 실질적으로 선언된 실제 값들은 </a:t>
            </a:r>
            <a:r>
              <a:rPr lang="en-US" altLang="ko-KR" sz="1600" dirty="0" smtClean="0">
                <a:latin typeface="Arial Black" pitchFamily="34" charset="0"/>
              </a:rPr>
              <a:t>heap</a:t>
            </a:r>
            <a:r>
              <a:rPr lang="ko-KR" altLang="en-US" sz="1600" dirty="0" smtClean="0">
                <a:latin typeface="Arial Black" pitchFamily="34" charset="0"/>
              </a:rPr>
              <a:t>에 저장하고 </a:t>
            </a:r>
            <a:r>
              <a:rPr lang="en-US" altLang="ko-KR" sz="1600" dirty="0" smtClean="0">
                <a:latin typeface="Arial Black" pitchFamily="34" charset="0"/>
              </a:rPr>
              <a:t>heap</a:t>
            </a:r>
            <a:r>
              <a:rPr lang="ko-KR" altLang="en-US" sz="1600" dirty="0" smtClean="0">
                <a:latin typeface="Arial Black" pitchFamily="34" charset="0"/>
              </a:rPr>
              <a:t>에 저장된 값들의 주소 값들만 </a:t>
            </a:r>
            <a:r>
              <a:rPr lang="ko-KR" altLang="en-US" sz="1600" dirty="0" err="1" smtClean="0">
                <a:latin typeface="Arial Black" pitchFamily="34" charset="0"/>
              </a:rPr>
              <a:t>스택에</a:t>
            </a:r>
            <a:r>
              <a:rPr lang="ko-KR" altLang="en-US" sz="1600" dirty="0" smtClean="0">
                <a:latin typeface="Arial Black" pitchFamily="34" charset="0"/>
              </a:rPr>
              <a:t> 저장한다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이런 과정에 의해서 </a:t>
            </a:r>
            <a:r>
              <a:rPr lang="ko-KR" altLang="en-US" sz="1600" dirty="0" err="1" smtClean="0">
                <a:latin typeface="Arial Black" pitchFamily="34" charset="0"/>
              </a:rPr>
              <a:t>박싱과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ko-KR" altLang="en-US" sz="1600" dirty="0" err="1" smtClean="0">
                <a:latin typeface="Arial Black" pitchFamily="34" charset="0"/>
              </a:rPr>
              <a:t>언박싱이</a:t>
            </a:r>
            <a:r>
              <a:rPr lang="ko-KR" altLang="en-US" sz="1600" dirty="0" smtClean="0">
                <a:latin typeface="Arial Black" pitchFamily="34" charset="0"/>
              </a:rPr>
              <a:t> 발생한다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var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지역변수로만 </a:t>
            </a:r>
            <a:r>
              <a:rPr lang="ko-KR" altLang="en-US" sz="1600" dirty="0" smtClean="0">
                <a:latin typeface="Arial Black" pitchFamily="34" charset="0"/>
              </a:rPr>
              <a:t>사용 가능하다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컴파일러가 값이 담긴 형식을 찾아서 자동으로 맞는 형식으로 지정해준다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endParaRPr lang="en-US" altLang="ko-KR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4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1133683"/>
            <a:ext cx="9902263" cy="535531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박싱과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언박싱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 </a:t>
            </a:r>
            <a:r>
              <a:rPr lang="ko-KR" altLang="en-US" dirty="0"/>
              <a:t>영역으로 메모리 </a:t>
            </a:r>
            <a:r>
              <a:rPr lang="ko-KR" altLang="en-US" dirty="0" smtClean="0"/>
              <a:t>할당하기 위해 </a:t>
            </a:r>
            <a:r>
              <a:rPr lang="ko-KR" altLang="en-US" dirty="0" err="1"/>
              <a:t>힙메모리</a:t>
            </a:r>
            <a:r>
              <a:rPr lang="ko-KR" altLang="en-US" dirty="0"/>
              <a:t> 형식으로 </a:t>
            </a:r>
            <a:r>
              <a:rPr lang="ko-KR" altLang="en-US" dirty="0" smtClean="0"/>
              <a:t>포장하는 것을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ko-KR" altLang="en-US" dirty="0" smtClean="0"/>
              <a:t>그 반대로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 </a:t>
            </a:r>
            <a:r>
              <a:rPr lang="ko-KR" altLang="en-US" dirty="0"/>
              <a:t>영역에 있는 것을 </a:t>
            </a:r>
            <a:r>
              <a:rPr lang="ko-KR" altLang="en-US" dirty="0" err="1"/>
              <a:t>스택메모리</a:t>
            </a:r>
            <a:r>
              <a:rPr lang="ko-KR" altLang="en-US" dirty="0"/>
              <a:t> 영역으로 변환하여 사용하는 것을 </a:t>
            </a:r>
            <a:r>
              <a:rPr lang="ko-KR" altLang="en-US" dirty="0" err="1" smtClean="0"/>
              <a:t>언박싱이라고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/>
              <a:t>object </a:t>
            </a:r>
            <a:r>
              <a:rPr lang="ko-KR" altLang="en-US" dirty="0" smtClean="0"/>
              <a:t>형식이 기존 </a:t>
            </a:r>
            <a:r>
              <a:rPr lang="ko-KR" altLang="en-US" dirty="0"/>
              <a:t>데이터 형식의 값을 직접적으로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메모리에 넣을 때 </a:t>
            </a:r>
            <a:r>
              <a:rPr lang="ko-KR" altLang="en-US" dirty="0" err="1" smtClean="0"/>
              <a:t>박싱을</a:t>
            </a:r>
            <a:r>
              <a:rPr lang="ko-KR" altLang="en-US" dirty="0" smtClean="0"/>
              <a:t> 하여 넣어준다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하지만 </a:t>
            </a:r>
            <a:r>
              <a:rPr lang="ko-KR" altLang="en-US" dirty="0"/>
              <a:t>이것의 형을 우리는 모르지만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영역에 </a:t>
            </a:r>
            <a:r>
              <a:rPr lang="ko-KR" altLang="en-US" dirty="0"/>
              <a:t>할당되는 형식으로 </a:t>
            </a:r>
            <a:r>
              <a:rPr lang="ko-KR" altLang="en-US" dirty="0" smtClean="0"/>
              <a:t>변환 했을 때 </a:t>
            </a:r>
            <a:r>
              <a:rPr lang="ko-KR" altLang="en-US" dirty="0" err="1" smtClean="0"/>
              <a:t>박싱된</a:t>
            </a:r>
            <a:r>
              <a:rPr lang="ko-KR" altLang="en-US" dirty="0" smtClean="0"/>
              <a:t> 것을 </a:t>
            </a:r>
            <a:r>
              <a:rPr lang="ko-KR" altLang="en-US" dirty="0"/>
              <a:t>다시 꺼내어 쓰기 때문에 </a:t>
            </a:r>
            <a:r>
              <a:rPr lang="ko-KR" altLang="en-US" dirty="0" err="1"/>
              <a:t>언박싱이</a:t>
            </a:r>
            <a:r>
              <a:rPr lang="ko-KR" altLang="en-US" dirty="0"/>
              <a:t> 일어납니다</a:t>
            </a:r>
            <a:r>
              <a:rPr lang="en-US" altLang="ko-KR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/>
          </a:p>
          <a:p>
            <a:pPr fontAlgn="base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매개변수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</a:t>
            </a:r>
            <a:r>
              <a:rPr lang="en-US" altLang="ko-KR" dirty="0" smtClean="0">
                <a:latin typeface="Arial Black" pitchFamily="34" charset="0"/>
              </a:rPr>
              <a:t>ef(</a:t>
            </a:r>
            <a:r>
              <a:rPr lang="ko-KR" altLang="en-US" dirty="0" smtClean="0">
                <a:latin typeface="Arial Black" pitchFamily="34" charset="0"/>
              </a:rPr>
              <a:t>참조매개변수</a:t>
            </a:r>
            <a:r>
              <a:rPr lang="en-US" altLang="ko-KR" dirty="0" smtClean="0">
                <a:latin typeface="Arial Black" pitchFamily="34" charset="0"/>
              </a:rPr>
              <a:t>), out(</a:t>
            </a:r>
            <a:r>
              <a:rPr lang="ko-KR" altLang="en-US" dirty="0" smtClean="0">
                <a:latin typeface="Arial Black" pitchFamily="34" charset="0"/>
              </a:rPr>
              <a:t>출력매개변수</a:t>
            </a:r>
            <a:r>
              <a:rPr lang="en-US" altLang="ko-KR" dirty="0" smtClean="0">
                <a:latin typeface="Arial Black" pitchFamily="34" charset="0"/>
              </a:rPr>
              <a:t>)</a:t>
            </a:r>
          </a:p>
          <a:p>
            <a:pPr fontAlgn="base"/>
            <a:endParaRPr lang="en-US" altLang="ko-KR" dirty="0" smtClean="0">
              <a:latin typeface="Arial Black" pitchFamily="34" charset="0"/>
            </a:endParaRPr>
          </a:p>
          <a:p>
            <a:pPr fontAlgn="base"/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ref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smtClean="0">
                <a:latin typeface="Arial Black" pitchFamily="34" charset="0"/>
              </a:rPr>
              <a:t>C/C++</a:t>
            </a:r>
            <a:r>
              <a:rPr lang="ko-KR" altLang="en-US" dirty="0" smtClean="0">
                <a:latin typeface="Arial Black" pitchFamily="34" charset="0"/>
              </a:rPr>
              <a:t>의 </a:t>
            </a:r>
            <a:r>
              <a:rPr lang="ko-KR" altLang="en-US" dirty="0" err="1" smtClean="0">
                <a:latin typeface="Arial Black" pitchFamily="34" charset="0"/>
              </a:rPr>
              <a:t>레퍼런스</a:t>
            </a:r>
            <a:r>
              <a:rPr lang="ko-KR" altLang="en-US" dirty="0" smtClean="0">
                <a:latin typeface="Arial Black" pitchFamily="34" charset="0"/>
              </a:rPr>
              <a:t> 매개변수와 같은 동작을 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결과 값의 대입여부와 상관없이 동작한다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 smtClean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</a:t>
            </a:r>
            <a:r>
              <a:rPr lang="en-US" altLang="ko-K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ut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포인터 매개 변수와 같은 동작을 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 smtClean="0">
                <a:latin typeface="Arial Black" pitchFamily="34" charset="0"/>
              </a:rPr>
              <a:t>결과값을 대입해주지 않는다면 에러가 난다</a:t>
            </a:r>
            <a:r>
              <a:rPr lang="en-US" altLang="ko-KR" dirty="0" smtClean="0">
                <a:latin typeface="Arial Black" pitchFamily="34" charset="0"/>
              </a:rPr>
              <a:t>. </a:t>
            </a:r>
            <a:r>
              <a:rPr lang="ko-KR" altLang="en-US" dirty="0" smtClean="0">
                <a:latin typeface="Arial Black" pitchFamily="34" charset="0"/>
              </a:rPr>
              <a:t>이는 연산하지 않고 초기화 되지 않은 상태의 쓰레기 값을 그대로 전달해 주지 않기 위한 안전장치이다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</a:t>
            </a:r>
            <a:r>
              <a:rPr lang="en-US" altLang="ko-KR" dirty="0" smtClean="0">
                <a:latin typeface="Arial Black" pitchFamily="34" charset="0"/>
              </a:rPr>
              <a:t>ef</a:t>
            </a:r>
            <a:r>
              <a:rPr lang="ko-KR" altLang="en-US" dirty="0" smtClean="0">
                <a:latin typeface="Arial Black" pitchFamily="34" charset="0"/>
              </a:rPr>
              <a:t>보다 </a:t>
            </a:r>
            <a:r>
              <a:rPr lang="en-US" altLang="ko-KR" dirty="0" smtClean="0">
                <a:latin typeface="Arial Black" pitchFamily="34" charset="0"/>
              </a:rPr>
              <a:t>out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smtClean="0">
                <a:latin typeface="Arial Black" pitchFamily="34" charset="0"/>
              </a:rPr>
              <a:t>사용을 권장한다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693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580</Words>
  <Application>Microsoft Office PowerPoint</Application>
  <PresentationFormat>사용자 지정</PresentationFormat>
  <Paragraphs>101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회로</vt:lpstr>
      <vt:lpstr>C# -Cahpter1-</vt:lpstr>
      <vt:lpstr>목차</vt:lpstr>
      <vt:lpstr>기초 이론</vt:lpstr>
      <vt:lpstr>1. 기초 이론</vt:lpstr>
      <vt:lpstr>Helloworld</vt:lpstr>
      <vt:lpstr>2. Helloworld</vt:lpstr>
      <vt:lpstr>변수</vt:lpstr>
      <vt:lpstr>3. 변수</vt:lpstr>
      <vt:lpstr>3. 변수</vt:lpstr>
      <vt:lpstr>3. 변수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C-01</cp:lastModifiedBy>
  <cp:revision>20</cp:revision>
  <dcterms:created xsi:type="dcterms:W3CDTF">2019-01-08T00:45:21Z</dcterms:created>
  <dcterms:modified xsi:type="dcterms:W3CDTF">2019-04-15T06:56:13Z</dcterms:modified>
</cp:coreProperties>
</file>