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66" r:id="rId6"/>
    <p:sldId id="267" r:id="rId7"/>
    <p:sldId id="272" r:id="rId8"/>
    <p:sldId id="27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023" autoAdjust="0"/>
  </p:normalViewPr>
  <p:slideViewPr>
    <p:cSldViewPr snapToGrid="0">
      <p:cViewPr varScale="1">
        <p:scale>
          <a:sx n="94" d="100"/>
          <a:sy n="94" d="100"/>
        </p:scale>
        <p:origin x="-11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C#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-Cahpter2-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/>
              <a:t>컬렉션 </a:t>
            </a:r>
            <a:r>
              <a:rPr lang="en-US" altLang="ko-KR" dirty="0"/>
              <a:t>&amp; </a:t>
            </a:r>
            <a:r>
              <a:rPr lang="ko-KR" altLang="en-US" dirty="0" err="1"/>
              <a:t>제너릭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8" y="737443"/>
            <a:ext cx="9902263" cy="624786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C#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제공하는 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자료구조</a:t>
            </a:r>
            <a:endParaRPr lang="en-US" altLang="ko-KR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C++ </a:t>
            </a:r>
            <a:r>
              <a:rPr lang="en-US" altLang="ko-KR" sz="1600" dirty="0" err="1">
                <a:latin typeface="Arial Black" panose="020B0A04020102020204" pitchFamily="34" charset="0"/>
              </a:rPr>
              <a:t>std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템플릿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Black" panose="020B0A04020102020204" pitchFamily="34" charset="0"/>
              </a:rPr>
              <a:t>using </a:t>
            </a:r>
            <a:r>
              <a:rPr lang="en-US" altLang="ko-KR" sz="1600" dirty="0" err="1">
                <a:latin typeface="Arial Black" panose="020B0A04020102020204" pitchFamily="34" charset="0"/>
              </a:rPr>
              <a:t>System.Collection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ArrayList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큐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 err="1">
                <a:latin typeface="Arial Black" panose="020B0A04020102020204" pitchFamily="34" charset="0"/>
              </a:rPr>
              <a:t>스택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 err="1" smtClean="0">
                <a:latin typeface="Arial Black" panose="020B0A04020102020204" pitchFamily="34" charset="0"/>
              </a:rPr>
              <a:t>헤쉬테이블</a:t>
            </a:r>
            <a:r>
              <a:rPr lang="en-US" altLang="ko-KR" sz="1600" dirty="0" smtClean="0">
                <a:latin typeface="Arial Black" panose="020B0A04020102020204" pitchFamily="34" charset="0"/>
              </a:rPr>
              <a:t>,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배열처럼 </a:t>
            </a:r>
            <a:r>
              <a:rPr lang="ko-KR" altLang="en-US" sz="1600" dirty="0">
                <a:latin typeface="Arial Black" panose="020B0A04020102020204" pitchFamily="34" charset="0"/>
              </a:rPr>
              <a:t>인덱스로 요소 접근이 가능하다 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배열과 같은 배열크기를 </a:t>
            </a:r>
            <a:r>
              <a:rPr lang="ko-KR" altLang="en-US" sz="1600" dirty="0" err="1">
                <a:latin typeface="Arial Black" panose="020B0A04020102020204" pitchFamily="34" charset="0"/>
              </a:rPr>
              <a:t>지정해줘야하는</a:t>
            </a:r>
            <a:r>
              <a:rPr lang="ko-KR" altLang="en-US" sz="1600" dirty="0">
                <a:latin typeface="Arial Black" panose="020B0A04020102020204" pitchFamily="34" charset="0"/>
              </a:rPr>
              <a:t> 일이 없고 추가 삭제에 따라 자동으로 크기를 늘였다 줄였다 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.(STL vector)</a:t>
            </a:r>
            <a:r>
              <a:rPr lang="ko-KR" altLang="en-US" sz="1600" dirty="0">
                <a:latin typeface="Arial Black" panose="020B0A04020102020204" pitchFamily="34" charset="0"/>
              </a:rPr>
              <a:t/>
            </a:r>
            <a:br>
              <a:rPr lang="ko-KR" altLang="en-US" sz="1600" dirty="0">
                <a:latin typeface="Arial Black" panose="020B0A04020102020204" pitchFamily="34" charset="0"/>
              </a:rPr>
            </a:br>
            <a:r>
              <a:rPr lang="ko-KR" altLang="en-US" sz="1600" dirty="0">
                <a:latin typeface="Arial Black" panose="020B0A04020102020204" pitchFamily="34" charset="0"/>
              </a:rPr>
              <a:t>모든 타입의 변수를 담을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어떠한 데이터 타입이든 전부 담을 수 있는 것은 장점이지만 역시 </a:t>
            </a:r>
            <a:r>
              <a:rPr lang="en-US" altLang="ko-KR" sz="1600" dirty="0">
                <a:latin typeface="Arial Black" panose="020B0A04020102020204" pitchFamily="34" charset="0"/>
              </a:rPr>
              <a:t>object </a:t>
            </a:r>
            <a:r>
              <a:rPr lang="ko-KR" altLang="en-US" sz="1600" dirty="0">
                <a:latin typeface="Arial Black" panose="020B0A04020102020204" pitchFamily="34" charset="0"/>
              </a:rPr>
              <a:t>형으로 </a:t>
            </a:r>
            <a:r>
              <a:rPr lang="ko-KR" altLang="en-US" sz="1600" dirty="0" err="1">
                <a:latin typeface="Arial Black" panose="020B0A04020102020204" pitchFamily="34" charset="0"/>
              </a:rPr>
              <a:t>박싱되어</a:t>
            </a:r>
            <a:r>
              <a:rPr lang="ko-KR" altLang="en-US" sz="1600" dirty="0">
                <a:latin typeface="Arial Black" panose="020B0A04020102020204" pitchFamily="34" charset="0"/>
              </a:rPr>
              <a:t> 저장되기 때문에 </a:t>
            </a:r>
            <a:r>
              <a:rPr lang="ko-KR" altLang="en-US" sz="1600" dirty="0" err="1">
                <a:latin typeface="Arial Black" panose="020B0A04020102020204" pitchFamily="34" charset="0"/>
              </a:rPr>
              <a:t>사용할때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언박싱이</a:t>
            </a:r>
            <a:r>
              <a:rPr lang="ko-KR" altLang="en-US" sz="1600" dirty="0">
                <a:latin typeface="Arial Black" panose="020B0A04020102020204" pitchFamily="34" charset="0"/>
              </a:rPr>
              <a:t> 일어나게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입출력을 </a:t>
            </a:r>
            <a:r>
              <a:rPr lang="ko-KR" altLang="en-US" sz="1600" dirty="0" err="1">
                <a:latin typeface="Arial Black" panose="020B0A04020102020204" pitchFamily="34" charset="0"/>
              </a:rPr>
              <a:t>할때마다</a:t>
            </a:r>
            <a:r>
              <a:rPr lang="ko-KR" altLang="en-US" sz="1600" dirty="0">
                <a:latin typeface="Arial Black" panose="020B0A04020102020204" pitchFamily="34" charset="0"/>
              </a:rPr>
              <a:t>  </a:t>
            </a:r>
            <a:r>
              <a:rPr lang="ko-KR" altLang="en-US" sz="1600" dirty="0" err="1">
                <a:latin typeface="Arial Black" panose="020B0A04020102020204" pitchFamily="34" charset="0"/>
              </a:rPr>
              <a:t>박싱과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언박싱이</a:t>
            </a:r>
            <a:r>
              <a:rPr lang="ko-KR" altLang="en-US" sz="1600" dirty="0">
                <a:latin typeface="Arial Black" panose="020B0A04020102020204" pitchFamily="34" charset="0"/>
              </a:rPr>
              <a:t> 일어난다</a:t>
            </a:r>
            <a:r>
              <a:rPr lang="ko-KR" altLang="en-US" dirty="0">
                <a:latin typeface="Arial Black" panose="020B0A04020102020204" pitchFamily="34" charset="0"/>
              </a:rPr>
              <a:t/>
            </a:r>
            <a:br>
              <a:rPr lang="ko-KR" altLang="en-US" dirty="0">
                <a:latin typeface="Arial Black" panose="020B0A04020102020204" pitchFamily="34" charset="0"/>
              </a:rPr>
            </a:b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Generic - using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System.Generic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Black" panose="020B0A04020102020204" pitchFamily="34" charset="0"/>
              </a:rPr>
              <a:t>Queue</a:t>
            </a:r>
            <a:r>
              <a:rPr lang="en-US" altLang="ko-KR" sz="1600" dirty="0">
                <a:latin typeface="Arial Black" panose="020B0A04020102020204" pitchFamily="34" charset="0"/>
              </a:rPr>
              <a:t>, Stack, List, Dictionary(Generic Collection) </a:t>
            </a:r>
            <a:r>
              <a:rPr lang="ko-KR" altLang="en-US" sz="1600" dirty="0">
                <a:latin typeface="Arial Black" panose="020B0A04020102020204" pitchFamily="34" charset="0"/>
              </a:rPr>
              <a:t>성능상의 문제로 형식을 지정해서 사용하는 </a:t>
            </a:r>
            <a:r>
              <a:rPr lang="en-US" altLang="ko-KR" sz="1600" dirty="0">
                <a:latin typeface="Arial Black" panose="020B0A04020102020204" pitchFamily="34" charset="0"/>
              </a:rPr>
              <a:t>Generic Collection</a:t>
            </a:r>
            <a:r>
              <a:rPr lang="ko-KR" altLang="en-US" sz="1600" dirty="0">
                <a:latin typeface="Arial Black" panose="020B0A04020102020204" pitchFamily="34" charset="0"/>
              </a:rPr>
              <a:t>으로 대처한다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fontAlgn="base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List&lt;T&gt;, Dictionary&lt;T&gt;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T</a:t>
            </a:r>
            <a:r>
              <a:rPr lang="ko-KR" altLang="en-US" sz="1600" dirty="0">
                <a:latin typeface="Arial Black" panose="020B0A04020102020204" pitchFamily="34" charset="0"/>
              </a:rPr>
              <a:t>에 타입을 지정하고 지정한 </a:t>
            </a:r>
            <a:r>
              <a:rPr lang="ko-KR" altLang="en-US" sz="1600" dirty="0" err="1">
                <a:latin typeface="Arial Black" panose="020B0A04020102020204" pitchFamily="34" charset="0"/>
              </a:rPr>
              <a:t>타입외에는</a:t>
            </a:r>
            <a:r>
              <a:rPr lang="ko-KR" altLang="en-US" sz="1600" dirty="0">
                <a:latin typeface="Arial Black" panose="020B0A04020102020204" pitchFamily="34" charset="0"/>
              </a:rPr>
              <a:t> 사용 </a:t>
            </a:r>
            <a:r>
              <a:rPr lang="ko-KR" altLang="en-US" sz="1600" dirty="0" err="1">
                <a:latin typeface="Arial Black" panose="020B0A04020102020204" pitchFamily="34" charset="0"/>
              </a:rPr>
              <a:t>할수</a:t>
            </a:r>
            <a:r>
              <a:rPr lang="ko-KR" altLang="en-US" sz="1600" dirty="0">
                <a:latin typeface="Arial Black" panose="020B0A04020102020204" pitchFamily="34" charset="0"/>
              </a:rPr>
              <a:t> 없다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 </a:t>
            </a:r>
            <a:r>
              <a:rPr lang="en-US" altLang="ko-KR" sz="1600" dirty="0">
                <a:latin typeface="Arial Black" panose="020B0A04020102020204" pitchFamily="34" charset="0"/>
              </a:rPr>
              <a:t>: </a:t>
            </a:r>
            <a:r>
              <a:rPr lang="en-US" altLang="ko-KR" sz="1600" dirty="0" err="1">
                <a:latin typeface="Arial Black" panose="020B0A04020102020204" pitchFamily="34" charset="0"/>
              </a:rPr>
              <a:t>ArrayList</a:t>
            </a:r>
            <a:r>
              <a:rPr lang="ko-KR" altLang="en-US" sz="1600" dirty="0">
                <a:latin typeface="Arial Black" panose="020B0A04020102020204" pitchFamily="34" charset="0"/>
              </a:rPr>
              <a:t>랑 사용법이 같다</a:t>
            </a:r>
            <a:r>
              <a:rPr lang="en-US" altLang="ko-KR" sz="1600" dirty="0">
                <a:latin typeface="Arial Black" panose="020B0A04020102020204" pitchFamily="34" charset="0"/>
              </a:rPr>
              <a:t>.(</a:t>
            </a:r>
            <a:r>
              <a:rPr lang="ko-KR" altLang="en-US" sz="1600" dirty="0">
                <a:latin typeface="Arial Black" panose="020B0A04020102020204" pitchFamily="34" charset="0"/>
              </a:rPr>
              <a:t>예제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Dictionary</a:t>
            </a:r>
            <a:r>
              <a:rPr lang="en-US" altLang="ko-KR" sz="1600" dirty="0" smtClean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</a:rPr>
              <a:t>데이터에 접근하기 위한 키와 </a:t>
            </a:r>
            <a:r>
              <a:rPr lang="ko-KR" altLang="en-US" sz="1600" dirty="0" err="1">
                <a:latin typeface="Arial Black" panose="020B0A04020102020204" pitchFamily="34" charset="0"/>
              </a:rPr>
              <a:t>데이터값인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벨류로</a:t>
            </a:r>
            <a:r>
              <a:rPr lang="ko-KR" altLang="en-US" sz="1600" dirty="0">
                <a:latin typeface="Arial Black" panose="020B0A04020102020204" pitchFamily="34" charset="0"/>
              </a:rPr>
              <a:t> 이루어진다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일반적인 순차적인 인덱스 구성이라고 </a:t>
            </a:r>
            <a:r>
              <a:rPr lang="ko-KR" altLang="en-US" sz="1600" dirty="0" err="1">
                <a:latin typeface="Arial Black" panose="020B0A04020102020204" pitchFamily="34" charset="0"/>
              </a:rPr>
              <a:t>볼수</a:t>
            </a:r>
            <a:r>
              <a:rPr lang="ko-KR" altLang="en-US" sz="1600" dirty="0">
                <a:latin typeface="Arial Black" panose="020B0A04020102020204" pitchFamily="34" charset="0"/>
              </a:rPr>
              <a:t> 없다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데이터 구조에서 특정 </a:t>
            </a:r>
            <a:r>
              <a:rPr lang="ko-KR" altLang="en-US" sz="1600" dirty="0" err="1">
                <a:latin typeface="Arial Black" panose="020B0A04020102020204" pitchFamily="34" charset="0"/>
              </a:rPr>
              <a:t>데이터값을</a:t>
            </a:r>
            <a:r>
              <a:rPr lang="ko-KR" altLang="en-US" sz="1600" dirty="0">
                <a:latin typeface="Arial Black" panose="020B0A04020102020204" pitchFamily="34" charset="0"/>
              </a:rPr>
              <a:t> 매칭시키는 경우에 많이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예를 들면 게임 데이터 테이블 </a:t>
            </a:r>
            <a:r>
              <a:rPr lang="ko-KR" altLang="en-US" sz="1600" dirty="0" err="1">
                <a:latin typeface="Arial Black" panose="020B0A04020102020204" pitchFamily="34" charset="0"/>
              </a:rPr>
              <a:t>같은경우</a:t>
            </a:r>
            <a:r>
              <a:rPr lang="ko-KR" altLang="en-US" sz="1600" dirty="0">
                <a:latin typeface="Arial Black" panose="020B0A04020102020204" pitchFamily="34" charset="0"/>
              </a:rPr>
              <a:t> 데이터 </a:t>
            </a:r>
            <a:r>
              <a:rPr lang="en-US" altLang="ko-KR" sz="1600" dirty="0">
                <a:latin typeface="Arial Black" panose="020B0A04020102020204" pitchFamily="34" charset="0"/>
              </a:rPr>
              <a:t>ID</a:t>
            </a:r>
            <a:r>
              <a:rPr lang="ko-KR" altLang="en-US" sz="1600" dirty="0">
                <a:latin typeface="Arial Black" panose="020B0A04020102020204" pitchFamily="34" charset="0"/>
              </a:rPr>
              <a:t>와 데이터를 매칭하는데 이것을 키와 </a:t>
            </a:r>
            <a:r>
              <a:rPr lang="ko-KR" altLang="en-US" sz="1600" dirty="0" err="1">
                <a:latin typeface="Arial Black" panose="020B0A04020102020204" pitchFamily="34" charset="0"/>
              </a:rPr>
              <a:t>벨류로</a:t>
            </a:r>
            <a:r>
              <a:rPr lang="ko-KR" altLang="en-US" sz="1600" dirty="0">
                <a:latin typeface="Arial Black" panose="020B0A04020102020204" pitchFamily="34" charset="0"/>
              </a:rPr>
              <a:t> 구분해서 가지고 있는 경우가 많다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8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클래스와 </a:t>
            </a:r>
            <a:r>
              <a:rPr lang="ko-KR" altLang="en-US" sz="1800" dirty="0" err="1" smtClean="0"/>
              <a:t>프로퍼티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배열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&amp; </a:t>
            </a:r>
            <a:r>
              <a:rPr lang="ko-KR" altLang="en-US" sz="1800" dirty="0" smtClean="0"/>
              <a:t>문자열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컬렉션 </a:t>
            </a:r>
            <a:r>
              <a:rPr lang="en-US" altLang="ko-KR" sz="1800" dirty="0" smtClean="0"/>
              <a:t>&amp; </a:t>
            </a:r>
            <a:r>
              <a:rPr lang="ko-KR" altLang="en-US" sz="1800" dirty="0" err="1" smtClean="0"/>
              <a:t>제너릭</a:t>
            </a:r>
            <a:endParaRPr lang="en-US" altLang="ko-KR" sz="1800" dirty="0" smtClean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/>
              <a:t>클래스와 </a:t>
            </a:r>
            <a:r>
              <a:rPr lang="ko-KR" altLang="en-US" dirty="0" err="1"/>
              <a:t>프로퍼티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/>
              <a:t>클래스와 </a:t>
            </a:r>
            <a:r>
              <a:rPr lang="ko-KR" altLang="en-US" dirty="0" err="1"/>
              <a:t>프로퍼티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535531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u="sng" dirty="0" smtClean="0">
                <a:solidFill>
                  <a:srgbClr val="FF0000"/>
                </a:solidFill>
                <a:latin typeface="Arial Black" pitchFamily="34" charset="0"/>
              </a:rPr>
              <a:t>클래스</a:t>
            </a:r>
            <a:endParaRPr lang="en-US" altLang="ko-KR" sz="2400" b="1" u="sng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구조체는 </a:t>
            </a:r>
            <a:r>
              <a:rPr lang="en-US" altLang="ko-KR" dirty="0">
                <a:latin typeface="Arial Black" pitchFamily="34" charset="0"/>
              </a:rPr>
              <a:t>Value Type, </a:t>
            </a:r>
            <a:r>
              <a:rPr lang="ko-KR" altLang="en-US" dirty="0">
                <a:latin typeface="Arial Black" pitchFamily="34" charset="0"/>
              </a:rPr>
              <a:t>클래스는 </a:t>
            </a:r>
            <a:r>
              <a:rPr lang="en-US" altLang="ko-KR" dirty="0">
                <a:latin typeface="Arial Black" pitchFamily="34" charset="0"/>
              </a:rPr>
              <a:t>Reference </a:t>
            </a:r>
            <a:r>
              <a:rPr lang="en-US" altLang="ko-KR" dirty="0" smtClean="0">
                <a:latin typeface="Arial Black" pitchFamily="34" charset="0"/>
              </a:rPr>
              <a:t>Type</a:t>
            </a:r>
            <a:r>
              <a:rPr lang="ko-KR" altLang="en-US" dirty="0" smtClean="0">
                <a:latin typeface="Arial Black" pitchFamily="34" charset="0"/>
              </a:rPr>
              <a:t>이다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C#</a:t>
            </a:r>
            <a:r>
              <a:rPr lang="ko-KR" altLang="en-US" dirty="0" smtClean="0">
                <a:latin typeface="Arial Black" pitchFamily="34" charset="0"/>
              </a:rPr>
              <a:t>에서는 특정 값 타입을 반환하는 </a:t>
            </a:r>
            <a:r>
              <a:rPr lang="ko-KR" altLang="en-US" dirty="0" err="1" smtClean="0">
                <a:latin typeface="Arial Black" pitchFamily="34" charset="0"/>
              </a:rPr>
              <a:t>클래스틑</a:t>
            </a:r>
            <a:r>
              <a:rPr lang="ko-KR" altLang="en-US" dirty="0" smtClean="0">
                <a:latin typeface="Arial Black" pitchFamily="34" charset="0"/>
              </a:rPr>
              <a:t> 사용 불가능하다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프로퍼티</a:t>
            </a:r>
            <a:endParaRPr lang="en-US" altLang="ko-K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에서는 </a:t>
            </a:r>
            <a:r>
              <a:rPr lang="en-US" altLang="ko-KR" dirty="0">
                <a:latin typeface="Arial Black" pitchFamily="34" charset="0"/>
              </a:rPr>
              <a:t>private</a:t>
            </a:r>
            <a:r>
              <a:rPr lang="ko-KR" altLang="en-US" dirty="0">
                <a:latin typeface="Arial Black" pitchFamily="34" charset="0"/>
              </a:rPr>
              <a:t>와 </a:t>
            </a:r>
            <a:r>
              <a:rPr lang="en-US" altLang="ko-KR" dirty="0">
                <a:latin typeface="Arial Black" pitchFamily="34" charset="0"/>
              </a:rPr>
              <a:t>public</a:t>
            </a:r>
            <a:r>
              <a:rPr lang="ko-KR" altLang="en-US" dirty="0">
                <a:latin typeface="Arial Black" pitchFamily="34" charset="0"/>
              </a:rPr>
              <a:t>을 </a:t>
            </a:r>
            <a:r>
              <a:rPr lang="en-US" altLang="ko-KR" dirty="0">
                <a:latin typeface="Arial Black" pitchFamily="34" charset="0"/>
              </a:rPr>
              <a:t>C++</a:t>
            </a:r>
            <a:r>
              <a:rPr lang="ko-KR" altLang="en-US" dirty="0">
                <a:latin typeface="Arial Black" pitchFamily="34" charset="0"/>
              </a:rPr>
              <a:t>처럼 선언하지 않고 각 변수마다 </a:t>
            </a:r>
            <a:r>
              <a:rPr lang="en-US" altLang="ko-KR" dirty="0">
                <a:latin typeface="Arial Black" pitchFamily="34" charset="0"/>
              </a:rPr>
              <a:t>public 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 a</a:t>
            </a:r>
            <a:r>
              <a:rPr lang="ko-KR" altLang="en-US" dirty="0">
                <a:latin typeface="Arial Black" pitchFamily="34" charset="0"/>
              </a:rPr>
              <a:t>라는 형식으로 직접적으로 </a:t>
            </a:r>
            <a:r>
              <a:rPr lang="ko-KR" altLang="en-US" dirty="0" smtClean="0">
                <a:latin typeface="Arial Black" pitchFamily="34" charset="0"/>
              </a:rPr>
              <a:t>선언해줘야 한다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구조체의 </a:t>
            </a:r>
            <a:r>
              <a:rPr lang="ko-KR" altLang="en-US" dirty="0">
                <a:latin typeface="Arial Black" pitchFamily="34" charset="0"/>
              </a:rPr>
              <a:t>경우 </a:t>
            </a:r>
            <a:r>
              <a:rPr lang="en-US" altLang="ko-KR" dirty="0" err="1">
                <a:latin typeface="Arial Black" pitchFamily="34" charset="0"/>
              </a:rPr>
              <a:t>struct</a:t>
            </a:r>
            <a:r>
              <a:rPr lang="ko-KR" altLang="en-US" dirty="0">
                <a:latin typeface="Arial Black" pitchFamily="34" charset="0"/>
              </a:rPr>
              <a:t>가 </a:t>
            </a:r>
            <a:r>
              <a:rPr lang="en-US" altLang="ko-KR" dirty="0">
                <a:latin typeface="Arial Black" pitchFamily="34" charset="0"/>
              </a:rPr>
              <a:t>public </a:t>
            </a:r>
            <a:r>
              <a:rPr lang="ko-KR" altLang="en-US" dirty="0">
                <a:latin typeface="Arial Black" pitchFamily="34" charset="0"/>
              </a:rPr>
              <a:t>이라고 암묵적으로 구성변수도 </a:t>
            </a:r>
            <a:r>
              <a:rPr lang="en-US" altLang="ko-KR" dirty="0">
                <a:latin typeface="Arial Black" pitchFamily="34" charset="0"/>
              </a:rPr>
              <a:t>public </a:t>
            </a:r>
            <a:r>
              <a:rPr lang="ko-KR" altLang="en-US" dirty="0">
                <a:latin typeface="Arial Black" pitchFamily="34" charset="0"/>
              </a:rPr>
              <a:t>으로 되는 것이 아니다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이루고 있는 </a:t>
            </a:r>
            <a:r>
              <a:rPr lang="ko-KR" altLang="en-US" dirty="0">
                <a:latin typeface="Arial Black" pitchFamily="34" charset="0"/>
              </a:rPr>
              <a:t>변수들도 같이 </a:t>
            </a:r>
            <a:r>
              <a:rPr lang="en-US" altLang="ko-KR" dirty="0">
                <a:latin typeface="Arial Black" pitchFamily="34" charset="0"/>
              </a:rPr>
              <a:t>public </a:t>
            </a:r>
            <a:r>
              <a:rPr lang="ko-KR" altLang="en-US" dirty="0">
                <a:latin typeface="Arial Black" pitchFamily="34" charset="0"/>
              </a:rPr>
              <a:t>으로 다 </a:t>
            </a:r>
            <a:r>
              <a:rPr lang="ko-KR" altLang="en-US" dirty="0" smtClean="0">
                <a:latin typeface="Arial Black" pitchFamily="34" charset="0"/>
              </a:rPr>
              <a:t>선언해줘야 한다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endParaRPr lang="en-US" altLang="ko-KR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  <a:latin typeface="Arial Black" pitchFamily="34" charset="0"/>
              </a:rPr>
              <a:t>get, 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접근자라고 하며 접근제어로 감추어진 값을  대입하거나 얻어오게 하는 역할을 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직접적인 참조나 대입이 아닌 간접적인 허락에 의한 행동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set</a:t>
            </a:r>
            <a:r>
              <a:rPr lang="ko-KR" altLang="en-US" dirty="0">
                <a:latin typeface="Arial Black" pitchFamily="34" charset="0"/>
              </a:rPr>
              <a:t>사용하면  </a:t>
            </a:r>
            <a:r>
              <a:rPr lang="en-US" altLang="ko-KR" dirty="0">
                <a:latin typeface="Arial Black" pitchFamily="34" charset="0"/>
              </a:rPr>
              <a:t>private</a:t>
            </a:r>
            <a:r>
              <a:rPr lang="ko-KR" altLang="en-US" dirty="0">
                <a:latin typeface="Arial Black" pitchFamily="34" charset="0"/>
              </a:rPr>
              <a:t>로 선언한 의미가 너무 퇴색된다 </a:t>
            </a:r>
            <a:r>
              <a:rPr lang="ko-KR" altLang="en-US" dirty="0" smtClean="0">
                <a:latin typeface="Arial Black" pitchFamily="34" charset="0"/>
              </a:rPr>
              <a:t>다른 곳에 </a:t>
            </a:r>
            <a:r>
              <a:rPr lang="ko-KR" altLang="en-US" dirty="0">
                <a:latin typeface="Arial Black" pitchFamily="34" charset="0"/>
              </a:rPr>
              <a:t>선언해서 함부로 사용되는 데이터를 보호하기 위해 사용되는 것인데 </a:t>
            </a:r>
            <a:r>
              <a:rPr lang="en-US" altLang="ko-KR" dirty="0">
                <a:latin typeface="Arial Black" pitchFamily="34" charset="0"/>
              </a:rPr>
              <a:t>set</a:t>
            </a:r>
            <a:r>
              <a:rPr lang="ko-KR" altLang="en-US" dirty="0">
                <a:latin typeface="Arial Black" pitchFamily="34" charset="0"/>
              </a:rPr>
              <a:t>을 통해 </a:t>
            </a:r>
            <a:r>
              <a:rPr lang="ko-KR" altLang="en-US" dirty="0" smtClean="0">
                <a:latin typeface="Arial Black" pitchFamily="34" charset="0"/>
              </a:rPr>
              <a:t>저장하게 되면 </a:t>
            </a:r>
            <a:r>
              <a:rPr lang="ko-KR" altLang="en-US" dirty="0">
                <a:latin typeface="Arial Black" pitchFamily="34" charset="0"/>
              </a:rPr>
              <a:t>자기가 원하는 순간에 </a:t>
            </a:r>
            <a:r>
              <a:rPr lang="ko-KR" altLang="en-US" dirty="0" smtClean="0">
                <a:latin typeface="Arial Black" pitchFamily="34" charset="0"/>
              </a:rPr>
              <a:t>대</a:t>
            </a:r>
            <a:r>
              <a:rPr lang="ko-KR" altLang="en-US" dirty="0">
                <a:latin typeface="Arial Black" pitchFamily="34" charset="0"/>
              </a:rPr>
              <a:t>입</a:t>
            </a:r>
            <a:r>
              <a:rPr lang="ko-KR" altLang="en-US" dirty="0" smtClean="0">
                <a:latin typeface="Arial Black" pitchFamily="34" charset="0"/>
              </a:rPr>
              <a:t>해서 사용하려 하는 </a:t>
            </a:r>
            <a:r>
              <a:rPr lang="ko-KR" altLang="en-US" dirty="0">
                <a:latin typeface="Arial Black" pitchFamily="34" charset="0"/>
              </a:rPr>
              <a:t>의미가 줄어들게 되는 것이다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그래서 </a:t>
            </a:r>
            <a:r>
              <a:rPr lang="en-US" altLang="ko-KR" dirty="0">
                <a:latin typeface="Arial Black" pitchFamily="34" charset="0"/>
              </a:rPr>
              <a:t>set</a:t>
            </a:r>
            <a:r>
              <a:rPr lang="ko-KR" altLang="en-US" dirty="0">
                <a:latin typeface="Arial Black" pitchFamily="34" charset="0"/>
              </a:rPr>
              <a:t>이 존재하지만 따로 </a:t>
            </a:r>
            <a:r>
              <a:rPr lang="ko-KR" altLang="en-US" dirty="0" smtClean="0">
                <a:latin typeface="Arial Black" pitchFamily="34" charset="0"/>
              </a:rPr>
              <a:t>대입 </a:t>
            </a:r>
            <a:r>
              <a:rPr lang="ko-KR" altLang="en-US" dirty="0">
                <a:latin typeface="Arial Black" pitchFamily="34" charset="0"/>
              </a:rPr>
              <a:t>함수를 만들어서 사용하는걸 추천한다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/>
              <a:t>배열</a:t>
            </a:r>
            <a:r>
              <a:rPr lang="en-US" altLang="ko-KR" dirty="0"/>
              <a:t> &amp;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배열</a:t>
            </a:r>
            <a:r>
              <a:rPr lang="en-US" altLang="ko-KR" dirty="0"/>
              <a:t> &amp;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868" y="1758385"/>
            <a:ext cx="9902263" cy="369331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 배열 초기화 </a:t>
            </a:r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타입</a:t>
            </a:r>
            <a:endParaRPr lang="en-US" altLang="ko-K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err="1" smtClean="0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[] a = new 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[]{1, 2, 3</a:t>
            </a:r>
            <a:r>
              <a:rPr lang="en-US" altLang="ko-KR" dirty="0" smtClean="0">
                <a:latin typeface="Arial Black" pitchFamily="34" charset="0"/>
              </a:rPr>
              <a:t>};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err="1" smtClean="0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[] a = new 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[3]{1, 2, 3</a:t>
            </a:r>
            <a:r>
              <a:rPr lang="en-US" altLang="ko-KR" dirty="0" smtClean="0">
                <a:latin typeface="Arial Black" pitchFamily="34" charset="0"/>
              </a:rPr>
              <a:t>};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err="1" smtClean="0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[] a = {1, 2, 3</a:t>
            </a:r>
            <a:r>
              <a:rPr lang="en-US" altLang="ko-KR" dirty="0" smtClean="0">
                <a:latin typeface="Arial Black" pitchFamily="34" charset="0"/>
              </a:rPr>
              <a:t>};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객체 배열 </a:t>
            </a:r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초기화</a:t>
            </a:r>
            <a:endParaRPr lang="en-US" altLang="ko-K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Animal</a:t>
            </a:r>
            <a:r>
              <a:rPr lang="en-US" altLang="ko-KR" dirty="0">
                <a:latin typeface="Arial Black" pitchFamily="34" charset="0"/>
              </a:rPr>
              <a:t>[] a = new Animal[3</a:t>
            </a:r>
            <a:r>
              <a:rPr lang="en-US" altLang="ko-KR" dirty="0" smtClean="0">
                <a:latin typeface="Arial Black" pitchFamily="34" charset="0"/>
              </a:rPr>
              <a:t>];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A[0</a:t>
            </a:r>
            <a:r>
              <a:rPr lang="en-US" altLang="ko-KR" dirty="0">
                <a:latin typeface="Arial Black" pitchFamily="34" charset="0"/>
              </a:rPr>
              <a:t>] = new Animal();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fontAlgn="base"/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다차원 배열</a:t>
            </a:r>
            <a:endParaRPr lang="en-US" altLang="ko-K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err="1" smtClean="0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[,] a = new 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[4,3];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45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배열</a:t>
            </a:r>
            <a:r>
              <a:rPr lang="en-US" altLang="ko-KR" dirty="0"/>
              <a:t> &amp;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7" y="722065"/>
            <a:ext cx="9902263" cy="584775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System.String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클래스와 </a:t>
            </a:r>
            <a:r>
              <a:rPr lang="ko-KR" altLang="en-US" sz="1600" dirty="0" smtClean="0">
                <a:latin typeface="Arial Black" pitchFamily="34" charset="0"/>
              </a:rPr>
              <a:t>같은 것이다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 smtClean="0">
                <a:latin typeface="Arial Black" panose="020B0A04020102020204" pitchFamily="34" charset="0"/>
              </a:rPr>
              <a:t>그래서 </a:t>
            </a:r>
            <a:r>
              <a:rPr lang="en-US" altLang="ko-KR" sz="1400" dirty="0">
                <a:latin typeface="Arial Black" panose="020B0A04020102020204" pitchFamily="34" charset="0"/>
              </a:rPr>
              <a:t>string</a:t>
            </a:r>
            <a:r>
              <a:rPr lang="ko-KR" altLang="en-US" sz="1400" dirty="0">
                <a:latin typeface="Arial Black" panose="020B0A04020102020204" pitchFamily="34" charset="0"/>
              </a:rPr>
              <a:t>으로 선언하면 </a:t>
            </a:r>
            <a:r>
              <a:rPr lang="en-US" altLang="ko-KR" sz="1400" dirty="0">
                <a:latin typeface="Arial Black" panose="020B0A04020102020204" pitchFamily="34" charset="0"/>
              </a:rPr>
              <a:t>reference type</a:t>
            </a:r>
            <a:r>
              <a:rPr lang="ko-KR" altLang="en-US" sz="1400" dirty="0">
                <a:latin typeface="Arial Black" panose="020B0A04020102020204" pitchFamily="34" charset="0"/>
              </a:rPr>
              <a:t>이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되는 것</a:t>
            </a:r>
            <a:endParaRPr lang="en-US" altLang="ko-KR" sz="1600" dirty="0" smtClean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Immutable </a:t>
            </a:r>
            <a:r>
              <a:rPr lang="en-US" altLang="ko-KR" sz="1600" dirty="0" smtClean="0">
                <a:latin typeface="Arial Black" pitchFamily="34" charset="0"/>
              </a:rPr>
              <a:t>Type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 smtClean="0">
                <a:latin typeface="Arial Black" panose="020B0A04020102020204" pitchFamily="34" charset="0"/>
              </a:rPr>
              <a:t>한번 </a:t>
            </a:r>
            <a:r>
              <a:rPr lang="ko-KR" altLang="en-US" sz="1400" dirty="0" err="1">
                <a:latin typeface="Arial Black" panose="020B0A04020102020204" pitchFamily="34" charset="0"/>
              </a:rPr>
              <a:t>그값이</a:t>
            </a:r>
            <a:r>
              <a:rPr lang="ko-KR" altLang="en-US" sz="1400" dirty="0">
                <a:latin typeface="Arial Black" panose="020B0A04020102020204" pitchFamily="34" charset="0"/>
              </a:rPr>
              <a:t> 설정되면 다시 변경할 수  없는 타입이 됩니다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예제</a:t>
            </a:r>
            <a:r>
              <a:rPr lang="en-US" altLang="ko-KR" sz="1400" dirty="0">
                <a:latin typeface="Arial Black" panose="020B0A04020102020204" pitchFamily="34" charset="0"/>
              </a:rPr>
              <a:t>) s = “C#”; </a:t>
            </a:r>
            <a:r>
              <a:rPr lang="ko-KR" altLang="en-US" sz="1400" dirty="0">
                <a:latin typeface="Arial Black" panose="020B0A04020102020204" pitchFamily="34" charset="0"/>
              </a:rPr>
              <a:t>이라고 </a:t>
            </a:r>
            <a:r>
              <a:rPr lang="ko-KR" altLang="en-US" sz="1400" dirty="0" err="1">
                <a:latin typeface="Arial Black" panose="020B0A04020102020204" pitchFamily="34" charset="0"/>
              </a:rPr>
              <a:t>한후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s = “F#”</a:t>
            </a:r>
            <a:r>
              <a:rPr lang="ko-KR" altLang="en-US" sz="1400" dirty="0">
                <a:latin typeface="Arial Black" panose="020B0A04020102020204" pitchFamily="34" charset="0"/>
              </a:rPr>
              <a:t>이라고 실행하면 값이 바뀌는 것이 아니라 새로운 </a:t>
            </a:r>
            <a:r>
              <a:rPr lang="en-US" altLang="ko-KR" sz="1400" dirty="0">
                <a:latin typeface="Arial Black" panose="020B0A04020102020204" pitchFamily="34" charset="0"/>
              </a:rPr>
              <a:t>string</a:t>
            </a:r>
            <a:r>
              <a:rPr lang="ko-KR" altLang="en-US" sz="1400" dirty="0">
                <a:latin typeface="Arial Black" panose="020B0A04020102020204" pitchFamily="34" charset="0"/>
              </a:rPr>
              <a:t>객체를 생성해서 </a:t>
            </a:r>
            <a:r>
              <a:rPr lang="en-US" altLang="ko-KR" sz="1400" dirty="0">
                <a:latin typeface="Arial Black" panose="020B0A04020102020204" pitchFamily="34" charset="0"/>
              </a:rPr>
              <a:t>F#</a:t>
            </a:r>
            <a:r>
              <a:rPr lang="ko-KR" altLang="en-US" sz="1400" dirty="0">
                <a:latin typeface="Arial Black" panose="020B0A04020102020204" pitchFamily="34" charset="0"/>
              </a:rPr>
              <a:t>이라는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데이터로 </a:t>
            </a:r>
            <a:r>
              <a:rPr lang="ko-KR" altLang="en-US" sz="1400" dirty="0">
                <a:latin typeface="Arial Black" panose="020B0A04020102020204" pitchFamily="34" charset="0"/>
              </a:rPr>
              <a:t>초기화 한 후 할당해버린다</a:t>
            </a:r>
            <a:r>
              <a:rPr lang="en-US" altLang="ko-KR" sz="1400" dirty="0">
                <a:latin typeface="Arial Black" panose="020B0A04020102020204" pitchFamily="34" charset="0"/>
              </a:rPr>
              <a:t>. s</a:t>
            </a:r>
            <a:r>
              <a:rPr lang="ko-KR" altLang="en-US" sz="1400" dirty="0">
                <a:latin typeface="Arial Black" panose="020B0A04020102020204" pitchFamily="34" charset="0"/>
              </a:rPr>
              <a:t>는 내부적으로 전혀 다른 메모리를 갖는 객체를 </a:t>
            </a:r>
            <a:r>
              <a:rPr lang="ko-KR" altLang="en-US" sz="1400" dirty="0" err="1">
                <a:latin typeface="Arial Black" panose="020B0A04020102020204" pitchFamily="34" charset="0"/>
              </a:rPr>
              <a:t>가르키는</a:t>
            </a:r>
            <a:r>
              <a:rPr lang="ko-KR" altLang="en-US" sz="1400" dirty="0">
                <a:latin typeface="Arial Black" panose="020B0A04020102020204" pitchFamily="34" charset="0"/>
              </a:rPr>
              <a:t> 것이 된다</a:t>
            </a:r>
            <a:r>
              <a:rPr lang="en-US" altLang="ko-KR" sz="1400" dirty="0" smtClean="0">
                <a:latin typeface="Arial Black" panose="020B0A04020102020204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endParaRPr lang="en-US" altLang="ko-KR" sz="1600" dirty="0" smtClean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itchFamily="34" charset="0"/>
              </a:rPr>
              <a:t>문자의 </a:t>
            </a:r>
            <a:r>
              <a:rPr lang="ko-KR" altLang="en-US" sz="1600" dirty="0">
                <a:latin typeface="Arial Black" pitchFamily="34" charset="0"/>
              </a:rPr>
              <a:t>집합체 인덱스로 문자요소에 접근 가능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sz="1600" dirty="0" smtClean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Substring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 smtClean="0">
                <a:latin typeface="Arial Black" panose="020B0A04020102020204" pitchFamily="34" charset="0"/>
              </a:rPr>
              <a:t>문자열의 </a:t>
            </a:r>
            <a:r>
              <a:rPr lang="ko-KR" altLang="en-US" sz="1400" dirty="0">
                <a:latin typeface="Arial Black" panose="020B0A04020102020204" pitchFamily="34" charset="0"/>
              </a:rPr>
              <a:t>위치를 이용하여 문자열을 컨트롤 한다</a:t>
            </a:r>
            <a:r>
              <a:rPr lang="en-US" altLang="ko-KR" sz="1400" dirty="0" smtClean="0">
                <a:latin typeface="Arial Black" panose="020B0A04020102020204" pitchFamily="34" charset="0"/>
              </a:rPr>
              <a:t>.</a:t>
            </a:r>
            <a:endParaRPr lang="en-US" altLang="ko-KR" sz="1400" dirty="0" smtClean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Split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 smtClean="0">
                <a:latin typeface="Arial Black" panose="020B0A04020102020204" pitchFamily="34" charset="0"/>
              </a:rPr>
              <a:t>지정된 </a:t>
            </a:r>
            <a:r>
              <a:rPr lang="ko-KR" altLang="en-US" sz="1400" dirty="0">
                <a:latin typeface="Arial Black" panose="020B0A04020102020204" pitchFamily="34" charset="0"/>
              </a:rPr>
              <a:t>문자를 기준으로 문자열을 분리한다</a:t>
            </a:r>
            <a:r>
              <a:rPr lang="en-US" altLang="ko-KR" sz="1400" dirty="0" smtClean="0">
                <a:latin typeface="Arial Black" panose="020B0A04020102020204" pitchFamily="34" charset="0"/>
              </a:rPr>
              <a:t>.</a:t>
            </a:r>
            <a:endParaRPr lang="en-US" altLang="ko-KR" sz="1400" dirty="0" smtClean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err="1" smtClean="0">
                <a:latin typeface="Arial Black" pitchFamily="34" charset="0"/>
              </a:rPr>
              <a:t>IndexOf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 smtClean="0">
                <a:latin typeface="Arial Black" pitchFamily="34" charset="0"/>
              </a:rPr>
              <a:t>LastIndexOf</a:t>
            </a:r>
            <a:endParaRPr lang="en-US" altLang="ko-KR" sz="1600" dirty="0" smtClean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 smtClean="0">
                <a:latin typeface="Arial Black" panose="020B0A04020102020204" pitchFamily="34" charset="0"/>
              </a:rPr>
              <a:t>문자열에서 </a:t>
            </a:r>
            <a:r>
              <a:rPr lang="ko-KR" altLang="en-US" sz="1400" dirty="0">
                <a:latin typeface="Arial Black" panose="020B0A04020102020204" pitchFamily="34" charset="0"/>
              </a:rPr>
              <a:t>특정문자의 위치를 찾는다</a:t>
            </a:r>
            <a:r>
              <a:rPr lang="en-US" altLang="ko-KR" sz="1400" dirty="0" smtClean="0">
                <a:latin typeface="Arial Black" panose="020B0A04020102020204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400" dirty="0" err="1" smtClean="0">
                <a:latin typeface="Arial Black" panose="020B0A04020102020204" pitchFamily="34" charset="0"/>
              </a:rPr>
              <a:t>indexOf</a:t>
            </a:r>
            <a:r>
              <a:rPr lang="en-US" altLang="ko-KR" sz="1400" dirty="0" smtClean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: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찾은 문자열의 </a:t>
            </a:r>
            <a:r>
              <a:rPr lang="ko-KR" altLang="en-US" sz="1400" dirty="0">
                <a:latin typeface="Arial Black" panose="020B0A04020102020204" pitchFamily="34" charset="0"/>
              </a:rPr>
              <a:t> 처음 문자열의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위치를 알려준다</a:t>
            </a:r>
            <a:r>
              <a:rPr lang="en-US" altLang="ko-KR" sz="1400" dirty="0" smtClean="0">
                <a:latin typeface="Arial Black" panose="020B0A04020102020204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400" dirty="0" err="1" smtClean="0">
                <a:latin typeface="Arial Black" panose="020B0A04020102020204" pitchFamily="34" charset="0"/>
              </a:rPr>
              <a:t>lastIndexOf</a:t>
            </a:r>
            <a:r>
              <a:rPr lang="en-US" altLang="ko-KR" sz="1400" dirty="0" smtClean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: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찾은 문자열의 </a:t>
            </a:r>
            <a:r>
              <a:rPr lang="ko-KR" altLang="en-US" sz="1400" dirty="0">
                <a:latin typeface="Arial Black" panose="020B0A04020102020204" pitchFamily="34" charset="0"/>
              </a:rPr>
              <a:t>마지막 문자열의 위치를 알려준다</a:t>
            </a:r>
            <a:r>
              <a:rPr lang="en-US" altLang="ko-KR" sz="1400" dirty="0" smtClean="0">
                <a:latin typeface="Arial Black" panose="020B0A04020102020204" pitchFamily="34" charset="0"/>
              </a:rPr>
              <a:t>.</a:t>
            </a:r>
            <a:endParaRPr lang="en-US" altLang="ko-KR" sz="1400" dirty="0" smtClean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Replace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 smtClean="0">
                <a:latin typeface="Arial Black" panose="020B0A04020102020204" pitchFamily="34" charset="0"/>
              </a:rPr>
              <a:t>문자열을 변경한다</a:t>
            </a:r>
            <a:endParaRPr lang="en-US" altLang="ko-KR" sz="1400" dirty="0" smtClean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err="1" smtClean="0">
                <a:latin typeface="Arial Black" pitchFamily="34" charset="0"/>
              </a:rPr>
              <a:t>ToUpper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 smtClean="0">
                <a:latin typeface="Arial Black" pitchFamily="34" charset="0"/>
              </a:rPr>
              <a:t>ToLower</a:t>
            </a:r>
            <a:endParaRPr lang="en-US" altLang="ko-KR" sz="1600" dirty="0" smtClean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 smtClean="0">
                <a:latin typeface="Arial Black" panose="020B0A04020102020204" pitchFamily="34" charset="0"/>
              </a:rPr>
              <a:t>대소문자 변경</a:t>
            </a:r>
            <a:endParaRPr lang="en-US" altLang="ko-KR" sz="1400" dirty="0" smtClean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Trim</a:t>
            </a:r>
            <a:endParaRPr lang="en-US" altLang="ko-KR" sz="1600" dirty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 smtClean="0">
                <a:latin typeface="Arial Black" panose="020B0A04020102020204" pitchFamily="34" charset="0"/>
              </a:rPr>
              <a:t>문자열의 </a:t>
            </a:r>
            <a:r>
              <a:rPr lang="ko-KR" altLang="en-US" sz="1400" dirty="0">
                <a:latin typeface="Arial Black" panose="020B0A04020102020204" pitchFamily="34" charset="0"/>
              </a:rPr>
              <a:t>공백문자를 제거한다</a:t>
            </a:r>
            <a:r>
              <a:rPr lang="en-US" altLang="ko-KR" sz="1400" dirty="0" smtClean="0">
                <a:latin typeface="Arial Black" panose="020B0A04020102020204" pitchFamily="34" charset="0"/>
              </a:rPr>
              <a:t>.</a:t>
            </a:r>
            <a:endParaRPr lang="en-US" altLang="ko-KR" sz="1400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itchFamily="34" charset="0"/>
              </a:rPr>
              <a:t>정수형과 문자열간의 변경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 smtClean="0">
                <a:latin typeface="Arial Black" pitchFamily="34" charset="0"/>
              </a:rPr>
              <a:t>문자열</a:t>
            </a:r>
            <a:r>
              <a:rPr lang="en-US" altLang="ko-KR" sz="1400" dirty="0">
                <a:latin typeface="Arial Black" pitchFamily="34" charset="0"/>
              </a:rPr>
              <a:t>---&gt;</a:t>
            </a:r>
            <a:r>
              <a:rPr lang="ko-KR" altLang="en-US" sz="1400" dirty="0">
                <a:latin typeface="Arial Black" pitchFamily="34" charset="0"/>
              </a:rPr>
              <a:t>숫자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ko-KR" altLang="en-US" sz="1400" dirty="0">
                <a:latin typeface="Arial Black" pitchFamily="34" charset="0"/>
              </a:rPr>
              <a:t>숫자</a:t>
            </a:r>
            <a:r>
              <a:rPr lang="en-US" altLang="ko-KR" sz="1400" dirty="0">
                <a:latin typeface="Arial Black" pitchFamily="34" charset="0"/>
              </a:rPr>
              <a:t>---&gt;</a:t>
            </a:r>
            <a:r>
              <a:rPr lang="ko-KR" altLang="en-US" sz="1400" dirty="0" smtClean="0">
                <a:latin typeface="Arial Black" pitchFamily="34" charset="0"/>
              </a:rPr>
              <a:t>문자열</a:t>
            </a:r>
            <a:endParaRPr lang="en-US" altLang="ko-KR" sz="1400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3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배열</a:t>
            </a:r>
            <a:r>
              <a:rPr lang="en-US" altLang="ko-KR" dirty="0"/>
              <a:t> &amp;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5" y="2388305"/>
            <a:ext cx="9902263" cy="230832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StringBuilder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클래스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System.Text.StringBuilder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클래스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루프 안에서 </a:t>
            </a:r>
            <a:r>
              <a:rPr lang="ko-KR" altLang="en-US" dirty="0">
                <a:latin typeface="Arial Black" pitchFamily="34" charset="0"/>
              </a:rPr>
              <a:t>문자열을 추가 </a:t>
            </a:r>
            <a:r>
              <a:rPr lang="ko-KR" altLang="en-US" dirty="0" smtClean="0">
                <a:latin typeface="Arial Black" pitchFamily="34" charset="0"/>
              </a:rPr>
              <a:t>변경 시 </a:t>
            </a:r>
            <a:r>
              <a:rPr lang="en-US" altLang="ko-KR" dirty="0">
                <a:latin typeface="Arial Black" pitchFamily="34" charset="0"/>
              </a:rPr>
              <a:t>String </a:t>
            </a:r>
            <a:r>
              <a:rPr lang="ko-KR" altLang="en-US" dirty="0">
                <a:latin typeface="Arial Black" pitchFamily="34" charset="0"/>
              </a:rPr>
              <a:t>대신 </a:t>
            </a:r>
            <a:r>
              <a:rPr lang="ko-KR" altLang="en-US" dirty="0" smtClean="0">
                <a:latin typeface="Arial Black" pitchFamily="34" charset="0"/>
              </a:rPr>
              <a:t>사용</a:t>
            </a:r>
            <a:endParaRPr lang="en-US" altLang="ko-KR" dirty="0" smtClean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String </a:t>
            </a:r>
            <a:r>
              <a:rPr lang="ko-KR" altLang="en-US" dirty="0">
                <a:latin typeface="Arial Black" panose="020B0A04020102020204" pitchFamily="34" charset="0"/>
              </a:rPr>
              <a:t>과 달리 문자열의 갱신이 많이 필요한 곳에 사용된다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그 이유는 메모리를 생성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소멸하지 않고 일정한 버퍼를 갖고 문자열을 갱신을 효율적으로 처리하기 때문이다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/>
              <a:t>컬렉션 </a:t>
            </a:r>
            <a:r>
              <a:rPr lang="en-US" altLang="ko-KR" dirty="0"/>
              <a:t>&amp; </a:t>
            </a:r>
            <a:r>
              <a:rPr lang="ko-KR" altLang="en-US" dirty="0" err="1"/>
              <a:t>제너릭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315</Words>
  <Application>Microsoft Office PowerPoint</Application>
  <PresentationFormat>사용자 지정</PresentationFormat>
  <Paragraphs>92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회로</vt:lpstr>
      <vt:lpstr>C# -Cahpter2-</vt:lpstr>
      <vt:lpstr>목차</vt:lpstr>
      <vt:lpstr>클래스와 프로퍼티</vt:lpstr>
      <vt:lpstr>1. 클래스와 프로퍼티</vt:lpstr>
      <vt:lpstr>배열 &amp; 문자열</vt:lpstr>
      <vt:lpstr>2. 배열 &amp; 문자열</vt:lpstr>
      <vt:lpstr>2. 배열 &amp; 문자열</vt:lpstr>
      <vt:lpstr>2. 배열 &amp; 문자열</vt:lpstr>
      <vt:lpstr>컬렉션 &amp; 제너릭</vt:lpstr>
      <vt:lpstr>3. 컬렉션 &amp; 제너릭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OGN13</cp:lastModifiedBy>
  <cp:revision>24</cp:revision>
  <dcterms:created xsi:type="dcterms:W3CDTF">2019-01-08T00:45:21Z</dcterms:created>
  <dcterms:modified xsi:type="dcterms:W3CDTF">2019-04-16T08:09:10Z</dcterms:modified>
</cp:coreProperties>
</file>