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81" r:id="rId3"/>
    <p:sldId id="282" r:id="rId4"/>
    <p:sldId id="262" r:id="rId5"/>
    <p:sldId id="283" r:id="rId6"/>
    <p:sldId id="284" r:id="rId7"/>
    <p:sldId id="285" r:id="rId8"/>
    <p:sldId id="286" r:id="rId9"/>
    <p:sldId id="287" r:id="rId10"/>
    <p:sldId id="288" r:id="rId11"/>
    <p:sldId id="267" r:id="rId12"/>
    <p:sldId id="270" r:id="rId13"/>
    <p:sldId id="268" r:id="rId14"/>
    <p:sldId id="293" r:id="rId15"/>
    <p:sldId id="263" r:id="rId16"/>
    <p:sldId id="291" r:id="rId17"/>
    <p:sldId id="289" r:id="rId18"/>
    <p:sldId id="29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574" autoAdjust="0"/>
  </p:normalViewPr>
  <p:slideViewPr>
    <p:cSldViewPr snapToGrid="0">
      <p:cViewPr>
        <p:scale>
          <a:sx n="57" d="100"/>
          <a:sy n="57" d="100"/>
        </p:scale>
        <p:origin x="1016" y="2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A3284D-46C3-4185-97C8-0D2E32B0AD46}" type="datetimeFigureOut">
              <a:rPr lang="en-US" smtClean="0"/>
              <a:t>4/22/2025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42A0B9-4924-4220-AA8B-DF4130B2B0FF}" type="slidenum">
              <a:rPr lang="en-US" smtClean="0"/>
              <a:t>‹#›</a:t>
            </a:fld>
            <a:endParaRPr lang="en-US"/>
          </a:p>
        </p:txBody>
      </p:sp>
    </p:spTree>
    <p:extLst>
      <p:ext uri="{BB962C8B-B14F-4D97-AF65-F5344CB8AC3E}">
        <p14:creationId xmlns:p14="http://schemas.microsoft.com/office/powerpoint/2010/main" val="1300055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Good morning, and thank you for the opportunity to present today. My name is Vista Dwi Yulianti, and today I want to share with you my analysis on Indoor Air Quality and how it plays a critical role in smart building management.</a:t>
            </a:r>
          </a:p>
          <a:p>
            <a:endParaRPr lang="en-US" dirty="0"/>
          </a:p>
        </p:txBody>
      </p:sp>
      <p:sp>
        <p:nvSpPr>
          <p:cNvPr id="4" name="Slide Number Placeholder 3"/>
          <p:cNvSpPr>
            <a:spLocks noGrp="1"/>
          </p:cNvSpPr>
          <p:nvPr>
            <p:ph type="sldNum" sz="quarter" idx="5"/>
          </p:nvPr>
        </p:nvSpPr>
        <p:spPr/>
        <p:txBody>
          <a:bodyPr/>
          <a:lstStyle/>
          <a:p>
            <a:fld id="{D142A0B9-4924-4220-AA8B-DF4130B2B0FF}" type="slidenum">
              <a:rPr lang="en-US" smtClean="0"/>
              <a:t>1</a:t>
            </a:fld>
            <a:endParaRPr lang="en-US"/>
          </a:p>
        </p:txBody>
      </p:sp>
    </p:spTree>
    <p:extLst>
      <p:ext uri="{BB962C8B-B14F-4D97-AF65-F5344CB8AC3E}">
        <p14:creationId xmlns:p14="http://schemas.microsoft.com/office/powerpoint/2010/main" val="1519740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42A0B9-4924-4220-AA8B-DF4130B2B0FF}" type="slidenum">
              <a:rPr lang="en-US" smtClean="0"/>
              <a:t>16</a:t>
            </a:fld>
            <a:endParaRPr lang="en-US"/>
          </a:p>
        </p:txBody>
      </p:sp>
    </p:spTree>
    <p:extLst>
      <p:ext uri="{BB962C8B-B14F-4D97-AF65-F5344CB8AC3E}">
        <p14:creationId xmlns:p14="http://schemas.microsoft.com/office/powerpoint/2010/main" val="1689045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42A0B9-4924-4220-AA8B-DF4130B2B0FF}" type="slidenum">
              <a:rPr lang="en-US" smtClean="0"/>
              <a:t>2</a:t>
            </a:fld>
            <a:endParaRPr lang="en-US"/>
          </a:p>
        </p:txBody>
      </p:sp>
    </p:spTree>
    <p:extLst>
      <p:ext uri="{BB962C8B-B14F-4D97-AF65-F5344CB8AC3E}">
        <p14:creationId xmlns:p14="http://schemas.microsoft.com/office/powerpoint/2010/main" val="38676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42A0B9-4924-4220-AA8B-DF4130B2B0FF}" type="slidenum">
              <a:rPr lang="en-US" smtClean="0"/>
              <a:t>3</a:t>
            </a:fld>
            <a:endParaRPr lang="en-US"/>
          </a:p>
        </p:txBody>
      </p:sp>
    </p:spTree>
    <p:extLst>
      <p:ext uri="{BB962C8B-B14F-4D97-AF65-F5344CB8AC3E}">
        <p14:creationId xmlns:p14="http://schemas.microsoft.com/office/powerpoint/2010/main" val="1745361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42A0B9-4924-4220-AA8B-DF4130B2B0FF}" type="slidenum">
              <a:rPr lang="en-US" smtClean="0"/>
              <a:t>4</a:t>
            </a:fld>
            <a:endParaRPr lang="en-US"/>
          </a:p>
        </p:txBody>
      </p:sp>
    </p:spTree>
    <p:extLst>
      <p:ext uri="{BB962C8B-B14F-4D97-AF65-F5344CB8AC3E}">
        <p14:creationId xmlns:p14="http://schemas.microsoft.com/office/powerpoint/2010/main" val="4079191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42A0B9-4924-4220-AA8B-DF4130B2B0FF}" type="slidenum">
              <a:rPr lang="en-US" smtClean="0"/>
              <a:t>5</a:t>
            </a:fld>
            <a:endParaRPr lang="en-US"/>
          </a:p>
        </p:txBody>
      </p:sp>
    </p:spTree>
    <p:extLst>
      <p:ext uri="{BB962C8B-B14F-4D97-AF65-F5344CB8AC3E}">
        <p14:creationId xmlns:p14="http://schemas.microsoft.com/office/powerpoint/2010/main" val="3310277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42A0B9-4924-4220-AA8B-DF4130B2B0FF}" type="slidenum">
              <a:rPr lang="en-US" smtClean="0"/>
              <a:t>6</a:t>
            </a:fld>
            <a:endParaRPr lang="en-US"/>
          </a:p>
        </p:txBody>
      </p:sp>
    </p:spTree>
    <p:extLst>
      <p:ext uri="{BB962C8B-B14F-4D97-AF65-F5344CB8AC3E}">
        <p14:creationId xmlns:p14="http://schemas.microsoft.com/office/powerpoint/2010/main" val="642408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endParaRPr lang="en-US" dirty="0"/>
          </a:p>
        </p:txBody>
      </p:sp>
      <p:sp>
        <p:nvSpPr>
          <p:cNvPr id="4" name="Slide Number Placeholder 3"/>
          <p:cNvSpPr>
            <a:spLocks noGrp="1"/>
          </p:cNvSpPr>
          <p:nvPr>
            <p:ph type="sldNum" sz="quarter" idx="5"/>
          </p:nvPr>
        </p:nvSpPr>
        <p:spPr/>
        <p:txBody>
          <a:bodyPr/>
          <a:lstStyle/>
          <a:p>
            <a:fld id="{D142A0B9-4924-4220-AA8B-DF4130B2B0FF}" type="slidenum">
              <a:rPr lang="en-US" smtClean="0"/>
              <a:t>9</a:t>
            </a:fld>
            <a:endParaRPr lang="en-US"/>
          </a:p>
        </p:txBody>
      </p:sp>
    </p:spTree>
    <p:extLst>
      <p:ext uri="{BB962C8B-B14F-4D97-AF65-F5344CB8AC3E}">
        <p14:creationId xmlns:p14="http://schemas.microsoft.com/office/powerpoint/2010/main" val="1380410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42A0B9-4924-4220-AA8B-DF4130B2B0FF}" type="slidenum">
              <a:rPr lang="en-US" smtClean="0"/>
              <a:t>10</a:t>
            </a:fld>
            <a:endParaRPr lang="en-US"/>
          </a:p>
        </p:txBody>
      </p:sp>
    </p:spTree>
    <p:extLst>
      <p:ext uri="{BB962C8B-B14F-4D97-AF65-F5344CB8AC3E}">
        <p14:creationId xmlns:p14="http://schemas.microsoft.com/office/powerpoint/2010/main" val="434689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42A0B9-4924-4220-AA8B-DF4130B2B0FF}" type="slidenum">
              <a:rPr lang="en-US" smtClean="0"/>
              <a:t>13</a:t>
            </a:fld>
            <a:endParaRPr lang="en-US"/>
          </a:p>
        </p:txBody>
      </p:sp>
    </p:spTree>
    <p:extLst>
      <p:ext uri="{BB962C8B-B14F-4D97-AF65-F5344CB8AC3E}">
        <p14:creationId xmlns:p14="http://schemas.microsoft.com/office/powerpoint/2010/main" val="1968163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80843-DFA0-E916-428B-CED88C0831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403067-9779-85F1-8446-454A4B2FDD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4A1F3C-AB1B-20DE-BE59-F441FE078FAF}"/>
              </a:ext>
            </a:extLst>
          </p:cNvPr>
          <p:cNvSpPr>
            <a:spLocks noGrp="1"/>
          </p:cNvSpPr>
          <p:nvPr>
            <p:ph type="dt" sz="half" idx="10"/>
          </p:nvPr>
        </p:nvSpPr>
        <p:spPr/>
        <p:txBody>
          <a:bodyPr/>
          <a:lstStyle/>
          <a:p>
            <a:fld id="{29DE7C9E-4719-4D64-80E8-52ADB81FD3CD}" type="datetimeFigureOut">
              <a:rPr lang="en-US" smtClean="0"/>
              <a:t>4/22/2025</a:t>
            </a:fld>
            <a:endParaRPr lang="en-US"/>
          </a:p>
        </p:txBody>
      </p:sp>
      <p:sp>
        <p:nvSpPr>
          <p:cNvPr id="5" name="Footer Placeholder 4">
            <a:extLst>
              <a:ext uri="{FF2B5EF4-FFF2-40B4-BE49-F238E27FC236}">
                <a16:creationId xmlns:a16="http://schemas.microsoft.com/office/drawing/2014/main" id="{565B124C-1669-D774-0C41-AE2F26F1E0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17410B-C9F5-4CC4-FB1C-3D6FD13804B0}"/>
              </a:ext>
            </a:extLst>
          </p:cNvPr>
          <p:cNvSpPr>
            <a:spLocks noGrp="1"/>
          </p:cNvSpPr>
          <p:nvPr>
            <p:ph type="sldNum" sz="quarter" idx="12"/>
          </p:nvPr>
        </p:nvSpPr>
        <p:spPr/>
        <p:txBody>
          <a:bodyPr/>
          <a:lstStyle/>
          <a:p>
            <a:fld id="{D370003B-CBE5-40A4-A5F1-C881EE9999BA}" type="slidenum">
              <a:rPr lang="en-US" smtClean="0"/>
              <a:t>‹#›</a:t>
            </a:fld>
            <a:endParaRPr lang="en-US"/>
          </a:p>
        </p:txBody>
      </p:sp>
    </p:spTree>
    <p:extLst>
      <p:ext uri="{BB962C8B-B14F-4D97-AF65-F5344CB8AC3E}">
        <p14:creationId xmlns:p14="http://schemas.microsoft.com/office/powerpoint/2010/main" val="3929911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DBD21-CB22-4BD8-567D-DE814012E3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BCF9DB-BF10-FEAC-ED1B-0EFBA4CC7F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D5B175-E269-D9F4-E655-734C1816C182}"/>
              </a:ext>
            </a:extLst>
          </p:cNvPr>
          <p:cNvSpPr>
            <a:spLocks noGrp="1"/>
          </p:cNvSpPr>
          <p:nvPr>
            <p:ph type="dt" sz="half" idx="10"/>
          </p:nvPr>
        </p:nvSpPr>
        <p:spPr/>
        <p:txBody>
          <a:bodyPr/>
          <a:lstStyle/>
          <a:p>
            <a:fld id="{29DE7C9E-4719-4D64-80E8-52ADB81FD3CD}" type="datetimeFigureOut">
              <a:rPr lang="en-US" smtClean="0"/>
              <a:t>4/22/2025</a:t>
            </a:fld>
            <a:endParaRPr lang="en-US"/>
          </a:p>
        </p:txBody>
      </p:sp>
      <p:sp>
        <p:nvSpPr>
          <p:cNvPr id="5" name="Footer Placeholder 4">
            <a:extLst>
              <a:ext uri="{FF2B5EF4-FFF2-40B4-BE49-F238E27FC236}">
                <a16:creationId xmlns:a16="http://schemas.microsoft.com/office/drawing/2014/main" id="{3D62C2A1-CF83-DE49-36CC-839179E05C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45B64C-5D84-B3B0-3AF6-62BE19252F08}"/>
              </a:ext>
            </a:extLst>
          </p:cNvPr>
          <p:cNvSpPr>
            <a:spLocks noGrp="1"/>
          </p:cNvSpPr>
          <p:nvPr>
            <p:ph type="sldNum" sz="quarter" idx="12"/>
          </p:nvPr>
        </p:nvSpPr>
        <p:spPr/>
        <p:txBody>
          <a:bodyPr/>
          <a:lstStyle/>
          <a:p>
            <a:fld id="{D370003B-CBE5-40A4-A5F1-C881EE9999BA}" type="slidenum">
              <a:rPr lang="en-US" smtClean="0"/>
              <a:t>‹#›</a:t>
            </a:fld>
            <a:endParaRPr lang="en-US"/>
          </a:p>
        </p:txBody>
      </p:sp>
    </p:spTree>
    <p:extLst>
      <p:ext uri="{BB962C8B-B14F-4D97-AF65-F5344CB8AC3E}">
        <p14:creationId xmlns:p14="http://schemas.microsoft.com/office/powerpoint/2010/main" val="638119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2DFA9D-4A63-5533-E58F-4547C383D3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23267-E023-BD1C-AC04-D3271DCB48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52082-328D-4DFC-55F9-71E2AAD8FF3A}"/>
              </a:ext>
            </a:extLst>
          </p:cNvPr>
          <p:cNvSpPr>
            <a:spLocks noGrp="1"/>
          </p:cNvSpPr>
          <p:nvPr>
            <p:ph type="dt" sz="half" idx="10"/>
          </p:nvPr>
        </p:nvSpPr>
        <p:spPr/>
        <p:txBody>
          <a:bodyPr/>
          <a:lstStyle/>
          <a:p>
            <a:fld id="{29DE7C9E-4719-4D64-80E8-52ADB81FD3CD}" type="datetimeFigureOut">
              <a:rPr lang="en-US" smtClean="0"/>
              <a:t>4/22/2025</a:t>
            </a:fld>
            <a:endParaRPr lang="en-US"/>
          </a:p>
        </p:txBody>
      </p:sp>
      <p:sp>
        <p:nvSpPr>
          <p:cNvPr id="5" name="Footer Placeholder 4">
            <a:extLst>
              <a:ext uri="{FF2B5EF4-FFF2-40B4-BE49-F238E27FC236}">
                <a16:creationId xmlns:a16="http://schemas.microsoft.com/office/drawing/2014/main" id="{98A197E3-8179-0212-E916-8A0200799A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4B4DDB-70AF-B5DD-5BFE-5C4F79CC1A27}"/>
              </a:ext>
            </a:extLst>
          </p:cNvPr>
          <p:cNvSpPr>
            <a:spLocks noGrp="1"/>
          </p:cNvSpPr>
          <p:nvPr>
            <p:ph type="sldNum" sz="quarter" idx="12"/>
          </p:nvPr>
        </p:nvSpPr>
        <p:spPr/>
        <p:txBody>
          <a:bodyPr/>
          <a:lstStyle/>
          <a:p>
            <a:fld id="{D370003B-CBE5-40A4-A5F1-C881EE9999BA}" type="slidenum">
              <a:rPr lang="en-US" smtClean="0"/>
              <a:t>‹#›</a:t>
            </a:fld>
            <a:endParaRPr lang="en-US"/>
          </a:p>
        </p:txBody>
      </p:sp>
    </p:spTree>
    <p:extLst>
      <p:ext uri="{BB962C8B-B14F-4D97-AF65-F5344CB8AC3E}">
        <p14:creationId xmlns:p14="http://schemas.microsoft.com/office/powerpoint/2010/main" val="1798257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38D3-0778-998F-BC74-F538B50650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E6E642-7E23-DF6B-8B6C-0F4A2D8ED0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C269A6-87F1-CE67-02A4-2B3DF6201F9F}"/>
              </a:ext>
            </a:extLst>
          </p:cNvPr>
          <p:cNvSpPr>
            <a:spLocks noGrp="1"/>
          </p:cNvSpPr>
          <p:nvPr>
            <p:ph type="dt" sz="half" idx="10"/>
          </p:nvPr>
        </p:nvSpPr>
        <p:spPr/>
        <p:txBody>
          <a:bodyPr/>
          <a:lstStyle/>
          <a:p>
            <a:fld id="{29DE7C9E-4719-4D64-80E8-52ADB81FD3CD}" type="datetimeFigureOut">
              <a:rPr lang="en-US" smtClean="0"/>
              <a:t>4/22/2025</a:t>
            </a:fld>
            <a:endParaRPr lang="en-US"/>
          </a:p>
        </p:txBody>
      </p:sp>
      <p:sp>
        <p:nvSpPr>
          <p:cNvPr id="5" name="Footer Placeholder 4">
            <a:extLst>
              <a:ext uri="{FF2B5EF4-FFF2-40B4-BE49-F238E27FC236}">
                <a16:creationId xmlns:a16="http://schemas.microsoft.com/office/drawing/2014/main" id="{634BAC5D-3468-F74E-4570-08EED913B2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52FA2B-260E-6F17-6296-6A70CF1792DF}"/>
              </a:ext>
            </a:extLst>
          </p:cNvPr>
          <p:cNvSpPr>
            <a:spLocks noGrp="1"/>
          </p:cNvSpPr>
          <p:nvPr>
            <p:ph type="sldNum" sz="quarter" idx="12"/>
          </p:nvPr>
        </p:nvSpPr>
        <p:spPr/>
        <p:txBody>
          <a:bodyPr/>
          <a:lstStyle/>
          <a:p>
            <a:fld id="{D370003B-CBE5-40A4-A5F1-C881EE9999BA}" type="slidenum">
              <a:rPr lang="en-US" smtClean="0"/>
              <a:t>‹#›</a:t>
            </a:fld>
            <a:endParaRPr lang="en-US"/>
          </a:p>
        </p:txBody>
      </p:sp>
    </p:spTree>
    <p:extLst>
      <p:ext uri="{BB962C8B-B14F-4D97-AF65-F5344CB8AC3E}">
        <p14:creationId xmlns:p14="http://schemas.microsoft.com/office/powerpoint/2010/main" val="896065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54C88-100B-06CF-0AEC-43EF55A6BD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692952-9BDA-0088-14D7-28E7AE4706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C4A3E1-470F-AA2C-6ADB-9FD4A325EB00}"/>
              </a:ext>
            </a:extLst>
          </p:cNvPr>
          <p:cNvSpPr>
            <a:spLocks noGrp="1"/>
          </p:cNvSpPr>
          <p:nvPr>
            <p:ph type="dt" sz="half" idx="10"/>
          </p:nvPr>
        </p:nvSpPr>
        <p:spPr/>
        <p:txBody>
          <a:bodyPr/>
          <a:lstStyle/>
          <a:p>
            <a:fld id="{29DE7C9E-4719-4D64-80E8-52ADB81FD3CD}" type="datetimeFigureOut">
              <a:rPr lang="en-US" smtClean="0"/>
              <a:t>4/22/2025</a:t>
            </a:fld>
            <a:endParaRPr lang="en-US"/>
          </a:p>
        </p:txBody>
      </p:sp>
      <p:sp>
        <p:nvSpPr>
          <p:cNvPr id="5" name="Footer Placeholder 4">
            <a:extLst>
              <a:ext uri="{FF2B5EF4-FFF2-40B4-BE49-F238E27FC236}">
                <a16:creationId xmlns:a16="http://schemas.microsoft.com/office/drawing/2014/main" id="{78F09EB3-614D-94CB-650D-B9C8959DAB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4A5421-C3F2-4F1E-2F3D-4161FA51381F}"/>
              </a:ext>
            </a:extLst>
          </p:cNvPr>
          <p:cNvSpPr>
            <a:spLocks noGrp="1"/>
          </p:cNvSpPr>
          <p:nvPr>
            <p:ph type="sldNum" sz="quarter" idx="12"/>
          </p:nvPr>
        </p:nvSpPr>
        <p:spPr/>
        <p:txBody>
          <a:bodyPr/>
          <a:lstStyle/>
          <a:p>
            <a:fld id="{D370003B-CBE5-40A4-A5F1-C881EE9999BA}" type="slidenum">
              <a:rPr lang="en-US" smtClean="0"/>
              <a:t>‹#›</a:t>
            </a:fld>
            <a:endParaRPr lang="en-US"/>
          </a:p>
        </p:txBody>
      </p:sp>
    </p:spTree>
    <p:extLst>
      <p:ext uri="{BB962C8B-B14F-4D97-AF65-F5344CB8AC3E}">
        <p14:creationId xmlns:p14="http://schemas.microsoft.com/office/powerpoint/2010/main" val="784793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CA8DD-36F1-27D6-614B-D82BDDBE8E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A889B1-05E2-F143-2EA1-DC0766F36A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A716B9-B652-FB75-86BA-5E958397C1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76425F-5839-DAC9-A70E-B26F5306EDF3}"/>
              </a:ext>
            </a:extLst>
          </p:cNvPr>
          <p:cNvSpPr>
            <a:spLocks noGrp="1"/>
          </p:cNvSpPr>
          <p:nvPr>
            <p:ph type="dt" sz="half" idx="10"/>
          </p:nvPr>
        </p:nvSpPr>
        <p:spPr/>
        <p:txBody>
          <a:bodyPr/>
          <a:lstStyle/>
          <a:p>
            <a:fld id="{29DE7C9E-4719-4D64-80E8-52ADB81FD3CD}" type="datetimeFigureOut">
              <a:rPr lang="en-US" smtClean="0"/>
              <a:t>4/22/2025</a:t>
            </a:fld>
            <a:endParaRPr lang="en-US"/>
          </a:p>
        </p:txBody>
      </p:sp>
      <p:sp>
        <p:nvSpPr>
          <p:cNvPr id="6" name="Footer Placeholder 5">
            <a:extLst>
              <a:ext uri="{FF2B5EF4-FFF2-40B4-BE49-F238E27FC236}">
                <a16:creationId xmlns:a16="http://schemas.microsoft.com/office/drawing/2014/main" id="{2DCFA205-901F-167F-10A7-345E1B77D9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EA1DE9-7E0B-D3D1-62A7-D9CA439D86C1}"/>
              </a:ext>
            </a:extLst>
          </p:cNvPr>
          <p:cNvSpPr>
            <a:spLocks noGrp="1"/>
          </p:cNvSpPr>
          <p:nvPr>
            <p:ph type="sldNum" sz="quarter" idx="12"/>
          </p:nvPr>
        </p:nvSpPr>
        <p:spPr/>
        <p:txBody>
          <a:bodyPr/>
          <a:lstStyle/>
          <a:p>
            <a:fld id="{D370003B-CBE5-40A4-A5F1-C881EE9999BA}" type="slidenum">
              <a:rPr lang="en-US" smtClean="0"/>
              <a:t>‹#›</a:t>
            </a:fld>
            <a:endParaRPr lang="en-US"/>
          </a:p>
        </p:txBody>
      </p:sp>
    </p:spTree>
    <p:extLst>
      <p:ext uri="{BB962C8B-B14F-4D97-AF65-F5344CB8AC3E}">
        <p14:creationId xmlns:p14="http://schemas.microsoft.com/office/powerpoint/2010/main" val="955447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FA7F2-1546-A641-4451-DB11816150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39C9E1-D638-B094-DBF9-EBF974AFE2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931284-6F97-DC4D-B4FA-51FF195FDC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BE7504-C4F9-57C3-E9FF-7EFFCFFE82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4DC658-44F7-49B4-5556-0BE770F5BB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A2A2A4-E4E8-DDD6-E77B-0E1BF4994E05}"/>
              </a:ext>
            </a:extLst>
          </p:cNvPr>
          <p:cNvSpPr>
            <a:spLocks noGrp="1"/>
          </p:cNvSpPr>
          <p:nvPr>
            <p:ph type="dt" sz="half" idx="10"/>
          </p:nvPr>
        </p:nvSpPr>
        <p:spPr/>
        <p:txBody>
          <a:bodyPr/>
          <a:lstStyle/>
          <a:p>
            <a:fld id="{29DE7C9E-4719-4D64-80E8-52ADB81FD3CD}" type="datetimeFigureOut">
              <a:rPr lang="en-US" smtClean="0"/>
              <a:t>4/22/2025</a:t>
            </a:fld>
            <a:endParaRPr lang="en-US"/>
          </a:p>
        </p:txBody>
      </p:sp>
      <p:sp>
        <p:nvSpPr>
          <p:cNvPr id="8" name="Footer Placeholder 7">
            <a:extLst>
              <a:ext uri="{FF2B5EF4-FFF2-40B4-BE49-F238E27FC236}">
                <a16:creationId xmlns:a16="http://schemas.microsoft.com/office/drawing/2014/main" id="{B75EE191-BA44-CB75-E257-DB48441101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443421-C49E-F033-58B9-703CC41A1E5A}"/>
              </a:ext>
            </a:extLst>
          </p:cNvPr>
          <p:cNvSpPr>
            <a:spLocks noGrp="1"/>
          </p:cNvSpPr>
          <p:nvPr>
            <p:ph type="sldNum" sz="quarter" idx="12"/>
          </p:nvPr>
        </p:nvSpPr>
        <p:spPr/>
        <p:txBody>
          <a:bodyPr/>
          <a:lstStyle/>
          <a:p>
            <a:fld id="{D370003B-CBE5-40A4-A5F1-C881EE9999BA}" type="slidenum">
              <a:rPr lang="en-US" smtClean="0"/>
              <a:t>‹#›</a:t>
            </a:fld>
            <a:endParaRPr lang="en-US"/>
          </a:p>
        </p:txBody>
      </p:sp>
    </p:spTree>
    <p:extLst>
      <p:ext uri="{BB962C8B-B14F-4D97-AF65-F5344CB8AC3E}">
        <p14:creationId xmlns:p14="http://schemas.microsoft.com/office/powerpoint/2010/main" val="3615219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FCAE4-7ACF-34F9-9E81-9DFEFC32E7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86D52A-C02F-A63A-2A31-02069853C54C}"/>
              </a:ext>
            </a:extLst>
          </p:cNvPr>
          <p:cNvSpPr>
            <a:spLocks noGrp="1"/>
          </p:cNvSpPr>
          <p:nvPr>
            <p:ph type="dt" sz="half" idx="10"/>
          </p:nvPr>
        </p:nvSpPr>
        <p:spPr/>
        <p:txBody>
          <a:bodyPr/>
          <a:lstStyle/>
          <a:p>
            <a:fld id="{29DE7C9E-4719-4D64-80E8-52ADB81FD3CD}" type="datetimeFigureOut">
              <a:rPr lang="en-US" smtClean="0"/>
              <a:t>4/22/2025</a:t>
            </a:fld>
            <a:endParaRPr lang="en-US"/>
          </a:p>
        </p:txBody>
      </p:sp>
      <p:sp>
        <p:nvSpPr>
          <p:cNvPr id="4" name="Footer Placeholder 3">
            <a:extLst>
              <a:ext uri="{FF2B5EF4-FFF2-40B4-BE49-F238E27FC236}">
                <a16:creationId xmlns:a16="http://schemas.microsoft.com/office/drawing/2014/main" id="{44F6B666-3A4A-9D92-F09C-05C966BE5E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7D7FE3-1AF4-3E09-68A0-1205F5E9EF8A}"/>
              </a:ext>
            </a:extLst>
          </p:cNvPr>
          <p:cNvSpPr>
            <a:spLocks noGrp="1"/>
          </p:cNvSpPr>
          <p:nvPr>
            <p:ph type="sldNum" sz="quarter" idx="12"/>
          </p:nvPr>
        </p:nvSpPr>
        <p:spPr/>
        <p:txBody>
          <a:bodyPr/>
          <a:lstStyle/>
          <a:p>
            <a:fld id="{D370003B-CBE5-40A4-A5F1-C881EE9999BA}" type="slidenum">
              <a:rPr lang="en-US" smtClean="0"/>
              <a:t>‹#›</a:t>
            </a:fld>
            <a:endParaRPr lang="en-US"/>
          </a:p>
        </p:txBody>
      </p:sp>
    </p:spTree>
    <p:extLst>
      <p:ext uri="{BB962C8B-B14F-4D97-AF65-F5344CB8AC3E}">
        <p14:creationId xmlns:p14="http://schemas.microsoft.com/office/powerpoint/2010/main" val="2406190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7CDF7C-6AAF-CCD9-8100-ADA6BAA0BD1E}"/>
              </a:ext>
            </a:extLst>
          </p:cNvPr>
          <p:cNvSpPr>
            <a:spLocks noGrp="1"/>
          </p:cNvSpPr>
          <p:nvPr>
            <p:ph type="dt" sz="half" idx="10"/>
          </p:nvPr>
        </p:nvSpPr>
        <p:spPr/>
        <p:txBody>
          <a:bodyPr/>
          <a:lstStyle/>
          <a:p>
            <a:fld id="{29DE7C9E-4719-4D64-80E8-52ADB81FD3CD}" type="datetimeFigureOut">
              <a:rPr lang="en-US" smtClean="0"/>
              <a:t>4/22/2025</a:t>
            </a:fld>
            <a:endParaRPr lang="en-US"/>
          </a:p>
        </p:txBody>
      </p:sp>
      <p:sp>
        <p:nvSpPr>
          <p:cNvPr id="3" name="Footer Placeholder 2">
            <a:extLst>
              <a:ext uri="{FF2B5EF4-FFF2-40B4-BE49-F238E27FC236}">
                <a16:creationId xmlns:a16="http://schemas.microsoft.com/office/drawing/2014/main" id="{18D072E4-D156-0229-B954-4F732BCEAD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A444FD-4A88-CB04-9A2A-C3789767AE7C}"/>
              </a:ext>
            </a:extLst>
          </p:cNvPr>
          <p:cNvSpPr>
            <a:spLocks noGrp="1"/>
          </p:cNvSpPr>
          <p:nvPr>
            <p:ph type="sldNum" sz="quarter" idx="12"/>
          </p:nvPr>
        </p:nvSpPr>
        <p:spPr/>
        <p:txBody>
          <a:bodyPr/>
          <a:lstStyle/>
          <a:p>
            <a:fld id="{D370003B-CBE5-40A4-A5F1-C881EE9999BA}" type="slidenum">
              <a:rPr lang="en-US" smtClean="0"/>
              <a:t>‹#›</a:t>
            </a:fld>
            <a:endParaRPr lang="en-US"/>
          </a:p>
        </p:txBody>
      </p:sp>
    </p:spTree>
    <p:extLst>
      <p:ext uri="{BB962C8B-B14F-4D97-AF65-F5344CB8AC3E}">
        <p14:creationId xmlns:p14="http://schemas.microsoft.com/office/powerpoint/2010/main" val="3912404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75C3D-BD25-F60A-0B13-C4C9C4A8FD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8E4CCD-5C15-126C-A6BC-EA20594136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3B6F82-6260-4ECD-B073-40EEAE844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269FDA-7235-3C77-14CE-D12972BAE924}"/>
              </a:ext>
            </a:extLst>
          </p:cNvPr>
          <p:cNvSpPr>
            <a:spLocks noGrp="1"/>
          </p:cNvSpPr>
          <p:nvPr>
            <p:ph type="dt" sz="half" idx="10"/>
          </p:nvPr>
        </p:nvSpPr>
        <p:spPr/>
        <p:txBody>
          <a:bodyPr/>
          <a:lstStyle/>
          <a:p>
            <a:fld id="{29DE7C9E-4719-4D64-80E8-52ADB81FD3CD}" type="datetimeFigureOut">
              <a:rPr lang="en-US" smtClean="0"/>
              <a:t>4/22/2025</a:t>
            </a:fld>
            <a:endParaRPr lang="en-US"/>
          </a:p>
        </p:txBody>
      </p:sp>
      <p:sp>
        <p:nvSpPr>
          <p:cNvPr id="6" name="Footer Placeholder 5">
            <a:extLst>
              <a:ext uri="{FF2B5EF4-FFF2-40B4-BE49-F238E27FC236}">
                <a16:creationId xmlns:a16="http://schemas.microsoft.com/office/drawing/2014/main" id="{CBF85D5B-8D49-3576-7A69-83E8D5443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F14D6F-111E-31FA-C8C2-A5BA311822F2}"/>
              </a:ext>
            </a:extLst>
          </p:cNvPr>
          <p:cNvSpPr>
            <a:spLocks noGrp="1"/>
          </p:cNvSpPr>
          <p:nvPr>
            <p:ph type="sldNum" sz="quarter" idx="12"/>
          </p:nvPr>
        </p:nvSpPr>
        <p:spPr/>
        <p:txBody>
          <a:bodyPr/>
          <a:lstStyle/>
          <a:p>
            <a:fld id="{D370003B-CBE5-40A4-A5F1-C881EE9999BA}" type="slidenum">
              <a:rPr lang="en-US" smtClean="0"/>
              <a:t>‹#›</a:t>
            </a:fld>
            <a:endParaRPr lang="en-US"/>
          </a:p>
        </p:txBody>
      </p:sp>
    </p:spTree>
    <p:extLst>
      <p:ext uri="{BB962C8B-B14F-4D97-AF65-F5344CB8AC3E}">
        <p14:creationId xmlns:p14="http://schemas.microsoft.com/office/powerpoint/2010/main" val="1516046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D5F16-ABC0-6C20-1CC5-C5833140F5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8A4E80-62E4-F8B0-4D4C-645622F304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80F31C-80C7-2C6E-FE62-A42435C936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2F4885-D970-0633-A212-2E6ED2BD5867}"/>
              </a:ext>
            </a:extLst>
          </p:cNvPr>
          <p:cNvSpPr>
            <a:spLocks noGrp="1"/>
          </p:cNvSpPr>
          <p:nvPr>
            <p:ph type="dt" sz="half" idx="10"/>
          </p:nvPr>
        </p:nvSpPr>
        <p:spPr/>
        <p:txBody>
          <a:bodyPr/>
          <a:lstStyle/>
          <a:p>
            <a:fld id="{29DE7C9E-4719-4D64-80E8-52ADB81FD3CD}" type="datetimeFigureOut">
              <a:rPr lang="en-US" smtClean="0"/>
              <a:t>4/22/2025</a:t>
            </a:fld>
            <a:endParaRPr lang="en-US"/>
          </a:p>
        </p:txBody>
      </p:sp>
      <p:sp>
        <p:nvSpPr>
          <p:cNvPr id="6" name="Footer Placeholder 5">
            <a:extLst>
              <a:ext uri="{FF2B5EF4-FFF2-40B4-BE49-F238E27FC236}">
                <a16:creationId xmlns:a16="http://schemas.microsoft.com/office/drawing/2014/main" id="{DC94FB4E-DC4D-55C5-F86C-23B397BCCD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22C524-59B7-67E1-BCBF-B417108D723B}"/>
              </a:ext>
            </a:extLst>
          </p:cNvPr>
          <p:cNvSpPr>
            <a:spLocks noGrp="1"/>
          </p:cNvSpPr>
          <p:nvPr>
            <p:ph type="sldNum" sz="quarter" idx="12"/>
          </p:nvPr>
        </p:nvSpPr>
        <p:spPr/>
        <p:txBody>
          <a:bodyPr/>
          <a:lstStyle/>
          <a:p>
            <a:fld id="{D370003B-CBE5-40A4-A5F1-C881EE9999BA}" type="slidenum">
              <a:rPr lang="en-US" smtClean="0"/>
              <a:t>‹#›</a:t>
            </a:fld>
            <a:endParaRPr lang="en-US"/>
          </a:p>
        </p:txBody>
      </p:sp>
    </p:spTree>
    <p:extLst>
      <p:ext uri="{BB962C8B-B14F-4D97-AF65-F5344CB8AC3E}">
        <p14:creationId xmlns:p14="http://schemas.microsoft.com/office/powerpoint/2010/main" val="44634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463303-097F-8EC6-746B-8395BC5D07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66DB5B-1A7B-120F-6D26-63431E990F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D59E08-1417-7088-FEE2-FBE46DD1B9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DE7C9E-4719-4D64-80E8-52ADB81FD3CD}" type="datetimeFigureOut">
              <a:rPr lang="en-US" smtClean="0"/>
              <a:t>4/22/2025</a:t>
            </a:fld>
            <a:endParaRPr lang="en-US"/>
          </a:p>
        </p:txBody>
      </p:sp>
      <p:sp>
        <p:nvSpPr>
          <p:cNvPr id="5" name="Footer Placeholder 4">
            <a:extLst>
              <a:ext uri="{FF2B5EF4-FFF2-40B4-BE49-F238E27FC236}">
                <a16:creationId xmlns:a16="http://schemas.microsoft.com/office/drawing/2014/main" id="{83EF9E4B-F25C-D207-0E76-0FA0BA446E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EBEABD-15C5-8EB0-61E0-528EA8A3F8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70003B-CBE5-40A4-A5F1-C881EE9999BA}" type="slidenum">
              <a:rPr lang="en-US" smtClean="0"/>
              <a:t>‹#›</a:t>
            </a:fld>
            <a:endParaRPr lang="en-US"/>
          </a:p>
        </p:txBody>
      </p:sp>
    </p:spTree>
    <p:extLst>
      <p:ext uri="{BB962C8B-B14F-4D97-AF65-F5344CB8AC3E}">
        <p14:creationId xmlns:p14="http://schemas.microsoft.com/office/powerpoint/2010/main" val="4244818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1.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package" Target="../embeddings/Microsoft_Excel_Worksheet.xlsx"/><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0B5B36D-828E-D801-7881-840961B19E82}"/>
              </a:ext>
            </a:extLst>
          </p:cNvPr>
          <p:cNvSpPr>
            <a:spLocks noGrp="1"/>
          </p:cNvSpPr>
          <p:nvPr>
            <p:ph type="ctrTitle"/>
          </p:nvPr>
        </p:nvSpPr>
        <p:spPr/>
        <p:txBody>
          <a:bodyPr/>
          <a:lstStyle/>
          <a:p>
            <a:r>
              <a:rPr lang="en-US" dirty="0"/>
              <a:t>Indoor Air Quality for Smart Building Management</a:t>
            </a:r>
          </a:p>
        </p:txBody>
      </p:sp>
      <p:sp>
        <p:nvSpPr>
          <p:cNvPr id="11" name="Subtitle 10">
            <a:extLst>
              <a:ext uri="{FF2B5EF4-FFF2-40B4-BE49-F238E27FC236}">
                <a16:creationId xmlns:a16="http://schemas.microsoft.com/office/drawing/2014/main" id="{3D478A6B-6228-BC92-FFC8-DBE2E945554C}"/>
              </a:ext>
            </a:extLst>
          </p:cNvPr>
          <p:cNvSpPr>
            <a:spLocks noGrp="1"/>
          </p:cNvSpPr>
          <p:nvPr>
            <p:ph type="subTitle" idx="1"/>
          </p:nvPr>
        </p:nvSpPr>
        <p:spPr>
          <a:xfrm>
            <a:off x="1524000" y="3602038"/>
            <a:ext cx="9144000" cy="555292"/>
          </a:xfrm>
        </p:spPr>
        <p:txBody>
          <a:bodyPr/>
          <a:lstStyle/>
          <a:p>
            <a:r>
              <a:rPr lang="en-US" dirty="0"/>
              <a:t>Vista Dwi Yulianti</a:t>
            </a:r>
          </a:p>
        </p:txBody>
      </p:sp>
      <p:pic>
        <p:nvPicPr>
          <p:cNvPr id="5" name="Picture 4">
            <a:extLst>
              <a:ext uri="{FF2B5EF4-FFF2-40B4-BE49-F238E27FC236}">
                <a16:creationId xmlns:a16="http://schemas.microsoft.com/office/drawing/2014/main" id="{0C855AF7-4996-A6F2-1022-5FFAAFB077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2902" y="5108913"/>
            <a:ext cx="4111256" cy="1749087"/>
          </a:xfrm>
          <a:prstGeom prst="rect">
            <a:avLst/>
          </a:prstGeom>
        </p:spPr>
      </p:pic>
    </p:spTree>
    <p:extLst>
      <p:ext uri="{BB962C8B-B14F-4D97-AF65-F5344CB8AC3E}">
        <p14:creationId xmlns:p14="http://schemas.microsoft.com/office/powerpoint/2010/main" val="3106608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A049F-80FF-6838-5C55-19D5C9DAB524}"/>
              </a:ext>
            </a:extLst>
          </p:cNvPr>
          <p:cNvSpPr>
            <a:spLocks noGrp="1"/>
          </p:cNvSpPr>
          <p:nvPr>
            <p:ph type="title"/>
          </p:nvPr>
        </p:nvSpPr>
        <p:spPr>
          <a:xfrm>
            <a:off x="838200" y="365125"/>
            <a:ext cx="10515600" cy="467345"/>
          </a:xfrm>
        </p:spPr>
        <p:txBody>
          <a:bodyPr>
            <a:normAutofit fontScale="90000"/>
          </a:bodyPr>
          <a:lstStyle/>
          <a:p>
            <a:r>
              <a:rPr lang="en-US" dirty="0"/>
              <a:t>Results</a:t>
            </a:r>
          </a:p>
        </p:txBody>
      </p:sp>
      <p:sp>
        <p:nvSpPr>
          <p:cNvPr id="8" name="Rectangle 2">
            <a:extLst>
              <a:ext uri="{FF2B5EF4-FFF2-40B4-BE49-F238E27FC236}">
                <a16:creationId xmlns:a16="http://schemas.microsoft.com/office/drawing/2014/main" id="{B906357C-F0FB-E84E-B37D-9901701CB3AE}"/>
              </a:ext>
            </a:extLst>
          </p:cNvPr>
          <p:cNvSpPr>
            <a:spLocks noGrp="1" noChangeArrowheads="1"/>
          </p:cNvSpPr>
          <p:nvPr>
            <p:ph idx="1"/>
          </p:nvPr>
        </p:nvSpPr>
        <p:spPr bwMode="auto">
          <a:xfrm>
            <a:off x="6384758" y="960074"/>
            <a:ext cx="550227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IAQ shows </a:t>
            </a:r>
            <a:r>
              <a:rPr kumimoji="0" lang="en-US" altLang="en-US" sz="1800" b="1" i="0" u="none" strike="noStrike" cap="none" normalizeH="0" baseline="0" dirty="0">
                <a:ln>
                  <a:noFill/>
                </a:ln>
                <a:solidFill>
                  <a:schemeClr val="accent6">
                    <a:lumMod val="75000"/>
                  </a:schemeClr>
                </a:solidFill>
                <a:effectLst/>
                <a:latin typeface="Arial" panose="020B0604020202020204" pitchFamily="34" charset="0"/>
              </a:rPr>
              <a:t>strong correlation </a:t>
            </a:r>
            <a:r>
              <a:rPr kumimoji="0" lang="en-US" altLang="en-US" sz="1800" b="0" i="0" u="none" strike="noStrike" cap="none" normalizeH="0" baseline="0" dirty="0">
                <a:ln>
                  <a:noFill/>
                </a:ln>
                <a:solidFill>
                  <a:schemeClr val="tx1"/>
                </a:solidFill>
                <a:effectLst/>
                <a:latin typeface="Arial" panose="020B0604020202020204" pitchFamily="34" charset="0"/>
              </a:rPr>
              <a:t>with TVOC (0.88) and humidity (0.59).</a:t>
            </a:r>
          </a:p>
          <a:p>
            <a:pPr algn="just"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Comfort score is </a:t>
            </a:r>
            <a:r>
              <a:rPr kumimoji="0" lang="en-US" altLang="en-US" sz="1800" b="1" i="0" u="none" strike="noStrike" cap="none" normalizeH="0" baseline="0" dirty="0">
                <a:ln>
                  <a:noFill/>
                </a:ln>
                <a:solidFill>
                  <a:srgbClr val="C00000"/>
                </a:solidFill>
                <a:effectLst/>
                <a:latin typeface="Arial" panose="020B0604020202020204" pitchFamily="34" charset="0"/>
              </a:rPr>
              <a:t>negatively correlated </a:t>
            </a:r>
            <a:r>
              <a:rPr kumimoji="0" lang="en-US" altLang="en-US" sz="1800" b="0" i="0" u="none" strike="noStrike" cap="none" normalizeH="0" baseline="0" dirty="0">
                <a:ln>
                  <a:noFill/>
                </a:ln>
                <a:solidFill>
                  <a:schemeClr val="tx1"/>
                </a:solidFill>
                <a:effectLst/>
                <a:latin typeface="Arial" panose="020B0604020202020204" pitchFamily="34" charset="0"/>
              </a:rPr>
              <a:t>with temperature (-0.65).</a:t>
            </a:r>
          </a:p>
          <a:p>
            <a:pPr algn="just"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Occupancy is </a:t>
            </a:r>
            <a:r>
              <a:rPr kumimoji="0" lang="en-US" altLang="en-US" sz="1800" b="1" i="0" u="none" strike="noStrike" cap="none" normalizeH="0" baseline="0" dirty="0">
                <a:ln>
                  <a:noFill/>
                </a:ln>
                <a:solidFill>
                  <a:schemeClr val="accent6">
                    <a:lumMod val="75000"/>
                  </a:schemeClr>
                </a:solidFill>
                <a:effectLst/>
                <a:latin typeface="Arial" panose="020B0604020202020204" pitchFamily="34" charset="0"/>
              </a:rPr>
              <a:t>strongly linked</a:t>
            </a:r>
            <a:r>
              <a:rPr kumimoji="0" lang="en-US" altLang="en-US" sz="1800" b="0" i="0" u="none" strike="noStrike" cap="none" normalizeH="0" baseline="0" dirty="0">
                <a:ln>
                  <a:noFill/>
                </a:ln>
                <a:solidFill>
                  <a:schemeClr val="accent6">
                    <a:lumMod val="75000"/>
                  </a:schemeClr>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to CO₂ (0.66), </a:t>
            </a:r>
            <a:r>
              <a:rPr kumimoji="0" lang="en-US" altLang="en-US" sz="1800" b="0" i="0" u="none" strike="noStrike" cap="none" normalizeH="0" baseline="0" dirty="0" err="1">
                <a:ln>
                  <a:noFill/>
                </a:ln>
                <a:solidFill>
                  <a:schemeClr val="tx1"/>
                </a:solidFill>
                <a:effectLst/>
                <a:latin typeface="Arial" panose="020B0604020202020204" pitchFamily="34" charset="0"/>
              </a:rPr>
              <a:t>eCO</a:t>
            </a:r>
            <a:r>
              <a:rPr kumimoji="0" lang="en-US" altLang="en-US" sz="1800" b="0" i="0" u="none" strike="noStrike" cap="none" normalizeH="0" baseline="0" dirty="0">
                <a:ln>
                  <a:noFill/>
                </a:ln>
                <a:solidFill>
                  <a:schemeClr val="tx1"/>
                </a:solidFill>
                <a:effectLst/>
                <a:latin typeface="Arial" panose="020B0604020202020204" pitchFamily="34" charset="0"/>
              </a:rPr>
              <a:t>₂(0.65), light intensity (0.5), and movement(0.92).</a:t>
            </a:r>
          </a:p>
        </p:txBody>
      </p:sp>
      <p:pic>
        <p:nvPicPr>
          <p:cNvPr id="4" name="Picture 3">
            <a:extLst>
              <a:ext uri="{FF2B5EF4-FFF2-40B4-BE49-F238E27FC236}">
                <a16:creationId xmlns:a16="http://schemas.microsoft.com/office/drawing/2014/main" id="{C4911FDE-4C6E-F8DD-5ABD-448837A30B83}"/>
              </a:ext>
            </a:extLst>
          </p:cNvPr>
          <p:cNvPicPr>
            <a:picLocks noChangeAspect="1"/>
          </p:cNvPicPr>
          <p:nvPr/>
        </p:nvPicPr>
        <p:blipFill>
          <a:blip r:embed="rId3"/>
          <a:stretch>
            <a:fillRect/>
          </a:stretch>
        </p:blipFill>
        <p:spPr>
          <a:xfrm>
            <a:off x="304967" y="932831"/>
            <a:ext cx="5929740" cy="5300701"/>
          </a:xfrm>
          <a:prstGeom prst="rect">
            <a:avLst/>
          </a:prstGeom>
        </p:spPr>
      </p:pic>
      <p:pic>
        <p:nvPicPr>
          <p:cNvPr id="6" name="Picture 5">
            <a:extLst>
              <a:ext uri="{FF2B5EF4-FFF2-40B4-BE49-F238E27FC236}">
                <a16:creationId xmlns:a16="http://schemas.microsoft.com/office/drawing/2014/main" id="{89049A1A-6D9A-EAEE-E860-504CFB15E2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3542" y="5812077"/>
            <a:ext cx="2458458" cy="1045923"/>
          </a:xfrm>
          <a:prstGeom prst="rect">
            <a:avLst/>
          </a:prstGeom>
        </p:spPr>
      </p:pic>
    </p:spTree>
    <p:extLst>
      <p:ext uri="{BB962C8B-B14F-4D97-AF65-F5344CB8AC3E}">
        <p14:creationId xmlns:p14="http://schemas.microsoft.com/office/powerpoint/2010/main" val="2424849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204EE5-2591-2883-6034-9E18AAFFCF79}"/>
              </a:ext>
            </a:extLst>
          </p:cNvPr>
          <p:cNvSpPr txBox="1"/>
          <p:nvPr/>
        </p:nvSpPr>
        <p:spPr>
          <a:xfrm>
            <a:off x="6272092" y="615855"/>
            <a:ext cx="5790745" cy="1200329"/>
          </a:xfrm>
          <a:prstGeom prst="rect">
            <a:avLst/>
          </a:prstGeom>
          <a:noFill/>
        </p:spPr>
        <p:txBody>
          <a:bodyPr wrap="square" rtlCol="0">
            <a:spAutoFit/>
          </a:bodyPr>
          <a:lstStyle/>
          <a:p>
            <a:r>
              <a:rPr lang="en-US" dirty="0"/>
              <a:t>Based on the average </a:t>
            </a:r>
            <a:r>
              <a:rPr lang="en-US" b="1" dirty="0"/>
              <a:t>IAQ and occupancy rate</a:t>
            </a:r>
            <a:r>
              <a:rPr lang="en-US" dirty="0"/>
              <a:t> graph, there’s </a:t>
            </a:r>
            <a:r>
              <a:rPr lang="en-US" b="1" dirty="0"/>
              <a:t>no consistent pattern</a:t>
            </a:r>
            <a:r>
              <a:rPr lang="en-US" dirty="0"/>
              <a:t>—higher occupancy doesn’t always mean higher IAQ (worse IAQ). For example, 22 Oct showed higher occupancy with lower IAQ.</a:t>
            </a:r>
          </a:p>
        </p:txBody>
      </p:sp>
      <p:pic>
        <p:nvPicPr>
          <p:cNvPr id="7" name="Picture 6">
            <a:extLst>
              <a:ext uri="{FF2B5EF4-FFF2-40B4-BE49-F238E27FC236}">
                <a16:creationId xmlns:a16="http://schemas.microsoft.com/office/drawing/2014/main" id="{FB99AE71-28B8-C5F2-EA27-23D1E40B1C83}"/>
              </a:ext>
            </a:extLst>
          </p:cNvPr>
          <p:cNvPicPr>
            <a:picLocks noChangeAspect="1"/>
          </p:cNvPicPr>
          <p:nvPr/>
        </p:nvPicPr>
        <p:blipFill>
          <a:blip r:embed="rId2"/>
          <a:stretch>
            <a:fillRect/>
          </a:stretch>
        </p:blipFill>
        <p:spPr>
          <a:xfrm>
            <a:off x="437696" y="91454"/>
            <a:ext cx="5658304" cy="3234905"/>
          </a:xfrm>
          <a:prstGeom prst="rect">
            <a:avLst/>
          </a:prstGeom>
        </p:spPr>
      </p:pic>
      <p:pic>
        <p:nvPicPr>
          <p:cNvPr id="9" name="Picture 8">
            <a:extLst>
              <a:ext uri="{FF2B5EF4-FFF2-40B4-BE49-F238E27FC236}">
                <a16:creationId xmlns:a16="http://schemas.microsoft.com/office/drawing/2014/main" id="{7C0448FA-A612-ED37-E3FD-92ACE4007C5E}"/>
              </a:ext>
            </a:extLst>
          </p:cNvPr>
          <p:cNvPicPr>
            <a:picLocks noChangeAspect="1"/>
          </p:cNvPicPr>
          <p:nvPr/>
        </p:nvPicPr>
        <p:blipFill>
          <a:blip r:embed="rId3"/>
          <a:stretch>
            <a:fillRect/>
          </a:stretch>
        </p:blipFill>
        <p:spPr>
          <a:xfrm>
            <a:off x="437697" y="3394226"/>
            <a:ext cx="5658304" cy="3246418"/>
          </a:xfrm>
          <a:prstGeom prst="rect">
            <a:avLst/>
          </a:prstGeom>
        </p:spPr>
      </p:pic>
      <p:sp>
        <p:nvSpPr>
          <p:cNvPr id="10" name="TextBox 9">
            <a:extLst>
              <a:ext uri="{FF2B5EF4-FFF2-40B4-BE49-F238E27FC236}">
                <a16:creationId xmlns:a16="http://schemas.microsoft.com/office/drawing/2014/main" id="{5448DA3F-EACE-CAAD-CF98-3D9616CE9232}"/>
              </a:ext>
            </a:extLst>
          </p:cNvPr>
          <p:cNvSpPr txBox="1"/>
          <p:nvPr/>
        </p:nvSpPr>
        <p:spPr>
          <a:xfrm>
            <a:off x="6272091" y="3326359"/>
            <a:ext cx="5790745" cy="1200329"/>
          </a:xfrm>
          <a:prstGeom prst="rect">
            <a:avLst/>
          </a:prstGeom>
          <a:noFill/>
        </p:spPr>
        <p:txBody>
          <a:bodyPr wrap="square" rtlCol="0">
            <a:spAutoFit/>
          </a:bodyPr>
          <a:lstStyle/>
          <a:p>
            <a:r>
              <a:rPr lang="en-US" dirty="0"/>
              <a:t>Based on the average Comfort Score and occupancy rate graph, there’s no consistent pattern—higher occupancy doesn’t always mean lower Comfort Score. For example, on the 20</a:t>
            </a:r>
            <a:r>
              <a:rPr lang="en-US" baseline="30000" dirty="0"/>
              <a:t>th</a:t>
            </a:r>
            <a:r>
              <a:rPr lang="en-US" dirty="0"/>
              <a:t> of Oct, both increased together.</a:t>
            </a:r>
          </a:p>
        </p:txBody>
      </p:sp>
      <p:pic>
        <p:nvPicPr>
          <p:cNvPr id="11" name="Picture 10">
            <a:extLst>
              <a:ext uri="{FF2B5EF4-FFF2-40B4-BE49-F238E27FC236}">
                <a16:creationId xmlns:a16="http://schemas.microsoft.com/office/drawing/2014/main" id="{4AF61EF4-1B2D-3ADF-A37D-4530BBC329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3542" y="5812077"/>
            <a:ext cx="2458458" cy="1045923"/>
          </a:xfrm>
          <a:prstGeom prst="rect">
            <a:avLst/>
          </a:prstGeom>
        </p:spPr>
      </p:pic>
    </p:spTree>
    <p:extLst>
      <p:ext uri="{BB962C8B-B14F-4D97-AF65-F5344CB8AC3E}">
        <p14:creationId xmlns:p14="http://schemas.microsoft.com/office/powerpoint/2010/main" val="2565690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685761-2099-F5E7-8768-58DE7A9EDB12}"/>
              </a:ext>
            </a:extLst>
          </p:cNvPr>
          <p:cNvPicPr>
            <a:picLocks noChangeAspect="1"/>
          </p:cNvPicPr>
          <p:nvPr/>
        </p:nvPicPr>
        <p:blipFill>
          <a:blip r:embed="rId2"/>
          <a:stretch>
            <a:fillRect/>
          </a:stretch>
        </p:blipFill>
        <p:spPr>
          <a:xfrm>
            <a:off x="606057" y="203492"/>
            <a:ext cx="5329522" cy="3131255"/>
          </a:xfrm>
          <a:prstGeom prst="rect">
            <a:avLst/>
          </a:prstGeom>
        </p:spPr>
      </p:pic>
      <p:pic>
        <p:nvPicPr>
          <p:cNvPr id="2" name="Picture 1">
            <a:extLst>
              <a:ext uri="{FF2B5EF4-FFF2-40B4-BE49-F238E27FC236}">
                <a16:creationId xmlns:a16="http://schemas.microsoft.com/office/drawing/2014/main" id="{3BE0C6CA-49A3-BAE6-758A-6AC825222D7B}"/>
              </a:ext>
            </a:extLst>
          </p:cNvPr>
          <p:cNvPicPr>
            <a:picLocks noChangeAspect="1"/>
          </p:cNvPicPr>
          <p:nvPr/>
        </p:nvPicPr>
        <p:blipFill>
          <a:blip r:embed="rId3"/>
          <a:stretch>
            <a:fillRect/>
          </a:stretch>
        </p:blipFill>
        <p:spPr>
          <a:xfrm>
            <a:off x="699919" y="3429000"/>
            <a:ext cx="5235660" cy="3131254"/>
          </a:xfrm>
          <a:prstGeom prst="rect">
            <a:avLst/>
          </a:prstGeom>
        </p:spPr>
      </p:pic>
      <p:sp>
        <p:nvSpPr>
          <p:cNvPr id="7" name="Rectangle 3">
            <a:extLst>
              <a:ext uri="{FF2B5EF4-FFF2-40B4-BE49-F238E27FC236}">
                <a16:creationId xmlns:a16="http://schemas.microsoft.com/office/drawing/2014/main" id="{DEB5AAEF-C80C-5D63-1F30-56A5AF2E8E52}"/>
              </a:ext>
            </a:extLst>
          </p:cNvPr>
          <p:cNvSpPr>
            <a:spLocks noChangeArrowheads="1"/>
          </p:cNvSpPr>
          <p:nvPr/>
        </p:nvSpPr>
        <p:spPr bwMode="auto">
          <a:xfrm>
            <a:off x="6018028" y="811829"/>
            <a:ext cx="606055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lang="en-US" altLang="en-US" dirty="0">
                <a:latin typeface="Arial" panose="020B0604020202020204" pitchFamily="34" charset="0"/>
              </a:rPr>
              <a:t>No clear link between occupancy rate and average IAQ; e.g., </a:t>
            </a:r>
            <a:r>
              <a:rPr lang="en-US" altLang="en-US" b="1" dirty="0">
                <a:latin typeface="Arial" panose="020B0604020202020204" pitchFamily="34" charset="0"/>
              </a:rPr>
              <a:t>MultiSensor_11 </a:t>
            </a:r>
            <a:r>
              <a:rPr lang="en-US" altLang="en-US" dirty="0">
                <a:latin typeface="Arial" panose="020B0604020202020204" pitchFamily="34" charset="0"/>
              </a:rPr>
              <a:t>shows high occupancy and high IAQ (worse IAQ), while </a:t>
            </a:r>
            <a:r>
              <a:rPr lang="en-US" altLang="en-US" b="1" dirty="0">
                <a:latin typeface="Arial" panose="020B0604020202020204" pitchFamily="34" charset="0"/>
              </a:rPr>
              <a:t>MultiSensor_32 </a:t>
            </a:r>
            <a:r>
              <a:rPr lang="en-US" altLang="en-US" dirty="0">
                <a:latin typeface="Arial" panose="020B0604020202020204" pitchFamily="34" charset="0"/>
              </a:rPr>
              <a:t>has the highest occupancy but lowest IAQ (better IAQ). It might be the HVAC system in the room with </a:t>
            </a:r>
            <a:r>
              <a:rPr lang="en-US" altLang="en-US" b="1" dirty="0">
                <a:latin typeface="Arial" panose="020B0604020202020204" pitchFamily="34" charset="0"/>
              </a:rPr>
              <a:t>MultiSensor_32 </a:t>
            </a:r>
            <a:r>
              <a:rPr lang="en-US" altLang="en-US" dirty="0">
                <a:latin typeface="Arial" panose="020B0604020202020204" pitchFamily="34" charset="0"/>
              </a:rPr>
              <a:t>performs better than the other rooms.</a:t>
            </a:r>
          </a:p>
        </p:txBody>
      </p:sp>
      <p:sp>
        <p:nvSpPr>
          <p:cNvPr id="8" name="TextBox 7">
            <a:extLst>
              <a:ext uri="{FF2B5EF4-FFF2-40B4-BE49-F238E27FC236}">
                <a16:creationId xmlns:a16="http://schemas.microsoft.com/office/drawing/2014/main" id="{E88E7302-A073-E3FF-BA37-CAEF43E89CA8}"/>
              </a:ext>
            </a:extLst>
          </p:cNvPr>
          <p:cNvSpPr txBox="1"/>
          <p:nvPr/>
        </p:nvSpPr>
        <p:spPr>
          <a:xfrm>
            <a:off x="6018028" y="3986682"/>
            <a:ext cx="5847138" cy="2031325"/>
          </a:xfrm>
          <a:prstGeom prst="rect">
            <a:avLst/>
          </a:prstGeom>
          <a:noFill/>
        </p:spPr>
        <p:txBody>
          <a:bodyPr wrap="square" rtlCol="0">
            <a:spAutoFit/>
          </a:bodyPr>
          <a:lstStyle/>
          <a:p>
            <a:pPr algn="just"/>
            <a:r>
              <a:rPr lang="en-US" altLang="en-US" dirty="0">
                <a:latin typeface="Arial" panose="020B0604020202020204" pitchFamily="34" charset="0"/>
              </a:rPr>
              <a:t>No pattern between occupancy rate and comfort score. Notably, </a:t>
            </a:r>
            <a:r>
              <a:rPr lang="en-US" altLang="en-US" b="1" dirty="0">
                <a:latin typeface="Arial" panose="020B0604020202020204" pitchFamily="34" charset="0"/>
              </a:rPr>
              <a:t>MultiSensor_18 and _12 </a:t>
            </a:r>
            <a:r>
              <a:rPr lang="en-US" altLang="en-US" dirty="0">
                <a:latin typeface="Arial" panose="020B0604020202020204" pitchFamily="34" charset="0"/>
              </a:rPr>
              <a:t>show an average comfort score of 0, which may indicate a data issue requiring further investigation. </a:t>
            </a:r>
            <a:r>
              <a:rPr lang="en-US" altLang="en-US" b="1" dirty="0">
                <a:latin typeface="Arial" panose="020B0604020202020204" pitchFamily="34" charset="0"/>
              </a:rPr>
              <a:t>MultiSensor_11 </a:t>
            </a:r>
            <a:r>
              <a:rPr lang="en-US" altLang="en-US" dirty="0">
                <a:latin typeface="Arial" panose="020B0604020202020204" pitchFamily="34" charset="0"/>
              </a:rPr>
              <a:t>shows high occupancy and high comfort score (better comfort score). </a:t>
            </a:r>
          </a:p>
          <a:p>
            <a:endParaRPr lang="en-US" dirty="0"/>
          </a:p>
        </p:txBody>
      </p:sp>
      <p:pic>
        <p:nvPicPr>
          <p:cNvPr id="4" name="Picture 3">
            <a:extLst>
              <a:ext uri="{FF2B5EF4-FFF2-40B4-BE49-F238E27FC236}">
                <a16:creationId xmlns:a16="http://schemas.microsoft.com/office/drawing/2014/main" id="{9F615D79-D263-AC37-3FC8-C903F636D8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3542" y="5812077"/>
            <a:ext cx="2458458" cy="1045923"/>
          </a:xfrm>
          <a:prstGeom prst="rect">
            <a:avLst/>
          </a:prstGeom>
        </p:spPr>
      </p:pic>
    </p:spTree>
    <p:extLst>
      <p:ext uri="{BB962C8B-B14F-4D97-AF65-F5344CB8AC3E}">
        <p14:creationId xmlns:p14="http://schemas.microsoft.com/office/powerpoint/2010/main" val="1985546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034666E-C919-BC91-B924-AEF3C0229C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0656" y="6225348"/>
            <a:ext cx="1491343" cy="634475"/>
          </a:xfrm>
          <a:prstGeom prst="rect">
            <a:avLst/>
          </a:prstGeom>
        </p:spPr>
      </p:pic>
      <p:sp>
        <p:nvSpPr>
          <p:cNvPr id="6" name="Rectangle 2">
            <a:extLst>
              <a:ext uri="{FF2B5EF4-FFF2-40B4-BE49-F238E27FC236}">
                <a16:creationId xmlns:a16="http://schemas.microsoft.com/office/drawing/2014/main" id="{3716E52B-BBF9-4307-26BE-42883530BA95}"/>
              </a:ext>
            </a:extLst>
          </p:cNvPr>
          <p:cNvSpPr>
            <a:spLocks noChangeArrowheads="1"/>
          </p:cNvSpPr>
          <p:nvPr/>
        </p:nvSpPr>
        <p:spPr bwMode="auto">
          <a:xfrm>
            <a:off x="6233532" y="991073"/>
            <a:ext cx="557227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Weekday occupancy </a:t>
            </a:r>
            <a:r>
              <a:rPr kumimoji="0" lang="en-US" altLang="en-US" sz="1800" b="0" i="0" u="none" strike="noStrike" cap="none" normalizeH="0" baseline="0" dirty="0">
                <a:ln>
                  <a:noFill/>
                </a:ln>
                <a:solidFill>
                  <a:srgbClr val="C00000"/>
                </a:solidFill>
                <a:effectLst/>
                <a:latin typeface="Arial" panose="020B0604020202020204" pitchFamily="34" charset="0"/>
              </a:rPr>
              <a:t>peaks</a:t>
            </a:r>
            <a:r>
              <a:rPr kumimoji="0" lang="en-US" altLang="en-US" sz="1800" b="0" i="0" u="none" strike="noStrike" cap="none" normalizeH="0" baseline="0" dirty="0">
                <a:ln>
                  <a:noFill/>
                </a:ln>
                <a:solidFill>
                  <a:schemeClr val="tx1"/>
                </a:solidFill>
                <a:effectLst/>
                <a:latin typeface="Arial" panose="020B0604020202020204" pitchFamily="34" charset="0"/>
              </a:rPr>
              <a:t> on </a:t>
            </a:r>
            <a:r>
              <a:rPr kumimoji="0" lang="en-US" altLang="en-US" sz="1800" b="0" i="0" u="none" strike="noStrike" cap="none" normalizeH="0" baseline="0" dirty="0">
                <a:ln>
                  <a:noFill/>
                </a:ln>
                <a:solidFill>
                  <a:srgbClr val="C00000"/>
                </a:solidFill>
                <a:effectLst/>
                <a:latin typeface="Arial" panose="020B0604020202020204" pitchFamily="34" charset="0"/>
              </a:rPr>
              <a:t>Monday</a:t>
            </a:r>
            <a:r>
              <a:rPr kumimoji="0" lang="en-US" altLang="en-US" sz="1800" b="0" i="0" u="none" strike="noStrike" cap="none" normalizeH="0" baseline="0" dirty="0">
                <a:ln>
                  <a:noFill/>
                </a:ln>
                <a:solidFill>
                  <a:schemeClr val="tx1"/>
                </a:solidFill>
                <a:effectLst/>
                <a:latin typeface="Arial" panose="020B0604020202020204" pitchFamily="34" charset="0"/>
              </a:rPr>
              <a:t> and is lowest on </a:t>
            </a:r>
            <a:r>
              <a:rPr kumimoji="0" lang="en-US" altLang="en-US" sz="1800" b="0" i="0" u="none" strike="noStrike" cap="none" normalizeH="0" baseline="0" dirty="0">
                <a:ln>
                  <a:noFill/>
                </a:ln>
                <a:solidFill>
                  <a:schemeClr val="accent6">
                    <a:lumMod val="75000"/>
                  </a:schemeClr>
                </a:solidFill>
                <a:effectLst/>
                <a:latin typeface="Arial" panose="020B0604020202020204" pitchFamily="34" charset="0"/>
              </a:rPr>
              <a:t>Friday</a:t>
            </a:r>
            <a:r>
              <a:rPr kumimoji="0" lang="en-US" altLang="en-US" sz="1800" b="0" i="0" u="none" strike="noStrike" cap="none" normalizeH="0" baseline="0" dirty="0">
                <a:ln>
                  <a:noFill/>
                </a:ln>
                <a:solidFill>
                  <a:schemeClr val="tx1"/>
                </a:solidFill>
                <a:effectLst/>
                <a:latin typeface="Arial" panose="020B0604020202020204" pitchFamily="34" charset="0"/>
              </a:rPr>
              <a:t>; weekends show 0% occupancy.</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latin typeface="Arial" panose="020B0604020202020204" pitchFamily="34" charset="0"/>
                <a:cs typeface="Arial" panose="020B0604020202020204" pitchFamily="34" charset="0"/>
              </a:rPr>
              <a:t>No clear link between occupancy and IAQ—e.g., higher occupancy on Thursday sees a sharp IAQ drop (better IAQ), while lower occupancy on Friday shows an increase in IAQ.</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CFBCF8B1-1930-D673-4DCD-EE8510DB7D61}"/>
              </a:ext>
            </a:extLst>
          </p:cNvPr>
          <p:cNvSpPr txBox="1"/>
          <p:nvPr/>
        </p:nvSpPr>
        <p:spPr>
          <a:xfrm>
            <a:off x="6150902" y="3955312"/>
            <a:ext cx="5892415"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Occupancy rises at 6 AM and drops at 6 PM, with a linear IAQ pattern during these hours.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Peak occupancy occurs around 8-9 AM and 12 and 3 PM.</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IAQ drops sharply when occupancy begins and rises again when it hits 0%. This might be explained as the HVAC system is turned off when people leave the building, and the indoor air quality becomes the ambient air quality.</a:t>
            </a:r>
          </a:p>
        </p:txBody>
      </p:sp>
      <p:pic>
        <p:nvPicPr>
          <p:cNvPr id="5" name="Picture 4">
            <a:extLst>
              <a:ext uri="{FF2B5EF4-FFF2-40B4-BE49-F238E27FC236}">
                <a16:creationId xmlns:a16="http://schemas.microsoft.com/office/drawing/2014/main" id="{F7E5F7BF-C54B-2537-9728-7E42ED50A432}"/>
              </a:ext>
            </a:extLst>
          </p:cNvPr>
          <p:cNvPicPr>
            <a:picLocks noChangeAspect="1"/>
          </p:cNvPicPr>
          <p:nvPr/>
        </p:nvPicPr>
        <p:blipFill>
          <a:blip r:embed="rId4"/>
          <a:stretch>
            <a:fillRect/>
          </a:stretch>
        </p:blipFill>
        <p:spPr>
          <a:xfrm>
            <a:off x="371329" y="164687"/>
            <a:ext cx="5724671" cy="3285758"/>
          </a:xfrm>
          <a:prstGeom prst="rect">
            <a:avLst/>
          </a:prstGeom>
        </p:spPr>
      </p:pic>
      <p:pic>
        <p:nvPicPr>
          <p:cNvPr id="9" name="Picture 8">
            <a:extLst>
              <a:ext uri="{FF2B5EF4-FFF2-40B4-BE49-F238E27FC236}">
                <a16:creationId xmlns:a16="http://schemas.microsoft.com/office/drawing/2014/main" id="{0E1848AF-574B-7FC6-8AF6-14DA53871096}"/>
              </a:ext>
            </a:extLst>
          </p:cNvPr>
          <p:cNvPicPr>
            <a:picLocks noChangeAspect="1"/>
          </p:cNvPicPr>
          <p:nvPr/>
        </p:nvPicPr>
        <p:blipFill>
          <a:blip r:embed="rId5"/>
          <a:stretch>
            <a:fillRect/>
          </a:stretch>
        </p:blipFill>
        <p:spPr>
          <a:xfrm>
            <a:off x="371329" y="3450445"/>
            <a:ext cx="5737439" cy="3285758"/>
          </a:xfrm>
          <a:prstGeom prst="rect">
            <a:avLst/>
          </a:prstGeom>
        </p:spPr>
      </p:pic>
    </p:spTree>
    <p:extLst>
      <p:ext uri="{BB962C8B-B14F-4D97-AF65-F5344CB8AC3E}">
        <p14:creationId xmlns:p14="http://schemas.microsoft.com/office/powerpoint/2010/main" val="1124902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71B75F-7DBC-A875-D13D-3BF1A11D8151}"/>
              </a:ext>
            </a:extLst>
          </p:cNvPr>
          <p:cNvPicPr>
            <a:picLocks noChangeAspect="1"/>
          </p:cNvPicPr>
          <p:nvPr/>
        </p:nvPicPr>
        <p:blipFill>
          <a:blip r:embed="rId2"/>
          <a:stretch>
            <a:fillRect/>
          </a:stretch>
        </p:blipFill>
        <p:spPr>
          <a:xfrm>
            <a:off x="220597" y="144010"/>
            <a:ext cx="5254652" cy="3009272"/>
          </a:xfrm>
          <a:prstGeom prst="rect">
            <a:avLst/>
          </a:prstGeom>
        </p:spPr>
      </p:pic>
      <p:pic>
        <p:nvPicPr>
          <p:cNvPr id="5" name="Picture 4">
            <a:extLst>
              <a:ext uri="{FF2B5EF4-FFF2-40B4-BE49-F238E27FC236}">
                <a16:creationId xmlns:a16="http://schemas.microsoft.com/office/drawing/2014/main" id="{5466D106-B989-0EDD-A179-D06E1216AB15}"/>
              </a:ext>
            </a:extLst>
          </p:cNvPr>
          <p:cNvPicPr>
            <a:picLocks noChangeAspect="1"/>
          </p:cNvPicPr>
          <p:nvPr/>
        </p:nvPicPr>
        <p:blipFill>
          <a:blip r:embed="rId3"/>
          <a:stretch>
            <a:fillRect/>
          </a:stretch>
        </p:blipFill>
        <p:spPr>
          <a:xfrm>
            <a:off x="230228" y="3429000"/>
            <a:ext cx="5264283" cy="3009272"/>
          </a:xfrm>
          <a:prstGeom prst="rect">
            <a:avLst/>
          </a:prstGeom>
        </p:spPr>
      </p:pic>
      <p:sp>
        <p:nvSpPr>
          <p:cNvPr id="6" name="TextBox 5">
            <a:extLst>
              <a:ext uri="{FF2B5EF4-FFF2-40B4-BE49-F238E27FC236}">
                <a16:creationId xmlns:a16="http://schemas.microsoft.com/office/drawing/2014/main" id="{A82429CD-1186-A5D9-D7A6-A8C99A4DB118}"/>
              </a:ext>
            </a:extLst>
          </p:cNvPr>
          <p:cNvSpPr txBox="1"/>
          <p:nvPr/>
        </p:nvSpPr>
        <p:spPr>
          <a:xfrm>
            <a:off x="5728565" y="2830188"/>
            <a:ext cx="5961866" cy="1200329"/>
          </a:xfrm>
          <a:prstGeom prst="rect">
            <a:avLst/>
          </a:prstGeom>
          <a:noFill/>
        </p:spPr>
        <p:txBody>
          <a:bodyPr wrap="square" rtlCol="0">
            <a:spAutoFit/>
          </a:bodyPr>
          <a:lstStyle/>
          <a:p>
            <a:r>
              <a:rPr lang="en-US" b="1" dirty="0"/>
              <a:t>No clear pattern observed between comfort score and occupancy rate</a:t>
            </a:r>
          </a:p>
          <a:p>
            <a:br>
              <a:rPr lang="en-US" dirty="0"/>
            </a:br>
            <a:r>
              <a:rPr lang="en-US" dirty="0"/>
              <a:t>(Similar trend observed with IAQ (previous slide)</a:t>
            </a:r>
          </a:p>
        </p:txBody>
      </p:sp>
      <p:pic>
        <p:nvPicPr>
          <p:cNvPr id="7" name="Picture 6">
            <a:extLst>
              <a:ext uri="{FF2B5EF4-FFF2-40B4-BE49-F238E27FC236}">
                <a16:creationId xmlns:a16="http://schemas.microsoft.com/office/drawing/2014/main" id="{150668B7-16A7-4E9E-26D0-466C006642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3542" y="5812077"/>
            <a:ext cx="2458458" cy="1045923"/>
          </a:xfrm>
          <a:prstGeom prst="rect">
            <a:avLst/>
          </a:prstGeom>
        </p:spPr>
      </p:pic>
    </p:spTree>
    <p:extLst>
      <p:ext uri="{BB962C8B-B14F-4D97-AF65-F5344CB8AC3E}">
        <p14:creationId xmlns:p14="http://schemas.microsoft.com/office/powerpoint/2010/main" val="3589464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13AB44-0ECC-266B-F435-A50F7FAD6D15}"/>
              </a:ext>
            </a:extLst>
          </p:cNvPr>
          <p:cNvPicPr>
            <a:picLocks noChangeAspect="1"/>
          </p:cNvPicPr>
          <p:nvPr/>
        </p:nvPicPr>
        <p:blipFill>
          <a:blip r:embed="rId2"/>
          <a:stretch>
            <a:fillRect/>
          </a:stretch>
        </p:blipFill>
        <p:spPr>
          <a:xfrm>
            <a:off x="445512" y="184962"/>
            <a:ext cx="4650595" cy="3085909"/>
          </a:xfrm>
          <a:prstGeom prst="rect">
            <a:avLst/>
          </a:prstGeom>
        </p:spPr>
      </p:pic>
      <p:sp>
        <p:nvSpPr>
          <p:cNvPr id="3" name="TextBox 2">
            <a:extLst>
              <a:ext uri="{FF2B5EF4-FFF2-40B4-BE49-F238E27FC236}">
                <a16:creationId xmlns:a16="http://schemas.microsoft.com/office/drawing/2014/main" id="{020A5C31-B07E-0696-045E-95752684CE7B}"/>
              </a:ext>
            </a:extLst>
          </p:cNvPr>
          <p:cNvSpPr txBox="1"/>
          <p:nvPr/>
        </p:nvSpPr>
        <p:spPr>
          <a:xfrm>
            <a:off x="567368" y="3998215"/>
            <a:ext cx="3112647" cy="369332"/>
          </a:xfrm>
          <a:prstGeom prst="rect">
            <a:avLst/>
          </a:prstGeom>
          <a:noFill/>
        </p:spPr>
        <p:txBody>
          <a:bodyPr wrap="none" rtlCol="0">
            <a:spAutoFit/>
          </a:bodyPr>
          <a:lstStyle/>
          <a:p>
            <a:r>
              <a:rPr lang="en-US" dirty="0"/>
              <a:t>Total observed data = 857,748  </a:t>
            </a:r>
          </a:p>
        </p:txBody>
      </p:sp>
      <p:sp>
        <p:nvSpPr>
          <p:cNvPr id="4" name="TextBox 3">
            <a:extLst>
              <a:ext uri="{FF2B5EF4-FFF2-40B4-BE49-F238E27FC236}">
                <a16:creationId xmlns:a16="http://schemas.microsoft.com/office/drawing/2014/main" id="{AF75637C-A030-3778-F7C2-06A7FE334668}"/>
              </a:ext>
            </a:extLst>
          </p:cNvPr>
          <p:cNvSpPr txBox="1"/>
          <p:nvPr/>
        </p:nvSpPr>
        <p:spPr>
          <a:xfrm>
            <a:off x="256478" y="4572000"/>
            <a:ext cx="10682869"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MultiSensor_34 has the highest amount of missing values, while MultiSensor_12 has the least.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Most missing data points are for CO₂, Temperature, and Light Intensity.</a:t>
            </a:r>
          </a:p>
        </p:txBody>
      </p:sp>
      <p:pic>
        <p:nvPicPr>
          <p:cNvPr id="6" name="Picture 5">
            <a:extLst>
              <a:ext uri="{FF2B5EF4-FFF2-40B4-BE49-F238E27FC236}">
                <a16:creationId xmlns:a16="http://schemas.microsoft.com/office/drawing/2014/main" id="{176D974E-BEC4-9499-E9DC-C17F8E3723F4}"/>
              </a:ext>
            </a:extLst>
          </p:cNvPr>
          <p:cNvPicPr>
            <a:picLocks noChangeAspect="1"/>
          </p:cNvPicPr>
          <p:nvPr/>
        </p:nvPicPr>
        <p:blipFill>
          <a:blip r:embed="rId3"/>
          <a:stretch>
            <a:fillRect/>
          </a:stretch>
        </p:blipFill>
        <p:spPr>
          <a:xfrm>
            <a:off x="5239675" y="184962"/>
            <a:ext cx="6735408" cy="3327672"/>
          </a:xfrm>
          <a:prstGeom prst="rect">
            <a:avLst/>
          </a:prstGeom>
        </p:spPr>
      </p:pic>
      <p:pic>
        <p:nvPicPr>
          <p:cNvPr id="7" name="Picture 6">
            <a:extLst>
              <a:ext uri="{FF2B5EF4-FFF2-40B4-BE49-F238E27FC236}">
                <a16:creationId xmlns:a16="http://schemas.microsoft.com/office/drawing/2014/main" id="{599BCA6F-9164-2270-1832-54C5873C26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3542" y="5812077"/>
            <a:ext cx="2458458" cy="1045923"/>
          </a:xfrm>
          <a:prstGeom prst="rect">
            <a:avLst/>
          </a:prstGeom>
        </p:spPr>
      </p:pic>
    </p:spTree>
    <p:extLst>
      <p:ext uri="{BB962C8B-B14F-4D97-AF65-F5344CB8AC3E}">
        <p14:creationId xmlns:p14="http://schemas.microsoft.com/office/powerpoint/2010/main" val="4273513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AFAA9-9145-B03A-F0A1-A15F912F5FC3}"/>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1156D129-5D9C-65FC-91DA-3EAC0078DC1E}"/>
              </a:ext>
            </a:extLst>
          </p:cNvPr>
          <p:cNvSpPr>
            <a:spLocks noGrp="1"/>
          </p:cNvSpPr>
          <p:nvPr>
            <p:ph idx="1"/>
          </p:nvPr>
        </p:nvSpPr>
        <p:spPr/>
        <p:txBody>
          <a:bodyPr>
            <a:normAutofit lnSpcReduction="10000"/>
          </a:bodyPr>
          <a:lstStyle/>
          <a:p>
            <a:r>
              <a:rPr lang="en-US" dirty="0"/>
              <a:t>There is no strong correlation between occupation and IAQ or between occupation and comfort Score. Because there is no detectable correlation, this might mean that the HVAC system works well. Even though when it is  crowded in the room, the room is able to maintain stable air quality and comfort levels.</a:t>
            </a:r>
          </a:p>
          <a:p>
            <a:r>
              <a:rPr lang="en-US" dirty="0"/>
              <a:t>Parameters like humidity and TVOC have direct impact to IAQ meanwhile temperature has direct impact to comfort score.</a:t>
            </a:r>
          </a:p>
          <a:p>
            <a:r>
              <a:rPr lang="en-US" dirty="0"/>
              <a:t>Based on the performance of the room, there is a room that has a better HVAC performance based on the data (assuming 0 error) like room with censor 32, even though this room has a high occupancy rate it still maintains a good IAQ and comfort score. </a:t>
            </a:r>
          </a:p>
        </p:txBody>
      </p:sp>
      <p:pic>
        <p:nvPicPr>
          <p:cNvPr id="4" name="Picture 3">
            <a:extLst>
              <a:ext uri="{FF2B5EF4-FFF2-40B4-BE49-F238E27FC236}">
                <a16:creationId xmlns:a16="http://schemas.microsoft.com/office/drawing/2014/main" id="{AF3F53A6-62F8-DB6A-AF00-42223455E5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3542" y="5812077"/>
            <a:ext cx="2458458" cy="1045923"/>
          </a:xfrm>
          <a:prstGeom prst="rect">
            <a:avLst/>
          </a:prstGeom>
        </p:spPr>
      </p:pic>
    </p:spTree>
    <p:extLst>
      <p:ext uri="{BB962C8B-B14F-4D97-AF65-F5344CB8AC3E}">
        <p14:creationId xmlns:p14="http://schemas.microsoft.com/office/powerpoint/2010/main" val="2120626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73685-E21F-C76C-847D-2C06823B28D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3A6A5AB-0848-FCFF-5464-5948396300AD}"/>
              </a:ext>
            </a:extLst>
          </p:cNvPr>
          <p:cNvSpPr>
            <a:spLocks noGrp="1"/>
          </p:cNvSpPr>
          <p:nvPr>
            <p:ph idx="1"/>
          </p:nvPr>
        </p:nvSpPr>
        <p:spPr>
          <a:xfrm>
            <a:off x="838200" y="1825625"/>
            <a:ext cx="10515600" cy="4229487"/>
          </a:xfrm>
        </p:spPr>
        <p:txBody>
          <a:bodyPr>
            <a:normAutofit fontScale="70000" lnSpcReduction="20000"/>
          </a:bodyPr>
          <a:lstStyle/>
          <a:p>
            <a:pPr marL="514350" indent="-514350">
              <a:buFont typeface="+mj-lt"/>
              <a:buAutoNum type="arabicPeriod"/>
            </a:pPr>
            <a:r>
              <a:rPr lang="en-US" dirty="0"/>
              <a:t>The correlation data suggests that occupancy has a weak relationship with both IAQ (Indoor Air Quality) and comfort score. This may be due to the HVAC systems functioning effectively, maintaining consistent IAQ and comfort levels regardless of occupancy variations.</a:t>
            </a:r>
          </a:p>
          <a:p>
            <a:pPr marL="514350" indent="-514350">
              <a:buFont typeface="+mj-lt"/>
              <a:buAutoNum type="arabicPeriod"/>
            </a:pPr>
            <a:r>
              <a:rPr lang="en-US" dirty="0"/>
              <a:t>Among the environmental parameters, IAQ shows the strongest positive correlation with humidity and TVOC, while comfort score has the strongest negative correlation with temperature.</a:t>
            </a:r>
          </a:p>
          <a:p>
            <a:pPr marL="514350" indent="-514350">
              <a:buFont typeface="+mj-lt"/>
              <a:buAutoNum type="arabicPeriod"/>
            </a:pPr>
            <a:r>
              <a:rPr lang="en-US" dirty="0"/>
              <a:t>The room monitored by </a:t>
            </a:r>
            <a:r>
              <a:rPr lang="en-US" dirty="0" err="1"/>
              <a:t>Multisensor</a:t>
            </a:r>
            <a:r>
              <a:rPr lang="en-US" dirty="0"/>
              <a:t> 32 recorded the highest occupancy rate but also had the lowest IAQ score. However, there is no clear pattern linking IAQ or comfort scores with occupancy rates. </a:t>
            </a:r>
          </a:p>
          <a:p>
            <a:pPr marL="514350" indent="-514350">
              <a:buFont typeface="+mj-lt"/>
              <a:buAutoNum type="arabicPeriod"/>
            </a:pPr>
            <a:r>
              <a:rPr lang="en-US" dirty="0"/>
              <a:t>Occupancy patterns indicate that Mondays have the highest rates during workdays, while weekends show the lowest. Among weekdays, Friday has the lowest occupancy. However, there is no clear pattern linking IAQ or comfort scores with occupancy rates.</a:t>
            </a:r>
          </a:p>
          <a:p>
            <a:pPr marL="514350" indent="-514350">
              <a:buFont typeface="+mj-lt"/>
              <a:buAutoNum type="arabicPeriod"/>
            </a:pPr>
            <a:r>
              <a:rPr lang="en-US" dirty="0"/>
              <a:t>Regarding data completeness, </a:t>
            </a:r>
            <a:r>
              <a:rPr lang="en-US" dirty="0" err="1"/>
              <a:t>Multisensor</a:t>
            </a:r>
            <a:r>
              <a:rPr lang="en-US" dirty="0"/>
              <a:t> 34 had the highest percentage of missing values (4.32%), while </a:t>
            </a:r>
            <a:r>
              <a:rPr lang="en-US" dirty="0" err="1"/>
              <a:t>Multisensor</a:t>
            </a:r>
            <a:r>
              <a:rPr lang="en-US" dirty="0"/>
              <a:t> 12 had the lowest (3.46%). The parameters most affected by missing data are CO₂, temperature, and light intensity.</a:t>
            </a:r>
          </a:p>
          <a:p>
            <a:pPr marL="514350" indent="-514350">
              <a:buFont typeface="+mj-lt"/>
              <a:buAutoNum type="arabicPeriod"/>
            </a:pPr>
            <a:endParaRPr lang="en-US" dirty="0"/>
          </a:p>
          <a:p>
            <a:pPr marL="514350" indent="-514350">
              <a:buFont typeface="+mj-lt"/>
              <a:buAutoNum type="arabicPeriod"/>
            </a:pPr>
            <a:endParaRPr lang="en-US" dirty="0"/>
          </a:p>
        </p:txBody>
      </p:sp>
      <p:pic>
        <p:nvPicPr>
          <p:cNvPr id="5" name="Picture 4">
            <a:extLst>
              <a:ext uri="{FF2B5EF4-FFF2-40B4-BE49-F238E27FC236}">
                <a16:creationId xmlns:a16="http://schemas.microsoft.com/office/drawing/2014/main" id="{3044B887-FE0B-D49B-AEB5-576F91545B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3542" y="5812077"/>
            <a:ext cx="2458458" cy="1045923"/>
          </a:xfrm>
          <a:prstGeom prst="rect">
            <a:avLst/>
          </a:prstGeom>
        </p:spPr>
      </p:pic>
    </p:spTree>
    <p:extLst>
      <p:ext uri="{BB962C8B-B14F-4D97-AF65-F5344CB8AC3E}">
        <p14:creationId xmlns:p14="http://schemas.microsoft.com/office/powerpoint/2010/main" val="1101620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E0E79-17F9-1AAE-6287-213528EB9029}"/>
              </a:ext>
            </a:extLst>
          </p:cNvPr>
          <p:cNvSpPr>
            <a:spLocks noGrp="1"/>
          </p:cNvSpPr>
          <p:nvPr>
            <p:ph type="title"/>
          </p:nvPr>
        </p:nvSpPr>
        <p:spPr/>
        <p:txBody>
          <a:bodyPr/>
          <a:lstStyle/>
          <a:p>
            <a:r>
              <a:rPr lang="en-US" dirty="0"/>
              <a:t>Recommendations</a:t>
            </a:r>
          </a:p>
        </p:txBody>
      </p:sp>
      <p:sp>
        <p:nvSpPr>
          <p:cNvPr id="4" name="Rectangle 1">
            <a:extLst>
              <a:ext uri="{FF2B5EF4-FFF2-40B4-BE49-F238E27FC236}">
                <a16:creationId xmlns:a16="http://schemas.microsoft.com/office/drawing/2014/main" id="{5FD8B7CC-7ED0-AE56-B02F-D81B7B09A924}"/>
              </a:ext>
            </a:extLst>
          </p:cNvPr>
          <p:cNvSpPr>
            <a:spLocks noGrp="1" noChangeArrowheads="1"/>
          </p:cNvSpPr>
          <p:nvPr>
            <p:ph idx="1"/>
          </p:nvPr>
        </p:nvSpPr>
        <p:spPr bwMode="auto">
          <a:xfrm>
            <a:off x="838200" y="1404376"/>
            <a:ext cx="10395857"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Investigate multi-sensor data with 0 comfort score for proper conversion.</a:t>
            </a:r>
          </a:p>
          <a:p>
            <a:pPr eaLnBrk="0" fontAlgn="base" hangingPunct="0">
              <a:lnSpc>
                <a:spcPct val="100000"/>
              </a:lnSpc>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Improve sensor accuracy and placement to support reliable action.</a:t>
            </a:r>
          </a:p>
          <a:p>
            <a:pPr eaLnBrk="0" fontAlgn="base" hangingPunct="0">
              <a:lnSpc>
                <a:spcPct val="100000"/>
              </a:lnSpc>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Integrate energy usage and threshold data for optimization and efficiency.</a:t>
            </a:r>
          </a:p>
          <a:p>
            <a:pPr eaLnBrk="0" fontAlgn="base" hangingPunct="0">
              <a:lnSpc>
                <a:spcPct val="100000"/>
              </a:lnSpc>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Analyze high-occupancy rooms with good IAQ and comfort scores as benchmarks for other spaces.</a:t>
            </a:r>
          </a:p>
        </p:txBody>
      </p:sp>
      <p:pic>
        <p:nvPicPr>
          <p:cNvPr id="5" name="Picture 4">
            <a:extLst>
              <a:ext uri="{FF2B5EF4-FFF2-40B4-BE49-F238E27FC236}">
                <a16:creationId xmlns:a16="http://schemas.microsoft.com/office/drawing/2014/main" id="{425B614E-E418-F18C-785D-9797CEF66F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3542" y="5812077"/>
            <a:ext cx="2458458" cy="1045923"/>
          </a:xfrm>
          <a:prstGeom prst="rect">
            <a:avLst/>
          </a:prstGeom>
        </p:spPr>
      </p:pic>
    </p:spTree>
    <p:extLst>
      <p:ext uri="{BB962C8B-B14F-4D97-AF65-F5344CB8AC3E}">
        <p14:creationId xmlns:p14="http://schemas.microsoft.com/office/powerpoint/2010/main" val="3926322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81E01-0FB3-8733-0355-DD307C91185B}"/>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6B3C37F7-D2B5-F271-9369-98C5C9CBE782}"/>
              </a:ext>
            </a:extLst>
          </p:cNvPr>
          <p:cNvSpPr>
            <a:spLocks noGrp="1"/>
          </p:cNvSpPr>
          <p:nvPr>
            <p:ph idx="1"/>
          </p:nvPr>
        </p:nvSpPr>
        <p:spPr>
          <a:xfrm>
            <a:off x="838200" y="1825625"/>
            <a:ext cx="4785986" cy="4249498"/>
          </a:xfrm>
        </p:spPr>
        <p:txBody>
          <a:bodyPr>
            <a:normAutofit fontScale="92500" lnSpcReduction="10000"/>
          </a:bodyPr>
          <a:lstStyle/>
          <a:p>
            <a:pPr>
              <a:lnSpc>
                <a:spcPct val="100000"/>
              </a:lnSpc>
              <a:spcAft>
                <a:spcPts val="800"/>
              </a:spcAft>
              <a:buNone/>
            </a:pPr>
            <a:r>
              <a:rPr lang="en-US" sz="2400" kern="100" dirty="0">
                <a:solidFill>
                  <a:srgbClr val="252525"/>
                </a:solidFill>
                <a:effectLst/>
                <a:latin typeface="Arial" panose="020B0604020202020204" pitchFamily="34" charset="0"/>
                <a:ea typeface="Arial" panose="020B0604020202020204" pitchFamily="34" charset="0"/>
                <a:cs typeface="Times New Roman" panose="02020603050405020304" pitchFamily="18" charset="0"/>
              </a:rPr>
              <a:t>1. Background</a:t>
            </a:r>
            <a:endParaRPr lang="en-US" sz="2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0000"/>
              </a:lnSpc>
              <a:spcAft>
                <a:spcPts val="800"/>
              </a:spcAft>
              <a:buNone/>
            </a:pPr>
            <a:r>
              <a:rPr lang="en-US" sz="2400" kern="100" dirty="0">
                <a:solidFill>
                  <a:srgbClr val="252525"/>
                </a:solidFill>
                <a:effectLst/>
                <a:latin typeface="Arial" panose="020B0604020202020204" pitchFamily="34" charset="0"/>
                <a:ea typeface="Arial" panose="020B0604020202020204" pitchFamily="34" charset="0"/>
                <a:cs typeface="Times New Roman" panose="02020603050405020304" pitchFamily="18" charset="0"/>
              </a:rPr>
              <a:t>2. Objective</a:t>
            </a:r>
            <a:endParaRPr lang="en-US" sz="2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0000"/>
              </a:lnSpc>
              <a:spcAft>
                <a:spcPts val="800"/>
              </a:spcAft>
              <a:buNone/>
            </a:pPr>
            <a:r>
              <a:rPr lang="en-US" sz="2400" kern="100" dirty="0">
                <a:solidFill>
                  <a:srgbClr val="252525"/>
                </a:solidFill>
                <a:effectLst/>
                <a:latin typeface="Arial" panose="020B0604020202020204" pitchFamily="34" charset="0"/>
                <a:ea typeface="Arial" panose="020B0604020202020204" pitchFamily="34" charset="0"/>
                <a:cs typeface="Times New Roman" panose="02020603050405020304" pitchFamily="18" charset="0"/>
              </a:rPr>
              <a:t>3. Research Questions</a:t>
            </a:r>
            <a:endParaRPr lang="en-US" sz="2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0000"/>
              </a:lnSpc>
              <a:spcAft>
                <a:spcPts val="800"/>
              </a:spcAft>
              <a:buNone/>
            </a:pPr>
            <a:r>
              <a:rPr lang="en-US" sz="2400" kern="100" dirty="0">
                <a:solidFill>
                  <a:srgbClr val="252525"/>
                </a:solidFill>
                <a:effectLst/>
                <a:latin typeface="Arial" panose="020B0604020202020204" pitchFamily="34" charset="0"/>
                <a:ea typeface="Arial" panose="020B0604020202020204" pitchFamily="34" charset="0"/>
                <a:cs typeface="Times New Roman" panose="02020603050405020304" pitchFamily="18" charset="0"/>
              </a:rPr>
              <a:t>4. </a:t>
            </a:r>
            <a:r>
              <a:rPr lang="en-US" sz="2400" kern="100" dirty="0">
                <a:solidFill>
                  <a:srgbClr val="252525"/>
                </a:solidFill>
                <a:latin typeface="Arial" panose="020B0604020202020204" pitchFamily="34" charset="0"/>
                <a:ea typeface="Arial" panose="020B0604020202020204" pitchFamily="34" charset="0"/>
                <a:cs typeface="Times New Roman" panose="02020603050405020304" pitchFamily="18" charset="0"/>
              </a:rPr>
              <a:t>Material and </a:t>
            </a:r>
            <a:r>
              <a:rPr lang="en-US" sz="2400" kern="100" dirty="0">
                <a:solidFill>
                  <a:srgbClr val="252525"/>
                </a:solidFill>
                <a:effectLst/>
                <a:latin typeface="Arial" panose="020B0604020202020204" pitchFamily="34" charset="0"/>
                <a:ea typeface="Arial" panose="020B0604020202020204" pitchFamily="34" charset="0"/>
                <a:cs typeface="Times New Roman" panose="02020603050405020304" pitchFamily="18" charset="0"/>
              </a:rPr>
              <a:t>Methodology</a:t>
            </a:r>
            <a:endParaRPr lang="en-US" sz="2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0000"/>
              </a:lnSpc>
              <a:spcAft>
                <a:spcPts val="800"/>
              </a:spcAft>
              <a:buNone/>
            </a:pPr>
            <a:r>
              <a:rPr lang="en-US" sz="2400" kern="100" dirty="0">
                <a:solidFill>
                  <a:srgbClr val="252525"/>
                </a:solidFill>
                <a:effectLst/>
                <a:latin typeface="Arial" panose="020B0604020202020204" pitchFamily="34" charset="0"/>
                <a:ea typeface="Arial" panose="020B0604020202020204" pitchFamily="34" charset="0"/>
                <a:cs typeface="Times New Roman" panose="02020603050405020304" pitchFamily="18" charset="0"/>
              </a:rPr>
              <a:t>5. Results</a:t>
            </a:r>
          </a:p>
          <a:p>
            <a:pPr>
              <a:lnSpc>
                <a:spcPct val="100000"/>
              </a:lnSpc>
              <a:spcAft>
                <a:spcPts val="800"/>
              </a:spcAft>
              <a:buNone/>
            </a:pPr>
            <a:r>
              <a:rPr lang="en-US" sz="2400" kern="100" dirty="0">
                <a:solidFill>
                  <a:srgbClr val="252525"/>
                </a:solidFill>
                <a:effectLst/>
                <a:latin typeface="Arial" panose="020B0604020202020204" pitchFamily="34" charset="0"/>
                <a:ea typeface="Arial" panose="020B0604020202020204" pitchFamily="34" charset="0"/>
                <a:cs typeface="Times New Roman" panose="02020603050405020304" pitchFamily="18" charset="0"/>
              </a:rPr>
              <a:t>6. Discussion</a:t>
            </a:r>
            <a:endParaRPr lang="en-US" sz="2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0000"/>
              </a:lnSpc>
              <a:spcAft>
                <a:spcPts val="800"/>
              </a:spcAft>
              <a:buNone/>
            </a:pPr>
            <a:r>
              <a:rPr lang="en-US" sz="2400" kern="100" dirty="0">
                <a:solidFill>
                  <a:srgbClr val="252525"/>
                </a:solidFill>
                <a:latin typeface="Arial" panose="020B0604020202020204" pitchFamily="34" charset="0"/>
                <a:ea typeface="Arial" panose="020B0604020202020204" pitchFamily="34" charset="0"/>
                <a:cs typeface="Times New Roman" panose="02020603050405020304" pitchFamily="18" charset="0"/>
              </a:rPr>
              <a:t>7</a:t>
            </a:r>
            <a:r>
              <a:rPr lang="en-US" sz="2400" kern="100" dirty="0">
                <a:solidFill>
                  <a:srgbClr val="252525"/>
                </a:solidFill>
                <a:effectLst/>
                <a:latin typeface="Arial" panose="020B0604020202020204" pitchFamily="34" charset="0"/>
                <a:ea typeface="Arial" panose="020B0604020202020204" pitchFamily="34" charset="0"/>
                <a:cs typeface="Times New Roman" panose="02020603050405020304" pitchFamily="18" charset="0"/>
              </a:rPr>
              <a:t>. Conclusion</a:t>
            </a:r>
            <a:endParaRPr lang="en-US" sz="2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0000"/>
              </a:lnSpc>
              <a:spcAft>
                <a:spcPts val="800"/>
              </a:spcAft>
              <a:buNone/>
            </a:pPr>
            <a:r>
              <a:rPr lang="en-US" sz="2400" kern="100" dirty="0">
                <a:solidFill>
                  <a:srgbClr val="252525"/>
                </a:solidFill>
                <a:latin typeface="Arial" panose="020B0604020202020204" pitchFamily="34" charset="0"/>
                <a:ea typeface="Arial" panose="020B0604020202020204" pitchFamily="34" charset="0"/>
                <a:cs typeface="Times New Roman" panose="02020603050405020304" pitchFamily="18" charset="0"/>
              </a:rPr>
              <a:t>8</a:t>
            </a:r>
            <a:r>
              <a:rPr lang="en-US" sz="2400" kern="100" dirty="0">
                <a:solidFill>
                  <a:srgbClr val="252525"/>
                </a:solidFill>
                <a:effectLst/>
                <a:latin typeface="Arial" panose="020B0604020202020204" pitchFamily="34" charset="0"/>
                <a:ea typeface="Arial" panose="020B0604020202020204" pitchFamily="34" charset="0"/>
                <a:cs typeface="Times New Roman" panose="02020603050405020304" pitchFamily="18" charset="0"/>
              </a:rPr>
              <a:t>. Recommendation</a:t>
            </a:r>
            <a:endParaRPr lang="en-US" sz="2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BB6EC486-B75A-75B4-FC43-76D6AB616C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3542" y="5812077"/>
            <a:ext cx="2458458" cy="1045923"/>
          </a:xfrm>
          <a:prstGeom prst="rect">
            <a:avLst/>
          </a:prstGeom>
        </p:spPr>
      </p:pic>
    </p:spTree>
    <p:extLst>
      <p:ext uri="{BB962C8B-B14F-4D97-AF65-F5344CB8AC3E}">
        <p14:creationId xmlns:p14="http://schemas.microsoft.com/office/powerpoint/2010/main" val="2806908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2AAB0-8240-5076-B63B-291E49685F17}"/>
              </a:ext>
            </a:extLst>
          </p:cNvPr>
          <p:cNvSpPr>
            <a:spLocks noGrp="1"/>
          </p:cNvSpPr>
          <p:nvPr>
            <p:ph type="title"/>
          </p:nvPr>
        </p:nvSpPr>
        <p:spPr/>
        <p:txBody>
          <a:bodyPr/>
          <a:lstStyle/>
          <a:p>
            <a:r>
              <a:rPr lang="en-US" dirty="0"/>
              <a:t>1. Background</a:t>
            </a:r>
          </a:p>
        </p:txBody>
      </p:sp>
      <p:pic>
        <p:nvPicPr>
          <p:cNvPr id="1026" name="Picture 2" descr="INDOOR AIR QUALITY: LET'S CLEAR THE AIR! - DP Wolff">
            <a:extLst>
              <a:ext uri="{FF2B5EF4-FFF2-40B4-BE49-F238E27FC236}">
                <a16:creationId xmlns:a16="http://schemas.microsoft.com/office/drawing/2014/main" id="{EBDA385E-7F5E-137A-4755-8442CF4284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515" y="2972058"/>
            <a:ext cx="1678615" cy="12882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mfortable Icon Thin Linear ...">
            <a:extLst>
              <a:ext uri="{FF2B5EF4-FFF2-40B4-BE49-F238E27FC236}">
                <a16:creationId xmlns:a16="http://schemas.microsoft.com/office/drawing/2014/main" id="{94522230-FD5E-7820-31D8-B844708037E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6439"/>
          <a:stretch/>
        </p:blipFill>
        <p:spPr bwMode="auto">
          <a:xfrm>
            <a:off x="5951130" y="2972058"/>
            <a:ext cx="1429194" cy="12882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50,700+ Stress Meeting Stock Photos, Pictures &amp; Royalty-Free Images -  iStock | Success, Presentation, Man gym">
            <a:extLst>
              <a:ext uri="{FF2B5EF4-FFF2-40B4-BE49-F238E27FC236}">
                <a16:creationId xmlns:a16="http://schemas.microsoft.com/office/drawing/2014/main" id="{908E7909-C2BE-DC11-9EAC-18BC9FE0EC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972058"/>
            <a:ext cx="2372833" cy="159352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onference room Teamwork success concept">
            <a:extLst>
              <a:ext uri="{FF2B5EF4-FFF2-40B4-BE49-F238E27FC236}">
                <a16:creationId xmlns:a16="http://schemas.microsoft.com/office/drawing/2014/main" id="{FC4D594C-C24D-7BC3-50AC-63A8FE914E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34042" y="2887255"/>
            <a:ext cx="2574963" cy="171352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umb down symbol. Human hand icon ...">
            <a:extLst>
              <a:ext uri="{FF2B5EF4-FFF2-40B4-BE49-F238E27FC236}">
                <a16:creationId xmlns:a16="http://schemas.microsoft.com/office/drawing/2014/main" id="{85519346-F3B6-A185-2CA5-FFFBE1B2521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312"/>
          <a:stretch/>
        </p:blipFill>
        <p:spPr bwMode="auto">
          <a:xfrm>
            <a:off x="1471722" y="1564834"/>
            <a:ext cx="1105788" cy="114366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Nice Icon PNG Images, Vectors Free ...">
            <a:extLst>
              <a:ext uri="{FF2B5EF4-FFF2-40B4-BE49-F238E27FC236}">
                <a16:creationId xmlns:a16="http://schemas.microsoft.com/office/drawing/2014/main" id="{3AD320EA-DCAF-E723-2F5C-CE2D78070C0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64810" y="1329679"/>
            <a:ext cx="1344464" cy="134446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20 Slow Thinker Royalty-Free Images ...">
            <a:extLst>
              <a:ext uri="{FF2B5EF4-FFF2-40B4-BE49-F238E27FC236}">
                <a16:creationId xmlns:a16="http://schemas.microsoft.com/office/drawing/2014/main" id="{8171899C-7BC2-FD4C-7038-0384C0F9E474}"/>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b="11556"/>
          <a:stretch/>
        </p:blipFill>
        <p:spPr bwMode="auto">
          <a:xfrm>
            <a:off x="835568" y="4600776"/>
            <a:ext cx="894854" cy="85372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ick - Free smileys icons">
            <a:extLst>
              <a:ext uri="{FF2B5EF4-FFF2-40B4-BE49-F238E27FC236}">
                <a16:creationId xmlns:a16="http://schemas.microsoft.com/office/drawing/2014/main" id="{D837B055-8396-1D46-0107-214E0CE4C62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30422" y="4738929"/>
            <a:ext cx="660562" cy="66056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Discomfort Dither Icon Simple Vector ...">
            <a:extLst>
              <a:ext uri="{FF2B5EF4-FFF2-40B4-BE49-F238E27FC236}">
                <a16:creationId xmlns:a16="http://schemas.microsoft.com/office/drawing/2014/main" id="{828B84EF-3D38-6B49-2747-A8830FE7F1A3}"/>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9604" t="8067" r="13910" b="7840"/>
          <a:stretch/>
        </p:blipFill>
        <p:spPr bwMode="auto">
          <a:xfrm>
            <a:off x="2499029" y="4699144"/>
            <a:ext cx="712004" cy="84443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11+ Thousand Absence Icon Royalty-Free ...">
            <a:extLst>
              <a:ext uri="{FF2B5EF4-FFF2-40B4-BE49-F238E27FC236}">
                <a16:creationId xmlns:a16="http://schemas.microsoft.com/office/drawing/2014/main" id="{248FDDAB-D789-5416-E028-BB774111B03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65849" y="5454502"/>
            <a:ext cx="894854" cy="894854"/>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Bad Reputation Icon PNG Images, Vectors ...">
            <a:extLst>
              <a:ext uri="{FF2B5EF4-FFF2-40B4-BE49-F238E27FC236}">
                <a16:creationId xmlns:a16="http://schemas.microsoft.com/office/drawing/2014/main" id="{44FF6E73-4A41-2BBA-9693-C283A67F4BB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51158" y="5618816"/>
            <a:ext cx="712004" cy="71200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VAC systems buildings and utilities concept icon Stock Vector Image &amp; Art  - Alamy">
            <a:extLst>
              <a:ext uri="{FF2B5EF4-FFF2-40B4-BE49-F238E27FC236}">
                <a16:creationId xmlns:a16="http://schemas.microsoft.com/office/drawing/2014/main" id="{5AE5219E-71BA-3FE5-E3C8-5C1F0B46DD59}"/>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b="20466"/>
          <a:stretch/>
        </p:blipFill>
        <p:spPr bwMode="auto">
          <a:xfrm>
            <a:off x="5194389" y="4488125"/>
            <a:ext cx="1513481" cy="1487466"/>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156EF146-D0CF-968F-4DC8-8F1E1320B6E2}"/>
              </a:ext>
            </a:extLst>
          </p:cNvPr>
          <p:cNvSpPr/>
          <p:nvPr/>
        </p:nvSpPr>
        <p:spPr>
          <a:xfrm>
            <a:off x="7380324" y="3744015"/>
            <a:ext cx="820302" cy="379625"/>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24735222-F96C-FE90-634A-2935CA0F8F58}"/>
              </a:ext>
            </a:extLst>
          </p:cNvPr>
          <p:cNvSpPr/>
          <p:nvPr/>
        </p:nvSpPr>
        <p:spPr>
          <a:xfrm>
            <a:off x="3496849" y="3768578"/>
            <a:ext cx="820302" cy="379625"/>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217E09C-B067-D940-6F44-B13BDD5A4CB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526713" y="5694350"/>
            <a:ext cx="2458458" cy="1045923"/>
          </a:xfrm>
          <a:prstGeom prst="rect">
            <a:avLst/>
          </a:prstGeom>
        </p:spPr>
      </p:pic>
    </p:spTree>
    <p:extLst>
      <p:ext uri="{BB962C8B-B14F-4D97-AF65-F5344CB8AC3E}">
        <p14:creationId xmlns:p14="http://schemas.microsoft.com/office/powerpoint/2010/main" val="549733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ED56F6-3A61-2DCF-A47C-48EB997E31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4714" y="6140163"/>
            <a:ext cx="1687286" cy="717837"/>
          </a:xfrm>
          <a:prstGeom prst="rect">
            <a:avLst/>
          </a:prstGeom>
        </p:spPr>
      </p:pic>
      <p:sp>
        <p:nvSpPr>
          <p:cNvPr id="2" name="Title 1">
            <a:extLst>
              <a:ext uri="{FF2B5EF4-FFF2-40B4-BE49-F238E27FC236}">
                <a16:creationId xmlns:a16="http://schemas.microsoft.com/office/drawing/2014/main" id="{DD106BB1-56D4-D92B-D105-86CDE35EC01B}"/>
              </a:ext>
            </a:extLst>
          </p:cNvPr>
          <p:cNvSpPr>
            <a:spLocks noGrp="1"/>
          </p:cNvSpPr>
          <p:nvPr>
            <p:ph type="title"/>
          </p:nvPr>
        </p:nvSpPr>
        <p:spPr/>
        <p:txBody>
          <a:bodyPr/>
          <a:lstStyle/>
          <a:p>
            <a:r>
              <a:rPr lang="en-US" dirty="0"/>
              <a:t>Ideal Range for Each Parameter</a:t>
            </a:r>
          </a:p>
        </p:txBody>
      </p:sp>
      <p:graphicFrame>
        <p:nvGraphicFramePr>
          <p:cNvPr id="4" name="Content Placeholder 3">
            <a:extLst>
              <a:ext uri="{FF2B5EF4-FFF2-40B4-BE49-F238E27FC236}">
                <a16:creationId xmlns:a16="http://schemas.microsoft.com/office/drawing/2014/main" id="{823E6CFF-313C-0149-43A1-634A60113E6D}"/>
              </a:ext>
            </a:extLst>
          </p:cNvPr>
          <p:cNvGraphicFramePr>
            <a:graphicFrameLocks noGrp="1"/>
          </p:cNvGraphicFramePr>
          <p:nvPr>
            <p:ph idx="1"/>
            <p:extLst>
              <p:ext uri="{D42A27DB-BD31-4B8C-83A1-F6EECF244321}">
                <p14:modId xmlns:p14="http://schemas.microsoft.com/office/powerpoint/2010/main" val="241985696"/>
              </p:ext>
            </p:extLst>
          </p:nvPr>
        </p:nvGraphicFramePr>
        <p:xfrm>
          <a:off x="838201" y="1668149"/>
          <a:ext cx="9868786" cy="4369786"/>
        </p:xfrm>
        <a:graphic>
          <a:graphicData uri="http://schemas.openxmlformats.org/drawingml/2006/table">
            <a:tbl>
              <a:tblPr>
                <a:tableStyleId>{616DA210-FB5B-4158-B5E0-FEB733F419BA}</a:tableStyleId>
              </a:tblPr>
              <a:tblGrid>
                <a:gridCol w="1369071">
                  <a:extLst>
                    <a:ext uri="{9D8B030D-6E8A-4147-A177-3AD203B41FA5}">
                      <a16:colId xmlns:a16="http://schemas.microsoft.com/office/drawing/2014/main" val="1411217302"/>
                    </a:ext>
                  </a:extLst>
                </a:gridCol>
                <a:gridCol w="2892264">
                  <a:extLst>
                    <a:ext uri="{9D8B030D-6E8A-4147-A177-3AD203B41FA5}">
                      <a16:colId xmlns:a16="http://schemas.microsoft.com/office/drawing/2014/main" val="3404328604"/>
                    </a:ext>
                  </a:extLst>
                </a:gridCol>
                <a:gridCol w="5607451">
                  <a:extLst>
                    <a:ext uri="{9D8B030D-6E8A-4147-A177-3AD203B41FA5}">
                      <a16:colId xmlns:a16="http://schemas.microsoft.com/office/drawing/2014/main" val="4249921219"/>
                    </a:ext>
                  </a:extLst>
                </a:gridCol>
              </a:tblGrid>
              <a:tr h="255961">
                <a:tc>
                  <a:txBody>
                    <a:bodyPr/>
                    <a:lstStyle/>
                    <a:p>
                      <a:r>
                        <a:rPr lang="en-US" sz="1300"/>
                        <a:t>Parameter</a:t>
                      </a:r>
                      <a:endParaRPr lang="en-US" sz="1300" dirty="0"/>
                    </a:p>
                  </a:txBody>
                  <a:tcPr marL="63990" marR="63990" marT="31995" marB="31995" anchor="ctr"/>
                </a:tc>
                <a:tc>
                  <a:txBody>
                    <a:bodyPr/>
                    <a:lstStyle/>
                    <a:p>
                      <a:r>
                        <a:rPr lang="fr-FR" sz="1300"/>
                        <a:t>Ideal Range (Comfort/IAQ Zone)</a:t>
                      </a:r>
                      <a:endParaRPr lang="fr-FR" sz="1300" dirty="0"/>
                    </a:p>
                  </a:txBody>
                  <a:tcPr marL="63990" marR="63990" marT="31995" marB="31995" anchor="ctr"/>
                </a:tc>
                <a:tc>
                  <a:txBody>
                    <a:bodyPr/>
                    <a:lstStyle/>
                    <a:p>
                      <a:r>
                        <a:rPr lang="en-US" sz="1300" dirty="0"/>
                        <a:t>Insight</a:t>
                      </a:r>
                    </a:p>
                  </a:txBody>
                  <a:tcPr marL="63990" marR="63990" marT="31995" marB="31995" anchor="ctr"/>
                </a:tc>
                <a:extLst>
                  <a:ext uri="{0D108BD9-81ED-4DB2-BD59-A6C34878D82A}">
                    <a16:rowId xmlns:a16="http://schemas.microsoft.com/office/drawing/2014/main" val="4277719919"/>
                  </a:ext>
                </a:extLst>
              </a:tr>
              <a:tr h="447932">
                <a:tc>
                  <a:txBody>
                    <a:bodyPr/>
                    <a:lstStyle/>
                    <a:p>
                      <a:r>
                        <a:rPr lang="en-US" sz="1300" b="1"/>
                        <a:t>Temperature</a:t>
                      </a:r>
                      <a:endParaRPr lang="en-US" sz="1300" dirty="0"/>
                    </a:p>
                  </a:txBody>
                  <a:tcPr marL="63990" marR="63990" marT="31995" marB="31995" anchor="ctr"/>
                </a:tc>
                <a:tc>
                  <a:txBody>
                    <a:bodyPr/>
                    <a:lstStyle/>
                    <a:p>
                      <a:r>
                        <a:rPr lang="en-US" sz="1300" b="1"/>
                        <a:t>21–24°C</a:t>
                      </a:r>
                      <a:r>
                        <a:rPr lang="en-US" sz="1300"/>
                        <a:t> (70–75°F)</a:t>
                      </a:r>
                    </a:p>
                  </a:txBody>
                  <a:tcPr marL="63990" marR="63990" marT="31995" marB="31995" anchor="ctr"/>
                </a:tc>
                <a:tc>
                  <a:txBody>
                    <a:bodyPr/>
                    <a:lstStyle/>
                    <a:p>
                      <a:r>
                        <a:rPr lang="en-US" sz="1300" dirty="0"/>
                        <a:t>Thermal comfort — too cold or hot reduces productivity</a:t>
                      </a:r>
                    </a:p>
                  </a:txBody>
                  <a:tcPr marL="63990" marR="63990" marT="31995" marB="31995" anchor="ctr"/>
                </a:tc>
                <a:extLst>
                  <a:ext uri="{0D108BD9-81ED-4DB2-BD59-A6C34878D82A}">
                    <a16:rowId xmlns:a16="http://schemas.microsoft.com/office/drawing/2014/main" val="2816726766"/>
                  </a:ext>
                </a:extLst>
              </a:tr>
              <a:tr h="447932">
                <a:tc>
                  <a:txBody>
                    <a:bodyPr/>
                    <a:lstStyle/>
                    <a:p>
                      <a:r>
                        <a:rPr lang="en-US" sz="1300" b="1"/>
                        <a:t>Humidity</a:t>
                      </a:r>
                      <a:endParaRPr lang="en-US" sz="1300"/>
                    </a:p>
                  </a:txBody>
                  <a:tcPr marL="63990" marR="63990" marT="31995" marB="31995" anchor="ctr"/>
                </a:tc>
                <a:tc>
                  <a:txBody>
                    <a:bodyPr/>
                    <a:lstStyle/>
                    <a:p>
                      <a:r>
                        <a:rPr lang="en-US" sz="1300" b="1"/>
                        <a:t>40–60% RH</a:t>
                      </a:r>
                      <a:endParaRPr lang="en-US" sz="1300"/>
                    </a:p>
                  </a:txBody>
                  <a:tcPr marL="63990" marR="63990" marT="31995" marB="31995" anchor="ctr"/>
                </a:tc>
                <a:tc>
                  <a:txBody>
                    <a:bodyPr/>
                    <a:lstStyle/>
                    <a:p>
                      <a:r>
                        <a:rPr lang="en-US" sz="1300" dirty="0"/>
                        <a:t>Prevents mold, dry air, discomfort, supports respiratory health</a:t>
                      </a:r>
                    </a:p>
                  </a:txBody>
                  <a:tcPr marL="63990" marR="63990" marT="31995" marB="31995" anchor="ctr"/>
                </a:tc>
                <a:extLst>
                  <a:ext uri="{0D108BD9-81ED-4DB2-BD59-A6C34878D82A}">
                    <a16:rowId xmlns:a16="http://schemas.microsoft.com/office/drawing/2014/main" val="1435732093"/>
                  </a:ext>
                </a:extLst>
              </a:tr>
              <a:tr h="255961">
                <a:tc>
                  <a:txBody>
                    <a:bodyPr/>
                    <a:lstStyle/>
                    <a:p>
                      <a:r>
                        <a:rPr lang="en-US" sz="1300" b="1"/>
                        <a:t>Lightintensity</a:t>
                      </a:r>
                      <a:endParaRPr lang="en-US" sz="1300"/>
                    </a:p>
                  </a:txBody>
                  <a:tcPr marL="63990" marR="63990" marT="31995" marB="31995" anchor="ctr"/>
                </a:tc>
                <a:tc>
                  <a:txBody>
                    <a:bodyPr/>
                    <a:lstStyle/>
                    <a:p>
                      <a:r>
                        <a:rPr lang="en-US" sz="1300" b="1"/>
                        <a:t>300–500 lux</a:t>
                      </a:r>
                      <a:r>
                        <a:rPr lang="en-US" sz="1300"/>
                        <a:t> (general office work)</a:t>
                      </a:r>
                    </a:p>
                  </a:txBody>
                  <a:tcPr marL="63990" marR="63990" marT="31995" marB="31995" anchor="ctr"/>
                </a:tc>
                <a:tc>
                  <a:txBody>
                    <a:bodyPr/>
                    <a:lstStyle/>
                    <a:p>
                      <a:r>
                        <a:rPr lang="en-US" sz="1300"/>
                        <a:t>Eye comfort, alertness, productivity</a:t>
                      </a:r>
                    </a:p>
                  </a:txBody>
                  <a:tcPr marL="63990" marR="63990" marT="31995" marB="31995" anchor="ctr"/>
                </a:tc>
                <a:extLst>
                  <a:ext uri="{0D108BD9-81ED-4DB2-BD59-A6C34878D82A}">
                    <a16:rowId xmlns:a16="http://schemas.microsoft.com/office/drawing/2014/main" val="2147285387"/>
                  </a:ext>
                </a:extLst>
              </a:tr>
              <a:tr h="447932">
                <a:tc>
                  <a:txBody>
                    <a:bodyPr/>
                    <a:lstStyle/>
                    <a:p>
                      <a:r>
                        <a:rPr lang="en-US" sz="1300" b="1"/>
                        <a:t>CO₂</a:t>
                      </a:r>
                      <a:endParaRPr lang="en-US" sz="1300"/>
                    </a:p>
                  </a:txBody>
                  <a:tcPr marL="63990" marR="63990" marT="31995" marB="31995" anchor="ctr"/>
                </a:tc>
                <a:tc>
                  <a:txBody>
                    <a:bodyPr/>
                    <a:lstStyle/>
                    <a:p>
                      <a:r>
                        <a:rPr lang="en-US" sz="1300" b="1"/>
                        <a:t>&lt; 1000 ppm</a:t>
                      </a:r>
                      <a:endParaRPr lang="en-US" sz="1300"/>
                    </a:p>
                  </a:txBody>
                  <a:tcPr marL="63990" marR="63990" marT="31995" marB="31995" anchor="ctr"/>
                </a:tc>
                <a:tc>
                  <a:txBody>
                    <a:bodyPr/>
                    <a:lstStyle/>
                    <a:p>
                      <a:r>
                        <a:rPr lang="en-US" sz="1300" dirty="0"/>
                        <a:t>Higher = poor ventilation; 1000–1200 ppm is the warning zone</a:t>
                      </a:r>
                    </a:p>
                  </a:txBody>
                  <a:tcPr marL="63990" marR="63990" marT="31995" marB="31995" anchor="ctr"/>
                </a:tc>
                <a:extLst>
                  <a:ext uri="{0D108BD9-81ED-4DB2-BD59-A6C34878D82A}">
                    <a16:rowId xmlns:a16="http://schemas.microsoft.com/office/drawing/2014/main" val="2638553786"/>
                  </a:ext>
                </a:extLst>
              </a:tr>
              <a:tr h="447932">
                <a:tc>
                  <a:txBody>
                    <a:bodyPr/>
                    <a:lstStyle/>
                    <a:p>
                      <a:r>
                        <a:rPr lang="en-US" sz="1300" b="1"/>
                        <a:t>eCO₂</a:t>
                      </a:r>
                      <a:endParaRPr lang="en-US" sz="1300"/>
                    </a:p>
                  </a:txBody>
                  <a:tcPr marL="63990" marR="63990" marT="31995" marB="31995" anchor="ctr"/>
                </a:tc>
                <a:tc>
                  <a:txBody>
                    <a:bodyPr/>
                    <a:lstStyle/>
                    <a:p>
                      <a:r>
                        <a:rPr lang="en-US" sz="1300" b="1"/>
                        <a:t>&lt; 1000 ppm</a:t>
                      </a:r>
                      <a:r>
                        <a:rPr lang="en-US" sz="1300"/>
                        <a:t> (proxy)</a:t>
                      </a:r>
                    </a:p>
                  </a:txBody>
                  <a:tcPr marL="63990" marR="63990" marT="31995" marB="31995" anchor="ctr"/>
                </a:tc>
                <a:tc>
                  <a:txBody>
                    <a:bodyPr/>
                    <a:lstStyle/>
                    <a:p>
                      <a:r>
                        <a:rPr lang="en-US" sz="1300"/>
                        <a:t>Follows same logic as direct CO₂; higher = reduced air quality</a:t>
                      </a:r>
                      <a:endParaRPr lang="en-US" sz="1300" dirty="0"/>
                    </a:p>
                  </a:txBody>
                  <a:tcPr marL="63990" marR="63990" marT="31995" marB="31995" anchor="ctr"/>
                </a:tc>
                <a:extLst>
                  <a:ext uri="{0D108BD9-81ED-4DB2-BD59-A6C34878D82A}">
                    <a16:rowId xmlns:a16="http://schemas.microsoft.com/office/drawing/2014/main" val="3583549958"/>
                  </a:ext>
                </a:extLst>
              </a:tr>
              <a:tr h="447932">
                <a:tc>
                  <a:txBody>
                    <a:bodyPr/>
                    <a:lstStyle/>
                    <a:p>
                      <a:r>
                        <a:rPr lang="en-US" sz="1300" b="1"/>
                        <a:t>TVOC</a:t>
                      </a:r>
                      <a:endParaRPr lang="en-US" sz="1300"/>
                    </a:p>
                  </a:txBody>
                  <a:tcPr marL="63990" marR="63990" marT="31995" marB="31995" anchor="ctr"/>
                </a:tc>
                <a:tc>
                  <a:txBody>
                    <a:bodyPr/>
                    <a:lstStyle/>
                    <a:p>
                      <a:r>
                        <a:rPr lang="en-US" sz="1300" b="1" dirty="0"/>
                        <a:t>&lt; 300 ppb</a:t>
                      </a:r>
                      <a:endParaRPr lang="en-US" sz="1300" dirty="0"/>
                    </a:p>
                  </a:txBody>
                  <a:tcPr marL="63990" marR="63990" marT="31995" marB="31995" anchor="ctr"/>
                </a:tc>
                <a:tc>
                  <a:txBody>
                    <a:bodyPr/>
                    <a:lstStyle/>
                    <a:p>
                      <a:r>
                        <a:rPr lang="en-US" sz="1300" dirty="0"/>
                        <a:t>Low VOCs = healthy environment, less eye/respiratory irritation</a:t>
                      </a:r>
                    </a:p>
                  </a:txBody>
                  <a:tcPr marL="63990" marR="63990" marT="31995" marB="31995" anchor="ctr"/>
                </a:tc>
                <a:extLst>
                  <a:ext uri="{0D108BD9-81ED-4DB2-BD59-A6C34878D82A}">
                    <a16:rowId xmlns:a16="http://schemas.microsoft.com/office/drawing/2014/main" val="3790512565"/>
                  </a:ext>
                </a:extLst>
              </a:tr>
              <a:tr h="447932">
                <a:tc>
                  <a:txBody>
                    <a:bodyPr/>
                    <a:lstStyle/>
                    <a:p>
                      <a:r>
                        <a:rPr lang="en-US" sz="1300" b="1"/>
                        <a:t>IAQ Index</a:t>
                      </a:r>
                      <a:endParaRPr lang="en-US" sz="1300"/>
                    </a:p>
                  </a:txBody>
                  <a:tcPr marL="63990" marR="63990" marT="31995" marB="31995" anchor="ctr"/>
                </a:tc>
                <a:tc>
                  <a:txBody>
                    <a:bodyPr/>
                    <a:lstStyle/>
                    <a:p>
                      <a:r>
                        <a:rPr lang="en-US" sz="1300" b="1" dirty="0"/>
                        <a:t>0–100</a:t>
                      </a:r>
                      <a:r>
                        <a:rPr lang="en-US" sz="1300" dirty="0"/>
                        <a:t> (Good), </a:t>
                      </a:r>
                      <a:r>
                        <a:rPr lang="en-US" sz="1300" b="1" dirty="0"/>
                        <a:t>100–150</a:t>
                      </a:r>
                      <a:r>
                        <a:rPr lang="en-US" sz="1300" dirty="0"/>
                        <a:t> (Moderate)</a:t>
                      </a:r>
                    </a:p>
                  </a:txBody>
                  <a:tcPr marL="63990" marR="63990" marT="31995" marB="31995" anchor="ctr"/>
                </a:tc>
                <a:tc>
                  <a:txBody>
                    <a:bodyPr/>
                    <a:lstStyle/>
                    <a:p>
                      <a:r>
                        <a:rPr lang="en-US" sz="1300" dirty="0"/>
                        <a:t>Above 150 = poor air quality (ranges may vary). </a:t>
                      </a:r>
                      <a:r>
                        <a:rPr lang="en-US" sz="1300" b="1" dirty="0"/>
                        <a:t>Lower number, better IAQ.</a:t>
                      </a:r>
                    </a:p>
                  </a:txBody>
                  <a:tcPr marL="63990" marR="63990" marT="31995" marB="31995" anchor="ctr"/>
                </a:tc>
                <a:extLst>
                  <a:ext uri="{0D108BD9-81ED-4DB2-BD59-A6C34878D82A}">
                    <a16:rowId xmlns:a16="http://schemas.microsoft.com/office/drawing/2014/main" val="697864052"/>
                  </a:ext>
                </a:extLst>
              </a:tr>
              <a:tr h="255961">
                <a:tc>
                  <a:txBody>
                    <a:bodyPr/>
                    <a:lstStyle/>
                    <a:p>
                      <a:r>
                        <a:rPr lang="en-US" sz="1300" b="1"/>
                        <a:t>Movement</a:t>
                      </a:r>
                      <a:endParaRPr lang="en-US" sz="1300"/>
                    </a:p>
                  </a:txBody>
                  <a:tcPr marL="63990" marR="63990" marT="31995" marB="31995" anchor="ctr"/>
                </a:tc>
                <a:tc>
                  <a:txBody>
                    <a:bodyPr/>
                    <a:lstStyle/>
                    <a:p>
                      <a:r>
                        <a:rPr lang="en-US" sz="1300"/>
                        <a:t>N/A (binary)</a:t>
                      </a:r>
                    </a:p>
                  </a:txBody>
                  <a:tcPr marL="63990" marR="63990" marT="31995" marB="31995" anchor="ctr"/>
                </a:tc>
                <a:tc>
                  <a:txBody>
                    <a:bodyPr/>
                    <a:lstStyle/>
                    <a:p>
                      <a:r>
                        <a:rPr lang="en-US" sz="1300" dirty="0"/>
                        <a:t>Used to infer presence/occupancy</a:t>
                      </a:r>
                    </a:p>
                  </a:txBody>
                  <a:tcPr marL="63990" marR="63990" marT="31995" marB="31995" anchor="ctr"/>
                </a:tc>
                <a:extLst>
                  <a:ext uri="{0D108BD9-81ED-4DB2-BD59-A6C34878D82A}">
                    <a16:rowId xmlns:a16="http://schemas.microsoft.com/office/drawing/2014/main" val="2350746414"/>
                  </a:ext>
                </a:extLst>
              </a:tr>
              <a:tr h="447932">
                <a:tc>
                  <a:txBody>
                    <a:bodyPr/>
                    <a:lstStyle/>
                    <a:p>
                      <a:r>
                        <a:rPr lang="en-US" sz="1300" b="1"/>
                        <a:t>Occupancy</a:t>
                      </a:r>
                      <a:endParaRPr lang="en-US" sz="1300"/>
                    </a:p>
                  </a:txBody>
                  <a:tcPr marL="63990" marR="63990" marT="31995" marB="31995" anchor="ctr"/>
                </a:tc>
                <a:tc>
                  <a:txBody>
                    <a:bodyPr/>
                    <a:lstStyle/>
                    <a:p>
                      <a:r>
                        <a:rPr lang="en-US" sz="1300" dirty="0"/>
                        <a:t>N/A (binary)</a:t>
                      </a:r>
                    </a:p>
                  </a:txBody>
                  <a:tcPr marL="63990" marR="63990" marT="31995" marB="31995" anchor="ctr"/>
                </a:tc>
                <a:tc>
                  <a:txBody>
                    <a:bodyPr/>
                    <a:lstStyle/>
                    <a:p>
                      <a:r>
                        <a:rPr lang="en-US" sz="1300" dirty="0"/>
                        <a:t>Presence detection for ventilation, energy, usage optimization</a:t>
                      </a:r>
                    </a:p>
                  </a:txBody>
                  <a:tcPr marL="63990" marR="63990" marT="31995" marB="31995" anchor="ctr"/>
                </a:tc>
                <a:extLst>
                  <a:ext uri="{0D108BD9-81ED-4DB2-BD59-A6C34878D82A}">
                    <a16:rowId xmlns:a16="http://schemas.microsoft.com/office/drawing/2014/main" val="2174329743"/>
                  </a:ext>
                </a:extLst>
              </a:tr>
              <a:tr h="447932">
                <a:tc>
                  <a:txBody>
                    <a:bodyPr/>
                    <a:lstStyle/>
                    <a:p>
                      <a:r>
                        <a:rPr lang="en-US" sz="1300" b="1"/>
                        <a:t>Comfort_score</a:t>
                      </a:r>
                      <a:endParaRPr lang="en-US" sz="1300"/>
                    </a:p>
                  </a:txBody>
                  <a:tcPr marL="63990" marR="63990" marT="31995" marB="31995" anchor="ctr"/>
                </a:tc>
                <a:tc>
                  <a:txBody>
                    <a:bodyPr/>
                    <a:lstStyle/>
                    <a:p>
                      <a:r>
                        <a:rPr lang="en-US" sz="1300" b="1" dirty="0"/>
                        <a:t>8–10 (ideal)</a:t>
                      </a:r>
                      <a:endParaRPr lang="en-US" sz="1300" dirty="0"/>
                    </a:p>
                  </a:txBody>
                  <a:tcPr marL="63990" marR="63990" marT="31995" marB="31995" anchor="ctr"/>
                </a:tc>
                <a:tc>
                  <a:txBody>
                    <a:bodyPr/>
                    <a:lstStyle/>
                    <a:p>
                      <a:r>
                        <a:rPr lang="en-US" sz="1300" dirty="0"/>
                        <a:t>Custom metric — higher = more comfortable</a:t>
                      </a:r>
                    </a:p>
                  </a:txBody>
                  <a:tcPr marL="63990" marR="63990" marT="31995" marB="31995" anchor="ctr"/>
                </a:tc>
                <a:extLst>
                  <a:ext uri="{0D108BD9-81ED-4DB2-BD59-A6C34878D82A}">
                    <a16:rowId xmlns:a16="http://schemas.microsoft.com/office/drawing/2014/main" val="2969203068"/>
                  </a:ext>
                </a:extLst>
              </a:tr>
            </a:tbl>
          </a:graphicData>
        </a:graphic>
      </p:graphicFrame>
    </p:spTree>
    <p:extLst>
      <p:ext uri="{BB962C8B-B14F-4D97-AF65-F5344CB8AC3E}">
        <p14:creationId xmlns:p14="http://schemas.microsoft.com/office/powerpoint/2010/main" val="928587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7D6C7-AC28-158E-60A8-A4421B22770A}"/>
              </a:ext>
            </a:extLst>
          </p:cNvPr>
          <p:cNvSpPr>
            <a:spLocks noGrp="1"/>
          </p:cNvSpPr>
          <p:nvPr>
            <p:ph type="title"/>
          </p:nvPr>
        </p:nvSpPr>
        <p:spPr/>
        <p:txBody>
          <a:bodyPr/>
          <a:lstStyle/>
          <a:p>
            <a:r>
              <a:rPr lang="en-US" dirty="0"/>
              <a:t>2. Objective</a:t>
            </a:r>
          </a:p>
        </p:txBody>
      </p:sp>
      <p:sp>
        <p:nvSpPr>
          <p:cNvPr id="3" name="Content Placeholder 2">
            <a:extLst>
              <a:ext uri="{FF2B5EF4-FFF2-40B4-BE49-F238E27FC236}">
                <a16:creationId xmlns:a16="http://schemas.microsoft.com/office/drawing/2014/main" id="{FB9907D5-F95B-F990-EF24-A3E94301198B}"/>
              </a:ext>
            </a:extLst>
          </p:cNvPr>
          <p:cNvSpPr>
            <a:spLocks noGrp="1"/>
          </p:cNvSpPr>
          <p:nvPr>
            <p:ph idx="1"/>
          </p:nvPr>
        </p:nvSpPr>
        <p:spPr>
          <a:xfrm>
            <a:off x="838200" y="1825625"/>
            <a:ext cx="10515600" cy="1810710"/>
          </a:xfrm>
        </p:spPr>
        <p:txBody>
          <a:bodyPr>
            <a:normAutofit/>
          </a:bodyPr>
          <a:lstStyle/>
          <a:p>
            <a:pPr marL="0" indent="0">
              <a:buNone/>
            </a:pPr>
            <a:r>
              <a:rPr lang="en-US" kern="100" dirty="0">
                <a:solidFill>
                  <a:srgbClr val="252525"/>
                </a:solidFill>
                <a:effectLst/>
                <a:latin typeface="Arial" panose="020B0604020202020204" pitchFamily="34" charset="0"/>
                <a:ea typeface="Arial" panose="020B0604020202020204" pitchFamily="34" charset="0"/>
                <a:cs typeface="Times New Roman" panose="02020603050405020304" pitchFamily="18" charset="0"/>
              </a:rPr>
              <a:t>To analyze the impact of occupancy on indoor air quality and comfort score, and to identify strategies for improving both parameters</a:t>
            </a:r>
            <a:endParaRPr lang="en-US"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5D139D9-DF71-066E-BE64-0730A74736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3542" y="5812077"/>
            <a:ext cx="2458458" cy="1045923"/>
          </a:xfrm>
          <a:prstGeom prst="rect">
            <a:avLst/>
          </a:prstGeom>
        </p:spPr>
      </p:pic>
    </p:spTree>
    <p:extLst>
      <p:ext uri="{BB962C8B-B14F-4D97-AF65-F5344CB8AC3E}">
        <p14:creationId xmlns:p14="http://schemas.microsoft.com/office/powerpoint/2010/main" val="4255684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AE47E-0F3E-40A1-AEE3-7EFA02597C40}"/>
              </a:ext>
            </a:extLst>
          </p:cNvPr>
          <p:cNvSpPr>
            <a:spLocks noGrp="1"/>
          </p:cNvSpPr>
          <p:nvPr>
            <p:ph type="title"/>
          </p:nvPr>
        </p:nvSpPr>
        <p:spPr/>
        <p:txBody>
          <a:bodyPr/>
          <a:lstStyle/>
          <a:p>
            <a:r>
              <a:rPr lang="en-US" dirty="0"/>
              <a:t>3. Research Questions</a:t>
            </a:r>
          </a:p>
        </p:txBody>
      </p:sp>
      <p:sp>
        <p:nvSpPr>
          <p:cNvPr id="3" name="Content Placeholder 2">
            <a:extLst>
              <a:ext uri="{FF2B5EF4-FFF2-40B4-BE49-F238E27FC236}">
                <a16:creationId xmlns:a16="http://schemas.microsoft.com/office/drawing/2014/main" id="{2294078E-FEC0-4498-E4CD-8CD59BD1B58B}"/>
              </a:ext>
            </a:extLst>
          </p:cNvPr>
          <p:cNvSpPr>
            <a:spLocks noGrp="1"/>
          </p:cNvSpPr>
          <p:nvPr>
            <p:ph idx="1"/>
          </p:nvPr>
        </p:nvSpPr>
        <p:spPr/>
        <p:txBody>
          <a:bodyPr>
            <a:normAutofit fontScale="85000" lnSpcReduction="20000"/>
          </a:bodyPr>
          <a:lstStyle/>
          <a:p>
            <a:pPr marL="0" indent="0">
              <a:buNone/>
            </a:pPr>
            <a:r>
              <a:rPr lang="en-US" dirty="0"/>
              <a:t>How does occupancy affect the indoor air quality and comfort score, and what measures can be implemented to improve them?</a:t>
            </a:r>
          </a:p>
          <a:p>
            <a:pPr marL="0" indent="0">
              <a:buNone/>
            </a:pPr>
            <a:r>
              <a:rPr lang="en-US" dirty="0"/>
              <a:t>Sub-research questions:</a:t>
            </a:r>
          </a:p>
          <a:p>
            <a:pPr marL="514350" indent="-514350">
              <a:buAutoNum type="arabicPeriod"/>
            </a:pPr>
            <a:r>
              <a:rPr lang="en-US" dirty="0"/>
              <a:t>What are the key patterns and trends observed between the Indoor Air Quality (IAQ), comfort score, and occupancy rate?</a:t>
            </a:r>
          </a:p>
          <a:p>
            <a:pPr marL="514350" indent="-514350">
              <a:buAutoNum type="arabicPeriod"/>
            </a:pPr>
            <a:r>
              <a:rPr lang="en-US" dirty="0"/>
              <a:t>How do environmental parameters affect the IAQ and comfort score?</a:t>
            </a:r>
          </a:p>
          <a:p>
            <a:pPr marL="514350" indent="-514350">
              <a:buAutoNum type="arabicPeriod"/>
            </a:pPr>
            <a:r>
              <a:rPr lang="en-US" dirty="0"/>
              <a:t>How is the occupancy rate in each room, and what are the IAQ and comfort score within that room?</a:t>
            </a:r>
          </a:p>
          <a:p>
            <a:pPr marL="514350" indent="-514350">
              <a:buAutoNum type="arabicPeriod"/>
            </a:pPr>
            <a:r>
              <a:rPr lang="en-US" dirty="0"/>
              <a:t>How is the occupancy through time, and what are the IAQ and comfort score within that room?</a:t>
            </a:r>
          </a:p>
          <a:p>
            <a:pPr marL="514350" indent="-514350">
              <a:buAutoNum type="arabicPeriod"/>
            </a:pPr>
            <a:r>
              <a:rPr lang="en-US" dirty="0"/>
              <a:t>Which sensor has the most missing data, and which parameter is most affected by missing values?</a:t>
            </a:r>
          </a:p>
          <a:p>
            <a:pPr marL="514350" indent="-514350">
              <a:buAutoNum type="arabicPeriod"/>
            </a:pPr>
            <a:endParaRPr lang="en-US" dirty="0"/>
          </a:p>
        </p:txBody>
      </p:sp>
      <p:pic>
        <p:nvPicPr>
          <p:cNvPr id="4" name="Picture 3">
            <a:extLst>
              <a:ext uri="{FF2B5EF4-FFF2-40B4-BE49-F238E27FC236}">
                <a16:creationId xmlns:a16="http://schemas.microsoft.com/office/drawing/2014/main" id="{323C592C-5E9D-060E-06AF-9211749BCD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2028" y="5654001"/>
            <a:ext cx="2458458" cy="1045923"/>
          </a:xfrm>
          <a:prstGeom prst="rect">
            <a:avLst/>
          </a:prstGeom>
        </p:spPr>
      </p:pic>
    </p:spTree>
    <p:extLst>
      <p:ext uri="{BB962C8B-B14F-4D97-AF65-F5344CB8AC3E}">
        <p14:creationId xmlns:p14="http://schemas.microsoft.com/office/powerpoint/2010/main" val="837290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1E9F9-3652-2D2F-FA0F-454D0787F923}"/>
              </a:ext>
            </a:extLst>
          </p:cNvPr>
          <p:cNvSpPr>
            <a:spLocks noGrp="1"/>
          </p:cNvSpPr>
          <p:nvPr>
            <p:ph type="title"/>
          </p:nvPr>
        </p:nvSpPr>
        <p:spPr/>
        <p:txBody>
          <a:bodyPr/>
          <a:lstStyle/>
          <a:p>
            <a:r>
              <a:rPr lang="en-US" dirty="0"/>
              <a:t>4. Material and Methodology</a:t>
            </a:r>
          </a:p>
        </p:txBody>
      </p:sp>
      <p:sp>
        <p:nvSpPr>
          <p:cNvPr id="3" name="Content Placeholder 2">
            <a:extLst>
              <a:ext uri="{FF2B5EF4-FFF2-40B4-BE49-F238E27FC236}">
                <a16:creationId xmlns:a16="http://schemas.microsoft.com/office/drawing/2014/main" id="{F980EAD9-B2F1-3EE1-D2F2-9D2E20DBF179}"/>
              </a:ext>
            </a:extLst>
          </p:cNvPr>
          <p:cNvSpPr>
            <a:spLocks noGrp="1"/>
          </p:cNvSpPr>
          <p:nvPr>
            <p:ph idx="1"/>
          </p:nvPr>
        </p:nvSpPr>
        <p:spPr>
          <a:xfrm>
            <a:off x="838200" y="1506703"/>
            <a:ext cx="10028274" cy="694291"/>
          </a:xfrm>
        </p:spPr>
        <p:txBody>
          <a:bodyPr>
            <a:normAutofit/>
          </a:bodyPr>
          <a:lstStyle/>
          <a:p>
            <a:pPr marL="0" indent="0">
              <a:buNone/>
            </a:pPr>
            <a:r>
              <a:rPr lang="en-US" dirty="0"/>
              <a:t>The following tables shows the parameters, the total data, and unit.</a:t>
            </a:r>
          </a:p>
        </p:txBody>
      </p:sp>
      <p:graphicFrame>
        <p:nvGraphicFramePr>
          <p:cNvPr id="8" name="Object 7">
            <a:extLst>
              <a:ext uri="{FF2B5EF4-FFF2-40B4-BE49-F238E27FC236}">
                <a16:creationId xmlns:a16="http://schemas.microsoft.com/office/drawing/2014/main" id="{E5A1E353-6527-8558-E07C-312BA56C4E74}"/>
              </a:ext>
            </a:extLst>
          </p:cNvPr>
          <p:cNvGraphicFramePr>
            <a:graphicFrameLocks noChangeAspect="1"/>
          </p:cNvGraphicFramePr>
          <p:nvPr>
            <p:extLst>
              <p:ext uri="{D42A27DB-BD31-4B8C-83A1-F6EECF244321}">
                <p14:modId xmlns:p14="http://schemas.microsoft.com/office/powerpoint/2010/main" val="1852858753"/>
              </p:ext>
            </p:extLst>
          </p:nvPr>
        </p:nvGraphicFramePr>
        <p:xfrm>
          <a:off x="999830" y="2119940"/>
          <a:ext cx="4008105" cy="3498992"/>
        </p:xfrm>
        <a:graphic>
          <a:graphicData uri="http://schemas.openxmlformats.org/presentationml/2006/ole">
            <mc:AlternateContent xmlns:mc="http://schemas.openxmlformats.org/markup-compatibility/2006">
              <mc:Choice xmlns:v="urn:schemas-microsoft-com:vml" Requires="v">
                <p:oleObj name="Worksheet" r:id="rId2" imgW="2749710" imgH="2400300" progId="Excel.Sheet.12">
                  <p:embed/>
                </p:oleObj>
              </mc:Choice>
              <mc:Fallback>
                <p:oleObj name="Worksheet" r:id="rId2" imgW="2749710" imgH="2400300" progId="Excel.Sheet.12">
                  <p:embed/>
                  <p:pic>
                    <p:nvPicPr>
                      <p:cNvPr id="0" name=""/>
                      <p:cNvPicPr/>
                      <p:nvPr/>
                    </p:nvPicPr>
                    <p:blipFill>
                      <a:blip r:embed="rId3"/>
                      <a:stretch>
                        <a:fillRect/>
                      </a:stretch>
                    </p:blipFill>
                    <p:spPr>
                      <a:xfrm>
                        <a:off x="999830" y="2119940"/>
                        <a:ext cx="4008105" cy="3498992"/>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33DEB46C-8788-B9D2-1365-3473A7384B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9371" y="5618932"/>
            <a:ext cx="2458458" cy="1045923"/>
          </a:xfrm>
          <a:prstGeom prst="rect">
            <a:avLst/>
          </a:prstGeom>
        </p:spPr>
      </p:pic>
    </p:spTree>
    <p:extLst>
      <p:ext uri="{BB962C8B-B14F-4D97-AF65-F5344CB8AC3E}">
        <p14:creationId xmlns:p14="http://schemas.microsoft.com/office/powerpoint/2010/main" val="1335232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a:extLst>
              <a:ext uri="{FF2B5EF4-FFF2-40B4-BE49-F238E27FC236}">
                <a16:creationId xmlns:a16="http://schemas.microsoft.com/office/drawing/2014/main" id="{9DCAC998-8B3B-D5B4-CDDE-CB20B841F531}"/>
              </a:ext>
            </a:extLst>
          </p:cNvPr>
          <p:cNvGraphicFramePr>
            <a:graphicFrameLocks noChangeAspect="1"/>
          </p:cNvGraphicFramePr>
          <p:nvPr>
            <p:extLst>
              <p:ext uri="{D42A27DB-BD31-4B8C-83A1-F6EECF244321}">
                <p14:modId xmlns:p14="http://schemas.microsoft.com/office/powerpoint/2010/main" val="1618493793"/>
              </p:ext>
            </p:extLst>
          </p:nvPr>
        </p:nvGraphicFramePr>
        <p:xfrm>
          <a:off x="1160206" y="2328250"/>
          <a:ext cx="2098453" cy="2499067"/>
        </p:xfrm>
        <a:graphic>
          <a:graphicData uri="http://schemas.openxmlformats.org/presentationml/2006/ole">
            <mc:AlternateContent xmlns:mc="http://schemas.openxmlformats.org/markup-compatibility/2006">
              <mc:Choice xmlns:v="urn:schemas-microsoft-com:vml" Requires="v">
                <p:oleObj name="Worksheet" r:id="rId2" imgW="1397148" imgH="1663656" progId="Excel.Sheet.12">
                  <p:embed/>
                </p:oleObj>
              </mc:Choice>
              <mc:Fallback>
                <p:oleObj name="Worksheet" r:id="rId2" imgW="1397148" imgH="1663656" progId="Excel.Sheet.12">
                  <p:embed/>
                  <p:pic>
                    <p:nvPicPr>
                      <p:cNvPr id="0" name=""/>
                      <p:cNvPicPr/>
                      <p:nvPr/>
                    </p:nvPicPr>
                    <p:blipFill>
                      <a:blip r:embed="rId3"/>
                      <a:stretch>
                        <a:fillRect/>
                      </a:stretch>
                    </p:blipFill>
                    <p:spPr>
                      <a:xfrm>
                        <a:off x="1160206" y="2328250"/>
                        <a:ext cx="2098453" cy="2499067"/>
                      </a:xfrm>
                      <a:prstGeom prst="rect">
                        <a:avLst/>
                      </a:prstGeom>
                    </p:spPr>
                  </p:pic>
                </p:oleObj>
              </mc:Fallback>
            </mc:AlternateContent>
          </a:graphicData>
        </a:graphic>
      </p:graphicFrame>
      <p:sp>
        <p:nvSpPr>
          <p:cNvPr id="9" name="Content Placeholder 2">
            <a:extLst>
              <a:ext uri="{FF2B5EF4-FFF2-40B4-BE49-F238E27FC236}">
                <a16:creationId xmlns:a16="http://schemas.microsoft.com/office/drawing/2014/main" id="{8D9A2A51-47DD-97E2-0E89-64F7033F2957}"/>
              </a:ext>
            </a:extLst>
          </p:cNvPr>
          <p:cNvSpPr>
            <a:spLocks noGrp="1"/>
          </p:cNvSpPr>
          <p:nvPr>
            <p:ph idx="1"/>
          </p:nvPr>
        </p:nvSpPr>
        <p:spPr>
          <a:xfrm>
            <a:off x="1014608" y="1340919"/>
            <a:ext cx="10339191" cy="1200262"/>
          </a:xfrm>
        </p:spPr>
        <p:txBody>
          <a:bodyPr/>
          <a:lstStyle/>
          <a:p>
            <a:pPr marL="0" indent="0">
              <a:buNone/>
            </a:pPr>
            <a:r>
              <a:rPr lang="en-US" dirty="0"/>
              <a:t>There are 8 different </a:t>
            </a:r>
            <a:r>
              <a:rPr lang="en-US" dirty="0" err="1"/>
              <a:t>multisensors</a:t>
            </a:r>
            <a:r>
              <a:rPr lang="en-US" dirty="0"/>
              <a:t> and it is assumed that each sensor is placed in a different room. </a:t>
            </a:r>
          </a:p>
        </p:txBody>
      </p:sp>
      <p:pic>
        <p:nvPicPr>
          <p:cNvPr id="2" name="Picture 1">
            <a:extLst>
              <a:ext uri="{FF2B5EF4-FFF2-40B4-BE49-F238E27FC236}">
                <a16:creationId xmlns:a16="http://schemas.microsoft.com/office/drawing/2014/main" id="{CD09C174-F5AB-E545-6E29-A5DB8D381E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8485" y="5692334"/>
            <a:ext cx="2458458" cy="1045923"/>
          </a:xfrm>
          <a:prstGeom prst="rect">
            <a:avLst/>
          </a:prstGeom>
        </p:spPr>
      </p:pic>
    </p:spTree>
    <p:extLst>
      <p:ext uri="{BB962C8B-B14F-4D97-AF65-F5344CB8AC3E}">
        <p14:creationId xmlns:p14="http://schemas.microsoft.com/office/powerpoint/2010/main" val="3945013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005D13-501D-8C41-CD78-EF30F8567B12}"/>
              </a:ext>
            </a:extLst>
          </p:cNvPr>
          <p:cNvSpPr>
            <a:spLocks noGrp="1"/>
          </p:cNvSpPr>
          <p:nvPr>
            <p:ph type="title"/>
          </p:nvPr>
        </p:nvSpPr>
        <p:spPr/>
        <p:txBody>
          <a:bodyPr/>
          <a:lstStyle/>
          <a:p>
            <a:r>
              <a:rPr lang="en-US" dirty="0"/>
              <a:t>Methodology</a:t>
            </a:r>
          </a:p>
        </p:txBody>
      </p:sp>
      <p:sp>
        <p:nvSpPr>
          <p:cNvPr id="5" name="Content Placeholder 4">
            <a:extLst>
              <a:ext uri="{FF2B5EF4-FFF2-40B4-BE49-F238E27FC236}">
                <a16:creationId xmlns:a16="http://schemas.microsoft.com/office/drawing/2014/main" id="{10AFC2A2-0C29-6B88-E45D-9D8AC789512A}"/>
              </a:ext>
            </a:extLst>
          </p:cNvPr>
          <p:cNvSpPr>
            <a:spLocks noGrp="1"/>
          </p:cNvSpPr>
          <p:nvPr>
            <p:ph idx="1"/>
          </p:nvPr>
        </p:nvSpPr>
        <p:spPr>
          <a:xfrm>
            <a:off x="838200" y="1825625"/>
            <a:ext cx="10515600" cy="3723405"/>
          </a:xfrm>
        </p:spPr>
        <p:txBody>
          <a:bodyPr/>
          <a:lstStyle/>
          <a:p>
            <a:pPr marL="514350" indent="-514350">
              <a:buAutoNum type="arabicPeriod"/>
            </a:pPr>
            <a:r>
              <a:rPr lang="en-US" dirty="0"/>
              <a:t>Data loading</a:t>
            </a:r>
          </a:p>
          <a:p>
            <a:pPr marL="514350" indent="-514350">
              <a:buAutoNum type="arabicPeriod"/>
            </a:pPr>
            <a:r>
              <a:rPr lang="en-US" dirty="0"/>
              <a:t>Initial Data Inspection </a:t>
            </a:r>
          </a:p>
          <a:p>
            <a:pPr marL="514350" indent="-514350">
              <a:buAutoNum type="arabicPeriod"/>
            </a:pPr>
            <a:r>
              <a:rPr lang="en-US" dirty="0"/>
              <a:t>Data Cleaning </a:t>
            </a:r>
          </a:p>
          <a:p>
            <a:pPr marL="514350" indent="-514350">
              <a:buAutoNum type="arabicPeriod"/>
            </a:pPr>
            <a:r>
              <a:rPr lang="en-US" dirty="0"/>
              <a:t>Data Transformation </a:t>
            </a:r>
          </a:p>
          <a:p>
            <a:pPr marL="514350" indent="-514350">
              <a:buAutoNum type="arabicPeriod"/>
            </a:pPr>
            <a:r>
              <a:rPr lang="en-US" dirty="0"/>
              <a:t>Exploratory Data Analysis </a:t>
            </a:r>
          </a:p>
          <a:p>
            <a:pPr marL="514350" indent="-514350">
              <a:buAutoNum type="arabicPeriod"/>
            </a:pPr>
            <a:r>
              <a:rPr lang="en-US" dirty="0"/>
              <a:t>Data Visualization</a:t>
            </a:r>
          </a:p>
          <a:p>
            <a:pPr marL="514350" indent="-514350">
              <a:buAutoNum type="arabicPeriod"/>
            </a:pPr>
            <a:r>
              <a:rPr lang="en-US" dirty="0"/>
              <a:t>Data Analysis</a:t>
            </a:r>
          </a:p>
          <a:p>
            <a:pPr marL="0" indent="0">
              <a:buNone/>
            </a:pPr>
            <a:endParaRPr lang="en-US" dirty="0"/>
          </a:p>
          <a:p>
            <a:pPr marL="514350" indent="-514350">
              <a:buAutoNum type="arabicPeriod"/>
            </a:pPr>
            <a:endParaRPr lang="en-US" dirty="0"/>
          </a:p>
        </p:txBody>
      </p:sp>
      <p:pic>
        <p:nvPicPr>
          <p:cNvPr id="2" name="Picture 1">
            <a:extLst>
              <a:ext uri="{FF2B5EF4-FFF2-40B4-BE49-F238E27FC236}">
                <a16:creationId xmlns:a16="http://schemas.microsoft.com/office/drawing/2014/main" id="{14598B22-6F95-9174-D341-8752C8ADA2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3542" y="5812077"/>
            <a:ext cx="2458458" cy="1045923"/>
          </a:xfrm>
          <a:prstGeom prst="rect">
            <a:avLst/>
          </a:prstGeom>
        </p:spPr>
      </p:pic>
    </p:spTree>
    <p:extLst>
      <p:ext uri="{BB962C8B-B14F-4D97-AF65-F5344CB8AC3E}">
        <p14:creationId xmlns:p14="http://schemas.microsoft.com/office/powerpoint/2010/main" val="258079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3963</TotalTime>
  <Words>1275</Words>
  <Application>Microsoft Office PowerPoint</Application>
  <PresentationFormat>Widescreen</PresentationFormat>
  <Paragraphs>111</Paragraphs>
  <Slides>18</Slides>
  <Notes>10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3" baseType="lpstr">
      <vt:lpstr>Arial</vt:lpstr>
      <vt:lpstr>Calibri</vt:lpstr>
      <vt:lpstr>Calibri Light</vt:lpstr>
      <vt:lpstr>Office Theme</vt:lpstr>
      <vt:lpstr>Worksheet</vt:lpstr>
      <vt:lpstr>Indoor Air Quality for Smart Building Management</vt:lpstr>
      <vt:lpstr>Outline</vt:lpstr>
      <vt:lpstr>1. Background</vt:lpstr>
      <vt:lpstr>Ideal Range for Each Parameter</vt:lpstr>
      <vt:lpstr>2. Objective</vt:lpstr>
      <vt:lpstr>3. Research Questions</vt:lpstr>
      <vt:lpstr>4. Material and Methodology</vt:lpstr>
      <vt:lpstr>PowerPoint Presentation</vt:lpstr>
      <vt:lpstr>Methodology</vt:lpstr>
      <vt:lpstr>Results</vt:lpstr>
      <vt:lpstr>PowerPoint Presentation</vt:lpstr>
      <vt:lpstr>PowerPoint Presentation</vt:lpstr>
      <vt:lpstr>PowerPoint Presentation</vt:lpstr>
      <vt:lpstr>PowerPoint Presentation</vt:lpstr>
      <vt:lpstr>PowerPoint Presentation</vt:lpstr>
      <vt:lpstr>Discussion</vt:lpstr>
      <vt:lpstr>Conclusion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Vista Dwi Yulianti</dc:creator>
  <cp:lastModifiedBy>Vista Dwi Yulianti</cp:lastModifiedBy>
  <cp:revision>27</cp:revision>
  <dcterms:created xsi:type="dcterms:W3CDTF">2025-04-18T09:55:48Z</dcterms:created>
  <dcterms:modified xsi:type="dcterms:W3CDTF">2025-04-23T10:36:15Z</dcterms:modified>
</cp:coreProperties>
</file>