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64" r:id="rId3"/>
    <p:sldId id="257" r:id="rId4"/>
    <p:sldId id="269" r:id="rId5"/>
    <p:sldId id="279" r:id="rId6"/>
    <p:sldId id="261" r:id="rId7"/>
    <p:sldId id="278" r:id="rId8"/>
    <p:sldId id="268" r:id="rId9"/>
    <p:sldId id="271" r:id="rId10"/>
    <p:sldId id="272" r:id="rId11"/>
    <p:sldId id="273" r:id="rId12"/>
    <p:sldId id="274"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89" autoAdjust="0"/>
  </p:normalViewPr>
  <p:slideViewPr>
    <p:cSldViewPr snapToGrid="0">
      <p:cViewPr varScale="1">
        <p:scale>
          <a:sx n="99" d="100"/>
          <a:sy n="99"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F4870-EB92-4DB6-A8BE-F7812C448FC1}"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3D109-EA6E-4E9F-B6C2-7EF4E5CFCBF3}" type="slidenum">
              <a:rPr lang="en-US" smtClean="0"/>
              <a:t>‹#›</a:t>
            </a:fld>
            <a:endParaRPr lang="en-US"/>
          </a:p>
        </p:txBody>
      </p:sp>
    </p:spTree>
    <p:extLst>
      <p:ext uri="{BB962C8B-B14F-4D97-AF65-F5344CB8AC3E}">
        <p14:creationId xmlns:p14="http://schemas.microsoft.com/office/powerpoint/2010/main" val="112783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Tim sales, Selia, come approach me and  ask the data and analysis to solve this. She said Vista, can you help me to solve this problem.</a:t>
            </a:r>
            <a:br>
              <a:rPr lang="en-US" dirty="0"/>
            </a:br>
            <a:r>
              <a:rPr lang="en-US" dirty="0"/>
              <a:t>1. Identify top-selling products</a:t>
            </a:r>
          </a:p>
          <a:p>
            <a:pPr marL="0" indent="0">
              <a:buNone/>
            </a:pPr>
            <a:r>
              <a:rPr lang="en-US" dirty="0"/>
              <a:t>2. Compare how different brands are performing</a:t>
            </a:r>
          </a:p>
          <a:p>
            <a:pPr marL="0" indent="0">
              <a:buNone/>
            </a:pPr>
            <a:r>
              <a:rPr lang="en-US" dirty="0"/>
              <a:t>3. See which categories sell the best in different markets</a:t>
            </a:r>
          </a:p>
          <a:p>
            <a:pPr marL="0" indent="0">
              <a:buNone/>
            </a:pPr>
            <a:r>
              <a:rPr lang="en-US" dirty="0"/>
              <a:t>4. Check the pricing trends and brand positioning</a:t>
            </a:r>
          </a:p>
          <a:p>
            <a:pPr marL="0" indent="0">
              <a:buNone/>
            </a:pPr>
            <a:r>
              <a:rPr lang="en-US" dirty="0"/>
              <a:t>5. Spot products sold in big deals</a:t>
            </a:r>
          </a:p>
          <a:p>
            <a:pPr marL="0" indent="0">
              <a:buNone/>
            </a:pPr>
            <a:endParaRPr lang="en-US" dirty="0"/>
          </a:p>
          <a:p>
            <a:pPr marL="0" indent="0">
              <a:buNone/>
            </a:pPr>
            <a:r>
              <a:rPr lang="en-US" dirty="0"/>
              <a:t>Then vista answer Ja, </a:t>
            </a:r>
            <a:r>
              <a:rPr lang="en-US" dirty="0" err="1"/>
              <a:t>naturlijk</a:t>
            </a:r>
            <a:r>
              <a:rPr lang="en-US" dirty="0"/>
              <a:t>. </a:t>
            </a:r>
          </a:p>
        </p:txBody>
      </p:sp>
      <p:sp>
        <p:nvSpPr>
          <p:cNvPr id="4" name="Slide Number Placeholder 3"/>
          <p:cNvSpPr>
            <a:spLocks noGrp="1"/>
          </p:cNvSpPr>
          <p:nvPr>
            <p:ph type="sldNum" sz="quarter" idx="5"/>
          </p:nvPr>
        </p:nvSpPr>
        <p:spPr/>
        <p:txBody>
          <a:bodyPr/>
          <a:lstStyle/>
          <a:p>
            <a:fld id="{6583D109-EA6E-4E9F-B6C2-7EF4E5CFCBF3}" type="slidenum">
              <a:rPr lang="en-US" smtClean="0"/>
              <a:t>3</a:t>
            </a:fld>
            <a:endParaRPr lang="en-US"/>
          </a:p>
        </p:txBody>
      </p:sp>
    </p:spTree>
    <p:extLst>
      <p:ext uri="{BB962C8B-B14F-4D97-AF65-F5344CB8AC3E}">
        <p14:creationId xmlns:p14="http://schemas.microsoft.com/office/powerpoint/2010/main" val="366134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3D109-EA6E-4E9F-B6C2-7EF4E5CFCBF3}" type="slidenum">
              <a:rPr lang="en-US" smtClean="0"/>
              <a:t>8</a:t>
            </a:fld>
            <a:endParaRPr lang="en-US"/>
          </a:p>
        </p:txBody>
      </p:sp>
    </p:spTree>
    <p:extLst>
      <p:ext uri="{BB962C8B-B14F-4D97-AF65-F5344CB8AC3E}">
        <p14:creationId xmlns:p14="http://schemas.microsoft.com/office/powerpoint/2010/main" val="7420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DFCEC-A763-39B6-2D6F-726C50773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E5BDC-EA63-E882-48D4-EFFA9D1B7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C89F2-1E08-8081-82B5-2AE2F558FE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3AF0B-5084-7C8F-00D2-FEF4BC8035F6}"/>
              </a:ext>
            </a:extLst>
          </p:cNvPr>
          <p:cNvSpPr>
            <a:spLocks noGrp="1"/>
          </p:cNvSpPr>
          <p:nvPr>
            <p:ph type="sldNum" sz="quarter" idx="5"/>
          </p:nvPr>
        </p:nvSpPr>
        <p:spPr/>
        <p:txBody>
          <a:bodyPr/>
          <a:lstStyle/>
          <a:p>
            <a:fld id="{6583D109-EA6E-4E9F-B6C2-7EF4E5CFCBF3}" type="slidenum">
              <a:rPr lang="en-US" smtClean="0"/>
              <a:t>9</a:t>
            </a:fld>
            <a:endParaRPr lang="en-US"/>
          </a:p>
        </p:txBody>
      </p:sp>
    </p:spTree>
    <p:extLst>
      <p:ext uri="{BB962C8B-B14F-4D97-AF65-F5344CB8AC3E}">
        <p14:creationId xmlns:p14="http://schemas.microsoft.com/office/powerpoint/2010/main" val="265254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066D5-0934-D56F-651F-8392DCDDE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50FC2F-120E-FD0C-AE29-0BC659EE5E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812DE-2994-AFB1-1D37-76C7E5DED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D4A78A-EF6E-F20F-7828-8A0D495E071A}"/>
              </a:ext>
            </a:extLst>
          </p:cNvPr>
          <p:cNvSpPr>
            <a:spLocks noGrp="1"/>
          </p:cNvSpPr>
          <p:nvPr>
            <p:ph type="sldNum" sz="quarter" idx="5"/>
          </p:nvPr>
        </p:nvSpPr>
        <p:spPr/>
        <p:txBody>
          <a:bodyPr/>
          <a:lstStyle/>
          <a:p>
            <a:fld id="{6583D109-EA6E-4E9F-B6C2-7EF4E5CFCBF3}" type="slidenum">
              <a:rPr lang="en-US" smtClean="0"/>
              <a:t>10</a:t>
            </a:fld>
            <a:endParaRPr lang="en-US"/>
          </a:p>
        </p:txBody>
      </p:sp>
    </p:spTree>
    <p:extLst>
      <p:ext uri="{BB962C8B-B14F-4D97-AF65-F5344CB8AC3E}">
        <p14:creationId xmlns:p14="http://schemas.microsoft.com/office/powerpoint/2010/main" val="36854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D1FB8-80F6-BD2D-72A5-F31ABF461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75AC0E-BF21-6A26-1DE3-F4D4EA3FD9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0AE47-E44C-7B0C-3DF1-F409F28679C5}"/>
              </a:ext>
            </a:extLst>
          </p:cNvPr>
          <p:cNvSpPr>
            <a:spLocks noGrp="1"/>
          </p:cNvSpPr>
          <p:nvPr>
            <p:ph type="body" idx="1"/>
          </p:nvPr>
        </p:nvSpPr>
        <p:spPr/>
        <p:txBody>
          <a:bodyPr/>
          <a:lstStyle/>
          <a:p>
            <a:pPr marL="514350" indent="-514350">
              <a:buFont typeface="+mj-lt"/>
              <a:buAutoNum type="arabicPeriod"/>
            </a:pPr>
            <a:r>
              <a:rPr lang="en-US" dirty="0"/>
              <a:t>Which sales transactions contributed the most to total revenue?</a:t>
            </a:r>
          </a:p>
          <a:p>
            <a:endParaRPr lang="en-US" dirty="0"/>
          </a:p>
        </p:txBody>
      </p:sp>
      <p:sp>
        <p:nvSpPr>
          <p:cNvPr id="4" name="Slide Number Placeholder 3">
            <a:extLst>
              <a:ext uri="{FF2B5EF4-FFF2-40B4-BE49-F238E27FC236}">
                <a16:creationId xmlns:a16="http://schemas.microsoft.com/office/drawing/2014/main" id="{FED85102-ADC4-683F-9A02-A8C690554C9F}"/>
              </a:ext>
            </a:extLst>
          </p:cNvPr>
          <p:cNvSpPr>
            <a:spLocks noGrp="1"/>
          </p:cNvSpPr>
          <p:nvPr>
            <p:ph type="sldNum" sz="quarter" idx="5"/>
          </p:nvPr>
        </p:nvSpPr>
        <p:spPr/>
        <p:txBody>
          <a:bodyPr/>
          <a:lstStyle/>
          <a:p>
            <a:fld id="{6583D109-EA6E-4E9F-B6C2-7EF4E5CFCBF3}" type="slidenum">
              <a:rPr lang="en-US" smtClean="0"/>
              <a:t>11</a:t>
            </a:fld>
            <a:endParaRPr lang="en-US"/>
          </a:p>
        </p:txBody>
      </p:sp>
    </p:spTree>
    <p:extLst>
      <p:ext uri="{BB962C8B-B14F-4D97-AF65-F5344CB8AC3E}">
        <p14:creationId xmlns:p14="http://schemas.microsoft.com/office/powerpoint/2010/main" val="354312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1DE90-D353-51A6-D4DD-551453C61F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B47D34-B0AE-FEEC-4DBF-F87BCCF2B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D0759D-83B3-32F1-B632-4D17707D2B9C}"/>
              </a:ext>
            </a:extLst>
          </p:cNvPr>
          <p:cNvSpPr>
            <a:spLocks noGrp="1"/>
          </p:cNvSpPr>
          <p:nvPr>
            <p:ph type="body" idx="1"/>
          </p:nvPr>
        </p:nvSpPr>
        <p:spPr/>
        <p:txBody>
          <a:bodyPr/>
          <a:lstStyle/>
          <a:p>
            <a:pPr marL="514350" indent="-514350">
              <a:buFont typeface="+mj-lt"/>
              <a:buAutoNum type="arabicPeriod"/>
            </a:pPr>
            <a:r>
              <a:rPr lang="en-US" dirty="0"/>
              <a:t>The detail transaction can lead to business to business because they buy </a:t>
            </a:r>
            <a:r>
              <a:rPr lang="en-US"/>
              <a:t>in bulk</a:t>
            </a:r>
            <a:endParaRPr lang="en-US" dirty="0"/>
          </a:p>
          <a:p>
            <a:endParaRPr lang="en-US" dirty="0"/>
          </a:p>
        </p:txBody>
      </p:sp>
      <p:sp>
        <p:nvSpPr>
          <p:cNvPr id="4" name="Slide Number Placeholder 3">
            <a:extLst>
              <a:ext uri="{FF2B5EF4-FFF2-40B4-BE49-F238E27FC236}">
                <a16:creationId xmlns:a16="http://schemas.microsoft.com/office/drawing/2014/main" id="{97C67A43-C69C-3A31-8B6F-CAAE4C93479A}"/>
              </a:ext>
            </a:extLst>
          </p:cNvPr>
          <p:cNvSpPr>
            <a:spLocks noGrp="1"/>
          </p:cNvSpPr>
          <p:nvPr>
            <p:ph type="sldNum" sz="quarter" idx="5"/>
          </p:nvPr>
        </p:nvSpPr>
        <p:spPr/>
        <p:txBody>
          <a:bodyPr/>
          <a:lstStyle/>
          <a:p>
            <a:fld id="{6583D109-EA6E-4E9F-B6C2-7EF4E5CFCBF3}" type="slidenum">
              <a:rPr lang="en-US" smtClean="0"/>
              <a:t>12</a:t>
            </a:fld>
            <a:endParaRPr lang="en-US"/>
          </a:p>
        </p:txBody>
      </p:sp>
    </p:spTree>
    <p:extLst>
      <p:ext uri="{BB962C8B-B14F-4D97-AF65-F5344CB8AC3E}">
        <p14:creationId xmlns:p14="http://schemas.microsoft.com/office/powerpoint/2010/main" val="143899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8097E-00A5-42AB-B5BC-3E40A0317720}"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129205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097E-00A5-42AB-B5BC-3E40A0317720}"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302455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097E-00A5-42AB-B5BC-3E40A0317720}"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137012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097E-00A5-42AB-B5BC-3E40A0317720}"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234339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8097E-00A5-42AB-B5BC-3E40A0317720}"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17518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8097E-00A5-42AB-B5BC-3E40A0317720}"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283926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8097E-00A5-42AB-B5BC-3E40A0317720}"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319560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8097E-00A5-42AB-B5BC-3E40A0317720}"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33496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8097E-00A5-42AB-B5BC-3E40A0317720}"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230653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8097E-00A5-42AB-B5BC-3E40A0317720}"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14046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8097E-00A5-42AB-B5BC-3E40A0317720}"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AE6FA-143C-4BB1-87BC-A575B0240240}" type="slidenum">
              <a:rPr lang="en-US" smtClean="0"/>
              <a:t>‹#›</a:t>
            </a:fld>
            <a:endParaRPr lang="en-US"/>
          </a:p>
        </p:txBody>
      </p:sp>
    </p:spTree>
    <p:extLst>
      <p:ext uri="{BB962C8B-B14F-4D97-AF65-F5344CB8AC3E}">
        <p14:creationId xmlns:p14="http://schemas.microsoft.com/office/powerpoint/2010/main" val="13212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8097E-00A5-42AB-B5BC-3E40A0317720}" type="datetimeFigureOut">
              <a:rPr lang="en-US" smtClean="0"/>
              <a:t>10/24/2025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AE6FA-143C-4BB1-87BC-A575B0240240}" type="slidenum">
              <a:rPr lang="en-US" smtClean="0"/>
              <a:t>‹#›</a:t>
            </a:fld>
            <a:endParaRPr lang="en-US"/>
          </a:p>
        </p:txBody>
      </p:sp>
    </p:spTree>
    <p:extLst>
      <p:ext uri="{BB962C8B-B14F-4D97-AF65-F5344CB8AC3E}">
        <p14:creationId xmlns:p14="http://schemas.microsoft.com/office/powerpoint/2010/main" val="25054126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sta33/Retail_Fashion/blob/main/scripts/cleaning_data.ipynb" TargetMode="External"/><Relationship Id="rId2" Type="http://schemas.openxmlformats.org/officeDocument/2006/relationships/hyperlink" Target="https://www.kaggle.com/datasets/atharvasoundankar/sneakers-and-streetwear-sales-2022" TargetMode="External"/><Relationship Id="rId1" Type="http://schemas.openxmlformats.org/officeDocument/2006/relationships/slideLayout" Target="../slideLayouts/slideLayout2.xml"/><Relationship Id="rId5" Type="http://schemas.openxmlformats.org/officeDocument/2006/relationships/hyperlink" Target="https://github.com/vista33/Retail_Fashion" TargetMode="External"/><Relationship Id="rId4" Type="http://schemas.openxmlformats.org/officeDocument/2006/relationships/hyperlink" Target="https://github.com/vista33/Retail_Fashion/blob/main/scripts/inject_data.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8548-A7D0-FAB1-9CE5-BA0D5DBC0A94}"/>
              </a:ext>
            </a:extLst>
          </p:cNvPr>
          <p:cNvSpPr>
            <a:spLocks noGrp="1"/>
          </p:cNvSpPr>
          <p:nvPr>
            <p:ph type="ctrTitle"/>
          </p:nvPr>
        </p:nvSpPr>
        <p:spPr/>
        <p:txBody>
          <a:bodyPr/>
          <a:lstStyle/>
          <a:p>
            <a:r>
              <a:rPr lang="en-US" dirty="0"/>
              <a:t>Fashion Retail Analysis</a:t>
            </a:r>
          </a:p>
        </p:txBody>
      </p:sp>
      <p:sp>
        <p:nvSpPr>
          <p:cNvPr id="3" name="Subtitle 2">
            <a:extLst>
              <a:ext uri="{FF2B5EF4-FFF2-40B4-BE49-F238E27FC236}">
                <a16:creationId xmlns:a16="http://schemas.microsoft.com/office/drawing/2014/main" id="{3D11FF62-DB82-4C2B-455E-FE86A04B8E2C}"/>
              </a:ext>
            </a:extLst>
          </p:cNvPr>
          <p:cNvSpPr>
            <a:spLocks noGrp="1"/>
          </p:cNvSpPr>
          <p:nvPr>
            <p:ph type="subTitle" idx="1"/>
          </p:nvPr>
        </p:nvSpPr>
        <p:spPr/>
        <p:txBody>
          <a:bodyPr/>
          <a:lstStyle/>
          <a:p>
            <a:r>
              <a:rPr lang="en-US" dirty="0"/>
              <a:t>By:</a:t>
            </a:r>
          </a:p>
          <a:p>
            <a:r>
              <a:rPr lang="en-US" dirty="0"/>
              <a:t>Vista D Yulianti</a:t>
            </a:r>
          </a:p>
        </p:txBody>
      </p:sp>
    </p:spTree>
    <p:extLst>
      <p:ext uri="{BB962C8B-B14F-4D97-AF65-F5344CB8AC3E}">
        <p14:creationId xmlns:p14="http://schemas.microsoft.com/office/powerpoint/2010/main" val="328604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272A3-B683-72F2-EDD1-53C00F28873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4F1EFE4-DA7D-7666-5A27-F09A43B60A63}"/>
              </a:ext>
            </a:extLst>
          </p:cNvPr>
          <p:cNvSpPr txBox="1"/>
          <p:nvPr/>
        </p:nvSpPr>
        <p:spPr>
          <a:xfrm>
            <a:off x="7174582" y="1198080"/>
            <a:ext cx="4775192" cy="4893647"/>
          </a:xfrm>
          <a:prstGeom prst="rect">
            <a:avLst/>
          </a:prstGeom>
          <a:noFill/>
        </p:spPr>
        <p:txBody>
          <a:bodyPr wrap="square" rtlCol="0">
            <a:spAutoFit/>
          </a:bodyPr>
          <a:lstStyle/>
          <a:p>
            <a:r>
              <a:rPr lang="en-US" sz="1200" dirty="0"/>
              <a:t>with </a:t>
            </a:r>
            <a:r>
              <a:rPr lang="en-US" sz="1200" dirty="0" err="1"/>
              <a:t>revenue_product_type</a:t>
            </a:r>
            <a:r>
              <a:rPr lang="en-US" sz="1200" dirty="0"/>
              <a:t> as(</a:t>
            </a:r>
          </a:p>
          <a:p>
            <a:r>
              <a:rPr lang="en-US" sz="1200" dirty="0"/>
              <a:t>    select </a:t>
            </a:r>
          </a:p>
          <a:p>
            <a:r>
              <a:rPr lang="en-US" sz="1200" dirty="0"/>
              <a:t>        country,</a:t>
            </a:r>
          </a:p>
          <a:p>
            <a:r>
              <a:rPr lang="en-US" sz="1200" dirty="0"/>
              <a:t>        </a:t>
            </a:r>
            <a:r>
              <a:rPr lang="en-US" sz="1200" dirty="0" err="1"/>
              <a:t>product_type</a:t>
            </a:r>
            <a:r>
              <a:rPr lang="en-US" sz="1200" dirty="0"/>
              <a:t>,</a:t>
            </a:r>
          </a:p>
          <a:p>
            <a:r>
              <a:rPr lang="en-US" sz="1200" dirty="0"/>
              <a:t>        sum (amount) as revenue</a:t>
            </a:r>
          </a:p>
          <a:p>
            <a:r>
              <a:rPr lang="en-US" sz="1200" dirty="0"/>
              <a:t>    from </a:t>
            </a:r>
            <a:r>
              <a:rPr lang="en-US" sz="1200" dirty="0" err="1"/>
              <a:t>sales_shoes</a:t>
            </a:r>
            <a:endParaRPr lang="en-US" sz="1200" dirty="0"/>
          </a:p>
          <a:p>
            <a:r>
              <a:rPr lang="en-US" sz="1200" dirty="0"/>
              <a:t>    group by</a:t>
            </a:r>
          </a:p>
          <a:p>
            <a:r>
              <a:rPr lang="en-US" sz="1200" dirty="0"/>
              <a:t>        </a:t>
            </a:r>
            <a:r>
              <a:rPr lang="en-US" sz="1200" dirty="0" err="1"/>
              <a:t>product_type</a:t>
            </a:r>
            <a:r>
              <a:rPr lang="en-US" sz="1200" dirty="0"/>
              <a:t>,</a:t>
            </a:r>
          </a:p>
          <a:p>
            <a:r>
              <a:rPr lang="en-US" sz="1200" dirty="0"/>
              <a:t>        country</a:t>
            </a:r>
          </a:p>
          <a:p>
            <a:r>
              <a:rPr lang="en-US" sz="1200" dirty="0"/>
              <a:t>    ),</a:t>
            </a:r>
          </a:p>
          <a:p>
            <a:r>
              <a:rPr lang="en-US" sz="1200" dirty="0" err="1"/>
              <a:t>rank_revenue</a:t>
            </a:r>
            <a:r>
              <a:rPr lang="en-US" sz="1200" dirty="0"/>
              <a:t> as (</a:t>
            </a:r>
          </a:p>
          <a:p>
            <a:r>
              <a:rPr lang="en-US" sz="1200" dirty="0"/>
              <a:t>    select </a:t>
            </a:r>
          </a:p>
          <a:p>
            <a:r>
              <a:rPr lang="en-US" sz="1200" dirty="0"/>
              <a:t>        *,</a:t>
            </a:r>
          </a:p>
          <a:p>
            <a:r>
              <a:rPr lang="en-US" sz="1200" dirty="0"/>
              <a:t>        </a:t>
            </a:r>
            <a:r>
              <a:rPr lang="en-US" sz="1200" dirty="0" err="1"/>
              <a:t>row_number</a:t>
            </a:r>
            <a:r>
              <a:rPr lang="en-US" sz="1200" dirty="0"/>
              <a:t>() over(partition by country order by revenue desc) as </a:t>
            </a:r>
            <a:r>
              <a:rPr lang="en-US" sz="1200" dirty="0" err="1"/>
              <a:t>sales_rank</a:t>
            </a:r>
            <a:r>
              <a:rPr lang="en-US" sz="1200" dirty="0"/>
              <a:t> </a:t>
            </a:r>
          </a:p>
          <a:p>
            <a:r>
              <a:rPr lang="en-US" sz="1200" dirty="0"/>
              <a:t>    from </a:t>
            </a:r>
          </a:p>
          <a:p>
            <a:r>
              <a:rPr lang="en-US" sz="1200" dirty="0"/>
              <a:t>        </a:t>
            </a:r>
            <a:r>
              <a:rPr lang="en-US" sz="1200" dirty="0" err="1"/>
              <a:t>revenue_product_type</a:t>
            </a:r>
            <a:endParaRPr lang="en-US" sz="1200" dirty="0"/>
          </a:p>
          <a:p>
            <a:r>
              <a:rPr lang="en-US" sz="1200" dirty="0"/>
              <a:t>    )</a:t>
            </a:r>
          </a:p>
          <a:p>
            <a:r>
              <a:rPr lang="en-US" sz="1200" dirty="0"/>
              <a:t>select </a:t>
            </a:r>
          </a:p>
          <a:p>
            <a:r>
              <a:rPr lang="en-US" sz="1200" dirty="0"/>
              <a:t>    country,</a:t>
            </a:r>
          </a:p>
          <a:p>
            <a:r>
              <a:rPr lang="en-US" sz="1200" dirty="0"/>
              <a:t>    </a:t>
            </a:r>
            <a:r>
              <a:rPr lang="en-US" sz="1200" dirty="0" err="1"/>
              <a:t>product_type</a:t>
            </a:r>
            <a:r>
              <a:rPr lang="en-US" sz="1200" dirty="0"/>
              <a:t>,</a:t>
            </a:r>
          </a:p>
          <a:p>
            <a:r>
              <a:rPr lang="en-US" sz="1200" dirty="0"/>
              <a:t>    revenue::numeric(16,2)  </a:t>
            </a:r>
          </a:p>
          <a:p>
            <a:r>
              <a:rPr lang="en-US" sz="1200" dirty="0"/>
              <a:t>from </a:t>
            </a:r>
          </a:p>
          <a:p>
            <a:r>
              <a:rPr lang="en-US" sz="1200" dirty="0"/>
              <a:t>    </a:t>
            </a:r>
            <a:r>
              <a:rPr lang="en-US" sz="1200" dirty="0" err="1"/>
              <a:t>rank_revenue</a:t>
            </a:r>
            <a:r>
              <a:rPr lang="en-US" sz="1200" dirty="0"/>
              <a:t> where </a:t>
            </a:r>
            <a:r>
              <a:rPr lang="en-US" sz="1200" dirty="0" err="1"/>
              <a:t>sales_rank</a:t>
            </a:r>
            <a:r>
              <a:rPr lang="en-US" sz="1200" dirty="0"/>
              <a:t> = 1</a:t>
            </a:r>
          </a:p>
          <a:p>
            <a:r>
              <a:rPr lang="en-US" sz="1200" dirty="0"/>
              <a:t>order by </a:t>
            </a:r>
          </a:p>
          <a:p>
            <a:r>
              <a:rPr lang="en-US" sz="1200" dirty="0"/>
              <a:t>    </a:t>
            </a:r>
            <a:r>
              <a:rPr lang="en-US" sz="1200" dirty="0" err="1"/>
              <a:t>product_type</a:t>
            </a:r>
            <a:r>
              <a:rPr lang="en-US" sz="1200" dirty="0"/>
              <a:t>, revenue desc;</a:t>
            </a:r>
          </a:p>
        </p:txBody>
      </p:sp>
      <p:sp>
        <p:nvSpPr>
          <p:cNvPr id="8" name="TextBox 7">
            <a:extLst>
              <a:ext uri="{FF2B5EF4-FFF2-40B4-BE49-F238E27FC236}">
                <a16:creationId xmlns:a16="http://schemas.microsoft.com/office/drawing/2014/main" id="{53004115-6DD2-DB92-9E3A-53B9CC707B6D}"/>
              </a:ext>
            </a:extLst>
          </p:cNvPr>
          <p:cNvSpPr txBox="1"/>
          <p:nvPr/>
        </p:nvSpPr>
        <p:spPr>
          <a:xfrm>
            <a:off x="799699" y="627772"/>
            <a:ext cx="10134600" cy="400110"/>
          </a:xfrm>
          <a:prstGeom prst="rect">
            <a:avLst/>
          </a:prstGeom>
          <a:noFill/>
        </p:spPr>
        <p:txBody>
          <a:bodyPr wrap="square" rtlCol="0">
            <a:spAutoFit/>
          </a:bodyPr>
          <a:lstStyle/>
          <a:p>
            <a:r>
              <a:rPr lang="en-US" sz="2000" b="1" dirty="0">
                <a:latin typeface="+mj-lt"/>
              </a:rPr>
              <a:t>3. Which product types (Sneakers, T-shirts, Hoodies) are performing best in each country?</a:t>
            </a:r>
          </a:p>
        </p:txBody>
      </p:sp>
      <p:sp>
        <p:nvSpPr>
          <p:cNvPr id="9" name="TextBox 8">
            <a:extLst>
              <a:ext uri="{FF2B5EF4-FFF2-40B4-BE49-F238E27FC236}">
                <a16:creationId xmlns:a16="http://schemas.microsoft.com/office/drawing/2014/main" id="{B930C5DA-A20A-5762-D9C3-CD605B2F7B3B}"/>
              </a:ext>
            </a:extLst>
          </p:cNvPr>
          <p:cNvSpPr txBox="1"/>
          <p:nvPr/>
        </p:nvSpPr>
        <p:spPr>
          <a:xfrm>
            <a:off x="566009" y="4158115"/>
            <a:ext cx="6462571" cy="1815882"/>
          </a:xfrm>
          <a:prstGeom prst="rect">
            <a:avLst/>
          </a:prstGeom>
          <a:noFill/>
        </p:spPr>
        <p:txBody>
          <a:bodyPr wrap="square" rtlCol="0">
            <a:spAutoFit/>
          </a:bodyPr>
          <a:lstStyle/>
          <a:p>
            <a:pPr algn="just"/>
            <a:r>
              <a:rPr lang="en-US" sz="1400" dirty="0">
                <a:solidFill>
                  <a:schemeClr val="accent5">
                    <a:lumMod val="75000"/>
                  </a:schemeClr>
                </a:solidFill>
              </a:rPr>
              <a:t>Sneakers</a:t>
            </a:r>
            <a:r>
              <a:rPr lang="en-US" sz="1400" dirty="0"/>
              <a:t> generated the highest revenue in </a:t>
            </a:r>
            <a:r>
              <a:rPr lang="en-US" sz="1400" dirty="0">
                <a:solidFill>
                  <a:schemeClr val="accent5">
                    <a:lumMod val="75000"/>
                  </a:schemeClr>
                </a:solidFill>
              </a:rPr>
              <a:t>Australia, India, Japan, and the UK</a:t>
            </a:r>
            <a:r>
              <a:rPr lang="en-US" sz="1400" dirty="0"/>
              <a:t>, while </a:t>
            </a:r>
            <a:r>
              <a:rPr lang="en-US" sz="1400" dirty="0">
                <a:solidFill>
                  <a:schemeClr val="accent4">
                    <a:lumMod val="75000"/>
                  </a:schemeClr>
                </a:solidFill>
              </a:rPr>
              <a:t>hoodies</a:t>
            </a:r>
            <a:r>
              <a:rPr lang="en-US" sz="1400" dirty="0"/>
              <a:t> were the top-selling product type in </a:t>
            </a:r>
            <a:r>
              <a:rPr lang="en-US" sz="1400" dirty="0">
                <a:solidFill>
                  <a:schemeClr val="accent4">
                    <a:lumMod val="75000"/>
                  </a:schemeClr>
                </a:solidFill>
              </a:rPr>
              <a:t>Canada, Germany, and the USA.</a:t>
            </a:r>
          </a:p>
          <a:p>
            <a:pPr algn="just"/>
            <a:endParaRPr lang="en-US" sz="1400" dirty="0">
              <a:solidFill>
                <a:schemeClr val="accent4">
                  <a:lumMod val="75000"/>
                </a:schemeClr>
              </a:solidFill>
            </a:endParaRPr>
          </a:p>
          <a:p>
            <a:pPr algn="just"/>
            <a:r>
              <a:rPr lang="en-US" sz="1400" b="1" u="sng" dirty="0"/>
              <a:t>Recommendations:</a:t>
            </a:r>
          </a:p>
          <a:p>
            <a:pPr algn="just"/>
            <a:r>
              <a:rPr lang="en-US" sz="1400" dirty="0"/>
              <a:t>Brands should have </a:t>
            </a:r>
            <a:r>
              <a:rPr lang="en-US" sz="1400" b="1" dirty="0"/>
              <a:t>a clear strategy </a:t>
            </a:r>
            <a:r>
              <a:rPr lang="en-US" sz="1400" dirty="0"/>
              <a:t>for their product offerings. In markets where </a:t>
            </a:r>
            <a:r>
              <a:rPr lang="en-US" sz="1400" dirty="0">
                <a:solidFill>
                  <a:schemeClr val="accent5">
                    <a:lumMod val="75000"/>
                  </a:schemeClr>
                </a:solidFill>
              </a:rPr>
              <a:t>sneakers</a:t>
            </a:r>
            <a:r>
              <a:rPr lang="en-US" sz="1400" dirty="0"/>
              <a:t> lead, the focus should be on </a:t>
            </a:r>
            <a:r>
              <a:rPr lang="en-US" sz="1400" dirty="0">
                <a:solidFill>
                  <a:schemeClr val="accent5">
                    <a:lumMod val="75000"/>
                  </a:schemeClr>
                </a:solidFill>
              </a:rPr>
              <a:t>limited editions, collaborations, and marketing campaigns</a:t>
            </a:r>
            <a:r>
              <a:rPr lang="en-US" sz="1400" dirty="0"/>
              <a:t>. In </a:t>
            </a:r>
            <a:r>
              <a:rPr lang="en-US" sz="1400" dirty="0">
                <a:solidFill>
                  <a:schemeClr val="accent4">
                    <a:lumMod val="75000"/>
                  </a:schemeClr>
                </a:solidFill>
              </a:rPr>
              <a:t>hoodie</a:t>
            </a:r>
            <a:r>
              <a:rPr lang="en-US" sz="1400" dirty="0"/>
              <a:t>-driven markets, emphasis should be on </a:t>
            </a:r>
            <a:r>
              <a:rPr lang="en-US" sz="1400" dirty="0">
                <a:solidFill>
                  <a:schemeClr val="accent4">
                    <a:lumMod val="75000"/>
                  </a:schemeClr>
                </a:solidFill>
              </a:rPr>
              <a:t>comfort and style</a:t>
            </a:r>
            <a:r>
              <a:rPr lang="en-US" sz="1400" dirty="0"/>
              <a:t>, as well as </a:t>
            </a:r>
            <a:r>
              <a:rPr lang="en-US" sz="1400" dirty="0">
                <a:solidFill>
                  <a:schemeClr val="accent4">
                    <a:lumMod val="75000"/>
                  </a:schemeClr>
                </a:solidFill>
              </a:rPr>
              <a:t>seasonal promotions</a:t>
            </a:r>
            <a:r>
              <a:rPr lang="en-US" sz="1400" dirty="0"/>
              <a:t>, since sales are often affected by the season.</a:t>
            </a:r>
          </a:p>
        </p:txBody>
      </p:sp>
      <p:pic>
        <p:nvPicPr>
          <p:cNvPr id="5" name="Picture 4">
            <a:extLst>
              <a:ext uri="{FF2B5EF4-FFF2-40B4-BE49-F238E27FC236}">
                <a16:creationId xmlns:a16="http://schemas.microsoft.com/office/drawing/2014/main" id="{2F55A617-6F4E-015C-5FE2-8C83C53CF580}"/>
              </a:ext>
            </a:extLst>
          </p:cNvPr>
          <p:cNvPicPr>
            <a:picLocks noChangeAspect="1"/>
          </p:cNvPicPr>
          <p:nvPr/>
        </p:nvPicPr>
        <p:blipFill>
          <a:blip r:embed="rId3">
            <a:extLst>
              <a:ext uri="{28A0092B-C50C-407E-A947-70E740481C1C}">
                <a14:useLocalDpi xmlns:a14="http://schemas.microsoft.com/office/drawing/2010/main" val="0"/>
              </a:ext>
            </a:extLst>
          </a:blip>
          <a:srcRect b="20937"/>
          <a:stretch>
            <a:fillRect/>
          </a:stretch>
        </p:blipFill>
        <p:spPr>
          <a:xfrm>
            <a:off x="653697" y="1198080"/>
            <a:ext cx="6287193" cy="2680901"/>
          </a:xfrm>
          <a:prstGeom prst="rect">
            <a:avLst/>
          </a:prstGeom>
        </p:spPr>
      </p:pic>
    </p:spTree>
    <p:extLst>
      <p:ext uri="{BB962C8B-B14F-4D97-AF65-F5344CB8AC3E}">
        <p14:creationId xmlns:p14="http://schemas.microsoft.com/office/powerpoint/2010/main" val="76285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94400-E3F3-18E0-B5EB-EE0512A5F36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D1FC26B-B90F-6993-CB1E-515E6F898E8C}"/>
              </a:ext>
            </a:extLst>
          </p:cNvPr>
          <p:cNvSpPr txBox="1"/>
          <p:nvPr/>
        </p:nvSpPr>
        <p:spPr>
          <a:xfrm>
            <a:off x="8941868" y="1413080"/>
            <a:ext cx="2921277" cy="2677656"/>
          </a:xfrm>
          <a:prstGeom prst="rect">
            <a:avLst/>
          </a:prstGeom>
          <a:noFill/>
        </p:spPr>
        <p:txBody>
          <a:bodyPr wrap="square" rtlCol="0">
            <a:spAutoFit/>
          </a:bodyPr>
          <a:lstStyle/>
          <a:p>
            <a:r>
              <a:rPr lang="en-US" sz="1400" dirty="0"/>
              <a:t>select</a:t>
            </a:r>
          </a:p>
          <a:p>
            <a:r>
              <a:rPr lang="en-US" sz="1400" dirty="0"/>
              <a:t>    </a:t>
            </a:r>
            <a:r>
              <a:rPr lang="en-US" sz="1400" dirty="0" err="1"/>
              <a:t>product_type</a:t>
            </a:r>
            <a:r>
              <a:rPr lang="en-US" sz="1400" dirty="0"/>
              <a:t>,</a:t>
            </a:r>
          </a:p>
          <a:p>
            <a:r>
              <a:rPr lang="en-US" sz="1400" dirty="0"/>
              <a:t>    brand,</a:t>
            </a:r>
          </a:p>
          <a:p>
            <a:r>
              <a:rPr lang="en-US" sz="1400" dirty="0"/>
              <a:t>    avg (</a:t>
            </a:r>
            <a:r>
              <a:rPr lang="en-US" sz="1400" dirty="0" err="1"/>
              <a:t>unit_price</a:t>
            </a:r>
            <a:r>
              <a:rPr lang="en-US" sz="1400" dirty="0"/>
              <a:t>):: numeric(16,2) as </a:t>
            </a:r>
            <a:r>
              <a:rPr lang="en-US" sz="1400" dirty="0" err="1"/>
              <a:t>avg_price</a:t>
            </a:r>
            <a:r>
              <a:rPr lang="en-US" sz="1400" dirty="0"/>
              <a:t>,</a:t>
            </a:r>
          </a:p>
          <a:p>
            <a:r>
              <a:rPr lang="en-US" sz="1400" dirty="0"/>
              <a:t>    sum (quantity) as </a:t>
            </a:r>
            <a:r>
              <a:rPr lang="en-US" sz="1400" dirty="0" err="1"/>
              <a:t>total_sold</a:t>
            </a:r>
            <a:endParaRPr lang="en-US" sz="1400" dirty="0"/>
          </a:p>
          <a:p>
            <a:r>
              <a:rPr lang="en-US" sz="1400" dirty="0"/>
              <a:t>from </a:t>
            </a:r>
          </a:p>
          <a:p>
            <a:r>
              <a:rPr lang="en-US" sz="1400" dirty="0"/>
              <a:t>    </a:t>
            </a:r>
            <a:r>
              <a:rPr lang="en-US" sz="1400" dirty="0" err="1"/>
              <a:t>sales_shoes</a:t>
            </a:r>
            <a:endParaRPr lang="en-US" sz="1400" dirty="0"/>
          </a:p>
          <a:p>
            <a:r>
              <a:rPr lang="en-US" sz="1400" dirty="0"/>
              <a:t>group by </a:t>
            </a:r>
          </a:p>
          <a:p>
            <a:r>
              <a:rPr lang="en-US" sz="1400" dirty="0"/>
              <a:t>    </a:t>
            </a:r>
            <a:r>
              <a:rPr lang="en-US" sz="1400" dirty="0" err="1"/>
              <a:t>product_type</a:t>
            </a:r>
            <a:r>
              <a:rPr lang="en-US" sz="1400" dirty="0"/>
              <a:t>, brand</a:t>
            </a:r>
          </a:p>
          <a:p>
            <a:r>
              <a:rPr lang="en-US" sz="1400" dirty="0"/>
              <a:t>order by </a:t>
            </a:r>
          </a:p>
          <a:p>
            <a:r>
              <a:rPr lang="en-US" sz="1400" dirty="0"/>
              <a:t>    </a:t>
            </a:r>
            <a:r>
              <a:rPr lang="en-US" sz="1400" dirty="0" err="1"/>
              <a:t>product_type</a:t>
            </a:r>
            <a:r>
              <a:rPr lang="en-US" sz="1400" dirty="0"/>
              <a:t>, </a:t>
            </a:r>
            <a:r>
              <a:rPr lang="en-US" sz="1400" dirty="0" err="1"/>
              <a:t>avg_price</a:t>
            </a:r>
            <a:r>
              <a:rPr lang="en-US" sz="1400" dirty="0"/>
              <a:t> desc;</a:t>
            </a:r>
          </a:p>
        </p:txBody>
      </p:sp>
      <p:sp>
        <p:nvSpPr>
          <p:cNvPr id="8" name="TextBox 7">
            <a:extLst>
              <a:ext uri="{FF2B5EF4-FFF2-40B4-BE49-F238E27FC236}">
                <a16:creationId xmlns:a16="http://schemas.microsoft.com/office/drawing/2014/main" id="{92031720-25C6-8D00-2E36-BCC74C2E0F9A}"/>
              </a:ext>
            </a:extLst>
          </p:cNvPr>
          <p:cNvSpPr txBox="1"/>
          <p:nvPr/>
        </p:nvSpPr>
        <p:spPr>
          <a:xfrm>
            <a:off x="799699" y="627772"/>
            <a:ext cx="10134600" cy="400110"/>
          </a:xfrm>
          <a:prstGeom prst="rect">
            <a:avLst/>
          </a:prstGeom>
          <a:noFill/>
        </p:spPr>
        <p:txBody>
          <a:bodyPr wrap="square" rtlCol="0">
            <a:spAutoFit/>
          </a:bodyPr>
          <a:lstStyle/>
          <a:p>
            <a:r>
              <a:rPr lang="en-US" sz="2000" b="1" dirty="0">
                <a:latin typeface="+mj-lt"/>
              </a:rPr>
              <a:t>4. </a:t>
            </a:r>
            <a:r>
              <a:rPr lang="en-US" sz="2000" dirty="0"/>
              <a:t>What is the average unit price per product type, and how does it vary by brand?</a:t>
            </a:r>
          </a:p>
        </p:txBody>
      </p:sp>
      <p:sp>
        <p:nvSpPr>
          <p:cNvPr id="9" name="TextBox 8">
            <a:extLst>
              <a:ext uri="{FF2B5EF4-FFF2-40B4-BE49-F238E27FC236}">
                <a16:creationId xmlns:a16="http://schemas.microsoft.com/office/drawing/2014/main" id="{45D95224-2E25-AA44-45DB-B2FA6E2DCD5E}"/>
              </a:ext>
            </a:extLst>
          </p:cNvPr>
          <p:cNvSpPr txBox="1"/>
          <p:nvPr/>
        </p:nvSpPr>
        <p:spPr>
          <a:xfrm>
            <a:off x="566009" y="4158115"/>
            <a:ext cx="11119060" cy="2031325"/>
          </a:xfrm>
          <a:prstGeom prst="rect">
            <a:avLst/>
          </a:prstGeom>
          <a:noFill/>
        </p:spPr>
        <p:txBody>
          <a:bodyPr wrap="square" rtlCol="0">
            <a:spAutoFit/>
          </a:bodyPr>
          <a:lstStyle/>
          <a:p>
            <a:pPr algn="just"/>
            <a:r>
              <a:rPr lang="en-US" sz="1400" dirty="0"/>
              <a:t>The </a:t>
            </a:r>
            <a:r>
              <a:rPr lang="en-US" sz="1400" b="1" dirty="0"/>
              <a:t>cap</a:t>
            </a:r>
            <a:r>
              <a:rPr lang="en-US" sz="1400" dirty="0"/>
              <a:t> product type is exclusive to </a:t>
            </a:r>
            <a:r>
              <a:rPr lang="en-US" sz="1400" b="1" dirty="0"/>
              <a:t>New Era</a:t>
            </a:r>
            <a:r>
              <a:rPr lang="en-US" sz="1400" dirty="0"/>
              <a:t>, </a:t>
            </a:r>
            <a:r>
              <a:rPr lang="en-US" sz="1400" b="1" dirty="0"/>
              <a:t>joggers</a:t>
            </a:r>
            <a:r>
              <a:rPr lang="en-US" sz="1400" dirty="0"/>
              <a:t> to </a:t>
            </a:r>
            <a:r>
              <a:rPr lang="en-US" sz="1400" b="1" dirty="0"/>
              <a:t>Puma</a:t>
            </a:r>
            <a:r>
              <a:rPr lang="en-US" sz="1400" dirty="0"/>
              <a:t>, and </a:t>
            </a:r>
            <a:r>
              <a:rPr lang="en-US" sz="1400" b="1" dirty="0"/>
              <a:t>t-shirts</a:t>
            </a:r>
            <a:r>
              <a:rPr lang="en-US" sz="1400" dirty="0"/>
              <a:t> to </a:t>
            </a:r>
            <a:r>
              <a:rPr lang="en-US" sz="1400" b="1" dirty="0"/>
              <a:t>Essentials</a:t>
            </a:r>
            <a:r>
              <a:rPr lang="en-US" sz="1400" dirty="0"/>
              <a:t>, so there is no comparison of average price with other brands. For </a:t>
            </a:r>
            <a:r>
              <a:rPr lang="en-US" sz="1400" b="1" dirty="0"/>
              <a:t>hoodies</a:t>
            </a:r>
            <a:r>
              <a:rPr lang="en-US" sz="1400" dirty="0"/>
              <a:t>, </a:t>
            </a:r>
            <a:r>
              <a:rPr lang="en-US" sz="1400" b="1" dirty="0"/>
              <a:t>the highest average price </a:t>
            </a:r>
            <a:r>
              <a:rPr lang="en-US" sz="1400" dirty="0"/>
              <a:t>is from </a:t>
            </a:r>
            <a:r>
              <a:rPr lang="en-US" sz="1400" b="1" dirty="0"/>
              <a:t>Nike</a:t>
            </a:r>
            <a:r>
              <a:rPr lang="en-US" sz="1400" dirty="0"/>
              <a:t> (168.83 USD), followed by </a:t>
            </a:r>
            <a:r>
              <a:rPr lang="en-US" sz="1400" b="1" dirty="0"/>
              <a:t>Off-White</a:t>
            </a:r>
            <a:r>
              <a:rPr lang="en-US" sz="1400" dirty="0"/>
              <a:t> (164.05 USD) and </a:t>
            </a:r>
            <a:r>
              <a:rPr lang="en-US" sz="1400" b="1" dirty="0"/>
              <a:t>Supreme</a:t>
            </a:r>
            <a:r>
              <a:rPr lang="en-US" sz="1400" dirty="0"/>
              <a:t> (161.31 USD). For </a:t>
            </a:r>
            <a:r>
              <a:rPr lang="en-US" sz="1400" b="1" dirty="0"/>
              <a:t>sneakers</a:t>
            </a:r>
            <a:r>
              <a:rPr lang="en-US" sz="1400" dirty="0"/>
              <a:t>, </a:t>
            </a:r>
            <a:r>
              <a:rPr lang="en-US" sz="1400" b="1" dirty="0"/>
              <a:t>Nike</a:t>
            </a:r>
            <a:r>
              <a:rPr lang="en-US" sz="1400" dirty="0"/>
              <a:t> also </a:t>
            </a:r>
            <a:r>
              <a:rPr lang="en-US" sz="1400" b="1" dirty="0"/>
              <a:t>leads</a:t>
            </a:r>
            <a:r>
              <a:rPr lang="en-US" sz="1400" dirty="0"/>
              <a:t> with an average price of 193.08 USD, followed by </a:t>
            </a:r>
            <a:r>
              <a:rPr lang="en-US" sz="1400" b="1" dirty="0"/>
              <a:t>Adidas</a:t>
            </a:r>
            <a:r>
              <a:rPr lang="en-US" sz="1400" dirty="0"/>
              <a:t> at 173.00 USD. Despite the higher prices, these products also achieve higher sales volumes.</a:t>
            </a:r>
          </a:p>
          <a:p>
            <a:pPr algn="just"/>
            <a:endParaRPr lang="en-US" sz="1400" dirty="0">
              <a:solidFill>
                <a:schemeClr val="accent4">
                  <a:lumMod val="75000"/>
                </a:schemeClr>
              </a:solidFill>
            </a:endParaRPr>
          </a:p>
          <a:p>
            <a:pPr algn="just"/>
            <a:r>
              <a:rPr lang="en-US" sz="1400" b="1" u="sng" dirty="0"/>
              <a:t>Recommendations:</a:t>
            </a:r>
          </a:p>
          <a:p>
            <a:pPr algn="just"/>
            <a:r>
              <a:rPr lang="en-US" sz="1400" b="1" dirty="0"/>
              <a:t>Customers</a:t>
            </a:r>
            <a:r>
              <a:rPr lang="en-US" sz="1400" dirty="0"/>
              <a:t> are </a:t>
            </a:r>
            <a:r>
              <a:rPr lang="en-US" sz="1400" b="1" dirty="0"/>
              <a:t>not very sensitive to product prices</a:t>
            </a:r>
            <a:r>
              <a:rPr lang="en-US" sz="1400" dirty="0"/>
              <a:t>, which may be </a:t>
            </a:r>
            <a:r>
              <a:rPr lang="en-US" sz="1400" b="1" dirty="0"/>
              <a:t>driven by exclusivity, brand loyalty, brand awareness, and perceived quality</a:t>
            </a:r>
            <a:r>
              <a:rPr lang="en-US" sz="1400" dirty="0"/>
              <a:t>. To </a:t>
            </a:r>
            <a:r>
              <a:rPr lang="en-US" sz="1400" b="1" dirty="0"/>
              <a:t>increase sales for other brands</a:t>
            </a:r>
            <a:r>
              <a:rPr lang="en-US" sz="1400" dirty="0"/>
              <a:t>, they should </a:t>
            </a:r>
            <a:r>
              <a:rPr lang="en-US" sz="1400" b="1" dirty="0"/>
              <a:t>emphasize the strengths of their products</a:t>
            </a:r>
            <a:r>
              <a:rPr lang="en-US" sz="1400" dirty="0"/>
              <a:t>, such as </a:t>
            </a:r>
            <a:r>
              <a:rPr lang="en-US" sz="1400" b="1" dirty="0"/>
              <a:t>offering lower prices without compromising quality</a:t>
            </a:r>
            <a:r>
              <a:rPr lang="en-US" sz="1400" dirty="0"/>
              <a:t>. Alternatively, </a:t>
            </a:r>
            <a:r>
              <a:rPr lang="en-US" sz="1400" b="1" dirty="0"/>
              <a:t>targeting different niche markets </a:t>
            </a:r>
            <a:r>
              <a:rPr lang="en-US" sz="1400" dirty="0"/>
              <a:t>can create more segmented offerings, which can help boost sales.</a:t>
            </a:r>
            <a:endParaRPr lang="en-US" sz="1400" b="1" u="sng" dirty="0"/>
          </a:p>
        </p:txBody>
      </p:sp>
      <p:pic>
        <p:nvPicPr>
          <p:cNvPr id="3" name="Picture 2">
            <a:extLst>
              <a:ext uri="{FF2B5EF4-FFF2-40B4-BE49-F238E27FC236}">
                <a16:creationId xmlns:a16="http://schemas.microsoft.com/office/drawing/2014/main" id="{1E5A37D6-95FC-C46A-9A18-75FA983471D1}"/>
              </a:ext>
            </a:extLst>
          </p:cNvPr>
          <p:cNvPicPr>
            <a:picLocks noChangeAspect="1"/>
          </p:cNvPicPr>
          <p:nvPr/>
        </p:nvPicPr>
        <p:blipFill>
          <a:blip r:embed="rId3">
            <a:extLst>
              <a:ext uri="{28A0092B-C50C-407E-A947-70E740481C1C}">
                <a14:useLocalDpi xmlns:a14="http://schemas.microsoft.com/office/drawing/2010/main" val="0"/>
              </a:ext>
            </a:extLst>
          </a:blip>
          <a:srcRect b="21914"/>
          <a:stretch>
            <a:fillRect/>
          </a:stretch>
        </p:blipFill>
        <p:spPr>
          <a:xfrm>
            <a:off x="655309" y="1138943"/>
            <a:ext cx="8178934" cy="2951793"/>
          </a:xfrm>
          <a:prstGeom prst="rect">
            <a:avLst/>
          </a:prstGeom>
        </p:spPr>
      </p:pic>
    </p:spTree>
    <p:extLst>
      <p:ext uri="{BB962C8B-B14F-4D97-AF65-F5344CB8AC3E}">
        <p14:creationId xmlns:p14="http://schemas.microsoft.com/office/powerpoint/2010/main" val="352522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210F-EFE2-8EEE-F28F-FB3BEB166E4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99A56CA-3A89-E115-62AD-1CFAD8605E92}"/>
              </a:ext>
            </a:extLst>
          </p:cNvPr>
          <p:cNvSpPr txBox="1"/>
          <p:nvPr/>
        </p:nvSpPr>
        <p:spPr>
          <a:xfrm>
            <a:off x="9124748" y="1080307"/>
            <a:ext cx="2932547" cy="4662815"/>
          </a:xfrm>
          <a:prstGeom prst="rect">
            <a:avLst/>
          </a:prstGeom>
          <a:noFill/>
        </p:spPr>
        <p:txBody>
          <a:bodyPr wrap="square" rtlCol="0">
            <a:spAutoFit/>
          </a:bodyPr>
          <a:lstStyle/>
          <a:p>
            <a:r>
              <a:rPr lang="en-US" sz="1100" b="1" dirty="0"/>
              <a:t>SQL Code</a:t>
            </a:r>
          </a:p>
          <a:p>
            <a:r>
              <a:rPr lang="en-US" sz="1100" dirty="0"/>
              <a:t>with </a:t>
            </a:r>
            <a:r>
              <a:rPr lang="en-US" sz="1100" dirty="0" err="1"/>
              <a:t>revenue_payment</a:t>
            </a:r>
            <a:r>
              <a:rPr lang="en-US" sz="1100" dirty="0"/>
              <a:t> as (</a:t>
            </a:r>
          </a:p>
          <a:p>
            <a:r>
              <a:rPr lang="en-US" sz="1100" dirty="0"/>
              <a:t>    select</a:t>
            </a:r>
          </a:p>
          <a:p>
            <a:r>
              <a:rPr lang="en-US" sz="1100" dirty="0"/>
              <a:t>        date,</a:t>
            </a:r>
          </a:p>
          <a:p>
            <a:r>
              <a:rPr lang="en-US" sz="1100" dirty="0"/>
              <a:t>        country,</a:t>
            </a:r>
          </a:p>
          <a:p>
            <a:r>
              <a:rPr lang="en-US" sz="1100" dirty="0"/>
              <a:t>        </a:t>
            </a:r>
            <a:r>
              <a:rPr lang="en-US" sz="1100" dirty="0" err="1"/>
              <a:t>product_name</a:t>
            </a:r>
            <a:r>
              <a:rPr lang="en-US" sz="1100" dirty="0"/>
              <a:t>,</a:t>
            </a:r>
          </a:p>
          <a:p>
            <a:r>
              <a:rPr lang="en-US" sz="1100" dirty="0"/>
              <a:t>        sum (quantity) as </a:t>
            </a:r>
            <a:r>
              <a:rPr lang="en-US" sz="1100" dirty="0" err="1"/>
              <a:t>total_sold</a:t>
            </a:r>
            <a:r>
              <a:rPr lang="en-US" sz="1100" dirty="0"/>
              <a:t>,</a:t>
            </a:r>
          </a:p>
          <a:p>
            <a:r>
              <a:rPr lang="en-US" sz="1100" dirty="0"/>
              <a:t>        sum (amount) as revenue,</a:t>
            </a:r>
          </a:p>
          <a:p>
            <a:r>
              <a:rPr lang="en-US" sz="1100" dirty="0"/>
              <a:t>        </a:t>
            </a:r>
            <a:r>
              <a:rPr lang="en-US" sz="1100" dirty="0" err="1"/>
              <a:t>row_number</a:t>
            </a:r>
            <a:r>
              <a:rPr lang="en-US" sz="1100" dirty="0"/>
              <a:t> () over (partition by country order by sum(amount) desc) as </a:t>
            </a:r>
            <a:r>
              <a:rPr lang="en-US" sz="1100" dirty="0" err="1"/>
              <a:t>rank_transaction</a:t>
            </a:r>
            <a:endParaRPr lang="en-US" sz="1100" dirty="0"/>
          </a:p>
          <a:p>
            <a:r>
              <a:rPr lang="en-US" sz="1100" dirty="0"/>
              <a:t>    from</a:t>
            </a:r>
          </a:p>
          <a:p>
            <a:r>
              <a:rPr lang="en-US" sz="1100" dirty="0"/>
              <a:t>        </a:t>
            </a:r>
            <a:r>
              <a:rPr lang="en-US" sz="1100" dirty="0" err="1"/>
              <a:t>sales_shoes</a:t>
            </a:r>
            <a:endParaRPr lang="en-US" sz="1100" dirty="0"/>
          </a:p>
          <a:p>
            <a:r>
              <a:rPr lang="en-US" sz="1100" dirty="0"/>
              <a:t>    group by </a:t>
            </a:r>
          </a:p>
          <a:p>
            <a:r>
              <a:rPr lang="en-US" sz="1100" dirty="0"/>
              <a:t>        date, </a:t>
            </a:r>
            <a:r>
              <a:rPr lang="en-US" sz="1100" dirty="0" err="1"/>
              <a:t>country,product_name</a:t>
            </a:r>
            <a:endParaRPr lang="en-US" sz="1100" dirty="0"/>
          </a:p>
          <a:p>
            <a:r>
              <a:rPr lang="en-US" sz="1100" dirty="0"/>
              <a:t>    )</a:t>
            </a:r>
          </a:p>
          <a:p>
            <a:r>
              <a:rPr lang="en-US" sz="1100" dirty="0"/>
              <a:t>select </a:t>
            </a:r>
          </a:p>
          <a:p>
            <a:r>
              <a:rPr lang="en-US" sz="1100" dirty="0"/>
              <a:t>    date,</a:t>
            </a:r>
          </a:p>
          <a:p>
            <a:r>
              <a:rPr lang="en-US" sz="1100" dirty="0"/>
              <a:t>    country,</a:t>
            </a:r>
          </a:p>
          <a:p>
            <a:r>
              <a:rPr lang="en-US" sz="1100" dirty="0"/>
              <a:t>    </a:t>
            </a:r>
            <a:r>
              <a:rPr lang="en-US" sz="1100" dirty="0" err="1"/>
              <a:t>product_name</a:t>
            </a:r>
            <a:r>
              <a:rPr lang="en-US" sz="1100" dirty="0"/>
              <a:t>,</a:t>
            </a:r>
          </a:p>
          <a:p>
            <a:r>
              <a:rPr lang="en-US" sz="1100" dirty="0"/>
              <a:t>    </a:t>
            </a:r>
            <a:r>
              <a:rPr lang="en-US" sz="1100" dirty="0" err="1"/>
              <a:t>total_sold</a:t>
            </a:r>
            <a:r>
              <a:rPr lang="en-US" sz="1100" dirty="0"/>
              <a:t>,</a:t>
            </a:r>
          </a:p>
          <a:p>
            <a:r>
              <a:rPr lang="en-US" sz="1100" dirty="0"/>
              <a:t>    revenue::numeric(16,2)</a:t>
            </a:r>
          </a:p>
          <a:p>
            <a:r>
              <a:rPr lang="en-US" sz="1100" dirty="0"/>
              <a:t>from </a:t>
            </a:r>
          </a:p>
          <a:p>
            <a:r>
              <a:rPr lang="en-US" sz="1100" dirty="0"/>
              <a:t>    </a:t>
            </a:r>
            <a:r>
              <a:rPr lang="en-US" sz="1100" dirty="0" err="1"/>
              <a:t>revenue_payment</a:t>
            </a:r>
            <a:r>
              <a:rPr lang="en-US" sz="1100" dirty="0"/>
              <a:t> </a:t>
            </a:r>
          </a:p>
          <a:p>
            <a:r>
              <a:rPr lang="en-US" sz="1100" dirty="0"/>
              <a:t>where </a:t>
            </a:r>
          </a:p>
          <a:p>
            <a:r>
              <a:rPr lang="en-US" sz="1100" dirty="0"/>
              <a:t>    </a:t>
            </a:r>
            <a:r>
              <a:rPr lang="en-US" sz="1100" dirty="0" err="1"/>
              <a:t>rank_transaction</a:t>
            </a:r>
            <a:r>
              <a:rPr lang="en-US" sz="1100" dirty="0"/>
              <a:t> = 1;</a:t>
            </a:r>
          </a:p>
          <a:p>
            <a:endParaRPr lang="en-US" sz="1100" b="1" dirty="0"/>
          </a:p>
        </p:txBody>
      </p:sp>
      <p:sp>
        <p:nvSpPr>
          <p:cNvPr id="8" name="TextBox 7">
            <a:extLst>
              <a:ext uri="{FF2B5EF4-FFF2-40B4-BE49-F238E27FC236}">
                <a16:creationId xmlns:a16="http://schemas.microsoft.com/office/drawing/2014/main" id="{B363CA05-97B2-7784-2112-703CB01275B1}"/>
              </a:ext>
            </a:extLst>
          </p:cNvPr>
          <p:cNvSpPr txBox="1"/>
          <p:nvPr/>
        </p:nvSpPr>
        <p:spPr>
          <a:xfrm>
            <a:off x="655321" y="468505"/>
            <a:ext cx="10134600" cy="400110"/>
          </a:xfrm>
          <a:prstGeom prst="rect">
            <a:avLst/>
          </a:prstGeom>
          <a:noFill/>
        </p:spPr>
        <p:txBody>
          <a:bodyPr wrap="square" rtlCol="0">
            <a:spAutoFit/>
          </a:bodyPr>
          <a:lstStyle/>
          <a:p>
            <a:r>
              <a:rPr lang="en-US" sz="2000" b="1" dirty="0">
                <a:latin typeface="+mj-lt"/>
              </a:rPr>
              <a:t>5. </a:t>
            </a:r>
            <a:r>
              <a:rPr lang="en-US" dirty="0"/>
              <a:t>Which sales transactions contributed the most to total revenue per country?</a:t>
            </a:r>
          </a:p>
        </p:txBody>
      </p:sp>
      <p:sp>
        <p:nvSpPr>
          <p:cNvPr id="9" name="TextBox 8">
            <a:extLst>
              <a:ext uri="{FF2B5EF4-FFF2-40B4-BE49-F238E27FC236}">
                <a16:creationId xmlns:a16="http://schemas.microsoft.com/office/drawing/2014/main" id="{4E4F51AA-462C-118B-3AEA-E830514AC9FA}"/>
              </a:ext>
            </a:extLst>
          </p:cNvPr>
          <p:cNvSpPr txBox="1"/>
          <p:nvPr/>
        </p:nvSpPr>
        <p:spPr>
          <a:xfrm>
            <a:off x="134704" y="3554128"/>
            <a:ext cx="8900208" cy="1815882"/>
          </a:xfrm>
          <a:prstGeom prst="rect">
            <a:avLst/>
          </a:prstGeom>
          <a:noFill/>
        </p:spPr>
        <p:txBody>
          <a:bodyPr wrap="square" rtlCol="0">
            <a:spAutoFit/>
          </a:bodyPr>
          <a:lstStyle/>
          <a:p>
            <a:pPr algn="just"/>
            <a:r>
              <a:rPr lang="en-US" sz="1400" dirty="0"/>
              <a:t>This query identifies which products are ordered in bulk in each country. In Australia, the product ordered more than one piece is Puma Joggers. In Canada, it is Fear of God Essentials Tee. In Germany, it is Supreme Hoodie. In India, it is Jordan 1 High. In Japan, it is Nike Dunk Low. Meanwhile, in the UK and USA, it is Off-White Hoodie.</a:t>
            </a:r>
          </a:p>
          <a:p>
            <a:pPr algn="just"/>
            <a:endParaRPr lang="en-US" sz="1400" dirty="0">
              <a:solidFill>
                <a:schemeClr val="accent4">
                  <a:lumMod val="75000"/>
                </a:schemeClr>
              </a:solidFill>
            </a:endParaRPr>
          </a:p>
          <a:p>
            <a:pPr algn="just"/>
            <a:r>
              <a:rPr lang="en-US" sz="1400" b="1" u="sng" dirty="0"/>
              <a:t>Recommendations:</a:t>
            </a:r>
          </a:p>
          <a:p>
            <a:pPr algn="just"/>
            <a:r>
              <a:rPr lang="en-US" sz="1400" dirty="0"/>
              <a:t>This product list can be used to </a:t>
            </a:r>
            <a:r>
              <a:rPr lang="en-US" sz="1400" b="1" dirty="0"/>
              <a:t>create promotions for business-to-business</a:t>
            </a:r>
            <a:r>
              <a:rPr lang="en-US" sz="1400" dirty="0"/>
              <a:t> purposes. In this case, the bulk order is only five pieces, but in real situations, the volume is higher. In addition, it can also be used to </a:t>
            </a:r>
            <a:r>
              <a:rPr lang="en-US" sz="1400" b="1" dirty="0"/>
              <a:t>design bundling promotions</a:t>
            </a:r>
            <a:r>
              <a:rPr lang="en-US" sz="1400" dirty="0"/>
              <a:t>, which can further increase the revenue.</a:t>
            </a:r>
            <a:r>
              <a:rPr lang="en-US" sz="1400" b="1" dirty="0"/>
              <a:t> </a:t>
            </a:r>
            <a:endParaRPr lang="en-US" sz="1400" b="1" u="sng" dirty="0"/>
          </a:p>
        </p:txBody>
      </p:sp>
      <p:pic>
        <p:nvPicPr>
          <p:cNvPr id="4" name="Picture 3">
            <a:extLst>
              <a:ext uri="{FF2B5EF4-FFF2-40B4-BE49-F238E27FC236}">
                <a16:creationId xmlns:a16="http://schemas.microsoft.com/office/drawing/2014/main" id="{57C49F51-3135-DE86-6E98-DA39C4776F82}"/>
              </a:ext>
            </a:extLst>
          </p:cNvPr>
          <p:cNvPicPr>
            <a:picLocks noChangeAspect="1"/>
          </p:cNvPicPr>
          <p:nvPr/>
        </p:nvPicPr>
        <p:blipFill>
          <a:blip r:embed="rId3">
            <a:extLst>
              <a:ext uri="{28A0092B-C50C-407E-A947-70E740481C1C}">
                <a14:useLocalDpi xmlns:a14="http://schemas.microsoft.com/office/drawing/2010/main" val="0"/>
              </a:ext>
            </a:extLst>
          </a:blip>
          <a:srcRect b="19290"/>
          <a:stretch>
            <a:fillRect/>
          </a:stretch>
        </p:blipFill>
        <p:spPr>
          <a:xfrm>
            <a:off x="0" y="1114878"/>
            <a:ext cx="8900208" cy="2314122"/>
          </a:xfrm>
          <a:prstGeom prst="rect">
            <a:avLst/>
          </a:prstGeom>
        </p:spPr>
      </p:pic>
    </p:spTree>
    <p:extLst>
      <p:ext uri="{BB962C8B-B14F-4D97-AF65-F5344CB8AC3E}">
        <p14:creationId xmlns:p14="http://schemas.microsoft.com/office/powerpoint/2010/main" val="379062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EBC0-FF5B-5C62-EF34-9FCE3C2885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83802A-3F88-7E51-E272-BBB9A7DCF86D}"/>
              </a:ext>
            </a:extLst>
          </p:cNvPr>
          <p:cNvSpPr>
            <a:spLocks noGrp="1"/>
          </p:cNvSpPr>
          <p:nvPr>
            <p:ph idx="1"/>
          </p:nvPr>
        </p:nvSpPr>
        <p:spPr/>
        <p:txBody>
          <a:bodyPr>
            <a:normAutofit fontScale="92500"/>
          </a:bodyPr>
          <a:lstStyle/>
          <a:p>
            <a:pPr marL="514350" indent="-514350">
              <a:buAutoNum type="arabicPeriod"/>
            </a:pPr>
            <a:r>
              <a:rPr lang="en-US" dirty="0"/>
              <a:t>The analysis highlights that brand reputation, marketing strategies, and product exclusivity are key drivers of sales performance. </a:t>
            </a:r>
          </a:p>
          <a:p>
            <a:pPr marL="514350" indent="-514350">
              <a:buAutoNum type="arabicPeriod"/>
            </a:pPr>
            <a:r>
              <a:rPr lang="en-US" dirty="0"/>
              <a:t>Nike’s consistent leadership across categories demonstrates the impact of strong brand awareness and customer loyalty. </a:t>
            </a:r>
          </a:p>
          <a:p>
            <a:pPr marL="514350" indent="-514350">
              <a:buAutoNum type="arabicPeriod"/>
            </a:pPr>
            <a:r>
              <a:rPr lang="en-US" dirty="0"/>
              <a:t>Regional differences in product preferences indicate the need for market-specific strategies to maximize sales potential. </a:t>
            </a:r>
          </a:p>
          <a:p>
            <a:pPr marL="514350" indent="-514350">
              <a:buAutoNum type="arabicPeriod"/>
            </a:pPr>
            <a:r>
              <a:rPr lang="en-US" dirty="0"/>
              <a:t>Customer purchasing decisions are influenced more by quality and exclusivity than by price sensitivity. </a:t>
            </a:r>
          </a:p>
          <a:p>
            <a:pPr marL="514350" indent="-514350">
              <a:buAutoNum type="arabicPeriod"/>
            </a:pPr>
            <a:r>
              <a:rPr lang="en-US" dirty="0"/>
              <a:t>Bulk orders and B2B opportunities present valuable potential to boost revenue through strategic partnerships and bundling promotions.</a:t>
            </a:r>
          </a:p>
        </p:txBody>
      </p:sp>
    </p:spTree>
    <p:extLst>
      <p:ext uri="{BB962C8B-B14F-4D97-AF65-F5344CB8AC3E}">
        <p14:creationId xmlns:p14="http://schemas.microsoft.com/office/powerpoint/2010/main" val="213702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3777-322D-4505-53D9-795AE6252C5E}"/>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0D779104-D2EB-D0AC-000B-0B23975BB2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36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DD50-A1A8-3EE6-1AD8-66B118F2F983}"/>
              </a:ext>
            </a:extLst>
          </p:cNvPr>
          <p:cNvSpPr>
            <a:spLocks noGrp="1"/>
          </p:cNvSpPr>
          <p:nvPr>
            <p:ph type="title"/>
          </p:nvPr>
        </p:nvSpPr>
        <p:spPr/>
        <p:txBody>
          <a:bodyPr/>
          <a:lstStyle/>
          <a:p>
            <a:r>
              <a:rPr lang="en-US" dirty="0"/>
              <a:t>Study Case</a:t>
            </a:r>
          </a:p>
        </p:txBody>
      </p:sp>
      <p:sp>
        <p:nvSpPr>
          <p:cNvPr id="3" name="Content Placeholder 2">
            <a:extLst>
              <a:ext uri="{FF2B5EF4-FFF2-40B4-BE49-F238E27FC236}">
                <a16:creationId xmlns:a16="http://schemas.microsoft.com/office/drawing/2014/main" id="{99DFFC0F-7DC6-5C58-F16B-7F7BFE1BDD0C}"/>
              </a:ext>
            </a:extLst>
          </p:cNvPr>
          <p:cNvSpPr>
            <a:spLocks noGrp="1"/>
          </p:cNvSpPr>
          <p:nvPr>
            <p:ph idx="1"/>
          </p:nvPr>
        </p:nvSpPr>
        <p:spPr/>
        <p:txBody>
          <a:bodyPr/>
          <a:lstStyle/>
          <a:p>
            <a:r>
              <a:rPr lang="en-US" dirty="0"/>
              <a:t>Other departments also asked me to answer their business case question. This query and result can be seen in the following link:</a:t>
            </a:r>
          </a:p>
          <a:p>
            <a:pPr marL="0" indent="0">
              <a:buNone/>
            </a:pPr>
            <a:br>
              <a:rPr lang="en-US" dirty="0"/>
            </a:br>
            <a:endParaRPr lang="en-US" dirty="0"/>
          </a:p>
        </p:txBody>
      </p:sp>
    </p:spTree>
    <p:extLst>
      <p:ext uri="{BB962C8B-B14F-4D97-AF65-F5344CB8AC3E}">
        <p14:creationId xmlns:p14="http://schemas.microsoft.com/office/powerpoint/2010/main" val="253219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CCE2-DC30-66C7-A8AE-C1291B4AFEF1}"/>
              </a:ext>
            </a:extLst>
          </p:cNvPr>
          <p:cNvSpPr>
            <a:spLocks noGrp="1"/>
          </p:cNvSpPr>
          <p:nvPr>
            <p:ph type="title"/>
          </p:nvPr>
        </p:nvSpPr>
        <p:spPr/>
        <p:txBody>
          <a:bodyPr/>
          <a:lstStyle/>
          <a:p>
            <a:r>
              <a:rPr lang="en-US" dirty="0"/>
              <a:t>Vista D Yulianti</a:t>
            </a:r>
          </a:p>
        </p:txBody>
      </p:sp>
      <p:sp>
        <p:nvSpPr>
          <p:cNvPr id="5" name="Content Placeholder 4">
            <a:extLst>
              <a:ext uri="{FF2B5EF4-FFF2-40B4-BE49-F238E27FC236}">
                <a16:creationId xmlns:a16="http://schemas.microsoft.com/office/drawing/2014/main" id="{A18D0CFD-FABB-C562-A54B-21370F1F7D8F}"/>
              </a:ext>
            </a:extLst>
          </p:cNvPr>
          <p:cNvSpPr>
            <a:spLocks noGrp="1"/>
          </p:cNvSpPr>
          <p:nvPr>
            <p:ph idx="1"/>
          </p:nvPr>
        </p:nvSpPr>
        <p:spPr/>
        <p:txBody>
          <a:bodyPr/>
          <a:lstStyle/>
          <a:p>
            <a:pPr marL="0" indent="0">
              <a:buNone/>
            </a:pPr>
            <a:r>
              <a:rPr lang="en-US" b="1" dirty="0"/>
              <a:t>Hello, my name is Vista.</a:t>
            </a:r>
            <a:br>
              <a:rPr lang="en-US" dirty="0"/>
            </a:br>
            <a:r>
              <a:rPr lang="en-US" dirty="0"/>
              <a:t>I am a Data Analyst specializing in the retail fashion industry, providing consultancy to help brands optimize their performance. In this portfolio, I would like to share an overview of my daily tasks and the insights I generate to support data-driven decisions.</a:t>
            </a:r>
          </a:p>
          <a:p>
            <a:pPr marL="0" indent="0">
              <a:buNone/>
            </a:pPr>
            <a:endParaRPr lang="en-US" dirty="0"/>
          </a:p>
        </p:txBody>
      </p:sp>
    </p:spTree>
    <p:extLst>
      <p:ext uri="{BB962C8B-B14F-4D97-AF65-F5344CB8AC3E}">
        <p14:creationId xmlns:p14="http://schemas.microsoft.com/office/powerpoint/2010/main" val="402729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81B367-F4E1-0969-A9C3-96C3A50975AA}"/>
              </a:ext>
            </a:extLst>
          </p:cNvPr>
          <p:cNvPicPr>
            <a:picLocks noChangeAspect="1"/>
          </p:cNvPicPr>
          <p:nvPr/>
        </p:nvPicPr>
        <p:blipFill>
          <a:blip r:embed="rId3"/>
          <a:stretch>
            <a:fillRect/>
          </a:stretch>
        </p:blipFill>
        <p:spPr>
          <a:xfrm>
            <a:off x="0" y="0"/>
            <a:ext cx="12309695" cy="8206463"/>
          </a:xfrm>
          <a:prstGeom prst="rect">
            <a:avLst/>
          </a:prstGeom>
        </p:spPr>
      </p:pic>
      <p:sp>
        <p:nvSpPr>
          <p:cNvPr id="3" name="Content Placeholder 2">
            <a:extLst>
              <a:ext uri="{FF2B5EF4-FFF2-40B4-BE49-F238E27FC236}">
                <a16:creationId xmlns:a16="http://schemas.microsoft.com/office/drawing/2014/main" id="{282B5BC4-1E18-C8E7-73BB-B7246F3379A6}"/>
              </a:ext>
            </a:extLst>
          </p:cNvPr>
          <p:cNvSpPr>
            <a:spLocks noGrp="1"/>
          </p:cNvSpPr>
          <p:nvPr>
            <p:ph idx="1"/>
          </p:nvPr>
        </p:nvSpPr>
        <p:spPr/>
        <p:txBody>
          <a:bodyPr>
            <a:normAutofit/>
          </a:bodyPr>
          <a:lstStyle/>
          <a:p>
            <a:pPr marL="0" indent="0">
              <a:buNone/>
            </a:pPr>
            <a:br>
              <a:rPr lang="en-US" dirty="0"/>
            </a:br>
            <a:endParaRPr lang="en-US" dirty="0"/>
          </a:p>
        </p:txBody>
      </p:sp>
    </p:spTree>
    <p:extLst>
      <p:ext uri="{BB962C8B-B14F-4D97-AF65-F5344CB8AC3E}">
        <p14:creationId xmlns:p14="http://schemas.microsoft.com/office/powerpoint/2010/main" val="28799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13C4-279A-347F-E4BA-2A3436B24F5F}"/>
              </a:ext>
            </a:extLst>
          </p:cNvPr>
          <p:cNvSpPr>
            <a:spLocks noGrp="1"/>
          </p:cNvSpPr>
          <p:nvPr>
            <p:ph type="title"/>
          </p:nvPr>
        </p:nvSpPr>
        <p:spPr/>
        <p:txBody>
          <a:bodyPr/>
          <a:lstStyle/>
          <a:p>
            <a:r>
              <a:rPr lang="en-US" dirty="0"/>
              <a:t>Business Case Questions</a:t>
            </a:r>
          </a:p>
        </p:txBody>
      </p:sp>
      <p:sp>
        <p:nvSpPr>
          <p:cNvPr id="3" name="Content Placeholder 2">
            <a:extLst>
              <a:ext uri="{FF2B5EF4-FFF2-40B4-BE49-F238E27FC236}">
                <a16:creationId xmlns:a16="http://schemas.microsoft.com/office/drawing/2014/main" id="{8C23F37E-5872-DEFF-6013-89573C8240BB}"/>
              </a:ext>
            </a:extLst>
          </p:cNvPr>
          <p:cNvSpPr>
            <a:spLocks noGrp="1"/>
          </p:cNvSpPr>
          <p:nvPr>
            <p:ph idx="1"/>
          </p:nvPr>
        </p:nvSpPr>
        <p:spPr/>
        <p:txBody>
          <a:bodyPr/>
          <a:lstStyle/>
          <a:p>
            <a:pPr marL="514350" indent="-514350">
              <a:buFont typeface="+mj-lt"/>
              <a:buAutoNum type="arabicPeriod"/>
            </a:pPr>
            <a:r>
              <a:rPr lang="en-US" dirty="0"/>
              <a:t>Which products generated the highest total revenue in 2022?</a:t>
            </a:r>
          </a:p>
          <a:p>
            <a:pPr marL="514350" indent="-514350">
              <a:buFont typeface="+mj-lt"/>
              <a:buAutoNum type="arabicPeriod"/>
            </a:pPr>
            <a:r>
              <a:rPr lang="en-US" dirty="0"/>
              <a:t>What is the total sales amount by brand?</a:t>
            </a:r>
          </a:p>
          <a:p>
            <a:pPr marL="514350" indent="-514350">
              <a:buFont typeface="+mj-lt"/>
              <a:buAutoNum type="arabicPeriod"/>
            </a:pPr>
            <a:r>
              <a:rPr lang="en-US" dirty="0"/>
              <a:t>Which product types (Sneakers, T-shirts, Hoodies) are performing best in each country?</a:t>
            </a:r>
          </a:p>
          <a:p>
            <a:pPr marL="514350" indent="-514350">
              <a:buFont typeface="+mj-lt"/>
              <a:buAutoNum type="arabicPeriod"/>
            </a:pPr>
            <a:r>
              <a:rPr lang="en-US" dirty="0"/>
              <a:t>What is the average unit price per product type, and how does it vary by brand?</a:t>
            </a:r>
          </a:p>
          <a:p>
            <a:pPr marL="514350" indent="-514350">
              <a:buFont typeface="+mj-lt"/>
              <a:buAutoNum type="arabicPeriod"/>
            </a:pPr>
            <a:r>
              <a:rPr lang="en-US" dirty="0"/>
              <a:t>Which sales transactions contributed the most to total revenue per country?</a:t>
            </a:r>
          </a:p>
        </p:txBody>
      </p:sp>
    </p:spTree>
    <p:extLst>
      <p:ext uri="{BB962C8B-B14F-4D97-AF65-F5344CB8AC3E}">
        <p14:creationId xmlns:p14="http://schemas.microsoft.com/office/powerpoint/2010/main" val="205363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B613-391C-CDE9-4D77-3574BEFCDC9F}"/>
              </a:ext>
            </a:extLst>
          </p:cNvPr>
          <p:cNvSpPr>
            <a:spLocks noGrp="1"/>
          </p:cNvSpPr>
          <p:nvPr>
            <p:ph type="title"/>
          </p:nvPr>
        </p:nvSpPr>
        <p:spPr/>
        <p:txBody>
          <a:bodyPr/>
          <a:lstStyle/>
          <a:p>
            <a:r>
              <a:rPr lang="en-US" dirty="0"/>
              <a:t>Methods</a:t>
            </a:r>
          </a:p>
        </p:txBody>
      </p:sp>
      <p:sp>
        <p:nvSpPr>
          <p:cNvPr id="4" name="Rectangle 1">
            <a:extLst>
              <a:ext uri="{FF2B5EF4-FFF2-40B4-BE49-F238E27FC236}">
                <a16:creationId xmlns:a16="http://schemas.microsoft.com/office/drawing/2014/main" id="{A8DF7271-84B1-161C-3424-7A4F49154E3A}"/>
              </a:ext>
            </a:extLst>
          </p:cNvPr>
          <p:cNvSpPr>
            <a:spLocks noGrp="1" noChangeArrowheads="1"/>
          </p:cNvSpPr>
          <p:nvPr>
            <p:ph idx="1"/>
          </p:nvPr>
        </p:nvSpPr>
        <p:spPr bwMode="auto">
          <a:xfrm>
            <a:off x="924828" y="1690688"/>
            <a:ext cx="10598222" cy="318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indent="-457200">
              <a:buFont typeface="+mj-lt"/>
              <a:buAutoNum type="arabicPeriod"/>
            </a:pPr>
            <a:r>
              <a:rPr lang="en-US" sz="2400" b="1" dirty="0"/>
              <a:t>Retail Fashion Data Analysis Workflow</a:t>
            </a:r>
          </a:p>
          <a:p>
            <a:pPr marL="457200" indent="-457200">
              <a:buFont typeface="+mj-lt"/>
              <a:buAutoNum type="arabicPeriod"/>
            </a:pPr>
            <a:r>
              <a:rPr lang="en-US" sz="2400" b="1" dirty="0"/>
              <a:t>Collect the Data</a:t>
            </a:r>
            <a:r>
              <a:rPr lang="en-US" sz="2400" dirty="0"/>
              <a:t> – </a:t>
            </a:r>
            <a:r>
              <a:rPr lang="en-US" sz="2400" dirty="0">
                <a:hlinkClick r:id="rId2"/>
              </a:rPr>
              <a:t>Sneakers and Streetwear Sales 2022 Dataset</a:t>
            </a:r>
            <a:endParaRPr lang="en-US" sz="2400" dirty="0"/>
          </a:p>
          <a:p>
            <a:pPr marL="457200" indent="-457200">
              <a:buFont typeface="+mj-lt"/>
              <a:buAutoNum type="arabicPeriod"/>
            </a:pPr>
            <a:r>
              <a:rPr lang="en-US" sz="2400" b="1" dirty="0"/>
              <a:t>Clean the Data using Python</a:t>
            </a:r>
            <a:r>
              <a:rPr lang="en-US" sz="2400" dirty="0"/>
              <a:t> – </a:t>
            </a:r>
            <a:r>
              <a:rPr lang="en-US" sz="2400" dirty="0">
                <a:hlinkClick r:id="rId3"/>
              </a:rPr>
              <a:t>Data Cleaning Notebook</a:t>
            </a:r>
            <a:endParaRPr lang="en-US" sz="2400" dirty="0"/>
          </a:p>
          <a:p>
            <a:pPr marL="457200" indent="-457200">
              <a:buFont typeface="+mj-lt"/>
              <a:buAutoNum type="arabicPeriod"/>
            </a:pPr>
            <a:r>
              <a:rPr lang="en-US" sz="2400" b="1" dirty="0"/>
              <a:t>Upload to Database (PostgreSQL)</a:t>
            </a:r>
            <a:r>
              <a:rPr lang="en-US" sz="2400" dirty="0"/>
              <a:t> – </a:t>
            </a:r>
            <a:r>
              <a:rPr lang="en-US" sz="2400" dirty="0">
                <a:hlinkClick r:id="rId4"/>
              </a:rPr>
              <a:t>Data Injection Notebook</a:t>
            </a:r>
            <a:endParaRPr lang="en-US" sz="2400" dirty="0"/>
          </a:p>
          <a:p>
            <a:pPr marL="457200" indent="-457200">
              <a:buFont typeface="+mj-lt"/>
              <a:buAutoNum type="arabicPeriod"/>
            </a:pPr>
            <a:r>
              <a:rPr lang="en-US" sz="2400" b="1" dirty="0"/>
              <a:t>Query the Database</a:t>
            </a:r>
            <a:r>
              <a:rPr lang="en-US" sz="2400" dirty="0"/>
              <a:t> – Generate insights to answer business cases</a:t>
            </a:r>
          </a:p>
          <a:p>
            <a:pPr marL="457200" indent="-457200">
              <a:buFont typeface="+mj-lt"/>
              <a:buAutoNum type="arabicPeriod"/>
            </a:pPr>
            <a:r>
              <a:rPr lang="en-US" sz="2400" b="1" dirty="0"/>
              <a:t>Visualize in Power BI</a:t>
            </a:r>
            <a:r>
              <a:rPr lang="en-US" sz="2400" dirty="0"/>
              <a:t> – Build interactive dashboards to support decision-making</a:t>
            </a:r>
          </a:p>
          <a:p>
            <a:pPr marL="0" indent="0">
              <a:buNone/>
            </a:pPr>
            <a:r>
              <a:rPr lang="en-US" sz="2400" b="1" dirty="0"/>
              <a:t>Project Repository:</a:t>
            </a:r>
            <a:r>
              <a:rPr lang="en-US" sz="2400" dirty="0"/>
              <a:t> </a:t>
            </a:r>
            <a:r>
              <a:rPr lang="en-US" sz="2400" dirty="0">
                <a:hlinkClick r:id="rId5"/>
              </a:rPr>
              <a:t>Retail Fashion on GitHub</a:t>
            </a:r>
            <a:endParaRPr lang="en-US" sz="2400" dirty="0"/>
          </a:p>
        </p:txBody>
      </p:sp>
    </p:spTree>
    <p:extLst>
      <p:ext uri="{BB962C8B-B14F-4D97-AF65-F5344CB8AC3E}">
        <p14:creationId xmlns:p14="http://schemas.microsoft.com/office/powerpoint/2010/main" val="9041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4096-98E3-B021-0BD3-EE86E1C947B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3B7B570E-2B42-CFA5-5E7B-3053D644DE4B}"/>
              </a:ext>
            </a:extLst>
          </p:cNvPr>
          <p:cNvSpPr>
            <a:spLocks noGrp="1"/>
          </p:cNvSpPr>
          <p:nvPr>
            <p:ph idx="1"/>
          </p:nvPr>
        </p:nvSpPr>
        <p:spPr/>
        <p:txBody>
          <a:bodyPr/>
          <a:lstStyle/>
          <a:p>
            <a:r>
              <a:rPr lang="en-US" dirty="0"/>
              <a:t>Python</a:t>
            </a:r>
          </a:p>
          <a:p>
            <a:r>
              <a:rPr lang="en-US" dirty="0"/>
              <a:t>SQL</a:t>
            </a:r>
          </a:p>
          <a:p>
            <a:r>
              <a:rPr lang="en-US" dirty="0"/>
              <a:t>Power BI</a:t>
            </a:r>
          </a:p>
        </p:txBody>
      </p:sp>
    </p:spTree>
    <p:extLst>
      <p:ext uri="{BB962C8B-B14F-4D97-AF65-F5344CB8AC3E}">
        <p14:creationId xmlns:p14="http://schemas.microsoft.com/office/powerpoint/2010/main" val="388764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88D7-936E-954E-70A7-D1A138C0DF56}"/>
              </a:ext>
            </a:extLst>
          </p:cNvPr>
          <p:cNvSpPr>
            <a:spLocks noGrp="1"/>
          </p:cNvSpPr>
          <p:nvPr>
            <p:ph type="title"/>
          </p:nvPr>
        </p:nvSpPr>
        <p:spPr/>
        <p:txBody>
          <a:bodyPr/>
          <a:lstStyle/>
          <a:p>
            <a:r>
              <a:rPr lang="en-US" dirty="0"/>
              <a:t>Data Description</a:t>
            </a:r>
          </a:p>
        </p:txBody>
      </p:sp>
      <p:pic>
        <p:nvPicPr>
          <p:cNvPr id="5" name="Picture 4">
            <a:extLst>
              <a:ext uri="{FF2B5EF4-FFF2-40B4-BE49-F238E27FC236}">
                <a16:creationId xmlns:a16="http://schemas.microsoft.com/office/drawing/2014/main" id="{38726997-07DB-A6F5-B74B-E83ADF0B1A72}"/>
              </a:ext>
            </a:extLst>
          </p:cNvPr>
          <p:cNvPicPr>
            <a:picLocks noChangeAspect="1"/>
          </p:cNvPicPr>
          <p:nvPr/>
        </p:nvPicPr>
        <p:blipFill>
          <a:blip r:embed="rId2"/>
          <a:stretch>
            <a:fillRect/>
          </a:stretch>
        </p:blipFill>
        <p:spPr>
          <a:xfrm>
            <a:off x="723590" y="1260910"/>
            <a:ext cx="6227972" cy="5100304"/>
          </a:xfrm>
          <a:prstGeom prst="rect">
            <a:avLst/>
          </a:prstGeom>
        </p:spPr>
      </p:pic>
    </p:spTree>
    <p:extLst>
      <p:ext uri="{BB962C8B-B14F-4D97-AF65-F5344CB8AC3E}">
        <p14:creationId xmlns:p14="http://schemas.microsoft.com/office/powerpoint/2010/main" val="294034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C36D-70E0-6507-5FB8-5D29285A2F57}"/>
              </a:ext>
            </a:extLst>
          </p:cNvPr>
          <p:cNvSpPr>
            <a:spLocks noGrp="1"/>
          </p:cNvSpPr>
          <p:nvPr>
            <p:ph type="title"/>
          </p:nvPr>
        </p:nvSpPr>
        <p:spPr>
          <a:xfrm>
            <a:off x="838200" y="365126"/>
            <a:ext cx="10515600" cy="829932"/>
          </a:xfrm>
        </p:spPr>
        <p:txBody>
          <a:bodyPr/>
          <a:lstStyle/>
          <a:p>
            <a:r>
              <a:rPr lang="en-US" dirty="0"/>
              <a:t>Result, Analysis, and Recommendation</a:t>
            </a:r>
          </a:p>
        </p:txBody>
      </p:sp>
      <p:pic>
        <p:nvPicPr>
          <p:cNvPr id="5" name="Picture 4">
            <a:extLst>
              <a:ext uri="{FF2B5EF4-FFF2-40B4-BE49-F238E27FC236}">
                <a16:creationId xmlns:a16="http://schemas.microsoft.com/office/drawing/2014/main" id="{7AC97081-EA6A-6B29-85C2-4ABD6148D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822" y="1905968"/>
            <a:ext cx="6576589" cy="2512404"/>
          </a:xfrm>
          <a:prstGeom prst="rect">
            <a:avLst/>
          </a:prstGeom>
        </p:spPr>
      </p:pic>
      <p:sp>
        <p:nvSpPr>
          <p:cNvPr id="6" name="TextBox 5">
            <a:extLst>
              <a:ext uri="{FF2B5EF4-FFF2-40B4-BE49-F238E27FC236}">
                <a16:creationId xmlns:a16="http://schemas.microsoft.com/office/drawing/2014/main" id="{9952AF1D-A09F-98D3-5CC9-098D27ADFAF1}"/>
              </a:ext>
            </a:extLst>
          </p:cNvPr>
          <p:cNvSpPr txBox="1"/>
          <p:nvPr/>
        </p:nvSpPr>
        <p:spPr>
          <a:xfrm>
            <a:off x="7770534" y="1854263"/>
            <a:ext cx="3705644" cy="2954655"/>
          </a:xfrm>
          <a:prstGeom prst="rect">
            <a:avLst/>
          </a:prstGeom>
          <a:noFill/>
        </p:spPr>
        <p:txBody>
          <a:bodyPr wrap="square" rtlCol="0">
            <a:spAutoFit/>
          </a:bodyPr>
          <a:lstStyle/>
          <a:p>
            <a:r>
              <a:rPr lang="en-US" sz="1400" b="1" dirty="0"/>
              <a:t>SQL Code</a:t>
            </a:r>
          </a:p>
          <a:p>
            <a:r>
              <a:rPr lang="en-US" sz="1400" dirty="0"/>
              <a:t>select </a:t>
            </a:r>
          </a:p>
          <a:p>
            <a:r>
              <a:rPr lang="en-US" sz="1400" dirty="0"/>
              <a:t>    </a:t>
            </a:r>
            <a:r>
              <a:rPr lang="en-US" sz="1400" dirty="0" err="1"/>
              <a:t>product_name</a:t>
            </a:r>
            <a:r>
              <a:rPr lang="en-US" sz="1400" dirty="0"/>
              <a:t>, </a:t>
            </a:r>
          </a:p>
          <a:p>
            <a:r>
              <a:rPr lang="en-US" sz="1400" dirty="0"/>
              <a:t>    brand,</a:t>
            </a:r>
          </a:p>
          <a:p>
            <a:r>
              <a:rPr lang="en-US" sz="1400" dirty="0"/>
              <a:t>    SUM(amount)::numeric(16,2) as revenue </a:t>
            </a:r>
          </a:p>
          <a:p>
            <a:r>
              <a:rPr lang="en-US" sz="1400" dirty="0"/>
              <a:t>from </a:t>
            </a:r>
          </a:p>
          <a:p>
            <a:r>
              <a:rPr lang="en-US" sz="1400" dirty="0"/>
              <a:t>    </a:t>
            </a:r>
            <a:r>
              <a:rPr lang="en-US" sz="1400" dirty="0" err="1"/>
              <a:t>sales_shoes</a:t>
            </a:r>
            <a:r>
              <a:rPr lang="en-US" sz="1400" dirty="0"/>
              <a:t> </a:t>
            </a:r>
          </a:p>
          <a:p>
            <a:r>
              <a:rPr lang="en-US" sz="1400" dirty="0"/>
              <a:t>group by</a:t>
            </a:r>
          </a:p>
          <a:p>
            <a:r>
              <a:rPr lang="en-US" sz="1400" dirty="0"/>
              <a:t>    </a:t>
            </a:r>
            <a:r>
              <a:rPr lang="en-US" sz="1400" dirty="0" err="1"/>
              <a:t>product_name</a:t>
            </a:r>
            <a:r>
              <a:rPr lang="en-US" sz="1400" dirty="0"/>
              <a:t>, brand </a:t>
            </a:r>
          </a:p>
          <a:p>
            <a:r>
              <a:rPr lang="en-US" sz="1400" dirty="0"/>
              <a:t>order by </a:t>
            </a:r>
          </a:p>
          <a:p>
            <a:r>
              <a:rPr lang="en-US" sz="1400" dirty="0"/>
              <a:t>    revenue desc </a:t>
            </a:r>
          </a:p>
          <a:p>
            <a:r>
              <a:rPr lang="en-US" sz="1400" dirty="0"/>
              <a:t>limit 5;</a:t>
            </a:r>
          </a:p>
          <a:p>
            <a:endParaRPr lang="en-US" dirty="0"/>
          </a:p>
        </p:txBody>
      </p:sp>
      <p:sp>
        <p:nvSpPr>
          <p:cNvPr id="8" name="TextBox 7">
            <a:extLst>
              <a:ext uri="{FF2B5EF4-FFF2-40B4-BE49-F238E27FC236}">
                <a16:creationId xmlns:a16="http://schemas.microsoft.com/office/drawing/2014/main" id="{4BF167D4-94ED-3218-1182-783AE3231D77}"/>
              </a:ext>
            </a:extLst>
          </p:cNvPr>
          <p:cNvSpPr txBox="1"/>
          <p:nvPr/>
        </p:nvSpPr>
        <p:spPr>
          <a:xfrm>
            <a:off x="838200" y="1227347"/>
            <a:ext cx="7472855" cy="400110"/>
          </a:xfrm>
          <a:prstGeom prst="rect">
            <a:avLst/>
          </a:prstGeom>
          <a:noFill/>
        </p:spPr>
        <p:txBody>
          <a:bodyPr wrap="square" rtlCol="0">
            <a:spAutoFit/>
          </a:bodyPr>
          <a:lstStyle/>
          <a:p>
            <a:r>
              <a:rPr lang="en-US" sz="2000" b="1" dirty="0">
                <a:latin typeface="+mj-lt"/>
              </a:rPr>
              <a:t>1. Which products generated the highest total revenue in 2022?</a:t>
            </a:r>
          </a:p>
        </p:txBody>
      </p:sp>
      <p:sp>
        <p:nvSpPr>
          <p:cNvPr id="9" name="TextBox 8">
            <a:extLst>
              <a:ext uri="{FF2B5EF4-FFF2-40B4-BE49-F238E27FC236}">
                <a16:creationId xmlns:a16="http://schemas.microsoft.com/office/drawing/2014/main" id="{3648D75C-1963-4D67-4DDF-2FF9857A81D7}"/>
              </a:ext>
            </a:extLst>
          </p:cNvPr>
          <p:cNvSpPr txBox="1"/>
          <p:nvPr/>
        </p:nvSpPr>
        <p:spPr>
          <a:xfrm>
            <a:off x="625644" y="4645178"/>
            <a:ext cx="11223056" cy="1600438"/>
          </a:xfrm>
          <a:prstGeom prst="rect">
            <a:avLst/>
          </a:prstGeom>
          <a:noFill/>
        </p:spPr>
        <p:txBody>
          <a:bodyPr wrap="square" rtlCol="0">
            <a:spAutoFit/>
          </a:bodyPr>
          <a:lstStyle/>
          <a:p>
            <a:r>
              <a:rPr lang="en-US" sz="1400" dirty="0"/>
              <a:t>The </a:t>
            </a:r>
            <a:r>
              <a:rPr lang="en-US" sz="1400" b="1" dirty="0"/>
              <a:t>top five </a:t>
            </a:r>
            <a:r>
              <a:rPr lang="en-US" sz="1400" dirty="0"/>
              <a:t>products generating the highest global sales in 2022 were the </a:t>
            </a:r>
            <a:r>
              <a:rPr lang="en-US" sz="1400" b="1" dirty="0"/>
              <a:t>Off-White Hoodie, Nike Dunk Low, Nike Tech Fleece, Yeezy Boost 350, </a:t>
            </a:r>
            <a:r>
              <a:rPr lang="en-US" sz="1400" dirty="0"/>
              <a:t>and </a:t>
            </a:r>
            <a:r>
              <a:rPr lang="en-US" sz="1400" b="1" dirty="0"/>
              <a:t>Puma Joggers. </a:t>
            </a:r>
          </a:p>
          <a:p>
            <a:endParaRPr lang="en-US" sz="1400" b="1" dirty="0"/>
          </a:p>
          <a:p>
            <a:r>
              <a:rPr lang="en-US" sz="1400" b="1" u="sng" dirty="0"/>
              <a:t>Recommendations:</a:t>
            </a:r>
            <a:br>
              <a:rPr lang="en-US" sz="1400" b="1" dirty="0"/>
            </a:br>
            <a:r>
              <a:rPr lang="en-US" sz="1400" dirty="0"/>
              <a:t>To increase revenue, the sales team should </a:t>
            </a:r>
            <a:r>
              <a:rPr lang="en-US" sz="1400" b="1" dirty="0"/>
              <a:t>analyze the efforts already made </a:t>
            </a:r>
            <a:r>
              <a:rPr lang="en-US" sz="1400" dirty="0"/>
              <a:t>for these top-performing products (including marketing, design, and promotions), so that successful </a:t>
            </a:r>
            <a:r>
              <a:rPr lang="en-US" sz="1400" b="1" dirty="0"/>
              <a:t>strategies can be applied</a:t>
            </a:r>
            <a:r>
              <a:rPr lang="en-US" sz="1400" dirty="0"/>
              <a:t> to other products to boost their sales.</a:t>
            </a:r>
          </a:p>
          <a:p>
            <a:endParaRPr lang="en-US" sz="1400" dirty="0"/>
          </a:p>
        </p:txBody>
      </p:sp>
    </p:spTree>
    <p:extLst>
      <p:ext uri="{BB962C8B-B14F-4D97-AF65-F5344CB8AC3E}">
        <p14:creationId xmlns:p14="http://schemas.microsoft.com/office/powerpoint/2010/main" val="5703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3AABF-B6C5-D210-FEC8-E3CC2542FFE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E85BABD-C559-D81F-CD33-6C4A55CB5C5E}"/>
              </a:ext>
            </a:extLst>
          </p:cNvPr>
          <p:cNvSpPr txBox="1"/>
          <p:nvPr/>
        </p:nvSpPr>
        <p:spPr>
          <a:xfrm>
            <a:off x="6583758" y="2121410"/>
            <a:ext cx="3377591" cy="2523768"/>
          </a:xfrm>
          <a:prstGeom prst="rect">
            <a:avLst/>
          </a:prstGeom>
          <a:noFill/>
        </p:spPr>
        <p:txBody>
          <a:bodyPr wrap="none" rtlCol="0">
            <a:spAutoFit/>
          </a:bodyPr>
          <a:lstStyle/>
          <a:p>
            <a:r>
              <a:rPr lang="en-US" sz="1400" b="1" dirty="0"/>
              <a:t>SQL Code</a:t>
            </a:r>
          </a:p>
          <a:p>
            <a:r>
              <a:rPr lang="en-US" sz="1400" dirty="0"/>
              <a:t>select</a:t>
            </a:r>
          </a:p>
          <a:p>
            <a:r>
              <a:rPr lang="en-US" sz="1400" dirty="0"/>
              <a:t>    brand,</a:t>
            </a:r>
          </a:p>
          <a:p>
            <a:r>
              <a:rPr lang="en-US" sz="1400" dirty="0"/>
              <a:t>    SUM(amount):: numeric(16,2) as revenue</a:t>
            </a:r>
          </a:p>
          <a:p>
            <a:r>
              <a:rPr lang="en-US" sz="1400" dirty="0"/>
              <a:t>from </a:t>
            </a:r>
          </a:p>
          <a:p>
            <a:r>
              <a:rPr lang="en-US" sz="1400" dirty="0"/>
              <a:t>    </a:t>
            </a:r>
            <a:r>
              <a:rPr lang="en-US" sz="1400" dirty="0" err="1"/>
              <a:t>sales_shoes</a:t>
            </a:r>
            <a:endParaRPr lang="en-US" sz="1400" dirty="0"/>
          </a:p>
          <a:p>
            <a:r>
              <a:rPr lang="en-US" sz="1400" dirty="0"/>
              <a:t>group by</a:t>
            </a:r>
          </a:p>
          <a:p>
            <a:r>
              <a:rPr lang="en-US" sz="1400" dirty="0"/>
              <a:t>    brand </a:t>
            </a:r>
          </a:p>
          <a:p>
            <a:r>
              <a:rPr lang="en-US" sz="1400" dirty="0"/>
              <a:t>order by </a:t>
            </a:r>
          </a:p>
          <a:p>
            <a:r>
              <a:rPr lang="en-US" sz="1400" dirty="0"/>
              <a:t>    revenue desc;</a:t>
            </a:r>
          </a:p>
          <a:p>
            <a:endParaRPr lang="en-US" dirty="0"/>
          </a:p>
        </p:txBody>
      </p:sp>
      <p:sp>
        <p:nvSpPr>
          <p:cNvPr id="8" name="TextBox 7">
            <a:extLst>
              <a:ext uri="{FF2B5EF4-FFF2-40B4-BE49-F238E27FC236}">
                <a16:creationId xmlns:a16="http://schemas.microsoft.com/office/drawing/2014/main" id="{6F141CB4-8B52-1725-2A3A-10F06485011A}"/>
              </a:ext>
            </a:extLst>
          </p:cNvPr>
          <p:cNvSpPr txBox="1"/>
          <p:nvPr/>
        </p:nvSpPr>
        <p:spPr>
          <a:xfrm>
            <a:off x="799699" y="627772"/>
            <a:ext cx="7472855" cy="400110"/>
          </a:xfrm>
          <a:prstGeom prst="rect">
            <a:avLst/>
          </a:prstGeom>
          <a:noFill/>
        </p:spPr>
        <p:txBody>
          <a:bodyPr wrap="square" rtlCol="0">
            <a:spAutoFit/>
          </a:bodyPr>
          <a:lstStyle/>
          <a:p>
            <a:r>
              <a:rPr lang="en-US" sz="2000" b="1" dirty="0">
                <a:latin typeface="+mj-lt"/>
              </a:rPr>
              <a:t>2. What is the total sales amount by brand?</a:t>
            </a:r>
          </a:p>
        </p:txBody>
      </p:sp>
      <p:sp>
        <p:nvSpPr>
          <p:cNvPr id="9" name="TextBox 8">
            <a:extLst>
              <a:ext uri="{FF2B5EF4-FFF2-40B4-BE49-F238E27FC236}">
                <a16:creationId xmlns:a16="http://schemas.microsoft.com/office/drawing/2014/main" id="{EAF3EA86-705E-E011-7443-A19359B79189}"/>
              </a:ext>
            </a:extLst>
          </p:cNvPr>
          <p:cNvSpPr txBox="1"/>
          <p:nvPr/>
        </p:nvSpPr>
        <p:spPr>
          <a:xfrm>
            <a:off x="625644" y="4645178"/>
            <a:ext cx="11223056" cy="1600438"/>
          </a:xfrm>
          <a:prstGeom prst="rect">
            <a:avLst/>
          </a:prstGeom>
          <a:noFill/>
        </p:spPr>
        <p:txBody>
          <a:bodyPr wrap="square" rtlCol="0">
            <a:spAutoFit/>
          </a:bodyPr>
          <a:lstStyle/>
          <a:p>
            <a:pPr algn="just"/>
            <a:r>
              <a:rPr lang="en-US" sz="1400" b="1" dirty="0"/>
              <a:t>Nike</a:t>
            </a:r>
            <a:r>
              <a:rPr lang="en-US" sz="1400" dirty="0"/>
              <a:t> achieved </a:t>
            </a:r>
            <a:r>
              <a:rPr lang="en-US" sz="1400" dirty="0">
                <a:solidFill>
                  <a:schemeClr val="accent6">
                    <a:lumMod val="75000"/>
                  </a:schemeClr>
                </a:solidFill>
              </a:rPr>
              <a:t>the highest sales</a:t>
            </a:r>
            <a:r>
              <a:rPr lang="en-US" sz="1400" dirty="0"/>
              <a:t>, reaching 67,975.58 USD, followed by Adidas, Off-White, Puma, Supreme, and New Era. </a:t>
            </a:r>
            <a:r>
              <a:rPr lang="en-US" sz="1400" b="1" dirty="0"/>
              <a:t>Essentials</a:t>
            </a:r>
            <a:r>
              <a:rPr lang="en-US" sz="1400" dirty="0"/>
              <a:t> recorded </a:t>
            </a:r>
            <a:r>
              <a:rPr lang="en-US" sz="1400" dirty="0">
                <a:solidFill>
                  <a:srgbClr val="FF0000"/>
                </a:solidFill>
              </a:rPr>
              <a:t>the lowest revenue</a:t>
            </a:r>
            <a:r>
              <a:rPr lang="en-US" sz="1400" dirty="0"/>
              <a:t>, totaling 13,149.25 USD.</a:t>
            </a:r>
          </a:p>
          <a:p>
            <a:pPr algn="just"/>
            <a:endParaRPr lang="en-US" sz="1400" dirty="0"/>
          </a:p>
          <a:p>
            <a:pPr algn="just"/>
            <a:r>
              <a:rPr lang="en-US" sz="1400" b="1" u="sng" dirty="0"/>
              <a:t>Recommendations:</a:t>
            </a:r>
          </a:p>
          <a:p>
            <a:pPr algn="just"/>
            <a:r>
              <a:rPr lang="en-US" sz="1400" dirty="0"/>
              <a:t>Nike got </a:t>
            </a:r>
            <a:r>
              <a:rPr lang="en-US" sz="1400" dirty="0">
                <a:solidFill>
                  <a:schemeClr val="accent6">
                    <a:lumMod val="75000"/>
                  </a:schemeClr>
                </a:solidFill>
              </a:rPr>
              <a:t>the highest sales</a:t>
            </a:r>
            <a:r>
              <a:rPr lang="en-US" sz="1400" dirty="0"/>
              <a:t> is probably due to </a:t>
            </a:r>
            <a:r>
              <a:rPr lang="en-US" sz="1400" b="1" dirty="0"/>
              <a:t>the brand reputation </a:t>
            </a:r>
            <a:r>
              <a:rPr lang="en-US" sz="1400" dirty="0"/>
              <a:t>and </a:t>
            </a:r>
            <a:r>
              <a:rPr lang="en-US" sz="1400" b="1" dirty="0"/>
              <a:t>effective marketing</a:t>
            </a:r>
            <a:r>
              <a:rPr lang="en-US" sz="1400" dirty="0"/>
              <a:t>. In order to increase the revenue from other brands, they can </a:t>
            </a:r>
            <a:r>
              <a:rPr lang="en-US" sz="1400" b="1" dirty="0"/>
              <a:t>copy what Nike do in marketing campaigns, collaboration, and product design</a:t>
            </a:r>
            <a:r>
              <a:rPr lang="en-US" sz="1400" dirty="0"/>
              <a:t>. </a:t>
            </a:r>
            <a:r>
              <a:rPr lang="en-US" sz="1400" b="1" dirty="0"/>
              <a:t>Awareness to the brand</a:t>
            </a:r>
            <a:r>
              <a:rPr lang="en-US" sz="1400" dirty="0"/>
              <a:t> is also the key to </a:t>
            </a:r>
            <a:r>
              <a:rPr lang="en-US" sz="1400" b="1" dirty="0"/>
              <a:t>increase the revenue</a:t>
            </a:r>
            <a:r>
              <a:rPr lang="en-US" sz="1400" dirty="0"/>
              <a:t>.</a:t>
            </a:r>
            <a:br>
              <a:rPr lang="en-US" sz="1400" b="1" dirty="0"/>
            </a:br>
            <a:endParaRPr lang="en-US" sz="1400" dirty="0"/>
          </a:p>
        </p:txBody>
      </p:sp>
      <p:pic>
        <p:nvPicPr>
          <p:cNvPr id="12" name="Picture 11">
            <a:extLst>
              <a:ext uri="{FF2B5EF4-FFF2-40B4-BE49-F238E27FC236}">
                <a16:creationId xmlns:a16="http://schemas.microsoft.com/office/drawing/2014/main" id="{C348E913-BB51-2361-1FD7-39509614517D}"/>
              </a:ext>
            </a:extLst>
          </p:cNvPr>
          <p:cNvPicPr>
            <a:picLocks noChangeAspect="1"/>
          </p:cNvPicPr>
          <p:nvPr/>
        </p:nvPicPr>
        <p:blipFill>
          <a:blip r:embed="rId3"/>
          <a:srcRect b="21123"/>
          <a:stretch>
            <a:fillRect/>
          </a:stretch>
        </p:blipFill>
        <p:spPr>
          <a:xfrm>
            <a:off x="799699" y="1106906"/>
            <a:ext cx="5524099" cy="3544885"/>
          </a:xfrm>
          <a:prstGeom prst="rect">
            <a:avLst/>
          </a:prstGeom>
        </p:spPr>
      </p:pic>
    </p:spTree>
    <p:extLst>
      <p:ext uri="{BB962C8B-B14F-4D97-AF65-F5344CB8AC3E}">
        <p14:creationId xmlns:p14="http://schemas.microsoft.com/office/powerpoint/2010/main" val="3494702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407</TotalTime>
  <Words>1437</Words>
  <Application>Microsoft Office PowerPoint</Application>
  <PresentationFormat>Widescreen</PresentationFormat>
  <Paragraphs>157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Fashion Retail Analysis</vt:lpstr>
      <vt:lpstr>Vista D Yulianti</vt:lpstr>
      <vt:lpstr>PowerPoint Presentation</vt:lpstr>
      <vt:lpstr>Business Case Questions</vt:lpstr>
      <vt:lpstr>Methods</vt:lpstr>
      <vt:lpstr>Tools</vt:lpstr>
      <vt:lpstr>Data Description</vt:lpstr>
      <vt:lpstr>Result, Analysis, and Recommendation</vt:lpstr>
      <vt:lpstr>PowerPoint Presentation</vt:lpstr>
      <vt:lpstr>PowerPoint Presentation</vt:lpstr>
      <vt:lpstr>PowerPoint Presentation</vt:lpstr>
      <vt:lpstr>PowerPoint Presentation</vt:lpstr>
      <vt:lpstr>Conclusion</vt:lpstr>
      <vt:lpstr>Power BI</vt:lpstr>
      <vt:lpstr>Study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Vista Dwi Yulianti</dc:creator>
  <cp:lastModifiedBy>Vista Dwi Yulianti</cp:lastModifiedBy>
  <cp:revision>7</cp:revision>
  <dcterms:created xsi:type="dcterms:W3CDTF">2025-10-24T07:55:01Z</dcterms:created>
  <dcterms:modified xsi:type="dcterms:W3CDTF">2025-10-24T14:42:17Z</dcterms:modified>
</cp:coreProperties>
</file>