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65" r:id="rId3"/>
    <p:sldId id="258" r:id="rId4"/>
    <p:sldId id="259" r:id="rId5"/>
    <p:sldId id="260" r:id="rId6"/>
    <p:sldId id="261" r:id="rId7"/>
    <p:sldId id="267" r:id="rId8"/>
    <p:sldId id="263" r:id="rId9"/>
    <p:sldId id="264"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697" autoAdjust="0"/>
  </p:normalViewPr>
  <p:slideViewPr>
    <p:cSldViewPr snapToGrid="0">
      <p:cViewPr>
        <p:scale>
          <a:sx n="56" d="100"/>
          <a:sy n="56" d="100"/>
        </p:scale>
        <p:origin x="5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3CFB61-9267-4211-AA2F-E9D2FF693B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5DBB6B-6C40-4A84-AA56-49EA59FED2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3569-8F03-4C61-AB3B-A16D88CB93A4}" type="datetimeFigureOut">
              <a:rPr lang="en-US" smtClean="0"/>
              <a:t>11/15/2018</a:t>
            </a:fld>
            <a:endParaRPr lang="en-US"/>
          </a:p>
        </p:txBody>
      </p:sp>
      <p:sp>
        <p:nvSpPr>
          <p:cNvPr id="4" name="Slide Image Placeholder 3">
            <a:extLst>
              <a:ext uri="{FF2B5EF4-FFF2-40B4-BE49-F238E27FC236}">
                <a16:creationId xmlns:a16="http://schemas.microsoft.com/office/drawing/2014/main" id="{9387A8A2-CA53-409E-B9C3-4D396FF1C16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1A8B5481-E7F8-478A-946E-AE460677D4A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BFEEB83-21CC-4CAD-AB32-A09FC75A5A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ACC86BF0-2D76-4DF1-AC1E-0B8F0B9DE0F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6F03B-D491-490D-A812-289C9A7B529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6F03B-D491-490D-A812-289C9A7B5295}" type="slidenum">
              <a:rPr lang="en-US" smtClean="0"/>
              <a:t>1</a:t>
            </a:fld>
            <a:endParaRPr lang="en-US"/>
          </a:p>
        </p:txBody>
      </p:sp>
    </p:spTree>
    <p:extLst>
      <p:ext uri="{BB962C8B-B14F-4D97-AF65-F5344CB8AC3E}">
        <p14:creationId xmlns:p14="http://schemas.microsoft.com/office/powerpoint/2010/main" val="360643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these hour are approximated. Actual hours for Coding was more. Additional estimate is no more than 6.</a:t>
            </a:r>
          </a:p>
        </p:txBody>
      </p:sp>
      <p:sp>
        <p:nvSpPr>
          <p:cNvPr id="4" name="Slide Number Placeholder 3"/>
          <p:cNvSpPr>
            <a:spLocks noGrp="1"/>
          </p:cNvSpPr>
          <p:nvPr>
            <p:ph type="sldNum" sz="quarter" idx="10"/>
          </p:nvPr>
        </p:nvSpPr>
        <p:spPr/>
        <p:txBody>
          <a:bodyPr/>
          <a:lstStyle/>
          <a:p>
            <a:fld id="{6A8F49BA-6201-4367-AE36-144063EF19DB}" type="slidenum">
              <a:rPr lang="en-US" smtClean="0"/>
              <a:t>3</a:t>
            </a:fld>
            <a:endParaRPr lang="en-US"/>
          </a:p>
        </p:txBody>
      </p:sp>
    </p:spTree>
    <p:extLst>
      <p:ext uri="{BB962C8B-B14F-4D97-AF65-F5344CB8AC3E}">
        <p14:creationId xmlns:p14="http://schemas.microsoft.com/office/powerpoint/2010/main" val="7981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Gauge audiences response and see if you should go into displaying the code via </a:t>
            </a:r>
            <a:r>
              <a:rPr lang="en-US" dirty="0" err="1"/>
              <a:t>github</a:t>
            </a:r>
            <a:r>
              <a:rPr lang="en-US" dirty="0"/>
              <a:t> link.</a:t>
            </a:r>
          </a:p>
        </p:txBody>
      </p:sp>
      <p:sp>
        <p:nvSpPr>
          <p:cNvPr id="4" name="Slide Number Placeholder 3"/>
          <p:cNvSpPr>
            <a:spLocks noGrp="1"/>
          </p:cNvSpPr>
          <p:nvPr>
            <p:ph type="sldNum" sz="quarter" idx="10"/>
          </p:nvPr>
        </p:nvSpPr>
        <p:spPr/>
        <p:txBody>
          <a:bodyPr/>
          <a:lstStyle/>
          <a:p>
            <a:fld id="{6A8F49BA-6201-4367-AE36-144063EF19DB}" type="slidenum">
              <a:rPr lang="en-US" smtClean="0"/>
              <a:t>4</a:t>
            </a:fld>
            <a:endParaRPr lang="en-US"/>
          </a:p>
        </p:txBody>
      </p:sp>
    </p:spTree>
    <p:extLst>
      <p:ext uri="{BB962C8B-B14F-4D97-AF65-F5344CB8AC3E}">
        <p14:creationId xmlns:p14="http://schemas.microsoft.com/office/powerpoint/2010/main" val="306997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stats were developed from assessing the visuals.</a:t>
            </a:r>
          </a:p>
          <a:p>
            <a:endParaRPr lang="en-US" dirty="0"/>
          </a:p>
        </p:txBody>
      </p:sp>
      <p:sp>
        <p:nvSpPr>
          <p:cNvPr id="4" name="Slide Number Placeholder 3"/>
          <p:cNvSpPr>
            <a:spLocks noGrp="1"/>
          </p:cNvSpPr>
          <p:nvPr>
            <p:ph type="sldNum" sz="quarter" idx="10"/>
          </p:nvPr>
        </p:nvSpPr>
        <p:spPr/>
        <p:txBody>
          <a:bodyPr/>
          <a:lstStyle/>
          <a:p>
            <a:fld id="{6A8F49BA-6201-4367-AE36-144063EF19DB}" type="slidenum">
              <a:rPr lang="en-US" smtClean="0"/>
              <a:t>5</a:t>
            </a:fld>
            <a:endParaRPr lang="en-US"/>
          </a:p>
        </p:txBody>
      </p:sp>
    </p:spTree>
    <p:extLst>
      <p:ext uri="{BB962C8B-B14F-4D97-AF65-F5344CB8AC3E}">
        <p14:creationId xmlns:p14="http://schemas.microsoft.com/office/powerpoint/2010/main" val="198349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displaying visual 2</a:t>
            </a:r>
          </a:p>
        </p:txBody>
      </p:sp>
      <p:sp>
        <p:nvSpPr>
          <p:cNvPr id="4" name="Slide Number Placeholder 3"/>
          <p:cNvSpPr>
            <a:spLocks noGrp="1"/>
          </p:cNvSpPr>
          <p:nvPr>
            <p:ph type="sldNum" sz="quarter" idx="10"/>
          </p:nvPr>
        </p:nvSpPr>
        <p:spPr/>
        <p:txBody>
          <a:bodyPr/>
          <a:lstStyle/>
          <a:p>
            <a:fld id="{6ED6F03B-D491-490D-A812-289C9A7B5295}" type="slidenum">
              <a:rPr lang="en-US" smtClean="0"/>
              <a:t>6</a:t>
            </a:fld>
            <a:endParaRPr lang="en-US"/>
          </a:p>
        </p:txBody>
      </p:sp>
    </p:spTree>
    <p:extLst>
      <p:ext uri="{BB962C8B-B14F-4D97-AF65-F5344CB8AC3E}">
        <p14:creationId xmlns:p14="http://schemas.microsoft.com/office/powerpoint/2010/main" val="39563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11/15/2018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11/15/2018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11/15/2018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staba/Audience-Integration-and-Measurement-Team/blob/master/Week4-FinalProject.p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ot.ly/~vistaba/16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ublic.tableau.com/profile/john.mendez#!/vizhome/AudienceIntegrationandMeasurementTeamDash/Dash?publish=y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4087-200E-4CB2-81AB-217CBCF575D3}"/>
              </a:ext>
            </a:extLst>
          </p:cNvPr>
          <p:cNvSpPr>
            <a:spLocks noGrp="1"/>
          </p:cNvSpPr>
          <p:nvPr>
            <p:ph type="ctrTitle"/>
          </p:nvPr>
        </p:nvSpPr>
        <p:spPr>
          <a:xfrm>
            <a:off x="1196283" y="1265562"/>
            <a:ext cx="9395517" cy="1645920"/>
          </a:xfrm>
        </p:spPr>
        <p:txBody>
          <a:bodyPr>
            <a:normAutofit/>
          </a:bodyPr>
          <a:lstStyle/>
          <a:p>
            <a:r>
              <a:rPr lang="en-US" dirty="0"/>
              <a:t>Audience Integration and Measurement Team</a:t>
            </a:r>
          </a:p>
        </p:txBody>
      </p:sp>
      <p:sp>
        <p:nvSpPr>
          <p:cNvPr id="3" name="Subtitle 2">
            <a:extLst>
              <a:ext uri="{FF2B5EF4-FFF2-40B4-BE49-F238E27FC236}">
                <a16:creationId xmlns:a16="http://schemas.microsoft.com/office/drawing/2014/main" id="{476A209D-746C-4D26-AFFC-731717FECAB6}"/>
              </a:ext>
            </a:extLst>
          </p:cNvPr>
          <p:cNvSpPr>
            <a:spLocks noGrp="1"/>
          </p:cNvSpPr>
          <p:nvPr>
            <p:ph type="subTitle" idx="1"/>
          </p:nvPr>
        </p:nvSpPr>
        <p:spPr/>
        <p:txBody>
          <a:bodyPr/>
          <a:lstStyle/>
          <a:p>
            <a:r>
              <a:rPr lang="en-US" dirty="0"/>
              <a:t>Prepared by: </a:t>
            </a:r>
          </a:p>
          <a:p>
            <a:r>
              <a:rPr lang="en-US" dirty="0"/>
              <a:t>John Mendez, MBDT Candidate</a:t>
            </a:r>
          </a:p>
        </p:txBody>
      </p:sp>
    </p:spTree>
    <p:extLst>
      <p:ext uri="{BB962C8B-B14F-4D97-AF65-F5344CB8AC3E}">
        <p14:creationId xmlns:p14="http://schemas.microsoft.com/office/powerpoint/2010/main" val="141560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7CBA-C11A-45E4-A7A3-2ACDF0BB126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4ECCF98-9FB4-4F15-BEAC-1D9D7A20137F}"/>
              </a:ext>
            </a:extLst>
          </p:cNvPr>
          <p:cNvSpPr>
            <a:spLocks noGrp="1"/>
          </p:cNvSpPr>
          <p:nvPr>
            <p:ph idx="1"/>
          </p:nvPr>
        </p:nvSpPr>
        <p:spPr/>
        <p:txBody>
          <a:bodyPr/>
          <a:lstStyle/>
          <a:p>
            <a:r>
              <a:rPr lang="en-US" dirty="0"/>
              <a:t>Work on Beautiful Soup Extraction.</a:t>
            </a:r>
          </a:p>
          <a:p>
            <a:r>
              <a:rPr lang="en-US" dirty="0"/>
              <a:t>Pass text data through an NLP program.</a:t>
            </a:r>
          </a:p>
          <a:p>
            <a:r>
              <a:rPr lang="en-US" dirty="0"/>
              <a:t>Complete </a:t>
            </a:r>
            <a:r>
              <a:rPr lang="en-US" dirty="0" err="1"/>
              <a:t>Plotly</a:t>
            </a:r>
            <a:r>
              <a:rPr lang="en-US" dirty="0"/>
              <a:t> visual.</a:t>
            </a:r>
          </a:p>
        </p:txBody>
      </p:sp>
    </p:spTree>
    <p:extLst>
      <p:ext uri="{BB962C8B-B14F-4D97-AF65-F5344CB8AC3E}">
        <p14:creationId xmlns:p14="http://schemas.microsoft.com/office/powerpoint/2010/main" val="31387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36F3-DD06-42F8-A66F-603F6192C576}"/>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E094E874-FDCE-44A5-8A2C-473225D32320}"/>
              </a:ext>
            </a:extLst>
          </p:cNvPr>
          <p:cNvPicPr>
            <a:picLocks noChangeAspect="1"/>
          </p:cNvPicPr>
          <p:nvPr/>
        </p:nvPicPr>
        <p:blipFill>
          <a:blip r:embed="rId2"/>
          <a:stretch>
            <a:fillRect/>
          </a:stretch>
        </p:blipFill>
        <p:spPr>
          <a:xfrm>
            <a:off x="964469" y="2850883"/>
            <a:ext cx="4046816" cy="578117"/>
          </a:xfrm>
          <a:prstGeom prst="rect">
            <a:avLst/>
          </a:prstGeom>
        </p:spPr>
      </p:pic>
      <p:pic>
        <p:nvPicPr>
          <p:cNvPr id="6" name="Picture 5">
            <a:extLst>
              <a:ext uri="{FF2B5EF4-FFF2-40B4-BE49-F238E27FC236}">
                <a16:creationId xmlns:a16="http://schemas.microsoft.com/office/drawing/2014/main" id="{D5388C1F-C5D8-43E6-BD3D-04A5404CC717}"/>
              </a:ext>
            </a:extLst>
          </p:cNvPr>
          <p:cNvPicPr>
            <a:picLocks noChangeAspect="1"/>
          </p:cNvPicPr>
          <p:nvPr/>
        </p:nvPicPr>
        <p:blipFill>
          <a:blip r:embed="rId3"/>
          <a:stretch>
            <a:fillRect/>
          </a:stretch>
        </p:blipFill>
        <p:spPr>
          <a:xfrm>
            <a:off x="6010405" y="3429000"/>
            <a:ext cx="3950459" cy="578116"/>
          </a:xfrm>
          <a:prstGeom prst="rect">
            <a:avLst/>
          </a:prstGeom>
        </p:spPr>
      </p:pic>
    </p:spTree>
    <p:extLst>
      <p:ext uri="{BB962C8B-B14F-4D97-AF65-F5344CB8AC3E}">
        <p14:creationId xmlns:p14="http://schemas.microsoft.com/office/powerpoint/2010/main" val="332192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C137-5F7F-4A8A-848E-9BE88021AC4C}"/>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4939711-434B-401E-A357-5C1304477376}"/>
              </a:ext>
            </a:extLst>
          </p:cNvPr>
          <p:cNvSpPr>
            <a:spLocks noGrp="1"/>
          </p:cNvSpPr>
          <p:nvPr>
            <p:ph idx="1"/>
          </p:nvPr>
        </p:nvSpPr>
        <p:spPr/>
        <p:txBody>
          <a:bodyPr/>
          <a:lstStyle/>
          <a:p>
            <a:r>
              <a:rPr lang="en-US" dirty="0"/>
              <a:t>BS Business Administration.</a:t>
            </a:r>
          </a:p>
          <a:p>
            <a:r>
              <a:rPr lang="en-US" dirty="0"/>
              <a:t>Background in Process Analysis and Implementation.</a:t>
            </a:r>
          </a:p>
        </p:txBody>
      </p:sp>
    </p:spTree>
    <p:extLst>
      <p:ext uri="{BB962C8B-B14F-4D97-AF65-F5344CB8AC3E}">
        <p14:creationId xmlns:p14="http://schemas.microsoft.com/office/powerpoint/2010/main" val="102729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45E1-33AD-4240-85CA-2A2595A907DB}"/>
              </a:ext>
            </a:extLst>
          </p:cNvPr>
          <p:cNvSpPr>
            <a:spLocks noGrp="1"/>
          </p:cNvSpPr>
          <p:nvPr>
            <p:ph type="title"/>
          </p:nvPr>
        </p:nvSpPr>
        <p:spPr/>
        <p:txBody>
          <a:bodyPr/>
          <a:lstStyle/>
          <a:p>
            <a:r>
              <a:rPr lang="en-US" dirty="0"/>
              <a:t>Project Plan</a:t>
            </a:r>
          </a:p>
        </p:txBody>
      </p:sp>
      <p:graphicFrame>
        <p:nvGraphicFramePr>
          <p:cNvPr id="5" name="Table 4">
            <a:extLst>
              <a:ext uri="{FF2B5EF4-FFF2-40B4-BE49-F238E27FC236}">
                <a16:creationId xmlns:a16="http://schemas.microsoft.com/office/drawing/2014/main" id="{36D13C68-0267-4C43-84AA-6E3785EEAE82}"/>
              </a:ext>
            </a:extLst>
          </p:cNvPr>
          <p:cNvGraphicFramePr>
            <a:graphicFrameLocks noGrp="1"/>
          </p:cNvGraphicFramePr>
          <p:nvPr>
            <p:extLst>
              <p:ext uri="{D42A27DB-BD31-4B8C-83A1-F6EECF244321}">
                <p14:modId xmlns:p14="http://schemas.microsoft.com/office/powerpoint/2010/main" val="4219864244"/>
              </p:ext>
            </p:extLst>
          </p:nvPr>
        </p:nvGraphicFramePr>
        <p:xfrm>
          <a:off x="2032000" y="2429196"/>
          <a:ext cx="8127999" cy="3479800"/>
        </p:xfrm>
        <a:graphic>
          <a:graphicData uri="http://schemas.openxmlformats.org/drawingml/2006/table">
            <a:tbl>
              <a:tblPr firstRow="1" bandRow="1">
                <a:tableStyleId>{21E4AEA4-8DFA-4A89-87EB-49C32662AFE0}</a:tableStyleId>
              </a:tblPr>
              <a:tblGrid>
                <a:gridCol w="1927750">
                  <a:extLst>
                    <a:ext uri="{9D8B030D-6E8A-4147-A177-3AD203B41FA5}">
                      <a16:colId xmlns:a16="http://schemas.microsoft.com/office/drawing/2014/main" val="4178387645"/>
                    </a:ext>
                  </a:extLst>
                </a:gridCol>
                <a:gridCol w="3490916">
                  <a:extLst>
                    <a:ext uri="{9D8B030D-6E8A-4147-A177-3AD203B41FA5}">
                      <a16:colId xmlns:a16="http://schemas.microsoft.com/office/drawing/2014/main" val="4034914755"/>
                    </a:ext>
                  </a:extLst>
                </a:gridCol>
                <a:gridCol w="2709333">
                  <a:extLst>
                    <a:ext uri="{9D8B030D-6E8A-4147-A177-3AD203B41FA5}">
                      <a16:colId xmlns:a16="http://schemas.microsoft.com/office/drawing/2014/main" val="821839677"/>
                    </a:ext>
                  </a:extLst>
                </a:gridCol>
              </a:tblGrid>
              <a:tr h="370840">
                <a:tc>
                  <a:txBody>
                    <a:bodyPr/>
                    <a:lstStyle/>
                    <a:p>
                      <a:r>
                        <a:rPr lang="en-US" dirty="0"/>
                        <a:t>Task</a:t>
                      </a:r>
                    </a:p>
                  </a:txBody>
                  <a:tcPr/>
                </a:tc>
                <a:tc>
                  <a:txBody>
                    <a:bodyPr/>
                    <a:lstStyle/>
                    <a:p>
                      <a:r>
                        <a:rPr lang="en-US" dirty="0"/>
                        <a:t>Description</a:t>
                      </a:r>
                    </a:p>
                  </a:txBody>
                  <a:tcPr/>
                </a:tc>
                <a:tc>
                  <a:txBody>
                    <a:bodyPr/>
                    <a:lstStyle/>
                    <a:p>
                      <a:r>
                        <a:rPr lang="en-US" dirty="0"/>
                        <a:t>Approximate Hours</a:t>
                      </a:r>
                    </a:p>
                  </a:txBody>
                  <a:tcPr/>
                </a:tc>
                <a:extLst>
                  <a:ext uri="{0D108BD9-81ED-4DB2-BD59-A6C34878D82A}">
                    <a16:rowId xmlns:a16="http://schemas.microsoft.com/office/drawing/2014/main" val="2974318692"/>
                  </a:ext>
                </a:extLst>
              </a:tr>
              <a:tr h="370840">
                <a:tc>
                  <a:txBody>
                    <a:bodyPr/>
                    <a:lstStyle/>
                    <a:p>
                      <a:r>
                        <a:rPr lang="en-US" dirty="0"/>
                        <a:t>Initial Coding</a:t>
                      </a:r>
                    </a:p>
                  </a:txBody>
                  <a:tcPr/>
                </a:tc>
                <a:tc>
                  <a:txBody>
                    <a:bodyPr/>
                    <a:lstStyle/>
                    <a:p>
                      <a:pPr marL="285750" indent="-285750">
                        <a:buFontTx/>
                        <a:buChar char="-"/>
                      </a:pPr>
                      <a:r>
                        <a:rPr lang="en-US" dirty="0"/>
                        <a:t>Develop web scrapping code.</a:t>
                      </a:r>
                    </a:p>
                    <a:p>
                      <a:pPr marL="285750" indent="-285750">
                        <a:buFontTx/>
                        <a:buChar char="-"/>
                      </a:pPr>
                      <a:r>
                        <a:rPr lang="en-US" dirty="0"/>
                        <a:t>Develop working loop.</a:t>
                      </a:r>
                    </a:p>
                    <a:p>
                      <a:pPr marL="285750" indent="-285750">
                        <a:buFontTx/>
                        <a:buChar char="-"/>
                      </a:pPr>
                      <a:r>
                        <a:rPr lang="en-US" dirty="0"/>
                        <a:t>Build Dashboard</a:t>
                      </a:r>
                    </a:p>
                  </a:txBody>
                  <a:tcPr/>
                </a:tc>
                <a:tc>
                  <a:txBody>
                    <a:bodyPr/>
                    <a:lstStyle/>
                    <a:p>
                      <a:r>
                        <a:rPr lang="en-US" dirty="0"/>
                        <a:t>14</a:t>
                      </a:r>
                    </a:p>
                  </a:txBody>
                  <a:tcPr/>
                </a:tc>
                <a:extLst>
                  <a:ext uri="{0D108BD9-81ED-4DB2-BD59-A6C34878D82A}">
                    <a16:rowId xmlns:a16="http://schemas.microsoft.com/office/drawing/2014/main" val="1044257872"/>
                  </a:ext>
                </a:extLst>
              </a:tr>
              <a:tr h="370840">
                <a:tc>
                  <a:txBody>
                    <a:bodyPr/>
                    <a:lstStyle/>
                    <a:p>
                      <a:r>
                        <a:rPr lang="en-US" dirty="0"/>
                        <a:t>Debug</a:t>
                      </a:r>
                    </a:p>
                  </a:txBody>
                  <a:tcPr/>
                </a:tc>
                <a:tc>
                  <a:txBody>
                    <a:bodyPr/>
                    <a:lstStyle/>
                    <a:p>
                      <a:pPr marL="285750" indent="-285750">
                        <a:buFontTx/>
                        <a:buChar char="-"/>
                      </a:pPr>
                      <a:r>
                        <a:rPr lang="en-US" dirty="0"/>
                        <a:t>Assess and fix code issues</a:t>
                      </a:r>
                    </a:p>
                    <a:p>
                      <a:pPr marL="285750" indent="-285750">
                        <a:buFontTx/>
                        <a:buChar char="-"/>
                      </a:pPr>
                      <a:endParaRPr lang="en-US" dirty="0"/>
                    </a:p>
                  </a:txBody>
                  <a:tcPr/>
                </a:tc>
                <a:tc>
                  <a:txBody>
                    <a:bodyPr/>
                    <a:lstStyle/>
                    <a:p>
                      <a:r>
                        <a:rPr lang="en-US" dirty="0"/>
                        <a:t>2</a:t>
                      </a:r>
                    </a:p>
                  </a:txBody>
                  <a:tcPr/>
                </a:tc>
                <a:extLst>
                  <a:ext uri="{0D108BD9-81ED-4DB2-BD59-A6C34878D82A}">
                    <a16:rowId xmlns:a16="http://schemas.microsoft.com/office/drawing/2014/main" val="3614508264"/>
                  </a:ext>
                </a:extLst>
              </a:tr>
              <a:tr h="370840">
                <a:tc>
                  <a:txBody>
                    <a:bodyPr/>
                    <a:lstStyle/>
                    <a:p>
                      <a:r>
                        <a:rPr lang="en-US" dirty="0"/>
                        <a:t>Develop Strategy</a:t>
                      </a:r>
                    </a:p>
                  </a:txBody>
                  <a:tcPr/>
                </a:tc>
                <a:tc>
                  <a:txBody>
                    <a:bodyPr/>
                    <a:lstStyle/>
                    <a:p>
                      <a:pPr marL="285750" indent="-285750">
                        <a:buFontTx/>
                        <a:buChar char="-"/>
                      </a:pPr>
                      <a:r>
                        <a:rPr lang="en-US" dirty="0"/>
                        <a:t>Assess the solution/evaluate requirements.</a:t>
                      </a:r>
                    </a:p>
                  </a:txBody>
                  <a:tcPr/>
                </a:tc>
                <a:tc>
                  <a:txBody>
                    <a:bodyPr/>
                    <a:lstStyle/>
                    <a:p>
                      <a:r>
                        <a:rPr lang="en-US" dirty="0"/>
                        <a:t>2</a:t>
                      </a:r>
                    </a:p>
                  </a:txBody>
                  <a:tcPr/>
                </a:tc>
                <a:extLst>
                  <a:ext uri="{0D108BD9-81ED-4DB2-BD59-A6C34878D82A}">
                    <a16:rowId xmlns:a16="http://schemas.microsoft.com/office/drawing/2014/main" val="978624288"/>
                  </a:ext>
                </a:extLst>
              </a:tr>
              <a:tr h="370840">
                <a:tc>
                  <a:txBody>
                    <a:bodyPr/>
                    <a:lstStyle/>
                    <a:p>
                      <a:r>
                        <a:rPr lang="en-US" dirty="0"/>
                        <a:t>Build Presentation</a:t>
                      </a:r>
                    </a:p>
                  </a:txBody>
                  <a:tcPr/>
                </a:tc>
                <a:tc>
                  <a:txBody>
                    <a:bodyPr/>
                    <a:lstStyle/>
                    <a:p>
                      <a:pPr marL="285750" indent="-285750">
                        <a:buFontTx/>
                        <a:buChar char="-"/>
                      </a:pPr>
                      <a:r>
                        <a:rPr lang="en-US" dirty="0"/>
                        <a:t>Build Presentation</a:t>
                      </a:r>
                    </a:p>
                    <a:p>
                      <a:pPr marL="285750" indent="-285750">
                        <a:buFontTx/>
                        <a:buChar char="-"/>
                      </a:pPr>
                      <a:r>
                        <a:rPr lang="en-US" dirty="0"/>
                        <a:t>Perfect Transitions</a:t>
                      </a:r>
                    </a:p>
                    <a:p>
                      <a:pPr marL="285750" indent="-285750">
                        <a:buFontTx/>
                        <a:buChar char="-"/>
                      </a:pPr>
                      <a:r>
                        <a:rPr lang="en-US" dirty="0"/>
                        <a:t>Perfect Pitch</a:t>
                      </a:r>
                    </a:p>
                  </a:txBody>
                  <a:tcPr/>
                </a:tc>
                <a:tc>
                  <a:txBody>
                    <a:bodyPr/>
                    <a:lstStyle/>
                    <a:p>
                      <a:r>
                        <a:rPr lang="en-US" dirty="0"/>
                        <a:t>4</a:t>
                      </a:r>
                    </a:p>
                  </a:txBody>
                  <a:tcPr/>
                </a:tc>
                <a:extLst>
                  <a:ext uri="{0D108BD9-81ED-4DB2-BD59-A6C34878D82A}">
                    <a16:rowId xmlns:a16="http://schemas.microsoft.com/office/drawing/2014/main" val="1307376038"/>
                  </a:ext>
                </a:extLst>
              </a:tr>
            </a:tbl>
          </a:graphicData>
        </a:graphic>
      </p:graphicFrame>
    </p:spTree>
    <p:extLst>
      <p:ext uri="{BB962C8B-B14F-4D97-AF65-F5344CB8AC3E}">
        <p14:creationId xmlns:p14="http://schemas.microsoft.com/office/powerpoint/2010/main" val="166070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7693-3CB8-4688-AEE8-548E3AA51100}"/>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4F8C4C1B-8EE2-4FEF-8374-3671C1A5897C}"/>
              </a:ext>
            </a:extLst>
          </p:cNvPr>
          <p:cNvSpPr>
            <a:spLocks noGrp="1"/>
          </p:cNvSpPr>
          <p:nvPr>
            <p:ph idx="1"/>
          </p:nvPr>
        </p:nvSpPr>
        <p:spPr>
          <a:xfrm>
            <a:off x="605535" y="2545680"/>
            <a:ext cx="10681301" cy="3101983"/>
          </a:xfrm>
        </p:spPr>
        <p:txBody>
          <a:bodyPr/>
          <a:lstStyle/>
          <a:p>
            <a:r>
              <a:rPr lang="en-US" dirty="0"/>
              <a:t>Gathered and Assessed data with Python, Pandas and Beautiful Soup.</a:t>
            </a:r>
          </a:p>
          <a:p>
            <a:r>
              <a:rPr lang="en-US" dirty="0"/>
              <a:t>Build Dashboard with </a:t>
            </a:r>
            <a:r>
              <a:rPr lang="en-US" dirty="0" err="1"/>
              <a:t>Plotly</a:t>
            </a:r>
            <a:r>
              <a:rPr lang="en-US" dirty="0"/>
              <a:t>.</a:t>
            </a:r>
          </a:p>
          <a:p>
            <a:r>
              <a:rPr lang="en-US" dirty="0"/>
              <a:t>Build Dashboard with Tableau.</a:t>
            </a:r>
          </a:p>
          <a:p>
            <a:endParaRPr lang="en-US" dirty="0"/>
          </a:p>
          <a:p>
            <a:pPr marL="0" indent="0">
              <a:buNone/>
            </a:pPr>
            <a:r>
              <a:rPr lang="en-US" b="1" dirty="0"/>
              <a:t>Code Sample:</a:t>
            </a:r>
          </a:p>
          <a:p>
            <a:pPr>
              <a:buFontTx/>
              <a:buChar char="-"/>
            </a:pPr>
            <a:r>
              <a:rPr lang="en-US" dirty="0">
                <a:hlinkClick r:id="rId3"/>
              </a:rPr>
              <a:t>Link to Code</a:t>
            </a:r>
            <a:endParaRPr lang="en-US" dirty="0"/>
          </a:p>
          <a:p>
            <a:pPr>
              <a:buFontTx/>
              <a:buChar char="-"/>
            </a:pPr>
            <a:endParaRPr lang="en-US" dirty="0"/>
          </a:p>
        </p:txBody>
      </p:sp>
    </p:spTree>
    <p:extLst>
      <p:ext uri="{BB962C8B-B14F-4D97-AF65-F5344CB8AC3E}">
        <p14:creationId xmlns:p14="http://schemas.microsoft.com/office/powerpoint/2010/main" val="243407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B0A0-33C7-48BE-9447-EFF2FB7DDBF9}"/>
              </a:ext>
            </a:extLst>
          </p:cNvPr>
          <p:cNvSpPr>
            <a:spLocks noGrp="1"/>
          </p:cNvSpPr>
          <p:nvPr>
            <p:ph type="title"/>
          </p:nvPr>
        </p:nvSpPr>
        <p:spPr/>
        <p:txBody>
          <a:bodyPr/>
          <a:lstStyle/>
          <a:p>
            <a:r>
              <a:rPr lang="en-US" dirty="0"/>
              <a:t>Findings</a:t>
            </a:r>
          </a:p>
        </p:txBody>
      </p:sp>
      <p:pic>
        <p:nvPicPr>
          <p:cNvPr id="6" name="Picture 5">
            <a:extLst>
              <a:ext uri="{FF2B5EF4-FFF2-40B4-BE49-F238E27FC236}">
                <a16:creationId xmlns:a16="http://schemas.microsoft.com/office/drawing/2014/main" id="{D9EDBECD-03CA-4EEB-A4A6-D473DD0A33DA}"/>
              </a:ext>
            </a:extLst>
          </p:cNvPr>
          <p:cNvPicPr>
            <a:picLocks noChangeAspect="1"/>
          </p:cNvPicPr>
          <p:nvPr/>
        </p:nvPicPr>
        <p:blipFill>
          <a:blip r:embed="rId3"/>
          <a:stretch>
            <a:fillRect/>
          </a:stretch>
        </p:blipFill>
        <p:spPr>
          <a:xfrm>
            <a:off x="2484764" y="2404834"/>
            <a:ext cx="7222471" cy="3488474"/>
          </a:xfrm>
          <a:prstGeom prst="rect">
            <a:avLst/>
          </a:prstGeom>
        </p:spPr>
      </p:pic>
    </p:spTree>
    <p:extLst>
      <p:ext uri="{BB962C8B-B14F-4D97-AF65-F5344CB8AC3E}">
        <p14:creationId xmlns:p14="http://schemas.microsoft.com/office/powerpoint/2010/main" val="127437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D27E-46BF-4D4F-B884-E9F659F3976F}"/>
              </a:ext>
            </a:extLst>
          </p:cNvPr>
          <p:cNvSpPr>
            <a:spLocks noGrp="1"/>
          </p:cNvSpPr>
          <p:nvPr>
            <p:ph type="title"/>
          </p:nvPr>
        </p:nvSpPr>
        <p:spPr>
          <a:xfrm>
            <a:off x="2231136" y="964692"/>
            <a:ext cx="7729728" cy="1188720"/>
          </a:xfrm>
        </p:spPr>
        <p:txBody>
          <a:bodyPr/>
          <a:lstStyle/>
          <a:p>
            <a:r>
              <a:rPr lang="en-US" dirty="0"/>
              <a:t>Demonstration</a:t>
            </a:r>
          </a:p>
        </p:txBody>
      </p:sp>
      <p:sp>
        <p:nvSpPr>
          <p:cNvPr id="5" name="TextBox 4">
            <a:extLst>
              <a:ext uri="{FF2B5EF4-FFF2-40B4-BE49-F238E27FC236}">
                <a16:creationId xmlns:a16="http://schemas.microsoft.com/office/drawing/2014/main" id="{B12C66BE-3BEC-4A49-AC3F-F67CD5C52090}"/>
              </a:ext>
            </a:extLst>
          </p:cNvPr>
          <p:cNvSpPr txBox="1"/>
          <p:nvPr/>
        </p:nvSpPr>
        <p:spPr>
          <a:xfrm>
            <a:off x="2743200" y="2872508"/>
            <a:ext cx="5467927" cy="369332"/>
          </a:xfrm>
          <a:prstGeom prst="rect">
            <a:avLst/>
          </a:prstGeom>
          <a:noFill/>
        </p:spPr>
        <p:txBody>
          <a:bodyPr wrap="square" rtlCol="0">
            <a:spAutoFit/>
          </a:bodyPr>
          <a:lstStyle/>
          <a:p>
            <a:pPr algn="ctr"/>
            <a:r>
              <a:rPr lang="en-US" dirty="0">
                <a:hlinkClick r:id="rId3"/>
              </a:rPr>
              <a:t>Demo</a:t>
            </a:r>
            <a:endParaRPr lang="en-US" dirty="0"/>
          </a:p>
        </p:txBody>
      </p:sp>
      <p:sp>
        <p:nvSpPr>
          <p:cNvPr id="6" name="TextBox 5">
            <a:extLst>
              <a:ext uri="{FF2B5EF4-FFF2-40B4-BE49-F238E27FC236}">
                <a16:creationId xmlns:a16="http://schemas.microsoft.com/office/drawing/2014/main" id="{9CFE49FC-C688-4753-9F3A-2C749A17FA3E}"/>
              </a:ext>
            </a:extLst>
          </p:cNvPr>
          <p:cNvSpPr txBox="1"/>
          <p:nvPr/>
        </p:nvSpPr>
        <p:spPr>
          <a:xfrm>
            <a:off x="2992582" y="2318327"/>
            <a:ext cx="2364509" cy="369332"/>
          </a:xfrm>
          <a:prstGeom prst="rect">
            <a:avLst/>
          </a:prstGeom>
          <a:noFill/>
        </p:spPr>
        <p:txBody>
          <a:bodyPr wrap="square" rtlCol="0">
            <a:spAutoFit/>
          </a:bodyPr>
          <a:lstStyle/>
          <a:p>
            <a:r>
              <a:rPr lang="en-US" dirty="0"/>
              <a:t>Visual 1:</a:t>
            </a:r>
          </a:p>
        </p:txBody>
      </p:sp>
      <p:sp>
        <p:nvSpPr>
          <p:cNvPr id="7" name="TextBox 6">
            <a:extLst>
              <a:ext uri="{FF2B5EF4-FFF2-40B4-BE49-F238E27FC236}">
                <a16:creationId xmlns:a16="http://schemas.microsoft.com/office/drawing/2014/main" id="{0D567275-03E1-4818-A5BA-C09663C7F794}"/>
              </a:ext>
            </a:extLst>
          </p:cNvPr>
          <p:cNvSpPr txBox="1"/>
          <p:nvPr/>
        </p:nvSpPr>
        <p:spPr>
          <a:xfrm>
            <a:off x="2992582" y="3426689"/>
            <a:ext cx="1459346" cy="369332"/>
          </a:xfrm>
          <a:prstGeom prst="rect">
            <a:avLst/>
          </a:prstGeom>
          <a:noFill/>
        </p:spPr>
        <p:txBody>
          <a:bodyPr wrap="square" rtlCol="0">
            <a:spAutoFit/>
          </a:bodyPr>
          <a:lstStyle/>
          <a:p>
            <a:r>
              <a:rPr lang="en-US" dirty="0"/>
              <a:t>Visual 2:</a:t>
            </a:r>
          </a:p>
        </p:txBody>
      </p:sp>
      <p:sp>
        <p:nvSpPr>
          <p:cNvPr id="8" name="TextBox 7">
            <a:extLst>
              <a:ext uri="{FF2B5EF4-FFF2-40B4-BE49-F238E27FC236}">
                <a16:creationId xmlns:a16="http://schemas.microsoft.com/office/drawing/2014/main" id="{E36BB03D-9BC9-4FF7-AB97-2F8600F7E40F}"/>
              </a:ext>
            </a:extLst>
          </p:cNvPr>
          <p:cNvSpPr txBox="1"/>
          <p:nvPr/>
        </p:nvSpPr>
        <p:spPr>
          <a:xfrm>
            <a:off x="3124199" y="4129314"/>
            <a:ext cx="4705927" cy="369332"/>
          </a:xfrm>
          <a:prstGeom prst="rect">
            <a:avLst/>
          </a:prstGeom>
          <a:noFill/>
        </p:spPr>
        <p:txBody>
          <a:bodyPr wrap="square" rtlCol="0">
            <a:spAutoFit/>
          </a:bodyPr>
          <a:lstStyle/>
          <a:p>
            <a:pPr algn="ctr"/>
            <a:r>
              <a:rPr lang="en-US" dirty="0">
                <a:hlinkClick r:id="rId4"/>
              </a:rPr>
              <a:t>Demo</a:t>
            </a:r>
            <a:endParaRPr lang="en-US" dirty="0"/>
          </a:p>
        </p:txBody>
      </p:sp>
    </p:spTree>
    <p:extLst>
      <p:ext uri="{BB962C8B-B14F-4D97-AF65-F5344CB8AC3E}">
        <p14:creationId xmlns:p14="http://schemas.microsoft.com/office/powerpoint/2010/main" val="230311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2E9E-C280-4AAE-B7D7-F3EED955004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1E154A0-BD87-4238-A0EF-EE1C793ABEBC}"/>
              </a:ext>
            </a:extLst>
          </p:cNvPr>
          <p:cNvSpPr>
            <a:spLocks noGrp="1"/>
          </p:cNvSpPr>
          <p:nvPr>
            <p:ph idx="1"/>
          </p:nvPr>
        </p:nvSpPr>
        <p:spPr>
          <a:xfrm>
            <a:off x="925830" y="2286001"/>
            <a:ext cx="10332720" cy="2697480"/>
          </a:xfrm>
        </p:spPr>
        <p:txBody>
          <a:bodyPr>
            <a:normAutofit/>
          </a:bodyPr>
          <a:lstStyle/>
          <a:p>
            <a:r>
              <a:rPr lang="en-US" dirty="0"/>
              <a:t>Word Cloud key themes include:</a:t>
            </a:r>
          </a:p>
          <a:p>
            <a:pPr lvl="1"/>
            <a:r>
              <a:rPr lang="en-US" dirty="0"/>
              <a:t>Energy, Connectivity, and Marketing.</a:t>
            </a:r>
          </a:p>
          <a:p>
            <a:r>
              <a:rPr lang="en-US" dirty="0"/>
              <a:t>Quantitative Data key themes include:</a:t>
            </a:r>
          </a:p>
          <a:p>
            <a:pPr lvl="1"/>
            <a:r>
              <a:rPr lang="en-US" dirty="0"/>
              <a:t>8.8% Engagement Rate based on a sample of 265. This can be understood as full engagement from 23 of the sources.</a:t>
            </a:r>
          </a:p>
          <a:p>
            <a:pPr lvl="1"/>
            <a:r>
              <a:rPr lang="en-US" dirty="0"/>
              <a:t>The average number of Unique Viewers actually exceeds the amount of the sample size.</a:t>
            </a:r>
          </a:p>
          <a:p>
            <a:pPr lvl="1"/>
            <a:r>
              <a:rPr lang="en-US" dirty="0"/>
              <a:t>The average number of Impressions exceeds the amount of the sample size.</a:t>
            </a:r>
          </a:p>
        </p:txBody>
      </p:sp>
      <p:sp>
        <p:nvSpPr>
          <p:cNvPr id="4" name="TextBox 3">
            <a:extLst>
              <a:ext uri="{FF2B5EF4-FFF2-40B4-BE49-F238E27FC236}">
                <a16:creationId xmlns:a16="http://schemas.microsoft.com/office/drawing/2014/main" id="{24A35609-E1F1-4C0D-8D1E-A301C5B97AEA}"/>
              </a:ext>
            </a:extLst>
          </p:cNvPr>
          <p:cNvSpPr txBox="1"/>
          <p:nvPr/>
        </p:nvSpPr>
        <p:spPr>
          <a:xfrm>
            <a:off x="925830" y="4846320"/>
            <a:ext cx="10332720" cy="1200329"/>
          </a:xfrm>
          <a:prstGeom prst="rect">
            <a:avLst/>
          </a:prstGeom>
          <a:noFill/>
        </p:spPr>
        <p:txBody>
          <a:bodyPr wrap="square" rtlCol="0">
            <a:spAutoFit/>
          </a:bodyPr>
          <a:lstStyle/>
          <a:p>
            <a:r>
              <a:rPr lang="en-US" dirty="0"/>
              <a:t>Conclusions:</a:t>
            </a:r>
          </a:p>
          <a:p>
            <a:r>
              <a:rPr lang="en-US" dirty="0"/>
              <a:t>	Based on the data that we have collected we can conclude that even though people are not engaging, 	Impressions are still being made on the users and key terms that contribute to this are Energy, 	Connectivity, and Marketing.</a:t>
            </a:r>
          </a:p>
        </p:txBody>
      </p:sp>
    </p:spTree>
    <p:extLst>
      <p:ext uri="{BB962C8B-B14F-4D97-AF65-F5344CB8AC3E}">
        <p14:creationId xmlns:p14="http://schemas.microsoft.com/office/powerpoint/2010/main" val="11000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E2D5-636D-4B57-B9A8-216A4FE089DF}"/>
              </a:ext>
            </a:extLst>
          </p:cNvPr>
          <p:cNvSpPr>
            <a:spLocks noGrp="1"/>
          </p:cNvSpPr>
          <p:nvPr>
            <p:ph type="title"/>
          </p:nvPr>
        </p:nvSpPr>
        <p:spPr/>
        <p:txBody>
          <a:bodyPr/>
          <a:lstStyle/>
          <a:p>
            <a:r>
              <a:rPr lang="en-US" dirty="0"/>
              <a:t>Learning </a:t>
            </a:r>
          </a:p>
        </p:txBody>
      </p:sp>
      <p:sp>
        <p:nvSpPr>
          <p:cNvPr id="3" name="Content Placeholder 2">
            <a:extLst>
              <a:ext uri="{FF2B5EF4-FFF2-40B4-BE49-F238E27FC236}">
                <a16:creationId xmlns:a16="http://schemas.microsoft.com/office/drawing/2014/main" id="{AF695C12-5639-4687-B946-94F159B7158B}"/>
              </a:ext>
            </a:extLst>
          </p:cNvPr>
          <p:cNvSpPr>
            <a:spLocks noGrp="1"/>
          </p:cNvSpPr>
          <p:nvPr>
            <p:ph idx="1"/>
          </p:nvPr>
        </p:nvSpPr>
        <p:spPr/>
        <p:txBody>
          <a:bodyPr/>
          <a:lstStyle/>
          <a:p>
            <a:pPr marL="0" indent="0">
              <a:buNone/>
            </a:pPr>
            <a:r>
              <a:rPr lang="en-US" b="1" dirty="0"/>
              <a:t>Learning:</a:t>
            </a:r>
          </a:p>
          <a:p>
            <a:r>
              <a:rPr lang="en-US" dirty="0"/>
              <a:t>Scraping with </a:t>
            </a:r>
            <a:r>
              <a:rPr lang="en-US" dirty="0" err="1"/>
              <a:t>BeautifulSoup</a:t>
            </a:r>
            <a:r>
              <a:rPr lang="en-US" dirty="0"/>
              <a:t>.</a:t>
            </a:r>
          </a:p>
          <a:p>
            <a:r>
              <a:rPr lang="en-US" dirty="0"/>
              <a:t>Effective time management.</a:t>
            </a:r>
          </a:p>
          <a:p>
            <a:r>
              <a:rPr lang="en-US" dirty="0"/>
              <a:t>Understanding scope of what was absolutely critical.</a:t>
            </a:r>
          </a:p>
          <a:p>
            <a:endParaRPr lang="en-US" dirty="0"/>
          </a:p>
        </p:txBody>
      </p:sp>
    </p:spTree>
    <p:extLst>
      <p:ext uri="{BB962C8B-B14F-4D97-AF65-F5344CB8AC3E}">
        <p14:creationId xmlns:p14="http://schemas.microsoft.com/office/powerpoint/2010/main" val="199578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9D60-8C86-4BFF-B6F6-4FA480B86B5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B375BC1-0588-4C9F-854B-EB7E01E1878D}"/>
              </a:ext>
            </a:extLst>
          </p:cNvPr>
          <p:cNvSpPr>
            <a:spLocks noGrp="1"/>
          </p:cNvSpPr>
          <p:nvPr>
            <p:ph idx="1"/>
          </p:nvPr>
        </p:nvSpPr>
        <p:spPr/>
        <p:txBody>
          <a:bodyPr/>
          <a:lstStyle/>
          <a:p>
            <a:pPr marL="0" indent="0">
              <a:buNone/>
            </a:pPr>
            <a:r>
              <a:rPr lang="en-US" b="1" dirty="0"/>
              <a:t>Technical:</a:t>
            </a:r>
          </a:p>
          <a:p>
            <a:r>
              <a:rPr lang="en-US" dirty="0"/>
              <a:t>Getting </a:t>
            </a:r>
            <a:r>
              <a:rPr lang="en-US" dirty="0" err="1"/>
              <a:t>BeautifulSoup</a:t>
            </a:r>
            <a:r>
              <a:rPr lang="en-US" dirty="0"/>
              <a:t> to work in a continuous loop.</a:t>
            </a:r>
          </a:p>
          <a:p>
            <a:pPr marL="0" indent="0">
              <a:buNone/>
            </a:pPr>
            <a:r>
              <a:rPr lang="en-US" b="1" dirty="0"/>
              <a:t>Soft:</a:t>
            </a:r>
          </a:p>
          <a:p>
            <a:r>
              <a:rPr lang="en-US" dirty="0"/>
              <a:t>Figuring out was critical given the amount of time we were given.</a:t>
            </a:r>
          </a:p>
          <a:p>
            <a:endParaRPr lang="en-US" dirty="0"/>
          </a:p>
        </p:txBody>
      </p:sp>
    </p:spTree>
    <p:extLst>
      <p:ext uri="{BB962C8B-B14F-4D97-AF65-F5344CB8AC3E}">
        <p14:creationId xmlns:p14="http://schemas.microsoft.com/office/powerpoint/2010/main" val="8098690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449</TotalTime>
  <Words>312</Words>
  <Application>Microsoft Office PowerPoint</Application>
  <PresentationFormat>Widescreen</PresentationFormat>
  <Paragraphs>72</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Audience Integration and Measurement Team</vt:lpstr>
      <vt:lpstr>About Me</vt:lpstr>
      <vt:lpstr>Project Plan</vt:lpstr>
      <vt:lpstr>Technologies</vt:lpstr>
      <vt:lpstr>Findings</vt:lpstr>
      <vt:lpstr>Demonstration</vt:lpstr>
      <vt:lpstr>Analysis</vt:lpstr>
      <vt:lpstr>Learning </vt:lpstr>
      <vt:lpstr>Challenges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Audience Integration and Measurement Team</dc:title>
  <dc:creator>John Mendez</dc:creator>
  <cp:lastModifiedBy>John Mendez</cp:lastModifiedBy>
  <cp:revision>26</cp:revision>
  <dcterms:created xsi:type="dcterms:W3CDTF">2018-11-13T15:51:14Z</dcterms:created>
  <dcterms:modified xsi:type="dcterms:W3CDTF">2018-11-15T18:10:08Z</dcterms:modified>
</cp:coreProperties>
</file>