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6E6564-5D68-42C8-8AE2-88FFFC1A8C69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4B92ED8-BB21-4801-A40F-18117CDC2E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May-2013</a:t>
            </a:r>
          </a:p>
          <a:p>
            <a:r>
              <a:rPr lang="en-US" dirty="0" smtClean="0"/>
              <a:t>Mai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Phuoc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Introduce </a:t>
            </a:r>
            <a:r>
              <a:rPr lang="en-US" dirty="0" err="1"/>
              <a:t>sdm</a:t>
            </a:r>
            <a:r>
              <a:rPr lang="en-US" dirty="0"/>
              <a:t> </a:t>
            </a:r>
            <a:r>
              <a:rPr lang="en-US" dirty="0" smtClean="0"/>
              <a:t>design(SEN)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838200" y="1981200"/>
            <a:ext cx="7620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2030032"/>
            <a:ext cx="28194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module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1"/>
          </p:cNvCxnSpPr>
          <p:nvPr/>
        </p:nvCxnSpPr>
        <p:spPr>
          <a:xfrm>
            <a:off x="1600200" y="2324100"/>
            <a:ext cx="1981200" cy="29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4033" y="2000917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system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819955" y="2895600"/>
            <a:ext cx="7620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3208718"/>
            <a:ext cx="1981200" cy="29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2816986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3241724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preset setting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99645" y="2933700"/>
            <a:ext cx="28194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Preset module</a:t>
            </a:r>
            <a:endParaRPr lang="en-US" dirty="0"/>
          </a:p>
        </p:txBody>
      </p:sp>
      <p:sp>
        <p:nvSpPr>
          <p:cNvPr id="16" name="Smiley Face 15"/>
          <p:cNvSpPr/>
          <p:nvPr/>
        </p:nvSpPr>
        <p:spPr>
          <a:xfrm>
            <a:off x="819955" y="3733800"/>
            <a:ext cx="7620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15744" y="3785388"/>
            <a:ext cx="28194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 module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6"/>
            <a:endCxn id="17" idx="1"/>
          </p:cNvCxnSpPr>
          <p:nvPr/>
        </p:nvCxnSpPr>
        <p:spPr>
          <a:xfrm>
            <a:off x="1581955" y="4076700"/>
            <a:ext cx="2033789" cy="32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1130" y="3657600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probe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15744" y="4522631"/>
            <a:ext cx="28194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Environment</a:t>
            </a:r>
            <a:endParaRPr lang="en-US" dirty="0"/>
          </a:p>
        </p:txBody>
      </p:sp>
      <p:sp>
        <p:nvSpPr>
          <p:cNvPr id="25" name="Lightning Bolt 24"/>
          <p:cNvSpPr/>
          <p:nvPr/>
        </p:nvSpPr>
        <p:spPr>
          <a:xfrm>
            <a:off x="992349" y="4522631"/>
            <a:ext cx="627845" cy="81136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20194" y="4846481"/>
            <a:ext cx="2033789" cy="32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54713" y="443308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data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</a:t>
            </a:r>
            <a:r>
              <a:rPr lang="en-US" dirty="0" smtClean="0"/>
              <a:t>design(FCB)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code is linked to a FCB structure</a:t>
            </a:r>
          </a:p>
          <a:p>
            <a:r>
              <a:rPr lang="en-US" dirty="0" smtClean="0"/>
              <a:t>Member of FCB includes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8058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3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design(FCB)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Attribute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framework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FC</a:t>
            </a:r>
          </a:p>
          <a:p>
            <a:pPr lvl="1"/>
            <a:r>
              <a:rPr lang="en-US" dirty="0" smtClean="0"/>
              <a:t>SSA_EVENT(0</a:t>
            </a:r>
            <a:r>
              <a:rPr lang="en-US" dirty="0"/>
              <a:t>)</a:t>
            </a:r>
            <a:r>
              <a:rPr lang="ja-JP" altLang="en-US" dirty="0"/>
              <a:t>：</a:t>
            </a:r>
            <a:r>
              <a:rPr lang="en-US" dirty="0"/>
              <a:t>Request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SSA_START(1</a:t>
            </a:r>
            <a:r>
              <a:rPr lang="en-US" dirty="0"/>
              <a:t>)</a:t>
            </a:r>
            <a:r>
              <a:rPr lang="ja-JP" altLang="en-US" dirty="0"/>
              <a:t>：</a:t>
            </a:r>
            <a:r>
              <a:rPr lang="en-US" dirty="0"/>
              <a:t>Start/End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(on/off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SSA_SELECT(2</a:t>
            </a:r>
            <a:r>
              <a:rPr lang="en-US" dirty="0"/>
              <a:t>)</a:t>
            </a:r>
            <a:r>
              <a:rPr lang="ja-JP" altLang="en-US" dirty="0"/>
              <a:t>：</a:t>
            </a:r>
            <a:r>
              <a:rPr lang="en-US" dirty="0"/>
              <a:t>Select(Cho menu I/F</a:t>
            </a:r>
            <a:r>
              <a:rPr lang="en-US" dirty="0" smtClean="0"/>
              <a:t>)</a:t>
            </a:r>
            <a:r>
              <a:rPr lang="en-US" altLang="ja-JP" dirty="0" smtClean="0"/>
              <a:t>       </a:t>
            </a:r>
            <a:r>
              <a:rPr lang="ja-JP" altLang="en-US" dirty="0"/>
              <a:t>（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AIP</a:t>
            </a:r>
            <a:r>
              <a:rPr lang="ja-JP" altLang="en-US" dirty="0"/>
              <a:t>，</a:t>
            </a:r>
            <a:r>
              <a:rPr lang="en-US" dirty="0" err="1"/>
              <a:t>SpatialCompound</a:t>
            </a:r>
            <a:r>
              <a:rPr lang="en-US" dirty="0"/>
              <a:t>,…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dirty="0" smtClean="0"/>
              <a:t>SSA_CHANGE(4</a:t>
            </a:r>
            <a:r>
              <a:rPr lang="en-US" dirty="0"/>
              <a:t>)</a:t>
            </a:r>
            <a:r>
              <a:rPr lang="ja-JP" altLang="en-US" dirty="0" smtClean="0"/>
              <a:t>：</a:t>
            </a:r>
            <a:r>
              <a:rPr lang="en-US" dirty="0" smtClean="0"/>
              <a:t>   </a:t>
            </a:r>
            <a:r>
              <a:rPr lang="en-US" dirty="0"/>
              <a:t>Change</a:t>
            </a:r>
            <a:r>
              <a:rPr lang="ja-JP" altLang="en-US" dirty="0"/>
              <a:t>（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STC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dirty="0" smtClean="0"/>
              <a:t>SSA_REQUEST(5</a:t>
            </a:r>
            <a:r>
              <a:rPr lang="en-US" dirty="0"/>
              <a:t>)</a:t>
            </a:r>
            <a:r>
              <a:rPr lang="ja-JP" altLang="en-US" dirty="0" smtClean="0"/>
              <a:t>：</a:t>
            </a:r>
            <a:r>
              <a:rPr lang="en-US" dirty="0" smtClean="0"/>
              <a:t> </a:t>
            </a:r>
            <a:r>
              <a:rPr lang="en-US" dirty="0"/>
              <a:t>Request data change</a:t>
            </a:r>
            <a:r>
              <a:rPr lang="ja-JP" altLang="en-US" dirty="0"/>
              <a:t>（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notify date </a:t>
            </a:r>
            <a:r>
              <a:rPr lang="en-US" dirty="0" err="1"/>
              <a:t>từ</a:t>
            </a:r>
            <a:r>
              <a:rPr lang="en-US" dirty="0"/>
              <a:t> date server, notify Frame </a:t>
            </a:r>
            <a:r>
              <a:rPr lang="en-US" dirty="0" err="1"/>
              <a:t>từ</a:t>
            </a:r>
            <a:r>
              <a:rPr lang="en-US" dirty="0"/>
              <a:t> Hardware server,…</a:t>
            </a:r>
            <a:r>
              <a:rPr lang="ja-JP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design(FCB)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Circle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menu Circle ( ON/OFF )</a:t>
            </a:r>
            <a:br>
              <a:rPr lang="en-US" dirty="0" smtClean="0"/>
            </a:br>
            <a:r>
              <a:rPr lang="en-US" dirty="0" smtClean="0"/>
              <a:t>=&gt; SSA_START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Circle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menu Circle ( ON/OFF </a:t>
            </a:r>
            <a:r>
              <a:rPr lang="en-US" dirty="0" smtClean="0"/>
              <a:t>). </a:t>
            </a:r>
            <a:r>
              <a:rPr lang="en-US" dirty="0" err="1" smtClean="0"/>
              <a:t>Khi</a:t>
            </a:r>
            <a:r>
              <a:rPr lang="en-US" dirty="0" smtClean="0"/>
              <a:t> Circle ON , </a:t>
            </a:r>
            <a:r>
              <a:rPr lang="en-US" dirty="0" err="1" smtClean="0"/>
              <a:t>thì</a:t>
            </a:r>
            <a:r>
              <a:rPr lang="en-US" dirty="0" smtClean="0"/>
              <a:t> T.B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move Circle </a:t>
            </a:r>
            <a:r>
              <a:rPr lang="en-US" dirty="0" err="1" smtClean="0"/>
              <a:t>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SSA_EVENT</a:t>
            </a:r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Diameter </a:t>
            </a:r>
            <a:r>
              <a:rPr lang="en-US" dirty="0" err="1" smtClean="0"/>
              <a:t>của</a:t>
            </a:r>
            <a:r>
              <a:rPr lang="en-US" dirty="0" smtClean="0"/>
              <a:t> Circle </a:t>
            </a:r>
            <a:r>
              <a:rPr lang="en-US" dirty="0" err="1" smtClean="0"/>
              <a:t>thông</a:t>
            </a:r>
            <a:r>
              <a:rPr lang="en-US" dirty="0" smtClean="0"/>
              <a:t> qua Diameter SW ( Min: 100, Max:500)</a:t>
            </a:r>
            <a:br>
              <a:rPr lang="en-US" dirty="0" smtClean="0"/>
            </a:br>
            <a:r>
              <a:rPr lang="en-US" dirty="0" smtClean="0"/>
              <a:t>=&gt; SSA_SELECT</a:t>
            </a:r>
          </a:p>
          <a:p>
            <a:pPr lvl="1"/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</a:t>
            </a:r>
            <a:r>
              <a:rPr lang="en-US" dirty="0" smtClean="0"/>
              <a:t> circle </a:t>
            </a:r>
            <a:r>
              <a:rPr lang="en-US" dirty="0" err="1" smtClean="0"/>
              <a:t>được</a:t>
            </a:r>
            <a:r>
              <a:rPr lang="en-US" dirty="0" smtClean="0"/>
              <a:t> hardware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Circle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=&gt; Hardware </a:t>
            </a:r>
            <a:r>
              <a:rPr lang="en-US" dirty="0" err="1" smtClean="0"/>
              <a:t>phải</a:t>
            </a:r>
            <a:r>
              <a:rPr lang="en-US" dirty="0" smtClean="0"/>
              <a:t> request SDM update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=&gt; </a:t>
            </a:r>
            <a:r>
              <a:rPr lang="en-US" smtClean="0"/>
              <a:t>SSA_REQUEST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design(FCB)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Start attribute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implement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64108"/>
              </p:ext>
            </p:extLst>
          </p:nvPr>
        </p:nvGraphicFramePr>
        <p:xfrm>
          <a:off x="685800" y="2362200"/>
          <a:ext cx="8162925" cy="314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09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 Attribute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Note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SSA_START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 module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SSA_SELECT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</a:t>
                      </a:r>
                      <a:r>
                        <a:rPr lang="en-US" sz="1800" baseline="0" dirty="0" smtClean="0"/>
                        <a:t> module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</a:tr>
              <a:tr h="9145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SSA_EVENT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   module</a:t>
                      </a:r>
                    </a:p>
                    <a:p>
                      <a:r>
                        <a:rPr lang="en-US" sz="1800" dirty="0" smtClean="0"/>
                        <a:t>Select</a:t>
                      </a:r>
                      <a:r>
                        <a:rPr lang="en-US" sz="1800" baseline="0" dirty="0" smtClean="0"/>
                        <a:t> module</a:t>
                      </a:r>
                    </a:p>
                    <a:p>
                      <a:r>
                        <a:rPr lang="en-US" sz="1800" baseline="0" dirty="0" smtClean="0"/>
                        <a:t>Change module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Tùy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req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ngữ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chọn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lựa</a:t>
                      </a:r>
                      <a:r>
                        <a:rPr lang="en-US" sz="1800" baseline="0" dirty="0" smtClean="0"/>
                        <a:t> module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SSA_REQUEST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 module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SSA_CHANGE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Change module</a:t>
                      </a:r>
                      <a:endParaRPr 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</a:tr>
              <a:tr h="37091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design(FCB)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733800"/>
          </a:xfrm>
        </p:spPr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FCB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1 array ( FET: Function Entry Table 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31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Introduce </a:t>
            </a:r>
            <a:r>
              <a:rPr lang="en-US" dirty="0" err="1"/>
              <a:t>sdm</a:t>
            </a:r>
            <a:r>
              <a:rPr lang="en-US" dirty="0"/>
              <a:t> design(FCB)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function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flag</a:t>
            </a:r>
          </a:p>
          <a:p>
            <a:pPr lvl="1"/>
            <a:r>
              <a:rPr lang="en-US" dirty="0" err="1" smtClean="0"/>
              <a:t>Enb</a:t>
            </a:r>
            <a:r>
              <a:rPr lang="en-US" dirty="0" smtClean="0"/>
              <a:t> Flag: Cho </a:t>
            </a:r>
            <a:r>
              <a:rPr lang="en-US" dirty="0" err="1" smtClean="0"/>
              <a:t>biết</a:t>
            </a:r>
            <a:r>
              <a:rPr lang="en-US" dirty="0" smtClean="0"/>
              <a:t> 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( enable/disable )</a:t>
            </a:r>
          </a:p>
          <a:p>
            <a:pPr lvl="1"/>
            <a:r>
              <a:rPr lang="en-US" dirty="0" smtClean="0"/>
              <a:t>Act flag: Cho </a:t>
            </a:r>
            <a:r>
              <a:rPr lang="en-US" dirty="0" err="1" smtClean="0"/>
              <a:t>biết</a:t>
            </a:r>
            <a:r>
              <a:rPr lang="en-US" dirty="0" smtClean="0"/>
              <a:t> function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setting</a:t>
            </a:r>
          </a:p>
          <a:p>
            <a:pPr lvl="2"/>
            <a:r>
              <a:rPr lang="en-US" dirty="0" err="1" smtClean="0"/>
              <a:t>mSDM_ENB_FLG</a:t>
            </a:r>
            <a:r>
              <a:rPr lang="en-US" dirty="0" smtClean="0"/>
              <a:t>(Function code) </a:t>
            </a:r>
            <a:r>
              <a:rPr lang="en-US" dirty="0"/>
              <a:t>= </a:t>
            </a:r>
            <a:r>
              <a:rPr lang="en-US" dirty="0" smtClean="0"/>
              <a:t>ON/OFF</a:t>
            </a:r>
          </a:p>
          <a:p>
            <a:pPr lvl="2"/>
            <a:r>
              <a:rPr lang="en-US" dirty="0" err="1" smtClean="0"/>
              <a:t>mSDM_ACT_FLG</a:t>
            </a:r>
            <a:r>
              <a:rPr lang="en-US" dirty="0" smtClean="0"/>
              <a:t>(Function code) </a:t>
            </a:r>
            <a:r>
              <a:rPr lang="en-US" dirty="0"/>
              <a:t>= ON;		</a:t>
            </a:r>
          </a:p>
        </p:txBody>
      </p:sp>
    </p:spTree>
    <p:extLst>
      <p:ext uri="{BB962C8B-B14F-4D97-AF65-F5344CB8AC3E}">
        <p14:creationId xmlns:p14="http://schemas.microsoft.com/office/powerpoint/2010/main" val="1017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Introduce </a:t>
            </a:r>
            <a:r>
              <a:rPr lang="en-US" sz="2800" dirty="0" err="1"/>
              <a:t>sdm</a:t>
            </a:r>
            <a:r>
              <a:rPr lang="en-US" sz="2800" dirty="0"/>
              <a:t> </a:t>
            </a:r>
            <a:r>
              <a:rPr lang="en-US" sz="2800" dirty="0" smtClean="0"/>
              <a:t>design(Summary)</a:t>
            </a:r>
            <a:endParaRPr lang="en-US" sz="2800" dirty="0"/>
          </a:p>
        </p:txBody>
      </p:sp>
      <p:sp>
        <p:nvSpPr>
          <p:cNvPr id="4" name="Smiley Face 3"/>
          <p:cNvSpPr/>
          <p:nvPr/>
        </p:nvSpPr>
        <p:spPr>
          <a:xfrm>
            <a:off x="118056" y="1143000"/>
            <a:ext cx="609600" cy="38904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61256" y="1191832"/>
            <a:ext cx="2701344" cy="340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module(SEN A)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1"/>
          </p:cNvCxnSpPr>
          <p:nvPr/>
        </p:nvCxnSpPr>
        <p:spPr>
          <a:xfrm>
            <a:off x="727656" y="1337525"/>
            <a:ext cx="2133600" cy="2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3889" y="1007166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system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29047" y="1893395"/>
            <a:ext cx="486316" cy="32800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7"/>
            <a:endCxn id="12" idx="1"/>
          </p:cNvCxnSpPr>
          <p:nvPr/>
        </p:nvCxnSpPr>
        <p:spPr>
          <a:xfrm flipV="1">
            <a:off x="444144" y="1933575"/>
            <a:ext cx="2417112" cy="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0176" y="1593292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127" y="1932641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preset setting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61256" y="1771650"/>
            <a:ext cx="237829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Preset module(SEN A)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47084" y="2450068"/>
            <a:ext cx="486316" cy="2931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61256" y="2391661"/>
            <a:ext cx="25908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 module(SEN A)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  <a:endCxn id="14" idx="1"/>
          </p:cNvCxnSpPr>
          <p:nvPr/>
        </p:nvCxnSpPr>
        <p:spPr>
          <a:xfrm flipV="1">
            <a:off x="533400" y="2553586"/>
            <a:ext cx="2327856" cy="4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656" y="234617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probe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4580" y="3726220"/>
            <a:ext cx="3682419" cy="405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Environment module(SEN B)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6"/>
            <a:endCxn id="34" idx="1"/>
          </p:cNvCxnSpPr>
          <p:nvPr/>
        </p:nvCxnSpPr>
        <p:spPr>
          <a:xfrm>
            <a:off x="556206" y="3118366"/>
            <a:ext cx="2314574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69890" y="2971800"/>
            <a:ext cx="486316" cy="2931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70780" y="2962275"/>
            <a:ext cx="307281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Change module(FC A1)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694" y="297268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value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2"/>
            <a:endCxn id="17" idx="0"/>
          </p:cNvCxnSpPr>
          <p:nvPr/>
        </p:nvCxnSpPr>
        <p:spPr>
          <a:xfrm>
            <a:off x="4407190" y="3286125"/>
            <a:ext cx="228600" cy="44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97850" y="33420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data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Design of common data</a:t>
            </a:r>
          </a:p>
          <a:p>
            <a:r>
              <a:rPr lang="en-US" dirty="0" smtClean="0"/>
              <a:t>2. Introduce SDM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Overview about common 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1219200"/>
            <a:ext cx="8686800" cy="5486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35814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276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14752" y="3373398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B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886200" y="15240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  <a:endCxn id="11" idx="3"/>
          </p:cNvCxnSpPr>
          <p:nvPr/>
        </p:nvCxnSpPr>
        <p:spPr>
          <a:xfrm flipV="1">
            <a:off x="4419600" y="2819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32766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1.Set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057400" y="1691962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of 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7" idx="3"/>
          </p:cNvCxnSpPr>
          <p:nvPr/>
        </p:nvCxnSpPr>
        <p:spPr>
          <a:xfrm flipH="1">
            <a:off x="2438400" y="2171700"/>
            <a:ext cx="1447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3292" y="3188732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Get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0"/>
            <a:endCxn id="15" idx="2"/>
          </p:cNvCxnSpPr>
          <p:nvPr/>
        </p:nvCxnSpPr>
        <p:spPr>
          <a:xfrm flipV="1">
            <a:off x="1524000" y="2339662"/>
            <a:ext cx="533400" cy="936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2634734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Set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5867400" y="16764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of 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0"/>
            <a:endCxn id="26" idx="3"/>
          </p:cNvCxnSpPr>
          <p:nvPr/>
        </p:nvCxnSpPr>
        <p:spPr>
          <a:xfrm flipH="1" flipV="1">
            <a:off x="6400800" y="2971800"/>
            <a:ext cx="928352" cy="40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90144" y="2899755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Set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1"/>
            <a:endCxn id="11" idx="4"/>
          </p:cNvCxnSpPr>
          <p:nvPr/>
        </p:nvCxnSpPr>
        <p:spPr>
          <a:xfrm flipH="1" flipV="1">
            <a:off x="4953000" y="2171700"/>
            <a:ext cx="1461752" cy="169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57611" y="3190741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Get</a:t>
            </a:r>
            <a:endParaRPr lang="en-US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195161" y="4922778"/>
            <a:ext cx="2488715" cy="13685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flag of SDM</a:t>
            </a:r>
          </a:p>
          <a:p>
            <a:pPr algn="ctr"/>
            <a:r>
              <a:rPr lang="en-US" dirty="0" smtClean="0"/>
              <a:t>Change flag of A</a:t>
            </a:r>
          </a:p>
          <a:p>
            <a:pPr algn="ctr"/>
            <a:r>
              <a:rPr lang="en-US" dirty="0" smtClean="0"/>
              <a:t>Change flag of B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2"/>
            <a:endCxn id="35" idx="0"/>
          </p:cNvCxnSpPr>
          <p:nvPr/>
        </p:nvCxnSpPr>
        <p:spPr>
          <a:xfrm>
            <a:off x="4419600" y="4572000"/>
            <a:ext cx="191133" cy="35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4553446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Set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</p:cNvCxnSpPr>
          <p:nvPr/>
        </p:nvCxnSpPr>
        <p:spPr>
          <a:xfrm>
            <a:off x="1524000" y="4267200"/>
            <a:ext cx="1671161" cy="133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15053" y="4910972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Get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8" idx="2"/>
            <a:endCxn id="35" idx="3"/>
          </p:cNvCxnSpPr>
          <p:nvPr/>
        </p:nvCxnSpPr>
        <p:spPr>
          <a:xfrm flipH="1">
            <a:off x="5683876" y="4363998"/>
            <a:ext cx="1645276" cy="1243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62330" y="4886287"/>
            <a:ext cx="7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Get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" idx="1"/>
          </p:cNvCxnSpPr>
          <p:nvPr/>
        </p:nvCxnSpPr>
        <p:spPr>
          <a:xfrm flipH="1" flipV="1">
            <a:off x="2438400" y="3868698"/>
            <a:ext cx="1066800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71814" y="39624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3.Notify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6" idx="3"/>
            <a:endCxn id="8" idx="1"/>
          </p:cNvCxnSpPr>
          <p:nvPr/>
        </p:nvCxnSpPr>
        <p:spPr>
          <a:xfrm flipV="1">
            <a:off x="5334000" y="3868698"/>
            <a:ext cx="1080752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62025" y="40767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Overview about common data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81000" y="2296464"/>
            <a:ext cx="1295400" cy="1638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SDM common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3310" y="2654121"/>
            <a:ext cx="3462271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Information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6478" y="3357896"/>
            <a:ext cx="3462271" cy="46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6479" y="1903927"/>
            <a:ext cx="3462270" cy="4657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6528" y="4185633"/>
            <a:ext cx="3462270" cy="484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 Information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95718" y="1297546"/>
            <a:ext cx="457200" cy="4722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5638799" y="990600"/>
            <a:ext cx="457200" cy="2743200"/>
          </a:xfrm>
          <a:prstGeom prst="leftBrac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02817" y="1066800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Header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02817" y="1672107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B Info[4]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12476" y="2332149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M Info[3]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2476" y="2921089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 Info [2]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5618942" y="3906726"/>
            <a:ext cx="273677" cy="1267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7110" y="4163364"/>
            <a:ext cx="3084490" cy="484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Probe Data  Probe[6]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76530" y="5534964"/>
            <a:ext cx="3462270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Change  Flag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5755780" y="5174491"/>
            <a:ext cx="340219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74534" y="5174491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92779" y="5699977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5999" y="6172200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 OVERVIEW about common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918" y="3304504"/>
            <a:ext cx="3462271" cy="46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STATE_INFO_t</a:t>
            </a:r>
            <a:r>
              <a:rPr lang="en-US" dirty="0" smtClean="0"/>
              <a:t> ( new &amp; old 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6527" y="2562896"/>
            <a:ext cx="3462271" cy="46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SYSTEM_INFO_t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2918" y="1777285"/>
            <a:ext cx="3462270" cy="4657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IMAGE_INFO_t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918" y="3987085"/>
            <a:ext cx="3462270" cy="484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PROBE_INFO_t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695718" y="1732208"/>
            <a:ext cx="457200" cy="4086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646311" y="816735"/>
            <a:ext cx="457200" cy="2743200"/>
          </a:xfrm>
          <a:prstGeom prst="leftBrac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1046409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IMAGE_HEAD_t</a:t>
            </a:r>
            <a:r>
              <a:rPr lang="en-US" dirty="0" smtClean="0"/>
              <a:t>    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9016" y="1698670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IMAGE_B_t</a:t>
            </a:r>
            <a:r>
              <a:rPr lang="en-US" dirty="0" smtClean="0"/>
              <a:t>          b[4]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18915" y="2337516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IMAGE_M_t</a:t>
            </a:r>
            <a:r>
              <a:rPr lang="en-US" dirty="0" smtClean="0"/>
              <a:t>        m[3]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25354" y="2942823"/>
            <a:ext cx="2326784" cy="4614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IMAGE_D_t</a:t>
            </a:r>
            <a:r>
              <a:rPr lang="en-US" dirty="0" smtClean="0"/>
              <a:t>        d[2]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6200" y="2123673"/>
            <a:ext cx="1600200" cy="1638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COMMON_DATA_t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5618942" y="3733935"/>
            <a:ext cx="273677" cy="126776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07110" y="3990573"/>
            <a:ext cx="3084490" cy="484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PROBE_DATA_t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Prb</a:t>
            </a:r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42184" y="5153964"/>
            <a:ext cx="3462270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STATECHG_FLG_t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5679581" y="4934490"/>
            <a:ext cx="340219" cy="11430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67021" y="4800600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STATECHG_t</a:t>
            </a:r>
            <a:r>
              <a:rPr lang="en-US" dirty="0" smtClean="0"/>
              <a:t>   SDM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3121" y="5334000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STATECHG_t</a:t>
            </a:r>
            <a:r>
              <a:rPr lang="en-US" dirty="0" smtClean="0"/>
              <a:t>  Server 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5999" y="5867400"/>
            <a:ext cx="2459866" cy="48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STATECHG_t</a:t>
            </a:r>
            <a:r>
              <a:rPr lang="en-US" dirty="0" smtClean="0"/>
              <a:t>  Server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Overview about common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705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343400"/>
            <a:ext cx="4838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26098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5400" y="1524000"/>
            <a:ext cx="3505200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Reference:</a:t>
            </a:r>
          </a:p>
          <a:p>
            <a:pPr algn="ctr"/>
            <a:r>
              <a:rPr lang="en-US" dirty="0" smtClean="0"/>
              <a:t>\common\</a:t>
            </a:r>
            <a:r>
              <a:rPr lang="en-US" dirty="0" err="1" smtClean="0"/>
              <a:t>cdata</a:t>
            </a:r>
            <a:r>
              <a:rPr lang="en-US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95400"/>
            <a:ext cx="8839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CDAL.DLL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Overview about common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24000"/>
            <a:ext cx="4276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4475"/>
            <a:ext cx="4076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034" y="3505200"/>
            <a:ext cx="251996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SDM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39" y="3531275"/>
            <a:ext cx="1939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SDM_ADDRESS_t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………</a:t>
            </a:r>
          </a:p>
          <a:p>
            <a:r>
              <a:rPr lang="en-US" dirty="0" err="1"/>
              <a:t>CCB_t</a:t>
            </a:r>
            <a:r>
              <a:rPr lang="en-US" dirty="0"/>
              <a:t>*</a:t>
            </a:r>
            <a:r>
              <a:rPr lang="en-US" dirty="0" err="1"/>
              <a:t>ccb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………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016" y="3474076"/>
            <a:ext cx="392698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Server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6656" y="3543321"/>
            <a:ext cx="279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CCB_t</a:t>
            </a:r>
            <a:r>
              <a:rPr lang="en-US" dirty="0" smtClean="0"/>
              <a:t>*</a:t>
            </a:r>
            <a:r>
              <a:rPr lang="en-US" dirty="0" err="1" smtClean="0"/>
              <a:t>ccb_serverA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STATECHG_t</a:t>
            </a:r>
            <a:r>
              <a:rPr lang="en-US" dirty="0" smtClean="0"/>
              <a:t> </a:t>
            </a:r>
            <a:r>
              <a:rPr lang="en-US" dirty="0" err="1" smtClean="0"/>
              <a:t>stsChange_A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76400" y="3810000"/>
            <a:ext cx="2057400" cy="7369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Introduce </a:t>
            </a:r>
            <a:r>
              <a:rPr lang="en-US" dirty="0" err="1" smtClean="0"/>
              <a:t>sdm</a:t>
            </a:r>
            <a:r>
              <a:rPr lang="en-US" dirty="0" smtClean="0"/>
              <a:t> design (SEN)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142" y="21336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SDM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990600" y="1447800"/>
            <a:ext cx="5334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543249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9864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3740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11" y="290726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2724907" y="1499521"/>
            <a:ext cx="22860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679" y="1621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C1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679" y="1992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1071" y="2381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C3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6096" y="2750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C4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6096" y="31239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C5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262" y="4050337"/>
            <a:ext cx="823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– Group function – Parent Function-SDM Entry </a:t>
            </a:r>
          </a:p>
          <a:p>
            <a:r>
              <a:rPr lang="en-US" dirty="0" smtClean="0"/>
              <a:t>Distinguished by </a:t>
            </a:r>
            <a:r>
              <a:rPr lang="en-US" dirty="0" err="1" smtClean="0"/>
              <a:t>SEN_xxx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SEN: SDM Entry Number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2318266"/>
            <a:ext cx="45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Distinguished by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FC_xxx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ID ( function code )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Introduce </a:t>
            </a:r>
            <a:r>
              <a:rPr lang="en-US" dirty="0" err="1"/>
              <a:t>sdm</a:t>
            </a:r>
            <a:r>
              <a:rPr lang="en-US" dirty="0"/>
              <a:t> </a:t>
            </a:r>
            <a:r>
              <a:rPr lang="en-US" dirty="0" smtClean="0"/>
              <a:t>design(SEN)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SEN ID is linked to an EAB ( Entry Address block ) structure (</a:t>
            </a:r>
            <a:r>
              <a:rPr lang="en-US" dirty="0" err="1" smtClean="0"/>
              <a:t>SDM_EAB_t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SDM_EAB_t</a:t>
            </a:r>
            <a:r>
              <a:rPr lang="en-US" dirty="0" smtClean="0"/>
              <a:t> structure includes</a:t>
            </a:r>
          </a:p>
          <a:p>
            <a:pPr lvl="1"/>
            <a:r>
              <a:rPr lang="en-US" dirty="0" smtClean="0"/>
              <a:t>Address of initial module</a:t>
            </a:r>
          </a:p>
          <a:p>
            <a:pPr lvl="1"/>
            <a:r>
              <a:rPr lang="en-US" dirty="0" smtClean="0"/>
              <a:t>Address of preset module</a:t>
            </a:r>
          </a:p>
          <a:p>
            <a:pPr lvl="1"/>
            <a:r>
              <a:rPr lang="en-US" dirty="0" smtClean="0"/>
              <a:t>Address of check environment module</a:t>
            </a:r>
          </a:p>
          <a:p>
            <a:pPr lvl="1"/>
            <a:r>
              <a:rPr lang="en-US" dirty="0" smtClean="0"/>
              <a:t>Address of probe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207</TotalTime>
  <Words>624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 Pop</vt:lpstr>
      <vt:lpstr>SDM </vt:lpstr>
      <vt:lpstr>Content</vt:lpstr>
      <vt:lpstr>1. Overview about common data</vt:lpstr>
      <vt:lpstr>1. Overview about common data</vt:lpstr>
      <vt:lpstr>I. OVERVIEW about common data</vt:lpstr>
      <vt:lpstr>1. Overview about common data</vt:lpstr>
      <vt:lpstr>1. Overview about common data</vt:lpstr>
      <vt:lpstr>2 Introduce sdm design (SEN)</vt:lpstr>
      <vt:lpstr>2. Introduce sdm design(SEN)</vt:lpstr>
      <vt:lpstr>2. Introduce sdm design(SEN)</vt:lpstr>
      <vt:lpstr>2. Introduce sdm design(FCB)</vt:lpstr>
      <vt:lpstr>2. Introduce sdm design(FCB)</vt:lpstr>
      <vt:lpstr>2. Introduce sdm design(FCB)</vt:lpstr>
      <vt:lpstr>2. Introduce sdm design(FCB)</vt:lpstr>
      <vt:lpstr>2. Introduce sdm design(FCB)</vt:lpstr>
      <vt:lpstr>2. Introduce sdm design(FCB)</vt:lpstr>
      <vt:lpstr>2. Introduce sdm design(Summary)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SDM </dc:title>
  <dc:creator>phuocmt</dc:creator>
  <cp:lastModifiedBy>Mai Thanh Phuoc</cp:lastModifiedBy>
  <cp:revision>33</cp:revision>
  <dcterms:created xsi:type="dcterms:W3CDTF">2013-05-27T14:59:02Z</dcterms:created>
  <dcterms:modified xsi:type="dcterms:W3CDTF">2013-05-28T03:40:11Z</dcterms:modified>
</cp:coreProperties>
</file>