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70" r:id="rId12"/>
    <p:sldId id="267" r:id="rId13"/>
    <p:sldId id="268" r:id="rId14"/>
    <p:sldId id="269" r:id="rId15"/>
    <p:sldId id="271" r:id="rId16"/>
    <p:sldId id="272" r:id="rId17"/>
    <p:sldId id="274" r:id="rId18"/>
    <p:sldId id="276" r:id="rId19"/>
    <p:sldId id="277" r:id="rId20"/>
    <p:sldId id="275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072F-CF4A-405F-B59B-E864B38EB70B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0F57-07B4-4370-B99C-04440C956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072F-CF4A-405F-B59B-E864B38EB70B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0F57-07B4-4370-B99C-04440C956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072F-CF4A-405F-B59B-E864B38EB70B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0F57-07B4-4370-B99C-04440C956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072F-CF4A-405F-B59B-E864B38EB70B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0F57-07B4-4370-B99C-04440C956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072F-CF4A-405F-B59B-E864B38EB70B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0F57-07B4-4370-B99C-04440C956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072F-CF4A-405F-B59B-E864B38EB70B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0F57-07B4-4370-B99C-04440C956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072F-CF4A-405F-B59B-E864B38EB70B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0F57-07B4-4370-B99C-04440C956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072F-CF4A-405F-B59B-E864B38EB70B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0F57-07B4-4370-B99C-04440C956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072F-CF4A-405F-B59B-E864B38EB70B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0F57-07B4-4370-B99C-04440C956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072F-CF4A-405F-B59B-E864B38EB70B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0F57-07B4-4370-B99C-04440C956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072F-CF4A-405F-B59B-E864B38EB70B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0F57-07B4-4370-B99C-04440C956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072F-CF4A-405F-B59B-E864B38EB70B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0F57-07B4-4370-B99C-04440C956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Structured Exception Handling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Dong Jia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00200"/>
          <a:ext cx="8229600" cy="453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648200"/>
              </a:tblGrid>
              <a:tr h="592028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102185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EXCEPTION_EXECUTE_HANDLER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Exception is expected;</a:t>
                      </a:r>
                    </a:p>
                    <a:p>
                      <a:pPr algn="l"/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Exception handler is executed;</a:t>
                      </a:r>
                    </a:p>
                    <a:p>
                      <a:pPr algn="l"/>
                      <a:r>
                        <a:rPr lang="en-US" b="0" baseline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b="0" baseline="30000" dirty="0" smtClean="0">
                          <a:solidFill>
                            <a:srgbClr val="0070C0"/>
                          </a:solidFill>
                        </a:rPr>
                        <a:t>st</a:t>
                      </a:r>
                      <a:r>
                        <a:rPr lang="en-US" b="0" baseline="0" dirty="0" smtClean="0">
                          <a:solidFill>
                            <a:srgbClr val="0070C0"/>
                          </a:solidFill>
                        </a:rPr>
                        <a:t> instruction after Exception handler is executed;</a:t>
                      </a:r>
                      <a:endParaRPr lang="en-US" b="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1021857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EXCEPTION_CONTINUE_SEARCH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Exceptio</a:t>
                      </a:r>
                      <a:r>
                        <a:rPr lang="en-US" b="0" baseline="0" dirty="0" smtClean="0"/>
                        <a:t>n is unexpected and will be handled by upper exception handler or become a unhandled exception;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Exception handler isn’t executed;</a:t>
                      </a:r>
                    </a:p>
                    <a:p>
                      <a:pPr algn="l"/>
                      <a:r>
                        <a:rPr lang="en-US" b="0" baseline="0" dirty="0" smtClean="0">
                          <a:solidFill>
                            <a:srgbClr val="0070C0"/>
                          </a:solidFill>
                        </a:rPr>
                        <a:t>Upper exception handler or unhandled exception handler is executed;</a:t>
                      </a:r>
                    </a:p>
                  </a:txBody>
                  <a:tcPr/>
                </a:tc>
              </a:tr>
              <a:tr h="1021857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EXCEPTION_CONTINUE_EXECUTION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/>
                        <a:t>Exceptio</a:t>
                      </a:r>
                      <a:r>
                        <a:rPr lang="en-US" b="0" baseline="0" dirty="0" smtClean="0"/>
                        <a:t>n is expected;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Exception handler is executed;</a:t>
                      </a:r>
                    </a:p>
                    <a:p>
                      <a:pPr algn="l"/>
                      <a:r>
                        <a:rPr lang="en-US" b="0" baseline="0" dirty="0" smtClean="0">
                          <a:solidFill>
                            <a:srgbClr val="0070C0"/>
                          </a:solidFill>
                        </a:rPr>
                        <a:t>Original instruction is executed;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362200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__try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  A;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__except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(filter)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  B;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__finally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  C;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362200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__try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  A;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__except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(filter1)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  B;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__except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(filter2)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  C;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4038600"/>
            <a:ext cx="4038600" cy="2438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__try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__try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   A;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__finally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   B;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__except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(filter)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C;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648200" y="4038600"/>
            <a:ext cx="4038600" cy="2438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__try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__try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   A;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__except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(filter)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   B;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300" dirty="0" smtClean="0">
                <a:solidFill>
                  <a:srgbClr val="0000FF"/>
                </a:solidFill>
                <a:latin typeface="Consolas"/>
              </a:rPr>
              <a:t>__finally</a:t>
            </a:r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   C;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2514600" y="2514600"/>
            <a:ext cx="1524000" cy="1676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7010400" y="2514600"/>
            <a:ext cx="1524000" cy="1676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06017" y="1600200"/>
            <a:ext cx="31319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505200" y="1219200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Exception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905125" y="1896269"/>
            <a:ext cx="33337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81400" y="137160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unwind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Code</a:t>
            </a:r>
          </a:p>
          <a:p>
            <a:pPr lvl="1"/>
            <a:r>
              <a:rPr lang="en-US" dirty="0" smtClean="0"/>
              <a:t>EXCEPTION_ACCESS_VIOLATION</a:t>
            </a:r>
          </a:p>
          <a:p>
            <a:pPr lvl="1"/>
            <a:r>
              <a:rPr lang="en-US" dirty="0" smtClean="0"/>
              <a:t>EXCEPTION_STACK_OVERFLOW</a:t>
            </a:r>
          </a:p>
          <a:p>
            <a:pPr lvl="1"/>
            <a:r>
              <a:rPr lang="en-US" dirty="0" smtClean="0"/>
              <a:t>EXCEPTION_BREAKPOINT </a:t>
            </a:r>
          </a:p>
          <a:p>
            <a:pPr lvl="1"/>
            <a:r>
              <a:rPr lang="en-US" dirty="0" smtClean="0"/>
              <a:t>EXCEPTION_INT_DIVIDE_BY_ZERO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Code Rule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2133600"/>
          <a:ext cx="8025766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05"/>
                <a:gridCol w="1757680"/>
                <a:gridCol w="576580"/>
                <a:gridCol w="635635"/>
                <a:gridCol w="990600"/>
                <a:gridCol w="299656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Bits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31–30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29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28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27–16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15–0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itchFamily="49" charset="0"/>
                        </a:rPr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itchFamily="49" charset="0"/>
                        </a:rPr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pitchFamily="49" charset="0"/>
                        </a:rPr>
                        <a:t>M/C</a:t>
                      </a:r>
                      <a:endParaRPr 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itchFamily="49" charset="0"/>
                        </a:rPr>
                        <a:t>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olas" pitchFamily="49" charset="0"/>
                        </a:rPr>
                        <a:t>Facility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latin typeface="Consolas" pitchFamily="49" charset="0"/>
                        </a:rPr>
                        <a:t>Exception code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itchFamily="49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pitchFamily="49" charset="0"/>
                        </a:rPr>
                        <a:t>0=Success </a:t>
                      </a:r>
                    </a:p>
                    <a:p>
                      <a:pPr algn="l"/>
                      <a:r>
                        <a:rPr lang="en-US" sz="1400" dirty="0" smtClean="0">
                          <a:latin typeface="Consolas" pitchFamily="49" charset="0"/>
                        </a:rPr>
                        <a:t>1=Informational</a:t>
                      </a:r>
                      <a:endParaRPr lang="en-US" sz="1400" dirty="0">
                        <a:latin typeface="Consolas" pitchFamily="49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latin typeface="Consolas" pitchFamily="49" charset="0"/>
                        </a:rPr>
                        <a:t>2=Warning</a:t>
                      </a:r>
                      <a:endParaRPr lang="en-US" sz="1400" dirty="0">
                        <a:latin typeface="Consolas" pitchFamily="49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latin typeface="Consolas" pitchFamily="49" charset="0"/>
                        </a:rPr>
                        <a:t>3=Error</a:t>
                      </a:r>
                      <a:endParaRPr 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pitchFamily="49" charset="0"/>
                        </a:rPr>
                        <a:t>0=M</a:t>
                      </a:r>
                      <a:endParaRPr lang="en-US" sz="1400" dirty="0">
                        <a:latin typeface="Consolas" pitchFamily="49" charset="0"/>
                      </a:endParaRPr>
                    </a:p>
                    <a:p>
                      <a:pPr algn="l"/>
                      <a:r>
                        <a:rPr lang="en-US" sz="1400" dirty="0" smtClean="0">
                          <a:latin typeface="Consolas" pitchFamily="49" charset="0"/>
                        </a:rPr>
                        <a:t>1=C</a:t>
                      </a:r>
                      <a:endParaRPr 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pitchFamily="49" charset="0"/>
                        </a:rPr>
                        <a:t>0</a:t>
                      </a:r>
                      <a:endParaRPr 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Consolas" pitchFamily="49" charset="0"/>
                        </a:rPr>
                        <a:t>The first 256 values are reserved by </a:t>
                      </a:r>
                      <a:r>
                        <a:rPr lang="en-US" sz="1400" dirty="0" smtClean="0">
                          <a:latin typeface="Consolas" pitchFamily="49" charset="0"/>
                        </a:rPr>
                        <a:t>Microsoft</a:t>
                      </a:r>
                      <a:endParaRPr lang="en-US" sz="1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nsolas" pitchFamily="49" charset="0"/>
                        </a:rPr>
                        <a:t>Microsoft/customer defined </a:t>
                      </a:r>
                      <a:r>
                        <a:rPr lang="en-US" sz="1400" dirty="0">
                          <a:latin typeface="Consolas" pitchFamily="49" charset="0"/>
                        </a:rPr>
                        <a:t>code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60198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onsolas" pitchFamily="49" charset="0"/>
              </a:rPr>
              <a:t>C    0    0    0    0    0    0    5    (hexadecimal)</a:t>
            </a:r>
          </a:p>
          <a:p>
            <a:r>
              <a:rPr lang="es-ES" dirty="0" smtClean="0">
                <a:latin typeface="Consolas" pitchFamily="49" charset="0"/>
              </a:rPr>
              <a:t>1100 0000 0000 0000 0000 0000 0000 0101 (</a:t>
            </a:r>
            <a:r>
              <a:rPr lang="es-ES" dirty="0" err="1" smtClean="0">
                <a:latin typeface="Consolas" pitchFamily="49" charset="0"/>
              </a:rPr>
              <a:t>binary</a:t>
            </a:r>
            <a:r>
              <a:rPr lang="es-ES" dirty="0" smtClean="0">
                <a:latin typeface="Consolas" pitchFamily="49" charset="0"/>
              </a:rPr>
              <a:t>) 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5181600"/>
          <a:ext cx="6096000" cy="731520"/>
        </p:xfrm>
        <a:graphic>
          <a:graphicData uri="http://schemas.openxmlformats.org/drawingml/2006/table">
            <a:tbl>
              <a:tblPr/>
              <a:tblGrid>
                <a:gridCol w="1828800"/>
                <a:gridCol w="4267200"/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itchFamily="49" charset="0"/>
                        </a:rPr>
                        <a:t>Facility Code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latin typeface="Consolas" pitchFamily="49" charset="0"/>
                        </a:rPr>
                        <a:t>Value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itchFamily="49" charset="0"/>
                        </a:rPr>
                        <a:t>FACILITY_NULL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atin typeface="Consolas" pitchFamily="49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Unhandled Exception Handler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Unhandled Exception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VOID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BaseThreadStart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(PTHREAD_START_ROUTINE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pfnStartAddr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, PVOID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pvParam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__try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   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ExitThread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pfnStartAddr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pvParam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__except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800" b="1" dirty="0" err="1" smtClean="0">
                <a:solidFill>
                  <a:srgbClr val="000000"/>
                </a:solidFill>
                <a:latin typeface="Consolas"/>
              </a:rPr>
              <a:t>UnhandledExceptionFilter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GetExceptionInformation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())) {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   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ExitProcess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GetExceptionCode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 }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 NOTE: We never get here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Unhandled Exception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the </a:t>
            </a:r>
            <a:r>
              <a:rPr lang="en-US" b="1" dirty="0" err="1" smtClean="0"/>
              <a:t>UnhandledExceptionFilter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Allowing Write Access to a Resource and Continuing Execution</a:t>
            </a:r>
          </a:p>
          <a:p>
            <a:pPr lvl="1"/>
            <a:r>
              <a:rPr lang="en-US" dirty="0" smtClean="0"/>
              <a:t>Notifying a Debugger of the Unhandled Exception</a:t>
            </a:r>
          </a:p>
          <a:p>
            <a:pPr lvl="1"/>
            <a:r>
              <a:rPr lang="en-US" dirty="0" smtClean="0"/>
              <a:t>Notifying Your Globally Set Filter Function</a:t>
            </a:r>
          </a:p>
          <a:p>
            <a:pPr lvl="1"/>
            <a:r>
              <a:rPr lang="en-US" dirty="0" smtClean="0"/>
              <a:t>Notifying a Debugger of the Unhandled Exception (Again)</a:t>
            </a:r>
          </a:p>
          <a:p>
            <a:pPr lvl="1"/>
            <a:r>
              <a:rPr lang="en-US" dirty="0" smtClean="0"/>
              <a:t>Silently Terminating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access violation is reported as 0xC0000005?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the differences between the exception and error code?</a:t>
            </a:r>
          </a:p>
          <a:p>
            <a:r>
              <a:rPr lang="en-US" dirty="0" smtClean="0"/>
              <a:t>What is the benefits if I use the exception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unhandled exception? Can I handle 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Unhandled Exception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Unhandled exception handler is per thread</a:t>
            </a:r>
          </a:p>
          <a:p>
            <a:r>
              <a:rPr lang="en-US" dirty="0" smtClean="0"/>
              <a:t>Always return</a:t>
            </a:r>
          </a:p>
          <a:p>
            <a:pPr lvl="1"/>
            <a:r>
              <a:rPr lang="en-US" dirty="0" smtClean="0"/>
              <a:t>EXCEPTION_EXECUTE_HANDLER </a:t>
            </a:r>
          </a:p>
          <a:p>
            <a:pPr lvl="1"/>
            <a:r>
              <a:rPr lang="en-US" dirty="0" smtClean="0"/>
              <a:t>EXCEPTION_CONTINUE_EXECUTION </a:t>
            </a:r>
          </a:p>
          <a:p>
            <a:pPr lvl="1"/>
            <a:r>
              <a:rPr lang="en-US" dirty="0" smtClean="0"/>
              <a:t>EXCEPTION_CONTINUE_SEARCH</a:t>
            </a:r>
          </a:p>
          <a:p>
            <a:r>
              <a:rPr lang="en-US" dirty="0" smtClean="0"/>
              <a:t>The best place to dump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0" y="3124200"/>
            <a:ext cx="2565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Termination Handler</a:t>
            </a:r>
          </a:p>
          <a:p>
            <a:r>
              <a:rPr lang="en-US" dirty="0" smtClean="0"/>
              <a:t>Exception Handler</a:t>
            </a:r>
          </a:p>
          <a:p>
            <a:r>
              <a:rPr lang="en-US" dirty="0" smtClean="0"/>
              <a:t>Unhandled Exception Handler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  <a:ea typeface="Times New Roman"/>
              </a:rPr>
              <a:t>/* Termination Handler */</a:t>
            </a:r>
            <a:endParaRPr lang="en-US" sz="44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Times New Roman"/>
              </a:rPr>
              <a:t>__try</a:t>
            </a:r>
            <a:endParaRPr lang="en-US" sz="44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Times New Roman"/>
              </a:rPr>
              <a:t>{</a:t>
            </a:r>
            <a:endParaRPr lang="en-US" sz="44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Times New Roman"/>
              </a:rPr>
              <a:t>  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Times New Roman"/>
              </a:rPr>
              <a:t>// Guarded body</a:t>
            </a:r>
            <a:endParaRPr lang="en-US" sz="44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Times New Roman"/>
              </a:rPr>
              <a:t>}</a:t>
            </a:r>
            <a:endParaRPr lang="en-US" sz="44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Times New Roman"/>
              </a:rPr>
              <a:t>__finally</a:t>
            </a:r>
            <a:endParaRPr lang="en-US" sz="44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Times New Roman"/>
              </a:rPr>
              <a:t>{</a:t>
            </a:r>
            <a:endParaRPr lang="en-US" sz="44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Times New Roman"/>
              </a:rPr>
              <a:t>  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Times New Roman"/>
              </a:rPr>
              <a:t>// Termination Handler</a:t>
            </a:r>
            <a:endParaRPr lang="en-US" sz="4400" dirty="0" smtClean="0">
              <a:latin typeface="Times New Roman"/>
              <a:ea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Times New Roman"/>
              </a:rPr>
              <a:t>}</a:t>
            </a:r>
            <a:endParaRPr lang="en-US" sz="4400" dirty="0" smtClean="0"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Termination handler is called</a:t>
            </a:r>
          </a:p>
          <a:p>
            <a:pPr lvl="1"/>
            <a:r>
              <a:rPr lang="en-US" dirty="0" smtClean="0"/>
              <a:t>Normal flow of control from the </a:t>
            </a:r>
            <a:r>
              <a:rPr lang="en-US" b="1" dirty="0" smtClean="0"/>
              <a:t>try</a:t>
            </a:r>
            <a:r>
              <a:rPr lang="en-US" dirty="0" smtClean="0"/>
              <a:t> block into the </a:t>
            </a:r>
            <a:r>
              <a:rPr lang="en-US" b="1" dirty="0" smtClean="0"/>
              <a:t>finally</a:t>
            </a:r>
            <a:r>
              <a:rPr lang="en-US" dirty="0" smtClean="0"/>
              <a:t> block</a:t>
            </a:r>
          </a:p>
          <a:p>
            <a:pPr lvl="1"/>
            <a:r>
              <a:rPr lang="en-US" b="1" dirty="0" smtClean="0"/>
              <a:t>Local unwind</a:t>
            </a:r>
            <a:r>
              <a:rPr lang="en-US" dirty="0" smtClean="0"/>
              <a:t>: premature exit from the </a:t>
            </a:r>
            <a:r>
              <a:rPr lang="en-US" b="1" dirty="0" smtClean="0"/>
              <a:t>try</a:t>
            </a:r>
            <a:r>
              <a:rPr lang="en-US" dirty="0" smtClean="0"/>
              <a:t> block (</a:t>
            </a:r>
            <a:r>
              <a:rPr lang="en-US" b="1" dirty="0" err="1" smtClean="0"/>
              <a:t>goto</a:t>
            </a:r>
            <a:r>
              <a:rPr lang="en-US" dirty="0" smtClean="0"/>
              <a:t>, </a:t>
            </a:r>
            <a:r>
              <a:rPr lang="en-US" b="1" dirty="0" err="1" smtClean="0"/>
              <a:t>longjump</a:t>
            </a:r>
            <a:r>
              <a:rPr lang="en-US" dirty="0" smtClean="0"/>
              <a:t>, </a:t>
            </a:r>
            <a:r>
              <a:rPr lang="en-US" b="1" dirty="0" smtClean="0"/>
              <a:t>continue</a:t>
            </a:r>
            <a:r>
              <a:rPr lang="en-US" dirty="0" smtClean="0"/>
              <a:t>, </a:t>
            </a:r>
            <a:r>
              <a:rPr lang="en-US" b="1" dirty="0" smtClean="0"/>
              <a:t>break</a:t>
            </a:r>
            <a:r>
              <a:rPr lang="en-US" dirty="0" smtClean="0"/>
              <a:t>, </a:t>
            </a:r>
            <a:r>
              <a:rPr lang="en-US" b="1" dirty="0" smtClean="0"/>
              <a:t>return</a:t>
            </a:r>
            <a:r>
              <a:rPr lang="en-US" dirty="0" smtClean="0"/>
              <a:t>, and so on) forcing control to the </a:t>
            </a:r>
            <a:r>
              <a:rPr lang="en-US" b="1" dirty="0" smtClean="0"/>
              <a:t>finally</a:t>
            </a:r>
            <a:r>
              <a:rPr lang="en-US" dirty="0" smtClean="0"/>
              <a:t> block</a:t>
            </a:r>
          </a:p>
          <a:p>
            <a:pPr lvl="1"/>
            <a:r>
              <a:rPr lang="en-US" b="1" dirty="0" smtClean="0"/>
              <a:t>Global unwind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unwind introduce performance punishment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__leave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</a:t>
            </a:r>
          </a:p>
          <a:p>
            <a:pPr lvl="1"/>
            <a:r>
              <a:rPr lang="en-US" dirty="0" smtClean="0"/>
              <a:t>AVOID any statements that would cause a premature exit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__try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__finally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dirty="0" smtClean="0"/>
              <a:t> correspondingly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/* Exception handler */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__try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Guarded body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__except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(exception filter) {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  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Exception handler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402</Words>
  <Application>Microsoft Office PowerPoint</Application>
  <PresentationFormat>On-screen Show (4:3)</PresentationFormat>
  <Paragraphs>175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Structured Exception Handling</vt:lpstr>
      <vt:lpstr>Questions</vt:lpstr>
      <vt:lpstr>Agenda</vt:lpstr>
      <vt:lpstr>Termination Handler</vt:lpstr>
      <vt:lpstr>Termination Handler</vt:lpstr>
      <vt:lpstr>Termination Handler</vt:lpstr>
      <vt:lpstr>Termination Handler</vt:lpstr>
      <vt:lpstr>Termination Handler</vt:lpstr>
      <vt:lpstr>Exception Handler</vt:lpstr>
      <vt:lpstr>Exception Handler</vt:lpstr>
      <vt:lpstr>Exception Handler</vt:lpstr>
      <vt:lpstr>Exception Handler</vt:lpstr>
      <vt:lpstr>Exception Handler</vt:lpstr>
      <vt:lpstr>Exception Handler</vt:lpstr>
      <vt:lpstr>Exception Handler</vt:lpstr>
      <vt:lpstr>Exception Handler</vt:lpstr>
      <vt:lpstr>Unhandled Exception Handler</vt:lpstr>
      <vt:lpstr>Unhandled Exception Handler</vt:lpstr>
      <vt:lpstr>Unhandled Exception Handler</vt:lpstr>
      <vt:lpstr>Unhandled Exception Handler</vt:lpstr>
      <vt:lpstr>Slide 21</vt:lpstr>
    </vt:vector>
  </TitlesOfParts>
  <Company>IGT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Exception Handling</dc:title>
  <dc:creator>JIA Dong</dc:creator>
  <cp:lastModifiedBy>Dong Jia</cp:lastModifiedBy>
  <cp:revision>42</cp:revision>
  <dcterms:created xsi:type="dcterms:W3CDTF">2010-05-26T09:04:43Z</dcterms:created>
  <dcterms:modified xsi:type="dcterms:W3CDTF">2011-06-14T13:23:00Z</dcterms:modified>
</cp:coreProperties>
</file>