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76" r:id="rId7"/>
    <p:sldId id="260" r:id="rId8"/>
    <p:sldId id="265" r:id="rId9"/>
    <p:sldId id="264" r:id="rId10"/>
    <p:sldId id="261" r:id="rId11"/>
    <p:sldId id="262" r:id="rId12"/>
    <p:sldId id="268" r:id="rId13"/>
    <p:sldId id="263" r:id="rId14"/>
    <p:sldId id="266" r:id="rId15"/>
    <p:sldId id="267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CA3046-36EF-4B50-9485-7DB00D345E21}">
          <p14:sldIdLst>
            <p14:sldId id="256"/>
            <p14:sldId id="257"/>
            <p14:sldId id="275"/>
            <p14:sldId id="258"/>
            <p14:sldId id="259"/>
            <p14:sldId id="276"/>
            <p14:sldId id="260"/>
            <p14:sldId id="265"/>
            <p14:sldId id="264"/>
            <p14:sldId id="261"/>
            <p14:sldId id="262"/>
            <p14:sldId id="268"/>
            <p14:sldId id="263"/>
            <p14:sldId id="266"/>
            <p14:sldId id="267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583BA-4BAB-4F9A-89F8-B3DC04216A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4FD4A-0F3B-4339-9ECB-8B442C54E8A9}">
      <dgm:prSet phldrT="[Text]"/>
      <dgm:spPr/>
      <dgm:t>
        <a:bodyPr/>
        <a:lstStyle/>
        <a:p>
          <a:r>
            <a:rPr lang="en-US" dirty="0" smtClean="0"/>
            <a:t>Back-office systems</a:t>
          </a:r>
          <a:endParaRPr lang="en-US" dirty="0"/>
        </a:p>
      </dgm:t>
    </dgm:pt>
    <dgm:pt modelId="{4D0E5DB8-E071-4422-BA20-26BE7454FFCA}" type="parTrans" cxnId="{EC65DE79-D51F-4195-AE38-12189C0E2522}">
      <dgm:prSet/>
      <dgm:spPr/>
      <dgm:t>
        <a:bodyPr/>
        <a:lstStyle/>
        <a:p>
          <a:endParaRPr lang="en-US"/>
        </a:p>
      </dgm:t>
    </dgm:pt>
    <dgm:pt modelId="{22281FAE-1344-43FF-A492-760550917084}" type="sibTrans" cxnId="{EC65DE79-D51F-4195-AE38-12189C0E2522}">
      <dgm:prSet/>
      <dgm:spPr/>
      <dgm:t>
        <a:bodyPr/>
        <a:lstStyle/>
        <a:p>
          <a:endParaRPr lang="en-US"/>
        </a:p>
      </dgm:t>
    </dgm:pt>
    <dgm:pt modelId="{B82D5F26-984E-41FE-9E21-E1E093DBC565}">
      <dgm:prSet phldrT="[Text]"/>
      <dgm:spPr/>
      <dgm:t>
        <a:bodyPr/>
        <a:lstStyle/>
        <a:p>
          <a:r>
            <a:rPr lang="en-US" dirty="0" smtClean="0"/>
            <a:t>Cash flow system</a:t>
          </a:r>
          <a:endParaRPr lang="en-US" dirty="0"/>
        </a:p>
      </dgm:t>
    </dgm:pt>
    <dgm:pt modelId="{8F34C4D5-3461-4A04-98C5-A52ACBE1DF43}" type="parTrans" cxnId="{C3725329-9F7B-4371-9B0B-C324AFD11A11}">
      <dgm:prSet/>
      <dgm:spPr/>
      <dgm:t>
        <a:bodyPr/>
        <a:lstStyle/>
        <a:p>
          <a:endParaRPr lang="en-US"/>
        </a:p>
      </dgm:t>
    </dgm:pt>
    <dgm:pt modelId="{CC63C528-45D1-4956-9009-C81947B44434}" type="sibTrans" cxnId="{C3725329-9F7B-4371-9B0B-C324AFD11A11}">
      <dgm:prSet/>
      <dgm:spPr/>
      <dgm:t>
        <a:bodyPr/>
        <a:lstStyle/>
        <a:p>
          <a:endParaRPr lang="en-US"/>
        </a:p>
      </dgm:t>
    </dgm:pt>
    <dgm:pt modelId="{AA7F2507-8E46-49BE-B6AA-D3D58966EA21}">
      <dgm:prSet phldrT="[Text]"/>
      <dgm:spPr/>
      <dgm:t>
        <a:bodyPr/>
        <a:lstStyle/>
        <a:p>
          <a:r>
            <a:rPr lang="en-US" dirty="0" smtClean="0"/>
            <a:t>Margin system</a:t>
          </a:r>
          <a:endParaRPr lang="en-US" dirty="0"/>
        </a:p>
      </dgm:t>
    </dgm:pt>
    <dgm:pt modelId="{DD9287FE-BF08-4579-937C-21A1342EDE07}" type="parTrans" cxnId="{6DFBF246-23A2-407F-80A9-843DDB501420}">
      <dgm:prSet/>
      <dgm:spPr/>
      <dgm:t>
        <a:bodyPr/>
        <a:lstStyle/>
        <a:p>
          <a:endParaRPr lang="en-US"/>
        </a:p>
      </dgm:t>
    </dgm:pt>
    <dgm:pt modelId="{2CC4FB22-758C-4D0A-AE1A-75C36A81E23B}" type="sibTrans" cxnId="{6DFBF246-23A2-407F-80A9-843DDB501420}">
      <dgm:prSet/>
      <dgm:spPr/>
      <dgm:t>
        <a:bodyPr/>
        <a:lstStyle/>
        <a:p>
          <a:endParaRPr lang="en-US"/>
        </a:p>
      </dgm:t>
    </dgm:pt>
    <dgm:pt modelId="{3AE59B27-18CE-4ABC-AA4F-D6E3136CD134}">
      <dgm:prSet phldrT="[Text]"/>
      <dgm:spPr/>
      <dgm:t>
        <a:bodyPr/>
        <a:lstStyle/>
        <a:p>
          <a:r>
            <a:rPr lang="en-US" dirty="0" smtClean="0"/>
            <a:t>Core systems</a:t>
          </a:r>
          <a:endParaRPr lang="en-US" dirty="0"/>
        </a:p>
      </dgm:t>
    </dgm:pt>
    <dgm:pt modelId="{D2AF1453-02F1-4293-BCB9-ED29420D2AE9}" type="parTrans" cxnId="{D2DE49AC-CDC6-4DC6-90D1-ACB1F86CE15D}">
      <dgm:prSet/>
      <dgm:spPr/>
      <dgm:t>
        <a:bodyPr/>
        <a:lstStyle/>
        <a:p>
          <a:endParaRPr lang="en-US"/>
        </a:p>
      </dgm:t>
    </dgm:pt>
    <dgm:pt modelId="{9078EF9B-5F3B-4194-9DD2-2CBF5AC6F4B3}" type="sibTrans" cxnId="{D2DE49AC-CDC6-4DC6-90D1-ACB1F86CE15D}">
      <dgm:prSet/>
      <dgm:spPr/>
      <dgm:t>
        <a:bodyPr/>
        <a:lstStyle/>
        <a:p>
          <a:endParaRPr lang="en-US"/>
        </a:p>
      </dgm:t>
    </dgm:pt>
    <dgm:pt modelId="{109AFDF3-CC2B-48F4-B368-FB8E3A765415}">
      <dgm:prSet phldrT="[Text]"/>
      <dgm:spPr/>
      <dgm:t>
        <a:bodyPr/>
        <a:lstStyle/>
        <a:p>
          <a:r>
            <a:rPr lang="en-US" dirty="0" smtClean="0"/>
            <a:t>Position  and </a:t>
          </a:r>
          <a:r>
            <a:rPr lang="en-US" dirty="0" err="1" smtClean="0"/>
            <a:t>PnL</a:t>
          </a:r>
          <a:r>
            <a:rPr lang="en-US" dirty="0" smtClean="0"/>
            <a:t> system</a:t>
          </a:r>
          <a:endParaRPr lang="en-US" dirty="0"/>
        </a:p>
      </dgm:t>
    </dgm:pt>
    <dgm:pt modelId="{9CF12BAB-4229-4A6A-A7E7-F7195A4BD32D}" type="parTrans" cxnId="{2E804E32-D730-4577-8EEB-88BE86A0D963}">
      <dgm:prSet/>
      <dgm:spPr/>
      <dgm:t>
        <a:bodyPr/>
        <a:lstStyle/>
        <a:p>
          <a:endParaRPr lang="en-US"/>
        </a:p>
      </dgm:t>
    </dgm:pt>
    <dgm:pt modelId="{98F73AE6-F74C-4E6F-8E67-9BD2A5E5F210}" type="sibTrans" cxnId="{2E804E32-D730-4577-8EEB-88BE86A0D963}">
      <dgm:prSet/>
      <dgm:spPr/>
      <dgm:t>
        <a:bodyPr/>
        <a:lstStyle/>
        <a:p>
          <a:endParaRPr lang="en-US"/>
        </a:p>
      </dgm:t>
    </dgm:pt>
    <dgm:pt modelId="{BF3A2187-1471-4D2A-B50E-B0769F726DE3}">
      <dgm:prSet phldrT="[Text]"/>
      <dgm:spPr/>
      <dgm:t>
        <a:bodyPr/>
        <a:lstStyle/>
        <a:p>
          <a:r>
            <a:rPr lang="en-US" dirty="0" smtClean="0"/>
            <a:t>Fundamental systems</a:t>
          </a:r>
          <a:endParaRPr lang="en-US" dirty="0"/>
        </a:p>
      </dgm:t>
    </dgm:pt>
    <dgm:pt modelId="{A1946318-6B1A-4D9D-8555-4C27B27F2AB1}" type="parTrans" cxnId="{3F75BA8A-0460-46D6-9155-F0ADC70CE858}">
      <dgm:prSet/>
      <dgm:spPr/>
      <dgm:t>
        <a:bodyPr/>
        <a:lstStyle/>
        <a:p>
          <a:endParaRPr lang="en-US"/>
        </a:p>
      </dgm:t>
    </dgm:pt>
    <dgm:pt modelId="{1B32D439-CCD5-47B6-A7E3-E84B92F67928}" type="sibTrans" cxnId="{3F75BA8A-0460-46D6-9155-F0ADC70CE858}">
      <dgm:prSet/>
      <dgm:spPr/>
      <dgm:t>
        <a:bodyPr/>
        <a:lstStyle/>
        <a:p>
          <a:endParaRPr lang="en-US"/>
        </a:p>
      </dgm:t>
    </dgm:pt>
    <dgm:pt modelId="{9A58583E-6CEA-4593-858A-5E481EAF7B8A}">
      <dgm:prSet phldrT="[Text]"/>
      <dgm:spPr/>
      <dgm:t>
        <a:bodyPr/>
        <a:lstStyle/>
        <a:p>
          <a:r>
            <a:rPr lang="en-US" dirty="0" smtClean="0"/>
            <a:t>Security system</a:t>
          </a:r>
          <a:endParaRPr lang="en-US" dirty="0"/>
        </a:p>
      </dgm:t>
    </dgm:pt>
    <dgm:pt modelId="{1DD03329-076A-4D73-8728-A24C454D8E1C}" type="parTrans" cxnId="{75A0D48F-B711-4A14-B229-AFAFDBB91843}">
      <dgm:prSet/>
      <dgm:spPr/>
      <dgm:t>
        <a:bodyPr/>
        <a:lstStyle/>
        <a:p>
          <a:endParaRPr lang="en-US"/>
        </a:p>
      </dgm:t>
    </dgm:pt>
    <dgm:pt modelId="{0831DCB8-8EE4-49CF-8F45-08D1899F3506}" type="sibTrans" cxnId="{75A0D48F-B711-4A14-B229-AFAFDBB91843}">
      <dgm:prSet/>
      <dgm:spPr/>
      <dgm:t>
        <a:bodyPr/>
        <a:lstStyle/>
        <a:p>
          <a:endParaRPr lang="en-US"/>
        </a:p>
      </dgm:t>
    </dgm:pt>
    <dgm:pt modelId="{EF7B8F3C-934C-45D3-963B-681B3A9F4128}">
      <dgm:prSet phldrT="[Text]"/>
      <dgm:spPr/>
      <dgm:t>
        <a:bodyPr/>
        <a:lstStyle/>
        <a:p>
          <a:r>
            <a:rPr lang="en-US" dirty="0" smtClean="0"/>
            <a:t>Price system</a:t>
          </a:r>
          <a:endParaRPr lang="en-US" dirty="0"/>
        </a:p>
      </dgm:t>
    </dgm:pt>
    <dgm:pt modelId="{A97741D6-804A-45B9-847B-A11872ADC1E5}" type="parTrans" cxnId="{F453FF3D-58EC-4A17-8781-CE1B6F8C2E9E}">
      <dgm:prSet/>
      <dgm:spPr/>
      <dgm:t>
        <a:bodyPr/>
        <a:lstStyle/>
        <a:p>
          <a:endParaRPr lang="en-US"/>
        </a:p>
      </dgm:t>
    </dgm:pt>
    <dgm:pt modelId="{AF38DCEB-88D3-45EE-BAF0-F05890284193}" type="sibTrans" cxnId="{F453FF3D-58EC-4A17-8781-CE1B6F8C2E9E}">
      <dgm:prSet/>
      <dgm:spPr/>
      <dgm:t>
        <a:bodyPr/>
        <a:lstStyle/>
        <a:p>
          <a:endParaRPr lang="en-US"/>
        </a:p>
      </dgm:t>
    </dgm:pt>
    <dgm:pt modelId="{79EB68ED-A327-4135-9B64-89BE5EBC52A7}">
      <dgm:prSet phldrT="[Text]"/>
      <dgm:spPr/>
      <dgm:t>
        <a:bodyPr/>
        <a:lstStyle/>
        <a:p>
          <a:r>
            <a:rPr lang="en-US" dirty="0" smtClean="0"/>
            <a:t>Trade system</a:t>
          </a:r>
          <a:endParaRPr lang="en-US" dirty="0"/>
        </a:p>
      </dgm:t>
    </dgm:pt>
    <dgm:pt modelId="{2A6880FB-07AC-426F-80F4-D2E815DDFA3E}" type="parTrans" cxnId="{C9CEEFA8-0011-4AC4-AEBD-3ED95B0BCDA1}">
      <dgm:prSet/>
      <dgm:spPr/>
      <dgm:t>
        <a:bodyPr/>
        <a:lstStyle/>
        <a:p>
          <a:endParaRPr lang="en-US"/>
        </a:p>
      </dgm:t>
    </dgm:pt>
    <dgm:pt modelId="{65AF3584-25F2-4CCF-9F95-403F03948649}" type="sibTrans" cxnId="{C9CEEFA8-0011-4AC4-AEBD-3ED95B0BCDA1}">
      <dgm:prSet/>
      <dgm:spPr/>
      <dgm:t>
        <a:bodyPr/>
        <a:lstStyle/>
        <a:p>
          <a:endParaRPr lang="en-US"/>
        </a:p>
      </dgm:t>
    </dgm:pt>
    <dgm:pt modelId="{B7879D60-7875-4E8A-A905-A6659A0F9DFD}">
      <dgm:prSet phldrT="[Text]"/>
      <dgm:spPr/>
      <dgm:t>
        <a:bodyPr/>
        <a:lstStyle/>
        <a:p>
          <a:r>
            <a:rPr lang="en-US" dirty="0" smtClean="0"/>
            <a:t>Risk system</a:t>
          </a:r>
          <a:endParaRPr lang="en-US" dirty="0"/>
        </a:p>
      </dgm:t>
    </dgm:pt>
    <dgm:pt modelId="{30493F4C-3133-4A31-B770-D3E25EE70FEA}" type="parTrans" cxnId="{7101A66D-9B49-423C-925F-8A0AEF8E8B2A}">
      <dgm:prSet/>
      <dgm:spPr/>
      <dgm:t>
        <a:bodyPr/>
        <a:lstStyle/>
        <a:p>
          <a:endParaRPr lang="en-US"/>
        </a:p>
      </dgm:t>
    </dgm:pt>
    <dgm:pt modelId="{BB34CFED-CA01-4DE1-98A1-7DB103CDC971}" type="sibTrans" cxnId="{7101A66D-9B49-423C-925F-8A0AEF8E8B2A}">
      <dgm:prSet/>
      <dgm:spPr/>
      <dgm:t>
        <a:bodyPr/>
        <a:lstStyle/>
        <a:p>
          <a:endParaRPr lang="en-US"/>
        </a:p>
      </dgm:t>
    </dgm:pt>
    <dgm:pt modelId="{F2464F6D-2005-4697-926E-B8FBC9F47BBF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FBDC1239-60F0-4509-B142-F107B0F6E5E7}" type="parTrans" cxnId="{B6A99CA9-E437-4A54-8C15-C67762EC8F97}">
      <dgm:prSet/>
      <dgm:spPr/>
      <dgm:t>
        <a:bodyPr/>
        <a:lstStyle/>
        <a:p>
          <a:endParaRPr lang="en-US"/>
        </a:p>
      </dgm:t>
    </dgm:pt>
    <dgm:pt modelId="{139C097B-8982-46B9-BA17-0B0690F6A3A7}" type="sibTrans" cxnId="{B6A99CA9-E437-4A54-8C15-C67762EC8F97}">
      <dgm:prSet/>
      <dgm:spPr/>
      <dgm:t>
        <a:bodyPr/>
        <a:lstStyle/>
        <a:p>
          <a:endParaRPr lang="en-US"/>
        </a:p>
      </dgm:t>
    </dgm:pt>
    <dgm:pt modelId="{FFCC8229-D4B6-4A13-B3EF-4C2848B45BBF}" type="pres">
      <dgm:prSet presAssocID="{FB4583BA-4BAB-4F9A-89F8-B3DC04216A9A}" presName="Name0" presStyleCnt="0">
        <dgm:presLayoutVars>
          <dgm:dir/>
          <dgm:animLvl val="lvl"/>
          <dgm:resizeHandles val="exact"/>
        </dgm:presLayoutVars>
      </dgm:prSet>
      <dgm:spPr/>
    </dgm:pt>
    <dgm:pt modelId="{9AAAEDA5-5AEA-4D1C-BEAB-5ADDAAA3080C}" type="pres">
      <dgm:prSet presAssocID="{E354FD4A-0F3B-4339-9ECB-8B442C54E8A9}" presName="linNode" presStyleCnt="0"/>
      <dgm:spPr/>
    </dgm:pt>
    <dgm:pt modelId="{D4780E2A-0834-4FD5-AFC6-E7B2671723C2}" type="pres">
      <dgm:prSet presAssocID="{E354FD4A-0F3B-4339-9ECB-8B442C54E8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8DF0000-8EBD-46D8-B32C-FACC934B94DF}" type="pres">
      <dgm:prSet presAssocID="{E354FD4A-0F3B-4339-9ECB-8B442C54E8A9}" presName="descendantText" presStyleLbl="alignAccFollowNode1" presStyleIdx="0" presStyleCnt="3">
        <dgm:presLayoutVars>
          <dgm:bulletEnabled val="1"/>
        </dgm:presLayoutVars>
      </dgm:prSet>
      <dgm:spPr/>
    </dgm:pt>
    <dgm:pt modelId="{34BB29D7-1258-4828-9FE5-A4EA6D2E7D0A}" type="pres">
      <dgm:prSet presAssocID="{22281FAE-1344-43FF-A492-760550917084}" presName="sp" presStyleCnt="0"/>
      <dgm:spPr/>
    </dgm:pt>
    <dgm:pt modelId="{37758002-C662-4875-848D-E7F0BFD2FAA9}" type="pres">
      <dgm:prSet presAssocID="{3AE59B27-18CE-4ABC-AA4F-D6E3136CD134}" presName="linNode" presStyleCnt="0"/>
      <dgm:spPr/>
    </dgm:pt>
    <dgm:pt modelId="{176DAC3F-989B-4A10-A7D8-029DD5677217}" type="pres">
      <dgm:prSet presAssocID="{3AE59B27-18CE-4ABC-AA4F-D6E3136CD1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000E3A4-ECFB-4837-965D-5E6783E84B98}" type="pres">
      <dgm:prSet presAssocID="{3AE59B27-18CE-4ABC-AA4F-D6E3136CD13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E3A39-2283-4441-B06C-A49AD9C57D8C}" type="pres">
      <dgm:prSet presAssocID="{9078EF9B-5F3B-4194-9DD2-2CBF5AC6F4B3}" presName="sp" presStyleCnt="0"/>
      <dgm:spPr/>
    </dgm:pt>
    <dgm:pt modelId="{6BE5DA5A-16EF-446A-AB5B-91FC7280B4AC}" type="pres">
      <dgm:prSet presAssocID="{BF3A2187-1471-4D2A-B50E-B0769F726DE3}" presName="linNode" presStyleCnt="0"/>
      <dgm:spPr/>
    </dgm:pt>
    <dgm:pt modelId="{DCA02B8E-FEE6-445D-993A-9F1AD8206823}" type="pres">
      <dgm:prSet presAssocID="{BF3A2187-1471-4D2A-B50E-B0769F726DE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B4D72-133B-46DD-8D39-50043833B3BC}" type="pres">
      <dgm:prSet presAssocID="{BF3A2187-1471-4D2A-B50E-B0769F726DE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DFBF246-23A2-407F-80A9-843DDB501420}" srcId="{E354FD4A-0F3B-4339-9ECB-8B442C54E8A9}" destId="{AA7F2507-8E46-49BE-B6AA-D3D58966EA21}" srcOrd="1" destOrd="0" parTransId="{DD9287FE-BF08-4579-937C-21A1342EDE07}" sibTransId="{2CC4FB22-758C-4D0A-AE1A-75C36A81E23B}"/>
    <dgm:cxn modelId="{6D399EDF-0E39-47A3-9863-8C662F56D644}" type="presOf" srcId="{B82D5F26-984E-41FE-9E21-E1E093DBC565}" destId="{C8DF0000-8EBD-46D8-B32C-FACC934B94DF}" srcOrd="0" destOrd="0" presId="urn:microsoft.com/office/officeart/2005/8/layout/vList5"/>
    <dgm:cxn modelId="{C3725329-9F7B-4371-9B0B-C324AFD11A11}" srcId="{E354FD4A-0F3B-4339-9ECB-8B442C54E8A9}" destId="{B82D5F26-984E-41FE-9E21-E1E093DBC565}" srcOrd="0" destOrd="0" parTransId="{8F34C4D5-3461-4A04-98C5-A52ACBE1DF43}" sibTransId="{CC63C528-45D1-4956-9009-C81947B44434}"/>
    <dgm:cxn modelId="{604611F5-0A72-4279-B5DD-47B42F7090B7}" type="presOf" srcId="{F2464F6D-2005-4697-926E-B8FBC9F47BBF}" destId="{C8DF0000-8EBD-46D8-B32C-FACC934B94DF}" srcOrd="0" destOrd="2" presId="urn:microsoft.com/office/officeart/2005/8/layout/vList5"/>
    <dgm:cxn modelId="{B6A99CA9-E437-4A54-8C15-C67762EC8F97}" srcId="{E354FD4A-0F3B-4339-9ECB-8B442C54E8A9}" destId="{F2464F6D-2005-4697-926E-B8FBC9F47BBF}" srcOrd="2" destOrd="0" parTransId="{FBDC1239-60F0-4509-B142-F107B0F6E5E7}" sibTransId="{139C097B-8982-46B9-BA17-0B0690F6A3A7}"/>
    <dgm:cxn modelId="{F453FF3D-58EC-4A17-8781-CE1B6F8C2E9E}" srcId="{BF3A2187-1471-4D2A-B50E-B0769F726DE3}" destId="{EF7B8F3C-934C-45D3-963B-681B3A9F4128}" srcOrd="1" destOrd="0" parTransId="{A97741D6-804A-45B9-847B-A11872ADC1E5}" sibTransId="{AF38DCEB-88D3-45EE-BAF0-F05890284193}"/>
    <dgm:cxn modelId="{992E3037-48BE-45C9-A595-578CF27876D0}" type="presOf" srcId="{79EB68ED-A327-4135-9B64-89BE5EBC52A7}" destId="{941B4D72-133B-46DD-8D39-50043833B3BC}" srcOrd="0" destOrd="2" presId="urn:microsoft.com/office/officeart/2005/8/layout/vList5"/>
    <dgm:cxn modelId="{D2DE49AC-CDC6-4DC6-90D1-ACB1F86CE15D}" srcId="{FB4583BA-4BAB-4F9A-89F8-B3DC04216A9A}" destId="{3AE59B27-18CE-4ABC-AA4F-D6E3136CD134}" srcOrd="1" destOrd="0" parTransId="{D2AF1453-02F1-4293-BCB9-ED29420D2AE9}" sibTransId="{9078EF9B-5F3B-4194-9DD2-2CBF5AC6F4B3}"/>
    <dgm:cxn modelId="{75A0D48F-B711-4A14-B229-AFAFDBB91843}" srcId="{BF3A2187-1471-4D2A-B50E-B0769F726DE3}" destId="{9A58583E-6CEA-4593-858A-5E481EAF7B8A}" srcOrd="0" destOrd="0" parTransId="{1DD03329-076A-4D73-8728-A24C454D8E1C}" sibTransId="{0831DCB8-8EE4-49CF-8F45-08D1899F3506}"/>
    <dgm:cxn modelId="{989DEC0F-2911-4AAF-AAB5-908C71E4C8C5}" type="presOf" srcId="{EF7B8F3C-934C-45D3-963B-681B3A9F4128}" destId="{941B4D72-133B-46DD-8D39-50043833B3BC}" srcOrd="0" destOrd="1" presId="urn:microsoft.com/office/officeart/2005/8/layout/vList5"/>
    <dgm:cxn modelId="{7C8771A1-5536-43A5-BAC9-A33877C76F1F}" type="presOf" srcId="{3AE59B27-18CE-4ABC-AA4F-D6E3136CD134}" destId="{176DAC3F-989B-4A10-A7D8-029DD5677217}" srcOrd="0" destOrd="0" presId="urn:microsoft.com/office/officeart/2005/8/layout/vList5"/>
    <dgm:cxn modelId="{387751FA-DC9F-4B59-80A6-4B559735F2A3}" type="presOf" srcId="{FB4583BA-4BAB-4F9A-89F8-B3DC04216A9A}" destId="{FFCC8229-D4B6-4A13-B3EF-4C2848B45BBF}" srcOrd="0" destOrd="0" presId="urn:microsoft.com/office/officeart/2005/8/layout/vList5"/>
    <dgm:cxn modelId="{2E804E32-D730-4577-8EEB-88BE86A0D963}" srcId="{3AE59B27-18CE-4ABC-AA4F-D6E3136CD134}" destId="{109AFDF3-CC2B-48F4-B368-FB8E3A765415}" srcOrd="0" destOrd="0" parTransId="{9CF12BAB-4229-4A6A-A7E7-F7195A4BD32D}" sibTransId="{98F73AE6-F74C-4E6F-8E67-9BD2A5E5F210}"/>
    <dgm:cxn modelId="{8C6C2C76-81F1-4C0A-BBDC-20FBF3AB2539}" type="presOf" srcId="{E354FD4A-0F3B-4339-9ECB-8B442C54E8A9}" destId="{D4780E2A-0834-4FD5-AFC6-E7B2671723C2}" srcOrd="0" destOrd="0" presId="urn:microsoft.com/office/officeart/2005/8/layout/vList5"/>
    <dgm:cxn modelId="{E38665EA-7843-45BE-BC91-61246AC224F5}" type="presOf" srcId="{B7879D60-7875-4E8A-A905-A6659A0F9DFD}" destId="{1000E3A4-ECFB-4837-965D-5E6783E84B98}" srcOrd="0" destOrd="1" presId="urn:microsoft.com/office/officeart/2005/8/layout/vList5"/>
    <dgm:cxn modelId="{EC65DE79-D51F-4195-AE38-12189C0E2522}" srcId="{FB4583BA-4BAB-4F9A-89F8-B3DC04216A9A}" destId="{E354FD4A-0F3B-4339-9ECB-8B442C54E8A9}" srcOrd="0" destOrd="0" parTransId="{4D0E5DB8-E071-4422-BA20-26BE7454FFCA}" sibTransId="{22281FAE-1344-43FF-A492-760550917084}"/>
    <dgm:cxn modelId="{EF32E100-0717-4C1E-B367-049B4CC8F61B}" type="presOf" srcId="{BF3A2187-1471-4D2A-B50E-B0769F726DE3}" destId="{DCA02B8E-FEE6-445D-993A-9F1AD8206823}" srcOrd="0" destOrd="0" presId="urn:microsoft.com/office/officeart/2005/8/layout/vList5"/>
    <dgm:cxn modelId="{15632570-A015-47C4-98FB-3833DD154713}" type="presOf" srcId="{AA7F2507-8E46-49BE-B6AA-D3D58966EA21}" destId="{C8DF0000-8EBD-46D8-B32C-FACC934B94DF}" srcOrd="0" destOrd="1" presId="urn:microsoft.com/office/officeart/2005/8/layout/vList5"/>
    <dgm:cxn modelId="{3F75BA8A-0460-46D6-9155-F0ADC70CE858}" srcId="{FB4583BA-4BAB-4F9A-89F8-B3DC04216A9A}" destId="{BF3A2187-1471-4D2A-B50E-B0769F726DE3}" srcOrd="2" destOrd="0" parTransId="{A1946318-6B1A-4D9D-8555-4C27B27F2AB1}" sibTransId="{1B32D439-CCD5-47B6-A7E3-E84B92F67928}"/>
    <dgm:cxn modelId="{BD9DDA11-777E-4307-88FA-25749756DFAA}" type="presOf" srcId="{9A58583E-6CEA-4593-858A-5E481EAF7B8A}" destId="{941B4D72-133B-46DD-8D39-50043833B3BC}" srcOrd="0" destOrd="0" presId="urn:microsoft.com/office/officeart/2005/8/layout/vList5"/>
    <dgm:cxn modelId="{7101A66D-9B49-423C-925F-8A0AEF8E8B2A}" srcId="{3AE59B27-18CE-4ABC-AA4F-D6E3136CD134}" destId="{B7879D60-7875-4E8A-A905-A6659A0F9DFD}" srcOrd="1" destOrd="0" parTransId="{30493F4C-3133-4A31-B770-D3E25EE70FEA}" sibTransId="{BB34CFED-CA01-4DE1-98A1-7DB103CDC971}"/>
    <dgm:cxn modelId="{A45A4545-F43D-4F5C-912D-EC83B639D13B}" type="presOf" srcId="{109AFDF3-CC2B-48F4-B368-FB8E3A765415}" destId="{1000E3A4-ECFB-4837-965D-5E6783E84B98}" srcOrd="0" destOrd="0" presId="urn:microsoft.com/office/officeart/2005/8/layout/vList5"/>
    <dgm:cxn modelId="{C9CEEFA8-0011-4AC4-AEBD-3ED95B0BCDA1}" srcId="{BF3A2187-1471-4D2A-B50E-B0769F726DE3}" destId="{79EB68ED-A327-4135-9B64-89BE5EBC52A7}" srcOrd="2" destOrd="0" parTransId="{2A6880FB-07AC-426F-80F4-D2E815DDFA3E}" sibTransId="{65AF3584-25F2-4CCF-9F95-403F03948649}"/>
    <dgm:cxn modelId="{05647E87-F4C1-4507-BCF3-A2B399B5A884}" type="presParOf" srcId="{FFCC8229-D4B6-4A13-B3EF-4C2848B45BBF}" destId="{9AAAEDA5-5AEA-4D1C-BEAB-5ADDAAA3080C}" srcOrd="0" destOrd="0" presId="urn:microsoft.com/office/officeart/2005/8/layout/vList5"/>
    <dgm:cxn modelId="{CFD85561-407F-41D5-8F87-E7DEC7EF7B08}" type="presParOf" srcId="{9AAAEDA5-5AEA-4D1C-BEAB-5ADDAAA3080C}" destId="{D4780E2A-0834-4FD5-AFC6-E7B2671723C2}" srcOrd="0" destOrd="0" presId="urn:microsoft.com/office/officeart/2005/8/layout/vList5"/>
    <dgm:cxn modelId="{F0D1CFC3-B14B-4D67-8333-ED5FE75E4224}" type="presParOf" srcId="{9AAAEDA5-5AEA-4D1C-BEAB-5ADDAAA3080C}" destId="{C8DF0000-8EBD-46D8-B32C-FACC934B94DF}" srcOrd="1" destOrd="0" presId="urn:microsoft.com/office/officeart/2005/8/layout/vList5"/>
    <dgm:cxn modelId="{74E33517-F35E-4E57-A280-407AA540CEC8}" type="presParOf" srcId="{FFCC8229-D4B6-4A13-B3EF-4C2848B45BBF}" destId="{34BB29D7-1258-4828-9FE5-A4EA6D2E7D0A}" srcOrd="1" destOrd="0" presId="urn:microsoft.com/office/officeart/2005/8/layout/vList5"/>
    <dgm:cxn modelId="{7FBA5823-E8E0-47F7-967A-0147E19E9E66}" type="presParOf" srcId="{FFCC8229-D4B6-4A13-B3EF-4C2848B45BBF}" destId="{37758002-C662-4875-848D-E7F0BFD2FAA9}" srcOrd="2" destOrd="0" presId="urn:microsoft.com/office/officeart/2005/8/layout/vList5"/>
    <dgm:cxn modelId="{ADEE294A-B39C-4DC1-A813-A2D7E30674F2}" type="presParOf" srcId="{37758002-C662-4875-848D-E7F0BFD2FAA9}" destId="{176DAC3F-989B-4A10-A7D8-029DD5677217}" srcOrd="0" destOrd="0" presId="urn:microsoft.com/office/officeart/2005/8/layout/vList5"/>
    <dgm:cxn modelId="{1253A07D-4ADA-4FD1-B065-AD78864C8DB6}" type="presParOf" srcId="{37758002-C662-4875-848D-E7F0BFD2FAA9}" destId="{1000E3A4-ECFB-4837-965D-5E6783E84B98}" srcOrd="1" destOrd="0" presId="urn:microsoft.com/office/officeart/2005/8/layout/vList5"/>
    <dgm:cxn modelId="{B5AB4E87-B07B-48AF-AE6F-110D74546ADF}" type="presParOf" srcId="{FFCC8229-D4B6-4A13-B3EF-4C2848B45BBF}" destId="{90BE3A39-2283-4441-B06C-A49AD9C57D8C}" srcOrd="3" destOrd="0" presId="urn:microsoft.com/office/officeart/2005/8/layout/vList5"/>
    <dgm:cxn modelId="{511F9883-E1DC-4CBF-9FD7-EFC48435ACD2}" type="presParOf" srcId="{FFCC8229-D4B6-4A13-B3EF-4C2848B45BBF}" destId="{6BE5DA5A-16EF-446A-AB5B-91FC7280B4AC}" srcOrd="4" destOrd="0" presId="urn:microsoft.com/office/officeart/2005/8/layout/vList5"/>
    <dgm:cxn modelId="{C3651397-D8BF-40E9-8D40-F80ED47A65E4}" type="presParOf" srcId="{6BE5DA5A-16EF-446A-AB5B-91FC7280B4AC}" destId="{DCA02B8E-FEE6-445D-993A-9F1AD8206823}" srcOrd="0" destOrd="0" presId="urn:microsoft.com/office/officeart/2005/8/layout/vList5"/>
    <dgm:cxn modelId="{E3E23F4C-7A73-4C2F-9935-FFC622980D26}" type="presParOf" srcId="{6BE5DA5A-16EF-446A-AB5B-91FC7280B4AC}" destId="{941B4D72-133B-46DD-8D39-50043833B3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0000-8EBD-46D8-B32C-FACC934B94D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Cash flow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Margin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 rot="-5400000">
        <a:off x="2962656" y="205028"/>
        <a:ext cx="5209983" cy="1052927"/>
      </dsp:txXfrm>
    </dsp:sp>
    <dsp:sp modelId="{D4780E2A-0834-4FD5-AFC6-E7B2671723C2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Back-office systems</a:t>
          </a:r>
          <a:endParaRPr lang="en-US" sz="3500" kern="1200" dirty="0"/>
        </a:p>
      </dsp:txBody>
      <dsp:txXfrm>
        <a:off x="71201" y="73410"/>
        <a:ext cx="2820254" cy="1316160"/>
      </dsp:txXfrm>
    </dsp:sp>
    <dsp:sp modelId="{1000E3A4-ECFB-4837-965D-5E6783E84B98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Position  and </a:t>
          </a:r>
          <a:r>
            <a:rPr lang="en-US" sz="2000" kern="1200" dirty="0" err="1" smtClean="0"/>
            <a:t>PnL</a:t>
          </a:r>
          <a:r>
            <a:rPr lang="en-US" sz="2000" kern="1200" dirty="0" smtClean="0"/>
            <a:t>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Risk system</a:t>
          </a:r>
          <a:endParaRPr lang="en-US" sz="2000" kern="1200" dirty="0"/>
        </a:p>
      </dsp:txBody>
      <dsp:txXfrm rot="-5400000">
        <a:off x="2962656" y="1736518"/>
        <a:ext cx="5209983" cy="1052927"/>
      </dsp:txXfrm>
    </dsp:sp>
    <dsp:sp modelId="{176DAC3F-989B-4A10-A7D8-029DD5677217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Core systems</a:t>
          </a:r>
          <a:endParaRPr lang="en-US" sz="3500" kern="1200" dirty="0"/>
        </a:p>
      </dsp:txBody>
      <dsp:txXfrm>
        <a:off x="71201" y="1604901"/>
        <a:ext cx="2820254" cy="1316160"/>
      </dsp:txXfrm>
    </dsp:sp>
    <dsp:sp modelId="{941B4D72-133B-46DD-8D39-50043833B3BC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Security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Price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Trade system</a:t>
          </a:r>
          <a:endParaRPr lang="en-US" sz="2000" kern="1200" dirty="0"/>
        </a:p>
      </dsp:txBody>
      <dsp:txXfrm rot="-5400000">
        <a:off x="2962656" y="3268008"/>
        <a:ext cx="5209983" cy="1052927"/>
      </dsp:txXfrm>
    </dsp:sp>
    <dsp:sp modelId="{DCA02B8E-FEE6-445D-993A-9F1AD8206823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Fundamental systems</a:t>
          </a:r>
          <a:endParaRPr lang="en-US" sz="3500" kern="1200" dirty="0"/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D739-D4CB-4592-BC87-71B71690B3BC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A443-BA0B-400D-A5D3-AFB0E286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Hedge Fund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 JIA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group</a:t>
            </a:r>
          </a:p>
          <a:p>
            <a:pPr lvl="1"/>
            <a:r>
              <a:rPr lang="en-US" dirty="0" smtClean="0"/>
              <a:t>Asia</a:t>
            </a:r>
          </a:p>
          <a:p>
            <a:pPr lvl="1"/>
            <a:r>
              <a:rPr lang="en-US" dirty="0" smtClean="0"/>
              <a:t>US</a:t>
            </a:r>
          </a:p>
          <a:p>
            <a:pPr lvl="1"/>
            <a:r>
              <a:rPr lang="en-US" dirty="0" smtClean="0"/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9066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Exchange trading</a:t>
            </a:r>
          </a:p>
          <a:p>
            <a:pPr lvl="2"/>
            <a:r>
              <a:rPr lang="en-US" dirty="0" smtClean="0"/>
              <a:t>High-frequency trading</a:t>
            </a:r>
          </a:p>
          <a:p>
            <a:pPr lvl="1"/>
            <a:r>
              <a:rPr lang="en-US" dirty="0" smtClean="0"/>
              <a:t>OTC</a:t>
            </a:r>
          </a:p>
        </p:txBody>
      </p:sp>
    </p:spTree>
    <p:extLst>
      <p:ext uri="{BB962C8B-B14F-4D97-AF65-F5344CB8AC3E}">
        <p14:creationId xmlns:p14="http://schemas.microsoft.com/office/powerpoint/2010/main" val="5886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Fund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2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Commission system</a:t>
            </a:r>
          </a:p>
          <a:p>
            <a:r>
              <a:rPr lang="en-US" dirty="0" smtClean="0"/>
              <a:t>Fee system</a:t>
            </a:r>
          </a:p>
        </p:txBody>
      </p:sp>
    </p:spTree>
    <p:extLst>
      <p:ext uri="{BB962C8B-B14F-4D97-AF65-F5344CB8AC3E}">
        <p14:creationId xmlns:p14="http://schemas.microsoft.com/office/powerpoint/2010/main" val="3404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and </a:t>
            </a:r>
            <a:r>
              <a:rPr lang="en-US" dirty="0" err="1" smtClean="0"/>
              <a:t>PnL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Risk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and </a:t>
            </a:r>
            <a:r>
              <a:rPr lang="en-US" dirty="0" err="1" smtClean="0"/>
              <a:t>PnL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position</a:t>
            </a:r>
          </a:p>
          <a:p>
            <a:r>
              <a:rPr lang="en-US" dirty="0" smtClean="0"/>
              <a:t>Calculate the </a:t>
            </a:r>
            <a:r>
              <a:rPr lang="en-US" dirty="0" err="1" smtClean="0"/>
              <a:t>PnL</a:t>
            </a:r>
            <a:r>
              <a:rPr lang="en-US" dirty="0"/>
              <a:t>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Week to date</a:t>
            </a:r>
          </a:p>
          <a:p>
            <a:pPr lvl="1"/>
            <a:r>
              <a:rPr lang="en-US" dirty="0" smtClean="0"/>
              <a:t>Month to date</a:t>
            </a:r>
          </a:p>
          <a:p>
            <a:pPr lvl="1"/>
            <a:r>
              <a:rPr lang="en-US" dirty="0" smtClean="0"/>
              <a:t>Year to date</a:t>
            </a:r>
          </a:p>
          <a:p>
            <a:pPr lvl="1"/>
            <a:r>
              <a:rPr lang="en-US" dirty="0" smtClean="0"/>
              <a:t>Life to date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and </a:t>
            </a:r>
            <a:r>
              <a:rPr lang="en-US" dirty="0" err="1" smtClean="0"/>
              <a:t>PnL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PnL</a:t>
            </a:r>
            <a:r>
              <a:rPr lang="en-US" dirty="0" smtClean="0"/>
              <a:t> Source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Commission</a:t>
            </a:r>
          </a:p>
          <a:p>
            <a:pPr lvl="1"/>
            <a:r>
              <a:rPr lang="en-US" dirty="0" smtClean="0"/>
              <a:t>Accrued</a:t>
            </a:r>
          </a:p>
          <a:p>
            <a:pPr lvl="1"/>
            <a:r>
              <a:rPr lang="en-US" dirty="0" smtClean="0"/>
              <a:t>Dividend</a:t>
            </a:r>
          </a:p>
          <a:p>
            <a:pPr lvl="1"/>
            <a:r>
              <a:rPr lang="en-US" dirty="0" smtClean="0"/>
              <a:t>Interest coupon</a:t>
            </a:r>
          </a:p>
          <a:p>
            <a:pPr lvl="1"/>
            <a:r>
              <a:rPr lang="en-US" dirty="0" smtClean="0"/>
              <a:t>Principal coupon</a:t>
            </a:r>
          </a:p>
          <a:p>
            <a:pPr lvl="1"/>
            <a:r>
              <a:rPr lang="en-US" dirty="0" smtClean="0"/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Shock</a:t>
            </a:r>
          </a:p>
          <a:p>
            <a:r>
              <a:rPr lang="en-US" dirty="0" smtClean="0"/>
              <a:t>Exposure</a:t>
            </a:r>
          </a:p>
          <a:p>
            <a:pPr lvl="1"/>
            <a:r>
              <a:rPr lang="en-US" dirty="0" smtClean="0"/>
              <a:t>Currency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0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Back-office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Flow</a:t>
            </a:r>
          </a:p>
          <a:p>
            <a:r>
              <a:rPr lang="en-US" dirty="0" smtClean="0"/>
              <a:t>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Back-office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Counterparty</a:t>
            </a:r>
          </a:p>
          <a:p>
            <a:pPr lvl="1"/>
            <a:r>
              <a:rPr lang="en-US" dirty="0" smtClean="0"/>
              <a:t>Factor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Hedge Fund Information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Fundamental systems</a:t>
            </a:r>
          </a:p>
          <a:p>
            <a:r>
              <a:rPr lang="en-US" dirty="0" smtClean="0"/>
              <a:t>Core systems</a:t>
            </a:r>
          </a:p>
          <a:p>
            <a:r>
              <a:rPr lang="en-US" dirty="0" smtClean="0"/>
              <a:t>Back-office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Back-office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</a:p>
          <a:p>
            <a:pPr lvl="1"/>
            <a:r>
              <a:rPr lang="en-US" dirty="0" smtClean="0"/>
              <a:t>Compliance/Restrict</a:t>
            </a:r>
          </a:p>
          <a:p>
            <a:pPr lvl="1"/>
            <a:r>
              <a:rPr lang="en-US" dirty="0" smtClean="0"/>
              <a:t>Holding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6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18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system</a:t>
            </a:r>
          </a:p>
          <a:p>
            <a:r>
              <a:rPr lang="en-US" dirty="0" smtClean="0"/>
              <a:t>Price system</a:t>
            </a:r>
          </a:p>
          <a:p>
            <a:r>
              <a:rPr lang="en-US" dirty="0" smtClean="0"/>
              <a:t>Trade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information for securities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Ticker</a:t>
            </a:r>
          </a:p>
          <a:p>
            <a:pPr lvl="1"/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Maturity</a:t>
            </a:r>
          </a:p>
          <a:p>
            <a:pPr lvl="1"/>
            <a:r>
              <a:rPr lang="en-US" dirty="0" smtClean="0"/>
              <a:t>Dividend</a:t>
            </a:r>
          </a:p>
          <a:p>
            <a:pPr lvl="1"/>
            <a:r>
              <a:rPr lang="en-US" dirty="0" smtClean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1812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Bloomberg</a:t>
            </a:r>
          </a:p>
          <a:p>
            <a:pPr lvl="1"/>
            <a:r>
              <a:rPr lang="en-US" dirty="0" smtClean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23514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Type</a:t>
            </a:r>
          </a:p>
          <a:p>
            <a:pPr lvl="1"/>
            <a:r>
              <a:rPr lang="en-US" dirty="0" smtClean="0"/>
              <a:t>Close price</a:t>
            </a:r>
          </a:p>
          <a:p>
            <a:pPr lvl="1"/>
            <a:r>
              <a:rPr lang="en-US" dirty="0" smtClean="0"/>
              <a:t>Real-time price</a:t>
            </a:r>
          </a:p>
          <a:p>
            <a:pPr lvl="1"/>
            <a:r>
              <a:rPr lang="en-US" dirty="0" smtClean="0"/>
              <a:t>Trade price</a:t>
            </a:r>
          </a:p>
        </p:txBody>
      </p:sp>
    </p:spTree>
    <p:extLst>
      <p:ext uri="{BB962C8B-B14F-4D97-AF65-F5344CB8AC3E}">
        <p14:creationId xmlns:p14="http://schemas.microsoft.com/office/powerpoint/2010/main" val="8216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Bloomberg</a:t>
            </a:r>
          </a:p>
          <a:p>
            <a:pPr lvl="1"/>
            <a:r>
              <a:rPr lang="en-US" dirty="0" smtClean="0"/>
              <a:t>Trader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8468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Pricing inputs</a:t>
            </a:r>
          </a:p>
          <a:p>
            <a:pPr lvl="2"/>
            <a:r>
              <a:rPr lang="en-US" dirty="0" smtClean="0"/>
              <a:t>Yield curve</a:t>
            </a:r>
            <a:endParaRPr lang="en-US" dirty="0" smtClean="0"/>
          </a:p>
          <a:p>
            <a:pPr lvl="2"/>
            <a:r>
              <a:rPr lang="en-US" dirty="0" smtClean="0"/>
              <a:t>Volatility</a:t>
            </a:r>
          </a:p>
          <a:p>
            <a:pPr lvl="2"/>
            <a:r>
              <a:rPr lang="en-US" dirty="0" smtClean="0"/>
              <a:t>Rating</a:t>
            </a:r>
          </a:p>
          <a:p>
            <a:pPr lvl="2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Price outputs</a:t>
            </a:r>
          </a:p>
          <a:p>
            <a:pPr lvl="2"/>
            <a:r>
              <a:rPr lang="en-US" dirty="0" smtClean="0"/>
              <a:t>Price</a:t>
            </a:r>
          </a:p>
          <a:p>
            <a:pPr lvl="2"/>
            <a:r>
              <a:rPr lang="en-US" dirty="0" smtClean="0"/>
              <a:t>Volatility</a:t>
            </a:r>
            <a:endParaRPr lang="en-US" dirty="0" smtClean="0"/>
          </a:p>
          <a:p>
            <a:pPr lvl="1"/>
            <a:r>
              <a:rPr lang="en-US" dirty="0" smtClean="0"/>
              <a:t>Shock</a:t>
            </a:r>
          </a:p>
          <a:p>
            <a:pPr lvl="1"/>
            <a:r>
              <a:rPr lang="en-US" dirty="0" smtClean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3761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200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Hedge Fund Information Technology</vt:lpstr>
      <vt:lpstr>Hedge Fund Information Technology</vt:lpstr>
      <vt:lpstr>Overview</vt:lpstr>
      <vt:lpstr>Fundamental systems</vt:lpstr>
      <vt:lpstr>Security system</vt:lpstr>
      <vt:lpstr>Security system</vt:lpstr>
      <vt:lpstr>Price system</vt:lpstr>
      <vt:lpstr>Price system</vt:lpstr>
      <vt:lpstr>Price system</vt:lpstr>
      <vt:lpstr>Price system</vt:lpstr>
      <vt:lpstr>Trade system</vt:lpstr>
      <vt:lpstr>Trade system</vt:lpstr>
      <vt:lpstr>Trade system</vt:lpstr>
      <vt:lpstr>Core systems</vt:lpstr>
      <vt:lpstr>Position and PnL system</vt:lpstr>
      <vt:lpstr>Position and PnL system</vt:lpstr>
      <vt:lpstr>Risk system</vt:lpstr>
      <vt:lpstr>Back-office systems</vt:lpstr>
      <vt:lpstr>Back-office systems</vt:lpstr>
      <vt:lpstr>Back-office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Hedge Fund Information Technology</dc:title>
  <dc:creator>Jia, Dong</dc:creator>
  <cp:lastModifiedBy>Jia, Dong</cp:lastModifiedBy>
  <cp:revision>39</cp:revision>
  <dcterms:created xsi:type="dcterms:W3CDTF">2013-04-29T08:16:17Z</dcterms:created>
  <dcterms:modified xsi:type="dcterms:W3CDTF">2013-04-29T09:39:50Z</dcterms:modified>
</cp:coreProperties>
</file>