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7" r:id="rId11"/>
    <p:sldId id="269" r:id="rId12"/>
    <p:sldId id="270" r:id="rId13"/>
    <p:sldId id="271" r:id="rId14"/>
    <p:sldId id="273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FD127-9491-49E1-A309-AAE3AFFBCD43}" type="datetimeFigureOut">
              <a:rPr lang="en-US" smtClean="0"/>
              <a:pPr/>
              <a:t>3/2/2012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49A6C-883B-458E-B580-D2E044C094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49A6C-883B-458E-B580-D2E044C094A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Sample</a:t>
            </a:r>
            <a:r>
              <a:rPr lang="en-US" baseline="0" dirty="0" smtClean="0"/>
              <a:t> 1, Sample 2 and Sample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49A6C-883B-458E-B580-D2E044C094A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49A6C-883B-458E-B580-D2E044C094A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49A6C-883B-458E-B580-D2E044C094A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49A6C-883B-458E-B580-D2E044C094A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</a:t>
            </a:r>
            <a:r>
              <a:rPr lang="en-US" baseline="0" dirty="0" smtClean="0"/>
              <a:t>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49A6C-883B-458E-B580-D2E044C094A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49A6C-883B-458E-B580-D2E044C094A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49A6C-883B-458E-B580-D2E044C094A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4E1684-4A3F-4C25-809E-87D08EC818B7}" type="datetimeFigureOut">
              <a:rPr lang="en-US" smtClean="0"/>
              <a:pPr/>
              <a:t>3/2/2012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D815FA-7F4D-4221-8074-27FA31051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4E1684-4A3F-4C25-809E-87D08EC818B7}" type="datetimeFigureOut">
              <a:rPr lang="en-US" smtClean="0"/>
              <a:pPr/>
              <a:t>3/2/2012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D815FA-7F4D-4221-8074-27FA31051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4E1684-4A3F-4C25-809E-87D08EC818B7}" type="datetimeFigureOut">
              <a:rPr lang="en-US" smtClean="0"/>
              <a:pPr/>
              <a:t>3/2/2012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D815FA-7F4D-4221-8074-27FA31051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4E1684-4A3F-4C25-809E-87D08EC818B7}" type="datetimeFigureOut">
              <a:rPr lang="en-US" smtClean="0"/>
              <a:pPr/>
              <a:t>3/2/2012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D815FA-7F4D-4221-8074-27FA31051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4E1684-4A3F-4C25-809E-87D08EC818B7}" type="datetimeFigureOut">
              <a:rPr lang="en-US" smtClean="0"/>
              <a:pPr/>
              <a:t>3/2/2012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D815FA-7F4D-4221-8074-27FA31051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4E1684-4A3F-4C25-809E-87D08EC818B7}" type="datetimeFigureOut">
              <a:rPr lang="en-US" smtClean="0"/>
              <a:pPr/>
              <a:t>3/2/2012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D815FA-7F4D-4221-8074-27FA31051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4E1684-4A3F-4C25-809E-87D08EC818B7}" type="datetimeFigureOut">
              <a:rPr lang="en-US" smtClean="0"/>
              <a:pPr/>
              <a:t>3/2/2012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D815FA-7F4D-4221-8074-27FA31051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4E1684-4A3F-4C25-809E-87D08EC818B7}" type="datetimeFigureOut">
              <a:rPr lang="en-US" smtClean="0"/>
              <a:pPr/>
              <a:t>3/2/2012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D815FA-7F4D-4221-8074-27FA31051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4E1684-4A3F-4C25-809E-87D08EC818B7}" type="datetimeFigureOut">
              <a:rPr lang="en-US" smtClean="0"/>
              <a:pPr/>
              <a:t>3/2/2012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D815FA-7F4D-4221-8074-27FA31051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4E1684-4A3F-4C25-809E-87D08EC818B7}" type="datetimeFigureOut">
              <a:rPr lang="en-US" smtClean="0"/>
              <a:pPr/>
              <a:t>3/2/2012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D815FA-7F4D-4221-8074-27FA31051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4E1684-4A3F-4C25-809E-87D08EC818B7}" type="datetimeFigureOut">
              <a:rPr lang="en-US" smtClean="0"/>
              <a:pPr/>
              <a:t>3/2/2012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D815FA-7F4D-4221-8074-27FA31051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E94E1684-4A3F-4C25-809E-87D08EC818B7}" type="datetimeFigureOut">
              <a:rPr lang="en-US" smtClean="0"/>
              <a:pPr/>
              <a:t>3/2/2012</a:t>
            </a:fld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49D815FA-7F4D-4221-8074-27FA31051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s164313.asp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164309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7z253716.asp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MSBuild</a:t>
            </a:r>
            <a:r>
              <a:rPr lang="en-US" dirty="0" smtClean="0"/>
              <a:t>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Dong Jia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Specified individually</a:t>
            </a:r>
          </a:p>
          <a:p>
            <a:r>
              <a:rPr lang="en-US" dirty="0" smtClean="0"/>
              <a:t>Specified collectively</a:t>
            </a:r>
          </a:p>
          <a:p>
            <a:r>
              <a:rPr lang="en-US" dirty="0" smtClean="0"/>
              <a:t>Specified using wildcards</a:t>
            </a:r>
          </a:p>
          <a:p>
            <a:r>
              <a:rPr lang="en-US" dirty="0" smtClean="0"/>
              <a:t>Can be excluded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Metadata</a:t>
            </a:r>
            <a:endParaRPr lang="en-US" dirty="0" smtClean="0"/>
          </a:p>
          <a:p>
            <a:pPr lvl="1"/>
            <a:r>
              <a:rPr lang="en-US" dirty="0" smtClean="0"/>
              <a:t>Built-in properties of the item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through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‘**’ indicates the folders to be </a:t>
            </a:r>
            <a:r>
              <a:rPr lang="en-US" smtClean="0"/>
              <a:t>access recursive</a:t>
            </a:r>
            <a:endParaRPr lang="en-US" dirty="0" smtClean="0"/>
          </a:p>
          <a:p>
            <a:r>
              <a:rPr lang="en-US" dirty="0" smtClean="0"/>
              <a:t>Use metadata tags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</a:t>
            </a:r>
          </a:p>
          <a:p>
            <a:r>
              <a:rPr lang="en-US" dirty="0" smtClean="0"/>
              <a:t>Choose/When/Otherwise</a:t>
            </a:r>
          </a:p>
          <a:p>
            <a:r>
              <a:rPr lang="en-US" dirty="0" smtClean="0"/>
              <a:t>Dome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outputs between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features in </a:t>
            </a:r>
            <a:r>
              <a:rPr lang="en-US" dirty="0" err="1" smtClean="0"/>
              <a:t>MSBuild</a:t>
            </a:r>
            <a:r>
              <a:rPr lang="en-US" dirty="0" smtClean="0"/>
              <a:t> 4.0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Property Functions</a:t>
            </a:r>
          </a:p>
          <a:p>
            <a:r>
              <a:rPr lang="en-US" dirty="0" err="1" smtClean="0"/>
              <a:t>MSBuild</a:t>
            </a:r>
            <a:r>
              <a:rPr lang="en-US" dirty="0" smtClean="0"/>
              <a:t> inline tasks</a:t>
            </a:r>
          </a:p>
          <a:p>
            <a:r>
              <a:rPr lang="en-US" dirty="0" smtClean="0"/>
              <a:t>C++ project is covered</a:t>
            </a:r>
          </a:p>
          <a:p>
            <a:r>
              <a:rPr lang="en-US" dirty="0" err="1" smtClean="0"/>
              <a:t>MSBuild</a:t>
            </a:r>
            <a:r>
              <a:rPr lang="en-US" dirty="0" smtClean="0"/>
              <a:t> debug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Fundamentals</a:t>
            </a:r>
          </a:p>
          <a:p>
            <a:r>
              <a:rPr lang="en-US" dirty="0" smtClean="0"/>
              <a:t>New features in </a:t>
            </a:r>
            <a:r>
              <a:rPr lang="en-US" dirty="0" err="1" smtClean="0"/>
              <a:t>MSBuild</a:t>
            </a:r>
            <a:r>
              <a:rPr lang="en-US" dirty="0" smtClean="0"/>
              <a:t> 4.0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of .NET framework</a:t>
            </a:r>
          </a:p>
          <a:p>
            <a:pPr lvl="1"/>
            <a:r>
              <a:rPr lang="en-US" dirty="0" smtClean="0"/>
              <a:t>Has same version number with .NET framework</a:t>
            </a:r>
          </a:p>
          <a:p>
            <a:pPr lvl="1"/>
            <a:r>
              <a:rPr lang="en-US" dirty="0" smtClean="0"/>
              <a:t>Visual studio is NOT required</a:t>
            </a:r>
          </a:p>
          <a:p>
            <a:pPr lvl="1"/>
            <a:r>
              <a:rPr lang="en-US" dirty="0" smtClean="0"/>
              <a:t>Introduced from .NET framework 2.0</a:t>
            </a:r>
          </a:p>
          <a:p>
            <a:r>
              <a:rPr lang="en-US" dirty="0" smtClean="0"/>
              <a:t>Almost available in every MS boxes</a:t>
            </a:r>
          </a:p>
          <a:p>
            <a:r>
              <a:rPr lang="en-US" dirty="0" smtClean="0"/>
              <a:t>A successor of NMAKE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Property</a:t>
            </a:r>
          </a:p>
          <a:p>
            <a:r>
              <a:rPr lang="en-US" dirty="0" smtClean="0"/>
              <a:t>Item</a:t>
            </a:r>
          </a:p>
          <a:p>
            <a:r>
              <a:rPr lang="en-US" dirty="0" smtClean="0"/>
              <a:t>Task</a:t>
            </a:r>
          </a:p>
          <a:p>
            <a:r>
              <a:rPr lang="en-US" dirty="0" smtClean="0"/>
              <a:t>Target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Name value pairs</a:t>
            </a:r>
          </a:p>
          <a:p>
            <a:pPr lvl="1"/>
            <a:r>
              <a:rPr lang="en-US" dirty="0" smtClean="0"/>
              <a:t>The variables of a build script</a:t>
            </a:r>
          </a:p>
          <a:p>
            <a:pPr lvl="1"/>
            <a:r>
              <a:rPr lang="en-US" dirty="0" smtClean="0"/>
              <a:t>E.g. an input directory</a:t>
            </a:r>
          </a:p>
          <a:p>
            <a:r>
              <a:rPr lang="en-US" dirty="0" smtClean="0"/>
              <a:t>Part of a </a:t>
            </a:r>
            <a:r>
              <a:rPr lang="en-US" dirty="0" err="1" smtClean="0"/>
              <a:t>PropertyGroup</a:t>
            </a:r>
            <a:endParaRPr lang="en-US" dirty="0" smtClean="0"/>
          </a:p>
          <a:p>
            <a:pPr lvl="1">
              <a:buNone/>
            </a:pPr>
            <a:r>
              <a:rPr lang="en-US" dirty="0" smtClean="0">
                <a:latin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</a:rPr>
              <a:t>PropertyGroup</a:t>
            </a:r>
            <a:r>
              <a:rPr lang="en-US" dirty="0" smtClean="0">
                <a:latin typeface="Consolas" pitchFamily="49" charset="0"/>
              </a:rPr>
              <a:t>&gt;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</a:rPr>
              <a:t>  </a:t>
            </a:r>
            <a:r>
              <a:rPr lang="en-US" dirty="0" smtClean="0">
                <a:solidFill>
                  <a:schemeClr val="bg2"/>
                </a:solidFill>
                <a:latin typeface="Consolas" pitchFamily="49" charset="0"/>
              </a:rPr>
              <a:t>&lt;</a:t>
            </a:r>
            <a:r>
              <a:rPr lang="en-US" dirty="0" err="1" smtClean="0">
                <a:solidFill>
                  <a:schemeClr val="bg2"/>
                </a:solidFill>
                <a:latin typeface="Consolas" pitchFamily="49" charset="0"/>
              </a:rPr>
              <a:t>OutputPath</a:t>
            </a:r>
            <a:r>
              <a:rPr lang="en-US" dirty="0" smtClean="0">
                <a:solidFill>
                  <a:schemeClr val="bg2"/>
                </a:solidFill>
                <a:latin typeface="Consolas" pitchFamily="49" charset="0"/>
              </a:rPr>
              <a:t>&gt;\bin\Debug&lt;/</a:t>
            </a:r>
            <a:r>
              <a:rPr lang="en-US" dirty="0" err="1" smtClean="0">
                <a:solidFill>
                  <a:schemeClr val="bg2"/>
                </a:solidFill>
                <a:latin typeface="Consolas" pitchFamily="49" charset="0"/>
              </a:rPr>
              <a:t>OutputPath</a:t>
            </a:r>
            <a:r>
              <a:rPr lang="en-US" dirty="0" smtClean="0">
                <a:solidFill>
                  <a:schemeClr val="bg2"/>
                </a:solidFill>
                <a:latin typeface="Consolas" pitchFamily="49" charset="0"/>
              </a:rPr>
              <a:t>&gt;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</a:rPr>
              <a:t>&lt;/</a:t>
            </a:r>
            <a:r>
              <a:rPr lang="en-US" dirty="0" err="1" smtClean="0">
                <a:latin typeface="Consolas" pitchFamily="49" charset="0"/>
              </a:rPr>
              <a:t>PropertyGroup</a:t>
            </a:r>
            <a:r>
              <a:rPr lang="en-US" dirty="0" smtClean="0">
                <a:latin typeface="Consolas" pitchFamily="49" charset="0"/>
              </a:rPr>
              <a:t>&gt;</a:t>
            </a:r>
          </a:p>
          <a:p>
            <a:r>
              <a:rPr lang="en-US" dirty="0" smtClean="0"/>
              <a:t>Reference as a scalar values using </a:t>
            </a:r>
            <a:r>
              <a:rPr lang="en-US" dirty="0" smtClean="0">
                <a:latin typeface="Consolas" pitchFamily="49" charset="0"/>
              </a:rPr>
              <a:t>$()</a:t>
            </a:r>
            <a:r>
              <a:rPr lang="en-US" dirty="0" smtClean="0"/>
              <a:t> syntax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</a:rPr>
              <a:t>$(</a:t>
            </a:r>
            <a:r>
              <a:rPr lang="en-US" dirty="0" err="1" smtClean="0">
                <a:latin typeface="Consolas" pitchFamily="49" charset="0"/>
              </a:rPr>
              <a:t>OutputPath</a:t>
            </a:r>
            <a:r>
              <a:rPr lang="en-US" dirty="0" smtClean="0">
                <a:latin typeface="Consolas" pitchFamily="49" charset="0"/>
              </a:rPr>
              <a:t>)</a:t>
            </a:r>
          </a:p>
          <a:p>
            <a:r>
              <a:rPr lang="en-US" dirty="0" smtClean="0"/>
              <a:t>Can be overridden</a:t>
            </a:r>
          </a:p>
          <a:p>
            <a:r>
              <a:rPr lang="en-US" dirty="0" smtClean="0"/>
              <a:t>Environment variables are available as properties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</a:rPr>
              <a:t>$(COMPUTERNAME)</a:t>
            </a:r>
          </a:p>
          <a:p>
            <a:pPr marL="342900" lvl="1" indent="-342900">
              <a:buChar char="•"/>
            </a:pPr>
            <a:r>
              <a:rPr lang="en-US" sz="3100" dirty="0" smtClean="0">
                <a:cs typeface="+mn-cs"/>
                <a:hlinkClick r:id="rId2"/>
              </a:rPr>
              <a:t>Reserved Properties</a:t>
            </a:r>
            <a:endParaRPr lang="en-US" sz="3100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Inputs</a:t>
            </a:r>
          </a:p>
          <a:p>
            <a:pPr lvl="1"/>
            <a:r>
              <a:rPr lang="en-US" dirty="0" smtClean="0"/>
              <a:t>The nouns of a build script</a:t>
            </a:r>
          </a:p>
          <a:p>
            <a:pPr lvl="1"/>
            <a:r>
              <a:rPr lang="en-US" dirty="0" smtClean="0"/>
              <a:t>E.g. a source file</a:t>
            </a:r>
          </a:p>
          <a:p>
            <a:r>
              <a:rPr lang="en-US" dirty="0" smtClean="0"/>
              <a:t>Part of </a:t>
            </a:r>
            <a:r>
              <a:rPr lang="en-US" dirty="0" err="1" smtClean="0"/>
              <a:t>ItemGroup</a:t>
            </a:r>
            <a:endParaRPr lang="en-US" dirty="0" smtClean="0"/>
          </a:p>
          <a:p>
            <a:pPr lvl="1">
              <a:buNone/>
            </a:pPr>
            <a:r>
              <a:rPr lang="en-US" dirty="0">
                <a:latin typeface="Consolas" pitchFamily="49" charset="0"/>
              </a:rPr>
              <a:t>&lt;</a:t>
            </a:r>
            <a:r>
              <a:rPr lang="en-US" dirty="0" err="1">
                <a:latin typeface="Consolas" pitchFamily="49" charset="0"/>
              </a:rPr>
              <a:t>ItemGroup</a:t>
            </a:r>
            <a:r>
              <a:rPr lang="en-US" dirty="0">
                <a:latin typeface="Consolas" pitchFamily="49" charset="0"/>
              </a:rPr>
              <a:t>&gt;</a:t>
            </a:r>
          </a:p>
          <a:p>
            <a:pPr lvl="1">
              <a:buNone/>
            </a:pPr>
            <a:r>
              <a:rPr lang="en-US" dirty="0" smtClean="0">
                <a:solidFill>
                  <a:schemeClr val="bg2"/>
                </a:solidFill>
                <a:latin typeface="Consolas" pitchFamily="49" charset="0"/>
              </a:rPr>
              <a:t>  &lt;Compile Include="file1.cs"/&gt;</a:t>
            </a:r>
          </a:p>
          <a:p>
            <a:pPr lvl="1">
              <a:buNone/>
            </a:pPr>
            <a:r>
              <a:rPr lang="en-US" dirty="0" smtClean="0">
                <a:solidFill>
                  <a:schemeClr val="bg2"/>
                </a:solidFill>
                <a:latin typeface="Consolas" pitchFamily="49" charset="0"/>
              </a:rPr>
              <a:t>  &lt;</a:t>
            </a:r>
            <a:r>
              <a:rPr lang="en-US" dirty="0">
                <a:solidFill>
                  <a:schemeClr val="bg2"/>
                </a:solidFill>
                <a:latin typeface="Consolas" pitchFamily="49" charset="0"/>
              </a:rPr>
              <a:t>Compile Include="file2.cs"/&gt;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</a:rPr>
              <a:t>&lt;/</a:t>
            </a:r>
            <a:r>
              <a:rPr lang="en-US" dirty="0" err="1">
                <a:latin typeface="Consolas" pitchFamily="49" charset="0"/>
              </a:rPr>
              <a:t>ItemGroup</a:t>
            </a:r>
            <a:r>
              <a:rPr lang="en-US" dirty="0" smtClean="0">
                <a:latin typeface="Consolas" pitchFamily="49" charset="0"/>
              </a:rPr>
              <a:t>&gt;</a:t>
            </a:r>
          </a:p>
          <a:p>
            <a:r>
              <a:rPr lang="en-US" dirty="0" smtClean="0"/>
              <a:t>Referenced as group using </a:t>
            </a:r>
            <a:r>
              <a:rPr lang="en-US" dirty="0" smtClean="0">
                <a:latin typeface="Consolas" pitchFamily="49" charset="0"/>
              </a:rPr>
              <a:t>@()</a:t>
            </a:r>
            <a:r>
              <a:rPr lang="en-US" dirty="0" smtClean="0"/>
              <a:t> syntax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>
                <a:latin typeface="Consolas" pitchFamily="49" charset="0"/>
              </a:rPr>
              <a:t>@(compile)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Steps to be perform in the build process</a:t>
            </a:r>
          </a:p>
          <a:p>
            <a:pPr lvl="1"/>
            <a:r>
              <a:rPr lang="en-US" dirty="0" smtClean="0"/>
              <a:t>The verb of a build script</a:t>
            </a:r>
          </a:p>
          <a:p>
            <a:r>
              <a:rPr lang="en-US" dirty="0" smtClean="0"/>
              <a:t>Part of a Target</a:t>
            </a:r>
          </a:p>
          <a:p>
            <a:pPr lvl="1">
              <a:buNone/>
            </a:pPr>
            <a:r>
              <a:rPr lang="en-US" dirty="0">
                <a:latin typeface="Consolas" pitchFamily="49" charset="0"/>
              </a:rPr>
              <a:t>&lt;Target Name="</a:t>
            </a:r>
            <a:r>
              <a:rPr lang="en-US" dirty="0" err="1">
                <a:latin typeface="Consolas" pitchFamily="49" charset="0"/>
              </a:rPr>
              <a:t>MakeOutputDirectory</a:t>
            </a:r>
            <a:r>
              <a:rPr lang="en-US" dirty="0">
                <a:latin typeface="Consolas" pitchFamily="49" charset="0"/>
              </a:rPr>
              <a:t>"&gt;</a:t>
            </a:r>
          </a:p>
          <a:p>
            <a:pPr lvl="1">
              <a:buNone/>
            </a:pPr>
            <a:r>
              <a:rPr lang="en-US" dirty="0" smtClean="0">
                <a:solidFill>
                  <a:schemeClr val="bg2"/>
                </a:solidFill>
                <a:latin typeface="Consolas" pitchFamily="49" charset="0"/>
              </a:rPr>
              <a:t>  &lt;</a:t>
            </a:r>
            <a:r>
              <a:rPr lang="en-US" dirty="0" err="1">
                <a:solidFill>
                  <a:schemeClr val="bg2"/>
                </a:solidFill>
                <a:latin typeface="Consolas" pitchFamily="49" charset="0"/>
              </a:rPr>
              <a:t>MakeDir</a:t>
            </a:r>
            <a:r>
              <a:rPr lang="en-US" dirty="0">
                <a:solidFill>
                  <a:schemeClr val="bg2"/>
                </a:solidFill>
                <a:latin typeface="Consolas" pitchFamily="49" charset="0"/>
              </a:rPr>
              <a:t> Directories="$(</a:t>
            </a:r>
            <a:r>
              <a:rPr lang="en-US" dirty="0" err="1">
                <a:solidFill>
                  <a:schemeClr val="bg2"/>
                </a:solidFill>
                <a:latin typeface="Consolas" pitchFamily="49" charset="0"/>
              </a:rPr>
              <a:t>OutputPath</a:t>
            </a:r>
            <a:r>
              <a:rPr lang="en-US" dirty="0">
                <a:solidFill>
                  <a:schemeClr val="bg2"/>
                </a:solidFill>
                <a:latin typeface="Consolas" pitchFamily="49" charset="0"/>
              </a:rPr>
              <a:t>)"/&gt;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</a:rPr>
              <a:t>&lt;/</a:t>
            </a:r>
            <a:r>
              <a:rPr lang="en-US" dirty="0">
                <a:latin typeface="Consolas" pitchFamily="49" charset="0"/>
              </a:rPr>
              <a:t>Target&gt;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 smtClean="0"/>
              <a:t>Use items and properties as inputs</a:t>
            </a:r>
          </a:p>
          <a:p>
            <a:pPr lvl="1">
              <a:buNone/>
            </a:pPr>
            <a:r>
              <a:rPr lang="en-US" dirty="0">
                <a:latin typeface="Consolas" pitchFamily="49" charset="0"/>
              </a:rPr>
              <a:t>&lt;Target Name="Compile"&gt;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</a:rPr>
              <a:t>  </a:t>
            </a:r>
            <a:r>
              <a:rPr lang="en-US" dirty="0" smtClean="0">
                <a:solidFill>
                  <a:schemeClr val="bg2"/>
                </a:solidFill>
                <a:latin typeface="Consolas" pitchFamily="49" charset="0"/>
              </a:rPr>
              <a:t>&lt;</a:t>
            </a:r>
            <a:r>
              <a:rPr lang="en-US" dirty="0" err="1">
                <a:solidFill>
                  <a:schemeClr val="bg2"/>
                </a:solidFill>
                <a:latin typeface="Consolas" pitchFamily="49" charset="0"/>
              </a:rPr>
              <a:t>Csc</a:t>
            </a:r>
            <a:r>
              <a:rPr lang="en-US" dirty="0">
                <a:solidFill>
                  <a:schemeClr val="bg2"/>
                </a:solidFill>
                <a:latin typeface="Consolas" pitchFamily="49" charset="0"/>
              </a:rPr>
              <a:t> Sources="@(Compile)"/&gt;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</a:rPr>
              <a:t>&lt;/Target&gt;</a:t>
            </a:r>
          </a:p>
          <a:p>
            <a:r>
              <a:rPr lang="en-US" dirty="0" smtClean="0"/>
              <a:t>Can output items which consumed by other tasks</a:t>
            </a:r>
          </a:p>
          <a:p>
            <a:r>
              <a:rPr lang="en-US" dirty="0" smtClean="0">
                <a:hlinkClick r:id="rId2"/>
              </a:rPr>
              <a:t>Lots of predefined/standard tasks</a:t>
            </a:r>
            <a:endParaRPr lang="en-US" dirty="0" smtClean="0"/>
          </a:p>
          <a:p>
            <a:r>
              <a:rPr lang="en-US" dirty="0" smtClean="0"/>
              <a:t>Can write your own custom task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collection of tasks</a:t>
            </a:r>
          </a:p>
          <a:p>
            <a:pPr lvl="1"/>
            <a:r>
              <a:rPr lang="en-US" dirty="0" smtClean="0"/>
              <a:t>The sentences of build script</a:t>
            </a:r>
          </a:p>
          <a:p>
            <a:r>
              <a:rPr lang="en-US" dirty="0" smtClean="0"/>
              <a:t>Execute the tasks in the order in which you are defined in the Target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target level</a:t>
            </a:r>
          </a:p>
          <a:p>
            <a:r>
              <a:rPr lang="en-US" dirty="0" smtClean="0"/>
              <a:t>Depend on the timestamp of inputs and outputs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9">
      <a:dk1>
        <a:srgbClr val="336699"/>
      </a:dk1>
      <a:lt1>
        <a:srgbClr val="FFFFFF"/>
      </a:lt1>
      <a:dk2>
        <a:srgbClr val="000000"/>
      </a:dk2>
      <a:lt2>
        <a:srgbClr val="E3EBF1"/>
      </a:lt2>
      <a:accent1>
        <a:srgbClr val="003399"/>
      </a:accent1>
      <a:accent2>
        <a:srgbClr val="468A4B"/>
      </a:accent2>
      <a:accent3>
        <a:srgbClr val="AAAAAA"/>
      </a:accent3>
      <a:accent4>
        <a:srgbClr val="DADADA"/>
      </a:accent4>
      <a:accent5>
        <a:srgbClr val="AAADCA"/>
      </a:accent5>
      <a:accent6>
        <a:srgbClr val="3F7D43"/>
      </a:accent6>
      <a:hlink>
        <a:srgbClr val="66CCFF"/>
      </a:hlink>
      <a:folHlink>
        <a:srgbClr val="F0E500"/>
      </a:folHlink>
    </a:clrScheme>
    <a:fontScheme name="1_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ABetterDevelopmentEnvironment</Template>
  <TotalTime>402</TotalTime>
  <Words>356</Words>
  <Application>Microsoft Office PowerPoint</Application>
  <PresentationFormat>On-screen Show (4:3)</PresentationFormat>
  <Paragraphs>106</Paragraphs>
  <Slides>15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1_Default Design</vt:lpstr>
      <vt:lpstr>MSBuild Fundamentals</vt:lpstr>
      <vt:lpstr>Agenda</vt:lpstr>
      <vt:lpstr>Overview</vt:lpstr>
      <vt:lpstr>Fundamentals</vt:lpstr>
      <vt:lpstr>Property</vt:lpstr>
      <vt:lpstr>Item</vt:lpstr>
      <vt:lpstr>Task</vt:lpstr>
      <vt:lpstr>Target</vt:lpstr>
      <vt:lpstr>Incremental Build</vt:lpstr>
      <vt:lpstr>Specifying items</vt:lpstr>
      <vt:lpstr>Metadata</vt:lpstr>
      <vt:lpstr>Recursion through directory</vt:lpstr>
      <vt:lpstr>Condition</vt:lpstr>
      <vt:lpstr>Pass outputs between tasks</vt:lpstr>
      <vt:lpstr>New features in MSBuild 4.0</vt:lpstr>
    </vt:vector>
  </TitlesOfParts>
  <Company>IGT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MSBUILD</dc:title>
  <dc:creator>JIA Dong</dc:creator>
  <cp:lastModifiedBy>Dong Jia</cp:lastModifiedBy>
  <cp:revision>110</cp:revision>
  <dcterms:created xsi:type="dcterms:W3CDTF">2009-11-12T00:13:46Z</dcterms:created>
  <dcterms:modified xsi:type="dcterms:W3CDTF">2012-03-02T07:26:02Z</dcterms:modified>
</cp:coreProperties>
</file>