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84" r:id="rId3"/>
    <p:sldId id="276" r:id="rId4"/>
    <p:sldId id="279" r:id="rId5"/>
    <p:sldId id="277" r:id="rId6"/>
    <p:sldId id="282" r:id="rId7"/>
    <p:sldId id="280" r:id="rId8"/>
    <p:sldId id="283" r:id="rId9"/>
    <p:sldId id="281" r:id="rId10"/>
    <p:sldId id="278"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996600"/>
    <a:srgbClr val="669933"/>
    <a:srgbClr val="FFCC00"/>
    <a:srgbClr val="990000"/>
    <a:srgbClr val="663366"/>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75" d="100"/>
          <a:sy n="75" d="100"/>
        </p:scale>
        <p:origin x="-3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30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30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30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6238350-7DC3-40B4-8EBA-D3442C8AA14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ED29A2-7AF7-4BB2-998C-5C666639143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5DF57-5FFE-4AE8-B0F1-49493F2A0CE9}" type="slidenum">
              <a:rPr lang="en-US"/>
              <a:pPr/>
              <a:t>1</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2813" y="4343400"/>
            <a:ext cx="5032375"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87DAF-CDBB-4D58-8480-B0D7FF760FCE}" type="slidenum">
              <a:rPr lang="en-US"/>
              <a:pPr/>
              <a:t>3</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2813" y="4343400"/>
            <a:ext cx="5032375"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6646" name="Picture 22" descr="footer_two-tone_revised_5-16_cir6"/>
          <p:cNvPicPr>
            <a:picLocks noChangeAspect="1" noChangeArrowheads="1"/>
          </p:cNvPicPr>
          <p:nvPr/>
        </p:nvPicPr>
        <p:blipFill>
          <a:blip r:embed="rId2"/>
          <a:srcRect/>
          <a:stretch>
            <a:fillRect/>
          </a:stretch>
        </p:blipFill>
        <p:spPr bwMode="auto">
          <a:xfrm>
            <a:off x="0" y="6229350"/>
            <a:ext cx="9144000" cy="628650"/>
          </a:xfrm>
          <a:prstGeom prst="rect">
            <a:avLst/>
          </a:prstGeom>
          <a:noFill/>
        </p:spPr>
      </p:pic>
      <p:sp>
        <p:nvSpPr>
          <p:cNvPr id="26647" name="Rectangle 23"/>
          <p:cNvSpPr>
            <a:spLocks noGrp="1" noChangeArrowheads="1"/>
          </p:cNvSpPr>
          <p:nvPr>
            <p:ph type="ftr" sz="quarter" idx="3"/>
          </p:nvPr>
        </p:nvSpPr>
        <p:spPr/>
        <p:txBody>
          <a:bodyPr/>
          <a:lstStyle>
            <a:lvl1pPr>
              <a:defRPr/>
            </a:lvl1pPr>
          </a:lstStyle>
          <a:p>
            <a:r>
              <a:rPr lang="en-US"/>
              <a:t>Group/Presentation Title</a:t>
            </a:r>
          </a:p>
          <a:p>
            <a:r>
              <a:rPr lang="en-US"/>
              <a:t>Agilent Restricted</a:t>
            </a:r>
          </a:p>
        </p:txBody>
      </p:sp>
      <p:sp>
        <p:nvSpPr>
          <p:cNvPr id="26648" name="Rectangle 24"/>
          <p:cNvSpPr>
            <a:spLocks noGrp="1" noChangeArrowheads="1"/>
          </p:cNvSpPr>
          <p:nvPr>
            <p:ph type="dt" sz="half" idx="2"/>
          </p:nvPr>
        </p:nvSpPr>
        <p:spPr/>
        <p:txBody>
          <a:bodyPr/>
          <a:lstStyle>
            <a:lvl1pPr>
              <a:defRPr/>
            </a:lvl1pPr>
          </a:lstStyle>
          <a:p>
            <a:r>
              <a:rPr lang="en-US"/>
              <a:t>Month ##, 200X</a:t>
            </a:r>
          </a:p>
        </p:txBody>
      </p:sp>
      <p:sp>
        <p:nvSpPr>
          <p:cNvPr id="26649" name="Rectangle 25"/>
          <p:cNvSpPr>
            <a:spLocks noGrp="1" noChangeArrowheads="1"/>
          </p:cNvSpPr>
          <p:nvPr>
            <p:ph type="sldNum" sz="quarter" idx="4"/>
          </p:nvPr>
        </p:nvSpPr>
        <p:spPr/>
        <p:txBody>
          <a:bodyPr/>
          <a:lstStyle>
            <a:lvl1pPr>
              <a:defRPr/>
            </a:lvl1pPr>
          </a:lstStyle>
          <a:p>
            <a:r>
              <a:rPr lang="en-US"/>
              <a:t>Page </a:t>
            </a:r>
            <a:fld id="{DF6F9D5D-65E0-4B8A-B50E-0B3000EA158B}" type="slidenum">
              <a:rPr lang="en-US"/>
              <a:pPr/>
              <a:t>‹#›</a:t>
            </a:fld>
            <a:endParaRPr lang="en-US"/>
          </a:p>
        </p:txBody>
      </p:sp>
      <p:pic>
        <p:nvPicPr>
          <p:cNvPr id="26650" name="Picture 26" descr="spark-385_150"/>
          <p:cNvPicPr>
            <a:picLocks noChangeAspect="1" noChangeArrowheads="1"/>
          </p:cNvPicPr>
          <p:nvPr/>
        </p:nvPicPr>
        <p:blipFill>
          <a:blip r:embed="rId3"/>
          <a:srcRect/>
          <a:stretch>
            <a:fillRect/>
          </a:stretch>
        </p:blipFill>
        <p:spPr bwMode="auto">
          <a:xfrm>
            <a:off x="4371975" y="6376988"/>
            <a:ext cx="1865313" cy="414337"/>
          </a:xfrm>
          <a:prstGeom prst="rect">
            <a:avLst/>
          </a:prstGeom>
          <a:noFill/>
          <a:ln w="9525">
            <a:noFill/>
            <a:miter lim="800000"/>
            <a:headEnd/>
            <a:tailEnd/>
          </a:ln>
        </p:spPr>
      </p:pic>
      <p:sp>
        <p:nvSpPr>
          <p:cNvPr id="26652" name="Rectangle 28"/>
          <p:cNvSpPr>
            <a:spLocks noGrp="1" noChangeArrowheads="1"/>
          </p:cNvSpPr>
          <p:nvPr>
            <p:ph type="ctrTitle" sz="quarter"/>
          </p:nvPr>
        </p:nvSpPr>
        <p:spPr>
          <a:xfrm>
            <a:off x="685800" y="3524250"/>
            <a:ext cx="7772400" cy="1470025"/>
          </a:xfrm>
        </p:spPr>
        <p:txBody>
          <a:bodyPr lIns="91440" tIns="45720" rIns="91440" bIns="45720" anchor="ctr"/>
          <a:lstStyle>
            <a:lvl1pPr algn="ctr">
              <a:defRPr sz="3600"/>
            </a:lvl1pPr>
          </a:lstStyle>
          <a:p>
            <a:r>
              <a:rPr lang="en-US" smtClean="0"/>
              <a:t>Click to edit Master title style</a:t>
            </a:r>
            <a:endParaRPr lang="en-US"/>
          </a:p>
        </p:txBody>
      </p:sp>
      <p:sp>
        <p:nvSpPr>
          <p:cNvPr id="26653" name="Rectangle 29"/>
          <p:cNvSpPr>
            <a:spLocks noGrp="1" noChangeArrowheads="1"/>
          </p:cNvSpPr>
          <p:nvPr>
            <p:ph type="subTitle" sz="quarter" idx="1"/>
          </p:nvPr>
        </p:nvSpPr>
        <p:spPr bwMode="auto">
          <a:xfrm>
            <a:off x="457200" y="446088"/>
            <a:ext cx="6400800" cy="1752600"/>
          </a:xfrm>
        </p:spPr>
        <p:txBody>
          <a:bodyPr lIns="91440" tIns="45720" rIns="91440" bIns="45720"/>
          <a:lstStyle>
            <a:lvl1pPr>
              <a:lnSpc>
                <a:spcPct val="116000"/>
              </a:lnSpc>
              <a:spcAft>
                <a:spcPct val="0"/>
              </a:spcAft>
              <a:defRPr sz="2200"/>
            </a:lvl1pPr>
          </a:lstStyle>
          <a:p>
            <a:r>
              <a:rPr lang="en-US" smtClean="0"/>
              <a:t>Click to edit Master subtitle style</a:t>
            </a:r>
            <a:endParaRPr lang="en-US"/>
          </a:p>
        </p:txBody>
      </p:sp>
      <p:pic>
        <p:nvPicPr>
          <p:cNvPr id="26654" name="Picture 30" descr="BID_Logo_3_23f"/>
          <p:cNvPicPr>
            <a:picLocks noChangeAspect="1" noChangeArrowheads="1"/>
          </p:cNvPicPr>
          <p:nvPr/>
        </p:nvPicPr>
        <p:blipFill>
          <a:blip r:embed="rId4"/>
          <a:srcRect l="17778" t="24400" r="31111" b="17999"/>
          <a:stretch>
            <a:fillRect/>
          </a:stretch>
        </p:blipFill>
        <p:spPr bwMode="auto">
          <a:xfrm>
            <a:off x="3536950" y="1993900"/>
            <a:ext cx="2111375" cy="16494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5" name="Date Placeholder 4"/>
          <p:cNvSpPr>
            <a:spLocks noGrp="1"/>
          </p:cNvSpPr>
          <p:nvPr>
            <p:ph type="dt" sz="half" idx="11"/>
          </p:nvPr>
        </p:nvSpPr>
        <p:spPr/>
        <p:txBody>
          <a:bodyPr/>
          <a:lstStyle>
            <a:lvl1pPr>
              <a:defRPr/>
            </a:lvl1pPr>
          </a:lstStyle>
          <a:p>
            <a:r>
              <a:rPr lang="en-US"/>
              <a:t>Month ##, 200X</a:t>
            </a:r>
          </a:p>
        </p:txBody>
      </p:sp>
      <p:sp>
        <p:nvSpPr>
          <p:cNvPr id="6" name="Slide Number Placeholder 5"/>
          <p:cNvSpPr>
            <a:spLocks noGrp="1"/>
          </p:cNvSpPr>
          <p:nvPr>
            <p:ph type="sldNum" sz="quarter" idx="12"/>
          </p:nvPr>
        </p:nvSpPr>
        <p:spPr/>
        <p:txBody>
          <a:bodyPr/>
          <a:lstStyle>
            <a:lvl1pPr>
              <a:defRPr/>
            </a:lvl1pPr>
          </a:lstStyle>
          <a:p>
            <a:r>
              <a:rPr lang="en-US"/>
              <a:t>Page </a:t>
            </a:r>
            <a:fld id="{64870187-5191-4EEB-8110-A519FA76CF7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6875" y="227013"/>
            <a:ext cx="2171700" cy="5600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7013" y="227013"/>
            <a:ext cx="6367462" cy="5600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5" name="Date Placeholder 4"/>
          <p:cNvSpPr>
            <a:spLocks noGrp="1"/>
          </p:cNvSpPr>
          <p:nvPr>
            <p:ph type="dt" sz="half" idx="11"/>
          </p:nvPr>
        </p:nvSpPr>
        <p:spPr/>
        <p:txBody>
          <a:bodyPr/>
          <a:lstStyle>
            <a:lvl1pPr>
              <a:defRPr/>
            </a:lvl1pPr>
          </a:lstStyle>
          <a:p>
            <a:r>
              <a:rPr lang="en-US"/>
              <a:t>Month ##, 200X</a:t>
            </a:r>
          </a:p>
        </p:txBody>
      </p:sp>
      <p:sp>
        <p:nvSpPr>
          <p:cNvPr id="6" name="Slide Number Placeholder 5"/>
          <p:cNvSpPr>
            <a:spLocks noGrp="1"/>
          </p:cNvSpPr>
          <p:nvPr>
            <p:ph type="sldNum" sz="quarter" idx="12"/>
          </p:nvPr>
        </p:nvSpPr>
        <p:spPr/>
        <p:txBody>
          <a:bodyPr/>
          <a:lstStyle>
            <a:lvl1pPr>
              <a:defRPr/>
            </a:lvl1pPr>
          </a:lstStyle>
          <a:p>
            <a:r>
              <a:rPr lang="en-US"/>
              <a:t>Page </a:t>
            </a:r>
            <a:fld id="{52A548CE-5F1E-44E3-ABC3-34CD144EBD7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5" name="Date Placeholder 4"/>
          <p:cNvSpPr>
            <a:spLocks noGrp="1"/>
          </p:cNvSpPr>
          <p:nvPr>
            <p:ph type="dt" sz="half" idx="11"/>
          </p:nvPr>
        </p:nvSpPr>
        <p:spPr/>
        <p:txBody>
          <a:bodyPr/>
          <a:lstStyle>
            <a:lvl1pPr>
              <a:defRPr/>
            </a:lvl1pPr>
          </a:lstStyle>
          <a:p>
            <a:r>
              <a:rPr lang="en-US"/>
              <a:t>Month ##, 200X</a:t>
            </a:r>
          </a:p>
        </p:txBody>
      </p:sp>
      <p:sp>
        <p:nvSpPr>
          <p:cNvPr id="6" name="Slide Number Placeholder 5"/>
          <p:cNvSpPr>
            <a:spLocks noGrp="1"/>
          </p:cNvSpPr>
          <p:nvPr>
            <p:ph type="sldNum" sz="quarter" idx="12"/>
          </p:nvPr>
        </p:nvSpPr>
        <p:spPr/>
        <p:txBody>
          <a:bodyPr/>
          <a:lstStyle>
            <a:lvl1pPr>
              <a:defRPr/>
            </a:lvl1pPr>
          </a:lstStyle>
          <a:p>
            <a:r>
              <a:rPr lang="en-US"/>
              <a:t>Page </a:t>
            </a:r>
            <a:fld id="{7848417D-3F76-4EF8-9A47-A0251B7BB69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5" name="Date Placeholder 4"/>
          <p:cNvSpPr>
            <a:spLocks noGrp="1"/>
          </p:cNvSpPr>
          <p:nvPr>
            <p:ph type="dt" sz="half" idx="11"/>
          </p:nvPr>
        </p:nvSpPr>
        <p:spPr/>
        <p:txBody>
          <a:bodyPr/>
          <a:lstStyle>
            <a:lvl1pPr>
              <a:defRPr/>
            </a:lvl1pPr>
          </a:lstStyle>
          <a:p>
            <a:r>
              <a:rPr lang="en-US"/>
              <a:t>Month ##, 200X</a:t>
            </a:r>
          </a:p>
        </p:txBody>
      </p:sp>
      <p:sp>
        <p:nvSpPr>
          <p:cNvPr id="6" name="Slide Number Placeholder 5"/>
          <p:cNvSpPr>
            <a:spLocks noGrp="1"/>
          </p:cNvSpPr>
          <p:nvPr>
            <p:ph type="sldNum" sz="quarter" idx="12"/>
          </p:nvPr>
        </p:nvSpPr>
        <p:spPr/>
        <p:txBody>
          <a:bodyPr/>
          <a:lstStyle>
            <a:lvl1pPr>
              <a:defRPr/>
            </a:lvl1pPr>
          </a:lstStyle>
          <a:p>
            <a:r>
              <a:rPr lang="en-US"/>
              <a:t>Page </a:t>
            </a:r>
            <a:fld id="{A0065EC3-EDA0-4E29-8F9F-AC7EBDC0870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7013" y="1266825"/>
            <a:ext cx="4267200" cy="4560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66825"/>
            <a:ext cx="4268787" cy="4560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6" name="Date Placeholder 5"/>
          <p:cNvSpPr>
            <a:spLocks noGrp="1"/>
          </p:cNvSpPr>
          <p:nvPr>
            <p:ph type="dt" sz="half" idx="11"/>
          </p:nvPr>
        </p:nvSpPr>
        <p:spPr/>
        <p:txBody>
          <a:bodyPr/>
          <a:lstStyle>
            <a:lvl1pPr>
              <a:defRPr/>
            </a:lvl1pPr>
          </a:lstStyle>
          <a:p>
            <a:r>
              <a:rPr lang="en-US"/>
              <a:t>Month ##, 200X</a:t>
            </a:r>
          </a:p>
        </p:txBody>
      </p:sp>
      <p:sp>
        <p:nvSpPr>
          <p:cNvPr id="7" name="Slide Number Placeholder 6"/>
          <p:cNvSpPr>
            <a:spLocks noGrp="1"/>
          </p:cNvSpPr>
          <p:nvPr>
            <p:ph type="sldNum" sz="quarter" idx="12"/>
          </p:nvPr>
        </p:nvSpPr>
        <p:spPr/>
        <p:txBody>
          <a:bodyPr/>
          <a:lstStyle>
            <a:lvl1pPr>
              <a:defRPr/>
            </a:lvl1pPr>
          </a:lstStyle>
          <a:p>
            <a:r>
              <a:rPr lang="en-US"/>
              <a:t>Page </a:t>
            </a:r>
            <a:fld id="{F36C1B4C-144A-46AE-BEE2-BF707BE0DD2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8" name="Date Placeholder 7"/>
          <p:cNvSpPr>
            <a:spLocks noGrp="1"/>
          </p:cNvSpPr>
          <p:nvPr>
            <p:ph type="dt" sz="half" idx="11"/>
          </p:nvPr>
        </p:nvSpPr>
        <p:spPr/>
        <p:txBody>
          <a:bodyPr/>
          <a:lstStyle>
            <a:lvl1pPr>
              <a:defRPr/>
            </a:lvl1pPr>
          </a:lstStyle>
          <a:p>
            <a:r>
              <a:rPr lang="en-US"/>
              <a:t>Month ##, 200X</a:t>
            </a:r>
          </a:p>
        </p:txBody>
      </p:sp>
      <p:sp>
        <p:nvSpPr>
          <p:cNvPr id="9" name="Slide Number Placeholder 8"/>
          <p:cNvSpPr>
            <a:spLocks noGrp="1"/>
          </p:cNvSpPr>
          <p:nvPr>
            <p:ph type="sldNum" sz="quarter" idx="12"/>
          </p:nvPr>
        </p:nvSpPr>
        <p:spPr/>
        <p:txBody>
          <a:bodyPr/>
          <a:lstStyle>
            <a:lvl1pPr>
              <a:defRPr/>
            </a:lvl1pPr>
          </a:lstStyle>
          <a:p>
            <a:r>
              <a:rPr lang="en-US"/>
              <a:t>Page </a:t>
            </a:r>
            <a:fld id="{178DB21A-2E49-4AB6-B5ED-B13586514A9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4" name="Date Placeholder 3"/>
          <p:cNvSpPr>
            <a:spLocks noGrp="1"/>
          </p:cNvSpPr>
          <p:nvPr>
            <p:ph type="dt" sz="half" idx="11"/>
          </p:nvPr>
        </p:nvSpPr>
        <p:spPr/>
        <p:txBody>
          <a:bodyPr/>
          <a:lstStyle>
            <a:lvl1pPr>
              <a:defRPr/>
            </a:lvl1pPr>
          </a:lstStyle>
          <a:p>
            <a:r>
              <a:rPr lang="en-US"/>
              <a:t>Month ##, 200X</a:t>
            </a:r>
          </a:p>
        </p:txBody>
      </p:sp>
      <p:sp>
        <p:nvSpPr>
          <p:cNvPr id="5" name="Slide Number Placeholder 4"/>
          <p:cNvSpPr>
            <a:spLocks noGrp="1"/>
          </p:cNvSpPr>
          <p:nvPr>
            <p:ph type="sldNum" sz="quarter" idx="12"/>
          </p:nvPr>
        </p:nvSpPr>
        <p:spPr/>
        <p:txBody>
          <a:bodyPr/>
          <a:lstStyle>
            <a:lvl1pPr>
              <a:defRPr/>
            </a:lvl1pPr>
          </a:lstStyle>
          <a:p>
            <a:r>
              <a:rPr lang="en-US"/>
              <a:t>Page </a:t>
            </a:r>
            <a:fld id="{073EC772-50D9-4A59-9D2B-2EC256C2F5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3" name="Date Placeholder 2"/>
          <p:cNvSpPr>
            <a:spLocks noGrp="1"/>
          </p:cNvSpPr>
          <p:nvPr>
            <p:ph type="dt" sz="half" idx="11"/>
          </p:nvPr>
        </p:nvSpPr>
        <p:spPr/>
        <p:txBody>
          <a:bodyPr/>
          <a:lstStyle>
            <a:lvl1pPr>
              <a:defRPr/>
            </a:lvl1pPr>
          </a:lstStyle>
          <a:p>
            <a:r>
              <a:rPr lang="en-US"/>
              <a:t>Month ##, 200X</a:t>
            </a:r>
          </a:p>
        </p:txBody>
      </p:sp>
      <p:sp>
        <p:nvSpPr>
          <p:cNvPr id="4" name="Slide Number Placeholder 3"/>
          <p:cNvSpPr>
            <a:spLocks noGrp="1"/>
          </p:cNvSpPr>
          <p:nvPr>
            <p:ph type="sldNum" sz="quarter" idx="12"/>
          </p:nvPr>
        </p:nvSpPr>
        <p:spPr/>
        <p:txBody>
          <a:bodyPr/>
          <a:lstStyle>
            <a:lvl1pPr>
              <a:defRPr/>
            </a:lvl1pPr>
          </a:lstStyle>
          <a:p>
            <a:r>
              <a:rPr lang="en-US"/>
              <a:t>Page </a:t>
            </a:r>
            <a:fld id="{C1C06BD5-F034-46D3-B9B5-14C9C358045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6" name="Date Placeholder 5"/>
          <p:cNvSpPr>
            <a:spLocks noGrp="1"/>
          </p:cNvSpPr>
          <p:nvPr>
            <p:ph type="dt" sz="half" idx="11"/>
          </p:nvPr>
        </p:nvSpPr>
        <p:spPr/>
        <p:txBody>
          <a:bodyPr/>
          <a:lstStyle>
            <a:lvl1pPr>
              <a:defRPr/>
            </a:lvl1pPr>
          </a:lstStyle>
          <a:p>
            <a:r>
              <a:rPr lang="en-US"/>
              <a:t>Month ##, 200X</a:t>
            </a:r>
          </a:p>
        </p:txBody>
      </p:sp>
      <p:sp>
        <p:nvSpPr>
          <p:cNvPr id="7" name="Slide Number Placeholder 6"/>
          <p:cNvSpPr>
            <a:spLocks noGrp="1"/>
          </p:cNvSpPr>
          <p:nvPr>
            <p:ph type="sldNum" sz="quarter" idx="12"/>
          </p:nvPr>
        </p:nvSpPr>
        <p:spPr/>
        <p:txBody>
          <a:bodyPr/>
          <a:lstStyle>
            <a:lvl1pPr>
              <a:defRPr/>
            </a:lvl1pPr>
          </a:lstStyle>
          <a:p>
            <a:r>
              <a:rPr lang="en-US"/>
              <a:t>Page </a:t>
            </a:r>
            <a:fld id="{43ECA38C-0E66-403F-8A90-1A2D4589014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Group/Presentation Title</a:t>
            </a:r>
          </a:p>
          <a:p>
            <a:r>
              <a:rPr lang="en-US"/>
              <a:t>Agilent Restricted</a:t>
            </a:r>
          </a:p>
        </p:txBody>
      </p:sp>
      <p:sp>
        <p:nvSpPr>
          <p:cNvPr id="6" name="Date Placeholder 5"/>
          <p:cNvSpPr>
            <a:spLocks noGrp="1"/>
          </p:cNvSpPr>
          <p:nvPr>
            <p:ph type="dt" sz="half" idx="11"/>
          </p:nvPr>
        </p:nvSpPr>
        <p:spPr/>
        <p:txBody>
          <a:bodyPr/>
          <a:lstStyle>
            <a:lvl1pPr>
              <a:defRPr/>
            </a:lvl1pPr>
          </a:lstStyle>
          <a:p>
            <a:r>
              <a:rPr lang="en-US"/>
              <a:t>Month ##, 200X</a:t>
            </a:r>
          </a:p>
        </p:txBody>
      </p:sp>
      <p:sp>
        <p:nvSpPr>
          <p:cNvPr id="7" name="Slide Number Placeholder 6"/>
          <p:cNvSpPr>
            <a:spLocks noGrp="1"/>
          </p:cNvSpPr>
          <p:nvPr>
            <p:ph type="sldNum" sz="quarter" idx="12"/>
          </p:nvPr>
        </p:nvSpPr>
        <p:spPr/>
        <p:txBody>
          <a:bodyPr/>
          <a:lstStyle>
            <a:lvl1pPr>
              <a:defRPr/>
            </a:lvl1pPr>
          </a:lstStyle>
          <a:p>
            <a:r>
              <a:rPr lang="en-US"/>
              <a:t>Page </a:t>
            </a:r>
            <a:fld id="{B965CE3C-C784-4849-B102-9DFCF57C55E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9" name="Picture 35" descr="footer_two-tone_revised_5-16_cir6"/>
          <p:cNvPicPr>
            <a:picLocks noChangeAspect="1" noChangeArrowheads="1"/>
          </p:cNvPicPr>
          <p:nvPr/>
        </p:nvPicPr>
        <p:blipFill>
          <a:blip r:embed="rId13"/>
          <a:srcRect/>
          <a:stretch>
            <a:fillRect/>
          </a:stretch>
        </p:blipFill>
        <p:spPr bwMode="auto">
          <a:xfrm>
            <a:off x="0" y="6229350"/>
            <a:ext cx="9144000" cy="628650"/>
          </a:xfrm>
          <a:prstGeom prst="rect">
            <a:avLst/>
          </a:prstGeom>
          <a:noFill/>
        </p:spPr>
      </p:pic>
      <p:sp>
        <p:nvSpPr>
          <p:cNvPr id="1054" name="Rectangle 30"/>
          <p:cNvSpPr>
            <a:spLocks noGrp="1" noChangeArrowheads="1"/>
          </p:cNvSpPr>
          <p:nvPr>
            <p:ph type="ftr" sz="quarter" idx="3"/>
          </p:nvPr>
        </p:nvSpPr>
        <p:spPr bwMode="white">
          <a:xfrm>
            <a:off x="6858000" y="6397625"/>
            <a:ext cx="2057400" cy="1349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0" hangingPunct="0">
              <a:defRPr sz="800">
                <a:solidFill>
                  <a:srgbClr val="FFFFFF"/>
                </a:solidFill>
              </a:defRPr>
            </a:lvl1pPr>
          </a:lstStyle>
          <a:p>
            <a:r>
              <a:rPr lang="en-US"/>
              <a:t>Group/Presentation Title</a:t>
            </a:r>
          </a:p>
          <a:p>
            <a:r>
              <a:rPr lang="en-US"/>
              <a:t>Agilent Restricted</a:t>
            </a:r>
          </a:p>
        </p:txBody>
      </p:sp>
      <p:sp>
        <p:nvSpPr>
          <p:cNvPr id="1055" name="Rectangle 31"/>
          <p:cNvSpPr>
            <a:spLocks noGrp="1" noChangeArrowheads="1"/>
          </p:cNvSpPr>
          <p:nvPr>
            <p:ph type="dt" sz="half" idx="2"/>
          </p:nvPr>
        </p:nvSpPr>
        <p:spPr bwMode="white">
          <a:xfrm>
            <a:off x="7543800" y="6645275"/>
            <a:ext cx="1371600" cy="1460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0" hangingPunct="0">
              <a:defRPr sz="800">
                <a:solidFill>
                  <a:srgbClr val="FFFFFF"/>
                </a:solidFill>
              </a:defRPr>
            </a:lvl1pPr>
          </a:lstStyle>
          <a:p>
            <a:r>
              <a:rPr lang="en-US"/>
              <a:t>Month ##, 200X</a:t>
            </a:r>
          </a:p>
        </p:txBody>
      </p:sp>
      <p:sp>
        <p:nvSpPr>
          <p:cNvPr id="1056" name="Rectangle 32"/>
          <p:cNvSpPr>
            <a:spLocks noGrp="1" noChangeArrowheads="1"/>
          </p:cNvSpPr>
          <p:nvPr>
            <p:ph type="sldNum" sz="quarter" idx="4"/>
          </p:nvPr>
        </p:nvSpPr>
        <p:spPr bwMode="white">
          <a:xfrm>
            <a:off x="228600" y="6638925"/>
            <a:ext cx="614363"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defRPr sz="800">
                <a:solidFill>
                  <a:srgbClr val="FFFFFF"/>
                </a:solidFill>
              </a:defRPr>
            </a:lvl1pPr>
          </a:lstStyle>
          <a:p>
            <a:r>
              <a:rPr lang="en-US"/>
              <a:t>Page </a:t>
            </a:r>
            <a:fld id="{F29D2293-9433-47AD-A8F5-F115F9E04441}" type="slidenum">
              <a:rPr lang="en-US"/>
              <a:pPr/>
              <a:t>‹#›</a:t>
            </a:fld>
            <a:endParaRPr lang="en-US"/>
          </a:p>
        </p:txBody>
      </p:sp>
      <p:pic>
        <p:nvPicPr>
          <p:cNvPr id="1057" name="Picture 33" descr="spark-385_150"/>
          <p:cNvPicPr>
            <a:picLocks noChangeAspect="1" noChangeArrowheads="1"/>
          </p:cNvPicPr>
          <p:nvPr/>
        </p:nvPicPr>
        <p:blipFill>
          <a:blip r:embed="rId14"/>
          <a:srcRect/>
          <a:stretch>
            <a:fillRect/>
          </a:stretch>
        </p:blipFill>
        <p:spPr bwMode="auto">
          <a:xfrm>
            <a:off x="4371975" y="6376988"/>
            <a:ext cx="1865313" cy="414337"/>
          </a:xfrm>
          <a:prstGeom prst="rect">
            <a:avLst/>
          </a:prstGeom>
          <a:noFill/>
          <a:ln w="9525">
            <a:noFill/>
            <a:miter lim="800000"/>
            <a:headEnd/>
            <a:tailEnd/>
          </a:ln>
        </p:spPr>
      </p:pic>
      <p:pic>
        <p:nvPicPr>
          <p:cNvPr id="1060" name="Picture 36" descr="BID_Logo_3_23f"/>
          <p:cNvPicPr>
            <a:picLocks noChangeAspect="1" noChangeArrowheads="1"/>
          </p:cNvPicPr>
          <p:nvPr/>
        </p:nvPicPr>
        <p:blipFill>
          <a:blip r:embed="rId15" cstate="print"/>
          <a:srcRect l="17778" t="24400" r="31111" b="17999"/>
          <a:stretch>
            <a:fillRect/>
          </a:stretch>
        </p:blipFill>
        <p:spPr bwMode="auto">
          <a:xfrm>
            <a:off x="8450263" y="49213"/>
            <a:ext cx="617537" cy="482600"/>
          </a:xfrm>
          <a:prstGeom prst="rect">
            <a:avLst/>
          </a:prstGeom>
          <a:noFill/>
        </p:spPr>
      </p:pic>
      <p:sp>
        <p:nvSpPr>
          <p:cNvPr id="1063" name="Rectangle 39"/>
          <p:cNvSpPr>
            <a:spLocks noGrp="1" noChangeArrowheads="1"/>
          </p:cNvSpPr>
          <p:nvPr>
            <p:ph type="body" idx="1"/>
          </p:nvPr>
        </p:nvSpPr>
        <p:spPr bwMode="black">
          <a:xfrm>
            <a:off x="227013" y="1266825"/>
            <a:ext cx="8688387" cy="4560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smtClean="0"/>
              <a:t>Body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64" name="Rectangle 40"/>
          <p:cNvSpPr>
            <a:spLocks noGrp="1" noChangeArrowheads="1"/>
          </p:cNvSpPr>
          <p:nvPr>
            <p:ph type="title"/>
          </p:nvPr>
        </p:nvSpPr>
        <p:spPr bwMode="auto">
          <a:xfrm>
            <a:off x="227013" y="227013"/>
            <a:ext cx="8691562" cy="9921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smtClean="0"/>
              <a:t>Slide Headline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fontAlgn="base" hangingPunct="1">
        <a:spcBef>
          <a:spcPct val="0"/>
        </a:spcBef>
        <a:spcAft>
          <a:spcPct val="10000"/>
        </a:spcAft>
        <a:defRPr sz="2800" b="1">
          <a:solidFill>
            <a:schemeClr val="tx2"/>
          </a:solidFill>
          <a:latin typeface="+mj-lt"/>
          <a:ea typeface="+mj-ea"/>
          <a:cs typeface="+mj-cs"/>
        </a:defRPr>
      </a:lvl1pPr>
      <a:lvl2pPr algn="l" rtl="0" eaLnBrk="1" fontAlgn="base" hangingPunct="1">
        <a:spcBef>
          <a:spcPct val="0"/>
        </a:spcBef>
        <a:spcAft>
          <a:spcPct val="10000"/>
        </a:spcAft>
        <a:defRPr sz="2800" b="1">
          <a:solidFill>
            <a:schemeClr val="tx2"/>
          </a:solidFill>
          <a:latin typeface="Arial" charset="0"/>
        </a:defRPr>
      </a:lvl2pPr>
      <a:lvl3pPr algn="l" rtl="0" eaLnBrk="1" fontAlgn="base" hangingPunct="1">
        <a:spcBef>
          <a:spcPct val="0"/>
        </a:spcBef>
        <a:spcAft>
          <a:spcPct val="10000"/>
        </a:spcAft>
        <a:defRPr sz="2800" b="1">
          <a:solidFill>
            <a:schemeClr val="tx2"/>
          </a:solidFill>
          <a:latin typeface="Arial" charset="0"/>
        </a:defRPr>
      </a:lvl3pPr>
      <a:lvl4pPr algn="l" rtl="0" eaLnBrk="1" fontAlgn="base" hangingPunct="1">
        <a:spcBef>
          <a:spcPct val="0"/>
        </a:spcBef>
        <a:spcAft>
          <a:spcPct val="10000"/>
        </a:spcAft>
        <a:defRPr sz="2800" b="1">
          <a:solidFill>
            <a:schemeClr val="tx2"/>
          </a:solidFill>
          <a:latin typeface="Arial" charset="0"/>
        </a:defRPr>
      </a:lvl4pPr>
      <a:lvl5pPr algn="l" rtl="0" eaLnBrk="1" fontAlgn="base" hangingPunct="1">
        <a:spcBef>
          <a:spcPct val="0"/>
        </a:spcBef>
        <a:spcAft>
          <a:spcPct val="10000"/>
        </a:spcAft>
        <a:defRPr sz="2800" b="1">
          <a:solidFill>
            <a:schemeClr val="tx2"/>
          </a:solidFill>
          <a:latin typeface="Arial" charset="0"/>
        </a:defRPr>
      </a:lvl5pPr>
      <a:lvl6pPr marL="457200" algn="l" rtl="0" eaLnBrk="1" fontAlgn="base" hangingPunct="1">
        <a:spcBef>
          <a:spcPct val="0"/>
        </a:spcBef>
        <a:spcAft>
          <a:spcPct val="10000"/>
        </a:spcAft>
        <a:defRPr sz="2800" b="1">
          <a:solidFill>
            <a:schemeClr val="tx2"/>
          </a:solidFill>
          <a:latin typeface="Arial" charset="0"/>
        </a:defRPr>
      </a:lvl6pPr>
      <a:lvl7pPr marL="914400" algn="l" rtl="0" eaLnBrk="1" fontAlgn="base" hangingPunct="1">
        <a:spcBef>
          <a:spcPct val="0"/>
        </a:spcBef>
        <a:spcAft>
          <a:spcPct val="10000"/>
        </a:spcAft>
        <a:defRPr sz="2800" b="1">
          <a:solidFill>
            <a:schemeClr val="tx2"/>
          </a:solidFill>
          <a:latin typeface="Arial" charset="0"/>
        </a:defRPr>
      </a:lvl7pPr>
      <a:lvl8pPr marL="1371600" algn="l" rtl="0" eaLnBrk="1" fontAlgn="base" hangingPunct="1">
        <a:spcBef>
          <a:spcPct val="0"/>
        </a:spcBef>
        <a:spcAft>
          <a:spcPct val="10000"/>
        </a:spcAft>
        <a:defRPr sz="2800" b="1">
          <a:solidFill>
            <a:schemeClr val="tx2"/>
          </a:solidFill>
          <a:latin typeface="Arial" charset="0"/>
        </a:defRPr>
      </a:lvl8pPr>
      <a:lvl9pPr marL="1828800" algn="l" rtl="0" eaLnBrk="1" fontAlgn="base" hangingPunct="1">
        <a:spcBef>
          <a:spcPct val="0"/>
        </a:spcBef>
        <a:spcAft>
          <a:spcPct val="10000"/>
        </a:spcAft>
        <a:defRPr sz="2800" b="1">
          <a:solidFill>
            <a:schemeClr val="tx2"/>
          </a:solidFill>
          <a:latin typeface="Arial" charset="0"/>
        </a:defRPr>
      </a:lvl9pPr>
    </p:titleStyle>
    <p:bodyStyle>
      <a:lvl1pPr algn="l" rtl="0" eaLnBrk="1" fontAlgn="base" hangingPunct="1">
        <a:spcBef>
          <a:spcPct val="0"/>
        </a:spcBef>
        <a:spcAft>
          <a:spcPct val="50000"/>
        </a:spcAft>
        <a:defRPr sz="2400">
          <a:solidFill>
            <a:schemeClr val="tx1"/>
          </a:solidFill>
          <a:latin typeface="+mn-lt"/>
          <a:ea typeface="+mn-ea"/>
          <a:cs typeface="+mn-cs"/>
        </a:defRPr>
      </a:lvl1pPr>
      <a:lvl2pPr marL="230188" indent="-228600" algn="l" rtl="0" eaLnBrk="1" fontAlgn="base" hangingPunct="1">
        <a:spcBef>
          <a:spcPct val="0"/>
        </a:spcBef>
        <a:spcAft>
          <a:spcPct val="30000"/>
        </a:spcAft>
        <a:buClr>
          <a:schemeClr val="folHlink"/>
        </a:buClr>
        <a:buSzPct val="80000"/>
        <a:buFont typeface="Wingdings" pitchFamily="2" charset="2"/>
        <a:buChar char="u"/>
        <a:defRPr sz="2000">
          <a:solidFill>
            <a:schemeClr val="tx1"/>
          </a:solidFill>
          <a:latin typeface="+mn-lt"/>
        </a:defRPr>
      </a:lvl2pPr>
      <a:lvl3pPr marL="461963" indent="-230188" algn="l" rtl="0" eaLnBrk="1" fontAlgn="base" hangingPunct="1">
        <a:spcBef>
          <a:spcPct val="0"/>
        </a:spcBef>
        <a:spcAft>
          <a:spcPct val="30000"/>
        </a:spcAft>
        <a:buClr>
          <a:schemeClr val="folHlink"/>
        </a:buClr>
        <a:buSzPct val="80000"/>
        <a:buFont typeface="Wingdings" pitchFamily="2" charset="2"/>
        <a:buChar char="ü"/>
        <a:defRPr sz="2000">
          <a:solidFill>
            <a:schemeClr val="tx1"/>
          </a:solidFill>
          <a:latin typeface="+mn-lt"/>
        </a:defRPr>
      </a:lvl3pPr>
      <a:lvl4pPr marL="688975" indent="-225425" algn="l" rtl="0" eaLnBrk="1" fontAlgn="base" hangingPunct="1">
        <a:spcBef>
          <a:spcPct val="0"/>
        </a:spcBef>
        <a:spcAft>
          <a:spcPct val="30000"/>
        </a:spcAft>
        <a:buClr>
          <a:schemeClr val="folHlink"/>
        </a:buClr>
        <a:buSzPct val="80000"/>
        <a:buChar char="•"/>
        <a:defRPr>
          <a:solidFill>
            <a:schemeClr val="tx1"/>
          </a:solidFill>
          <a:latin typeface="+mn-lt"/>
        </a:defRPr>
      </a:lvl4pPr>
      <a:lvl5pPr marL="911225" indent="-220663" algn="l" rtl="0" eaLnBrk="1" fontAlgn="base" hangingPunct="1">
        <a:spcBef>
          <a:spcPct val="0"/>
        </a:spcBef>
        <a:spcAft>
          <a:spcPct val="30000"/>
        </a:spcAft>
        <a:buClr>
          <a:schemeClr val="folHlink"/>
        </a:buClr>
        <a:buSzPct val="80000"/>
        <a:buChar char="–"/>
        <a:defRPr>
          <a:solidFill>
            <a:schemeClr val="tx1"/>
          </a:solidFill>
          <a:latin typeface="+mn-lt"/>
        </a:defRPr>
      </a:lvl5pPr>
      <a:lvl6pPr marL="1368425" indent="-220663" algn="l" rtl="0" eaLnBrk="1" fontAlgn="base" hangingPunct="1">
        <a:spcBef>
          <a:spcPct val="0"/>
        </a:spcBef>
        <a:spcAft>
          <a:spcPct val="30000"/>
        </a:spcAft>
        <a:buClr>
          <a:schemeClr val="folHlink"/>
        </a:buClr>
        <a:buSzPct val="80000"/>
        <a:buChar char="–"/>
        <a:defRPr>
          <a:solidFill>
            <a:schemeClr val="tx1"/>
          </a:solidFill>
          <a:latin typeface="+mn-lt"/>
        </a:defRPr>
      </a:lvl6pPr>
      <a:lvl7pPr marL="1825625" indent="-220663" algn="l" rtl="0" eaLnBrk="1" fontAlgn="base" hangingPunct="1">
        <a:spcBef>
          <a:spcPct val="0"/>
        </a:spcBef>
        <a:spcAft>
          <a:spcPct val="30000"/>
        </a:spcAft>
        <a:buClr>
          <a:schemeClr val="folHlink"/>
        </a:buClr>
        <a:buSzPct val="80000"/>
        <a:buChar char="–"/>
        <a:defRPr>
          <a:solidFill>
            <a:schemeClr val="tx1"/>
          </a:solidFill>
          <a:latin typeface="+mn-lt"/>
        </a:defRPr>
      </a:lvl7pPr>
      <a:lvl8pPr marL="2282825" indent="-220663" algn="l" rtl="0" eaLnBrk="1" fontAlgn="base" hangingPunct="1">
        <a:spcBef>
          <a:spcPct val="0"/>
        </a:spcBef>
        <a:spcAft>
          <a:spcPct val="30000"/>
        </a:spcAft>
        <a:buClr>
          <a:schemeClr val="folHlink"/>
        </a:buClr>
        <a:buSzPct val="80000"/>
        <a:buChar char="–"/>
        <a:defRPr>
          <a:solidFill>
            <a:schemeClr val="tx1"/>
          </a:solidFill>
          <a:latin typeface="+mn-lt"/>
        </a:defRPr>
      </a:lvl8pPr>
      <a:lvl9pPr marL="2740025" indent="-220663" algn="l" rtl="0" eaLnBrk="1" fontAlgn="base" hangingPunct="1">
        <a:spcBef>
          <a:spcPct val="0"/>
        </a:spcBef>
        <a:spcAft>
          <a:spcPct val="30000"/>
        </a:spcAft>
        <a:buClr>
          <a:schemeClr val="folHlink"/>
        </a:buClr>
        <a:buSzPct val="8000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microsoft.com/msdn/showpost.aspx?postid=1677959&amp;siteid=1&amp;sb=0&amp;d=1&amp;at=7&amp;ft=11&amp;tf=0&amp;pageid=0" TargetMode="External"/><Relationship Id="rId2" Type="http://schemas.openxmlformats.org/officeDocument/2006/relationships/hyperlink" Target="http://msdn2.microsoft.com/en-us/magazine/cc164193.aspx" TargetMode="External"/><Relationship Id="rId1" Type="http://schemas.openxmlformats.org/officeDocument/2006/relationships/slideLayout" Target="../slideLayouts/slideLayout6.xml"/><Relationship Id="rId4" Type="http://schemas.openxmlformats.org/officeDocument/2006/relationships/hyperlink" Target="http://msdn2.microsoft.com/en-us/library/z6cfh6e6(VS.80).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file:///C:\VEE\main\Src\Veeman\VeerunInterop\VeerunNativeMethods.c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a:spLocks noGrp="1" noChangeArrowheads="1"/>
          </p:cNvSpPr>
          <p:nvPr>
            <p:ph type="ftr" sz="quarter" idx="3"/>
          </p:nvPr>
        </p:nvSpPr>
        <p:spPr/>
        <p:txBody>
          <a:bodyPr/>
          <a:lstStyle/>
          <a:p>
            <a:r>
              <a:rPr lang="en-US"/>
              <a:t>Group/Presentation Title</a:t>
            </a:r>
          </a:p>
          <a:p>
            <a:r>
              <a:rPr lang="en-US"/>
              <a:t>Agilent Restricted</a:t>
            </a:r>
          </a:p>
        </p:txBody>
      </p:sp>
      <p:sp>
        <p:nvSpPr>
          <p:cNvPr id="5" name="Rectangle 24"/>
          <p:cNvSpPr>
            <a:spLocks noGrp="1" noChangeArrowheads="1"/>
          </p:cNvSpPr>
          <p:nvPr>
            <p:ph type="dt" sz="half" idx="2"/>
          </p:nvPr>
        </p:nvSpPr>
        <p:spPr/>
        <p:txBody>
          <a:bodyPr/>
          <a:lstStyle/>
          <a:p>
            <a:r>
              <a:rPr lang="en-US"/>
              <a:t>Month ##, 200X</a:t>
            </a:r>
          </a:p>
        </p:txBody>
      </p:sp>
      <p:sp>
        <p:nvSpPr>
          <p:cNvPr id="6" name="Rectangle 25"/>
          <p:cNvSpPr>
            <a:spLocks noGrp="1" noChangeArrowheads="1"/>
          </p:cNvSpPr>
          <p:nvPr>
            <p:ph type="sldNum" sz="quarter" idx="4"/>
          </p:nvPr>
        </p:nvSpPr>
        <p:spPr/>
        <p:txBody>
          <a:bodyPr/>
          <a:lstStyle/>
          <a:p>
            <a:r>
              <a:rPr lang="en-US"/>
              <a:t>Page </a:t>
            </a:r>
            <a:fld id="{0FF71A2B-E8DE-4F40-B403-0EA412F19F0D}" type="slidenum">
              <a:rPr lang="en-US"/>
              <a:pPr/>
              <a:t>1</a:t>
            </a:fld>
            <a:endParaRPr lang="en-US"/>
          </a:p>
        </p:txBody>
      </p:sp>
      <p:sp>
        <p:nvSpPr>
          <p:cNvPr id="27658" name="Rectangle 10"/>
          <p:cNvSpPr>
            <a:spLocks noGrp="1" noChangeArrowheads="1"/>
          </p:cNvSpPr>
          <p:nvPr>
            <p:ph type="ctrTitle"/>
          </p:nvPr>
        </p:nvSpPr>
        <p:spPr>
          <a:xfrm>
            <a:off x="674914" y="4112078"/>
            <a:ext cx="7772400" cy="1864179"/>
          </a:xfrm>
          <a:noFill/>
          <a:ln>
            <a:noFill/>
          </a:ln>
        </p:spPr>
        <p:txBody>
          <a:bodyPr/>
          <a:lstStyle/>
          <a:p>
            <a:r>
              <a:rPr lang="en-US" dirty="0" smtClean="0">
                <a:solidFill>
                  <a:schemeClr val="tx1"/>
                </a:solidFill>
              </a:rPr>
              <a:t>Memory passing between Unmanaged and managed Code</a:t>
            </a:r>
            <a:r>
              <a:rPr lang="en-US" dirty="0" smtClean="0">
                <a:solidFill>
                  <a:schemeClr val="tx1"/>
                </a:solidFill>
              </a:rPr>
              <a:t>.</a:t>
            </a:r>
            <a:br>
              <a:rPr lang="en-US" dirty="0" smtClean="0">
                <a:solidFill>
                  <a:schemeClr val="tx1"/>
                </a:solidFill>
              </a:rPr>
            </a:br>
            <a:r>
              <a:rPr lang="en-US" dirty="0" smtClean="0">
                <a:solidFill>
                  <a:schemeClr val="tx1"/>
                </a:solidFill>
              </a:rPr>
              <a:t/>
            </a:r>
            <a:br>
              <a:rPr lang="en-US" dirty="0" smtClean="0">
                <a:solidFill>
                  <a:schemeClr val="tx1"/>
                </a:solidFill>
              </a:rPr>
            </a:br>
            <a:r>
              <a:rPr lang="en-US" sz="1400" dirty="0" smtClean="0">
                <a:solidFill>
                  <a:schemeClr val="tx1"/>
                </a:solidFill>
              </a:rPr>
              <a:t>Haitao_fu@agilent.com</a:t>
            </a:r>
            <a:r>
              <a:rPr lang="en-US" dirty="0"/>
              <a:t/>
            </a:r>
            <a:br>
              <a:rPr lang="en-US" dirty="0"/>
            </a:br>
            <a:endParaRPr lang="en-US" dirty="0"/>
          </a:p>
        </p:txBody>
      </p:sp>
      <p:sp>
        <p:nvSpPr>
          <p:cNvPr id="27659" name="Rectangle 11"/>
          <p:cNvSpPr>
            <a:spLocks noGrp="1" noChangeArrowheads="1"/>
          </p:cNvSpPr>
          <p:nvPr>
            <p:ph type="subTitle" idx="1"/>
          </p:nvPr>
        </p:nvSpPr>
        <p:spPr>
          <a:xfrm>
            <a:off x="457200" y="446088"/>
            <a:ext cx="6400800" cy="990826"/>
          </a:xfrm>
          <a:noFill/>
          <a:ln/>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227013"/>
            <a:ext cx="8691562" cy="1928358"/>
          </a:xfrm>
        </p:spPr>
        <p:txBody>
          <a:bodyPr/>
          <a:lstStyle/>
          <a:p>
            <a:r>
              <a:rPr lang="en-US" dirty="0" smtClean="0"/>
              <a:t>Reference:</a:t>
            </a:r>
            <a:br>
              <a:rPr lang="en-US" dirty="0" smtClean="0"/>
            </a:br>
            <a:r>
              <a:rPr lang="en-US" dirty="0" smtClean="0"/>
              <a:t/>
            </a:r>
            <a:br>
              <a:rPr lang="en-US" dirty="0" smtClean="0"/>
            </a:br>
            <a:r>
              <a:rPr lang="en-US" sz="1400" dirty="0" smtClean="0">
                <a:hlinkClick r:id="rId2"/>
              </a:rPr>
              <a:t>http://msdn2.microsoft.com/en-us/magazine/cc164193.aspx#S4</a:t>
            </a:r>
            <a:r>
              <a:rPr lang="en-US" dirty="0" smtClean="0"/>
              <a:t/>
            </a:r>
            <a:br>
              <a:rPr lang="en-US" dirty="0" smtClean="0"/>
            </a:br>
            <a:r>
              <a:rPr lang="en-US" sz="1400" dirty="0" smtClean="0">
                <a:hlinkClick r:id="rId3"/>
              </a:rPr>
              <a:t>http://forums.microsoft.com/msdn/showpost.aspx?postid=1677959&amp;siteid=1&amp;sb=0&amp;d=1&amp;at=7&amp;ft=11&amp;tf=0&amp;pageid=0</a:t>
            </a:r>
            <a:r>
              <a:rPr lang="en-US" dirty="0" smtClean="0"/>
              <a:t/>
            </a:r>
            <a:br>
              <a:rPr lang="en-US" dirty="0" smtClean="0"/>
            </a:br>
            <a:r>
              <a:rPr lang="en-US" sz="1400" dirty="0" smtClean="0">
                <a:hlinkClick r:id="rId4"/>
              </a:rPr>
              <a:t>http://msdn2.microsoft.com/en-us/library/z6cfh6e6(VS.80).aspx</a:t>
            </a:r>
            <a:endParaRPr lang="en-US" sz="1400" dirty="0"/>
          </a:p>
        </p:txBody>
      </p:sp>
      <p:sp>
        <p:nvSpPr>
          <p:cNvPr id="3" name="Footer Placeholder 2"/>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4" name="Date Placeholder 3"/>
          <p:cNvSpPr>
            <a:spLocks noGrp="1"/>
          </p:cNvSpPr>
          <p:nvPr>
            <p:ph type="dt" sz="half" idx="11"/>
          </p:nvPr>
        </p:nvSpPr>
        <p:spPr/>
        <p:txBody>
          <a:bodyPr/>
          <a:lstStyle/>
          <a:p>
            <a:r>
              <a:rPr lang="en-US" smtClean="0"/>
              <a:t>Month ##, 200X</a:t>
            </a:r>
            <a:endParaRPr lang="en-US"/>
          </a:p>
        </p:txBody>
      </p:sp>
      <p:sp>
        <p:nvSpPr>
          <p:cNvPr id="5" name="Slide Number Placeholder 4"/>
          <p:cNvSpPr>
            <a:spLocks noGrp="1"/>
          </p:cNvSpPr>
          <p:nvPr>
            <p:ph type="sldNum" sz="quarter" idx="12"/>
          </p:nvPr>
        </p:nvSpPr>
        <p:spPr/>
        <p:txBody>
          <a:bodyPr/>
          <a:lstStyle/>
          <a:p>
            <a:r>
              <a:rPr lang="en-US" smtClean="0"/>
              <a:t>Page </a:t>
            </a:r>
            <a:fld id="{073EC772-50D9-4A59-9D2B-2EC256C2F5CB}" type="slidenum">
              <a:rPr lang="en-US" smtClean="0"/>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chemeClr val="tx1"/>
                </a:solidFill>
              </a:rPr>
              <a:t>Agenda</a:t>
            </a:r>
            <a:endParaRPr lang="en-US" sz="36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Problem we meet when upgrading to Visa</a:t>
            </a:r>
          </a:p>
          <a:p>
            <a:pPr marL="457200" indent="-457200">
              <a:buFont typeface="+mj-lt"/>
              <a:buAutoNum type="arabicPeriod"/>
            </a:pPr>
            <a:r>
              <a:rPr lang="en-US" dirty="0" smtClean="0"/>
              <a:t>Function call conventions</a:t>
            </a:r>
          </a:p>
          <a:p>
            <a:pPr marL="457200" indent="-457200">
              <a:buFont typeface="+mj-lt"/>
              <a:buAutoNum type="arabicPeriod"/>
            </a:pPr>
            <a:r>
              <a:rPr lang="en-US" dirty="0" smtClean="0"/>
              <a:t>Dome</a:t>
            </a:r>
          </a:p>
          <a:p>
            <a:pPr marL="457200" indent="-457200">
              <a:buFont typeface="+mj-lt"/>
              <a:buAutoNum type="arabicPeriod"/>
            </a:pPr>
            <a:r>
              <a:rPr lang="en-US" dirty="0" smtClean="0"/>
              <a:t>Memory passing cases in VEE.</a:t>
            </a:r>
          </a:p>
          <a:p>
            <a:endParaRPr lang="en-US" dirty="0"/>
          </a:p>
        </p:txBody>
      </p:sp>
      <p:sp>
        <p:nvSpPr>
          <p:cNvPr id="4" name="Footer Placeholder 3"/>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5" name="Date Placeholder 4"/>
          <p:cNvSpPr>
            <a:spLocks noGrp="1"/>
          </p:cNvSpPr>
          <p:nvPr>
            <p:ph type="dt" sz="half" idx="11"/>
          </p:nvPr>
        </p:nvSpPr>
        <p:spPr/>
        <p:txBody>
          <a:bodyPr/>
          <a:lstStyle/>
          <a:p>
            <a:r>
              <a:rPr lang="en-US" smtClean="0"/>
              <a:t>Month ##, 200X</a:t>
            </a:r>
            <a:endParaRPr lang="en-US"/>
          </a:p>
        </p:txBody>
      </p:sp>
      <p:sp>
        <p:nvSpPr>
          <p:cNvPr id="6" name="Slide Number Placeholder 5"/>
          <p:cNvSpPr>
            <a:spLocks noGrp="1"/>
          </p:cNvSpPr>
          <p:nvPr>
            <p:ph type="sldNum" sz="quarter" idx="12"/>
          </p:nvPr>
        </p:nvSpPr>
        <p:spPr/>
        <p:txBody>
          <a:bodyPr/>
          <a:lstStyle/>
          <a:p>
            <a:r>
              <a:rPr lang="en-US" smtClean="0"/>
              <a:t>Page </a:t>
            </a:r>
            <a:fld id="{7848417D-3F76-4EF8-9A47-A0251B7BB690}"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p:txBody>
          <a:bodyPr/>
          <a:lstStyle/>
          <a:p>
            <a:r>
              <a:rPr lang="en-US" dirty="0"/>
              <a:t>Group/Presentation Title</a:t>
            </a:r>
          </a:p>
          <a:p>
            <a:r>
              <a:rPr lang="en-US" dirty="0"/>
              <a:t>Agilent Restricted</a:t>
            </a:r>
          </a:p>
        </p:txBody>
      </p:sp>
      <p:sp>
        <p:nvSpPr>
          <p:cNvPr id="13" name="Date Placeholder 3"/>
          <p:cNvSpPr>
            <a:spLocks noGrp="1"/>
          </p:cNvSpPr>
          <p:nvPr>
            <p:ph type="dt" sz="half" idx="11"/>
          </p:nvPr>
        </p:nvSpPr>
        <p:spPr/>
        <p:txBody>
          <a:bodyPr/>
          <a:lstStyle/>
          <a:p>
            <a:r>
              <a:rPr lang="en-US"/>
              <a:t>Month ##, 200X</a:t>
            </a:r>
          </a:p>
        </p:txBody>
      </p:sp>
      <p:sp>
        <p:nvSpPr>
          <p:cNvPr id="14" name="Slide Number Placeholder 4"/>
          <p:cNvSpPr>
            <a:spLocks noGrp="1"/>
          </p:cNvSpPr>
          <p:nvPr>
            <p:ph type="sldNum" sz="quarter" idx="12"/>
          </p:nvPr>
        </p:nvSpPr>
        <p:spPr/>
        <p:txBody>
          <a:bodyPr/>
          <a:lstStyle/>
          <a:p>
            <a:r>
              <a:rPr lang="en-US"/>
              <a:t>Page </a:t>
            </a:r>
            <a:fld id="{5A770CD1-7A20-4883-A202-A0F610B7CC84}" type="slidenum">
              <a:rPr lang="en-US"/>
              <a:pPr/>
              <a:t>3</a:t>
            </a:fld>
            <a:endParaRPr lang="en-US"/>
          </a:p>
        </p:txBody>
      </p:sp>
      <p:sp>
        <p:nvSpPr>
          <p:cNvPr id="31775" name="Rectangle 31"/>
          <p:cNvSpPr>
            <a:spLocks noGrp="1" noChangeArrowheads="1"/>
          </p:cNvSpPr>
          <p:nvPr>
            <p:ph type="title"/>
          </p:nvPr>
        </p:nvSpPr>
        <p:spPr>
          <a:xfrm>
            <a:off x="227013" y="227014"/>
            <a:ext cx="8691562" cy="674324"/>
          </a:xfrm>
        </p:spPr>
        <p:txBody>
          <a:bodyPr/>
          <a:lstStyle/>
          <a:p>
            <a:pPr algn="ctr"/>
            <a:r>
              <a:rPr lang="en-US" sz="3600" dirty="0" smtClean="0">
                <a:solidFill>
                  <a:schemeClr val="tx1"/>
                </a:solidFill>
              </a:rPr>
              <a:t>What’s wrong!</a:t>
            </a:r>
            <a:endParaRPr lang="en-US" sz="3600" dirty="0">
              <a:solidFill>
                <a:schemeClr val="tx1"/>
              </a:solidFill>
            </a:endParaRPr>
          </a:p>
        </p:txBody>
      </p:sp>
      <p:sp>
        <p:nvSpPr>
          <p:cNvPr id="31776" name="Rectangle 32"/>
          <p:cNvSpPr>
            <a:spLocks noChangeArrowheads="1"/>
          </p:cNvSpPr>
          <p:nvPr/>
        </p:nvSpPr>
        <p:spPr bwMode="black">
          <a:xfrm>
            <a:off x="227013" y="1266825"/>
            <a:ext cx="8688387" cy="4560888"/>
          </a:xfrm>
          <a:prstGeom prst="rect">
            <a:avLst/>
          </a:prstGeom>
          <a:noFill/>
          <a:ln w="9525">
            <a:noFill/>
            <a:miter lim="800000"/>
            <a:headEnd/>
            <a:tailEnd/>
          </a:ln>
          <a:effectLst/>
        </p:spPr>
        <p:txBody>
          <a:bodyPr lIns="0" tIns="0" rIns="0" bIns="0"/>
          <a:lstStyle/>
          <a:p>
            <a:pPr eaLnBrk="0" hangingPunct="0">
              <a:spcAft>
                <a:spcPct val="50000"/>
              </a:spcAft>
            </a:pPr>
            <a:endParaRPr lang="en-US" altLang="en-US" dirty="0"/>
          </a:p>
          <a:p>
            <a:pPr marL="911225" lvl="4" indent="-220663" eaLnBrk="0" hangingPunct="0">
              <a:spcAft>
                <a:spcPct val="30000"/>
              </a:spcAft>
              <a:buClr>
                <a:schemeClr val="folHlink"/>
              </a:buClr>
              <a:buSzPct val="80000"/>
              <a:buFontTx/>
              <a:buChar char="–"/>
            </a:pPr>
            <a:endParaRPr lang="en-US" sz="1800" dirty="0"/>
          </a:p>
        </p:txBody>
      </p:sp>
      <p:sp>
        <p:nvSpPr>
          <p:cNvPr id="16" name="Rectangle 15"/>
          <p:cNvSpPr/>
          <p:nvPr/>
        </p:nvSpPr>
        <p:spPr>
          <a:xfrm>
            <a:off x="740230" y="979714"/>
            <a:ext cx="8142514" cy="1261884"/>
          </a:xfrm>
          <a:prstGeom prst="rect">
            <a:avLst/>
          </a:prstGeom>
          <a:gradFill flip="none" rotWithShape="1">
            <a:gsLst>
              <a:gs pos="0">
                <a:schemeClr val="accent6">
                  <a:lumMod val="20000"/>
                  <a:lumOff val="80000"/>
                </a:schemeClr>
              </a:gs>
              <a:gs pos="17999">
                <a:srgbClr val="FEE7F2"/>
              </a:gs>
              <a:gs pos="36000">
                <a:srgbClr val="FAC77D"/>
              </a:gs>
              <a:gs pos="61000">
                <a:srgbClr val="FBA97D"/>
              </a:gs>
              <a:gs pos="82001">
                <a:srgbClr val="FBD49C"/>
              </a:gs>
              <a:gs pos="100000">
                <a:srgbClr val="FEE7F2"/>
              </a:gs>
            </a:gsLst>
            <a:lin ang="5400000" scaled="0"/>
            <a:tileRect/>
          </a:gradFill>
          <a:ln cmpd="sng">
            <a:solidFill>
              <a:schemeClr val="tx1"/>
            </a:solidFill>
          </a:ln>
          <a:effectLst>
            <a:innerShdw blurRad="63500" dist="50800" dir="13500000">
              <a:prstClr val="black">
                <a:alpha val="50000"/>
              </a:prstClr>
            </a:innerShdw>
          </a:effectLst>
          <a:scene3d>
            <a:camera prst="orthographicFront"/>
            <a:lightRig rig="threePt" dir="t"/>
          </a:scene3d>
          <a:sp3d extrusionH="76200">
            <a:bevelT/>
            <a:extrusionClr>
              <a:schemeClr val="accent6">
                <a:lumMod val="20000"/>
                <a:lumOff val="80000"/>
              </a:schemeClr>
            </a:extrusionClr>
          </a:sp3d>
        </p:spPr>
        <p:txBody>
          <a:bodyPr wrap="square">
            <a:spAutoFit/>
          </a:bodyPr>
          <a:lstStyle/>
          <a:p>
            <a:r>
              <a:rPr lang="en-US" sz="2000" b="1" dirty="0" smtClean="0"/>
              <a:t>Manage code:</a:t>
            </a:r>
          </a:p>
          <a:p>
            <a:r>
              <a:rPr lang="en-US" sz="1400" dirty="0" smtClean="0"/>
              <a:t> static void Main()</a:t>
            </a:r>
          </a:p>
          <a:p>
            <a:r>
              <a:rPr lang="en-US" sz="1400" dirty="0" smtClean="0"/>
              <a:t>  {</a:t>
            </a:r>
          </a:p>
          <a:p>
            <a:r>
              <a:rPr lang="en-US" sz="1400" dirty="0" smtClean="0"/>
              <a:t>       string </a:t>
            </a:r>
            <a:r>
              <a:rPr lang="en-US" sz="1400" dirty="0" err="1" smtClean="0"/>
              <a:t>str</a:t>
            </a:r>
            <a:r>
              <a:rPr lang="en-US" sz="1400" dirty="0" smtClean="0"/>
              <a:t> = </a:t>
            </a:r>
            <a:r>
              <a:rPr lang="en-US" sz="1400" dirty="0" err="1" smtClean="0"/>
              <a:t>RunInterop.Interop.GetStringFromUnmanage</a:t>
            </a:r>
            <a:r>
              <a:rPr lang="en-US" sz="1400" dirty="0" smtClean="0"/>
              <a:t>();</a:t>
            </a:r>
          </a:p>
          <a:p>
            <a:r>
              <a:rPr lang="en-US" sz="1400" dirty="0" smtClean="0"/>
              <a:t>  }</a:t>
            </a:r>
            <a:endParaRPr lang="en-US" sz="1400" dirty="0"/>
          </a:p>
        </p:txBody>
      </p:sp>
      <p:sp>
        <p:nvSpPr>
          <p:cNvPr id="17" name="Rectangle 16"/>
          <p:cNvSpPr/>
          <p:nvPr/>
        </p:nvSpPr>
        <p:spPr>
          <a:xfrm>
            <a:off x="718457" y="2296886"/>
            <a:ext cx="8164286" cy="14773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mpd="sng">
            <a:solidFill>
              <a:schemeClr val="accent2">
                <a:lumMod val="20000"/>
                <a:lumOff val="80000"/>
              </a:schemeClr>
            </a:solidFill>
          </a:ln>
          <a:effectLst>
            <a:outerShdw blurRad="50800" sx="1000" sy="1000" algn="ctr" rotWithShape="0">
              <a:srgbClr val="000000"/>
            </a:outerShdw>
          </a:effectLst>
          <a:scene3d>
            <a:camera prst="orthographicFront"/>
            <a:lightRig rig="threePt" dir="t"/>
          </a:scene3d>
          <a:sp3d>
            <a:bevelT/>
          </a:sp3d>
        </p:spPr>
        <p:txBody>
          <a:bodyPr wrap="square">
            <a:spAutoFit/>
          </a:bodyPr>
          <a:lstStyle/>
          <a:p>
            <a:r>
              <a:rPr lang="en-US" sz="2000" b="1" dirty="0" err="1" smtClean="0"/>
              <a:t>Interop</a:t>
            </a:r>
            <a:r>
              <a:rPr lang="en-US" sz="2000" b="1" dirty="0" smtClean="0"/>
              <a:t> code :</a:t>
            </a:r>
          </a:p>
          <a:p>
            <a:r>
              <a:rPr lang="en-US" sz="1400" dirty="0" smtClean="0"/>
              <a:t> public static class </a:t>
            </a:r>
            <a:r>
              <a:rPr lang="en-US" sz="1400" dirty="0" err="1" smtClean="0"/>
              <a:t>Interop</a:t>
            </a:r>
            <a:endParaRPr lang="en-US" sz="1400" dirty="0" smtClean="0"/>
          </a:p>
          <a:p>
            <a:r>
              <a:rPr lang="en-US" sz="1400" dirty="0" smtClean="0"/>
              <a:t>   {</a:t>
            </a:r>
          </a:p>
          <a:p>
            <a:r>
              <a:rPr lang="en-US" sz="1400" dirty="0" smtClean="0"/>
              <a:t>        ["UnManage.dll", </a:t>
            </a:r>
            <a:r>
              <a:rPr lang="en-US" sz="1400" dirty="0" err="1" smtClean="0"/>
              <a:t>CharSet</a:t>
            </a:r>
            <a:r>
              <a:rPr lang="en-US" sz="1400" dirty="0" smtClean="0"/>
              <a:t> = </a:t>
            </a:r>
            <a:r>
              <a:rPr lang="en-US" sz="1400" dirty="0" err="1" smtClean="0"/>
              <a:t>CharSet.Ansi</a:t>
            </a:r>
            <a:r>
              <a:rPr lang="en-US" sz="1400" dirty="0" smtClean="0"/>
              <a:t>)]</a:t>
            </a:r>
          </a:p>
          <a:p>
            <a:r>
              <a:rPr lang="en-US" sz="1400" dirty="0" smtClean="0"/>
              <a:t>        public static extern string </a:t>
            </a:r>
            <a:r>
              <a:rPr lang="en-US" sz="1400" dirty="0" err="1" smtClean="0"/>
              <a:t>GetStringFromUnmanage</a:t>
            </a:r>
            <a:r>
              <a:rPr lang="en-US" sz="1400" dirty="0" smtClean="0"/>
              <a:t>();</a:t>
            </a:r>
          </a:p>
          <a:p>
            <a:r>
              <a:rPr lang="en-US" sz="1400" dirty="0" smtClean="0"/>
              <a:t>   }</a:t>
            </a:r>
          </a:p>
        </p:txBody>
      </p:sp>
      <p:sp>
        <p:nvSpPr>
          <p:cNvPr id="18" name="Rectangle 17"/>
          <p:cNvSpPr/>
          <p:nvPr/>
        </p:nvSpPr>
        <p:spPr>
          <a:xfrm>
            <a:off x="707570" y="3820886"/>
            <a:ext cx="8196944" cy="1908215"/>
          </a:xfrm>
          <a:prstGeom prst="rect">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cene3d>
            <a:camera prst="orthographicFront"/>
            <a:lightRig rig="threePt" dir="t"/>
          </a:scene3d>
          <a:sp3d>
            <a:bevelT/>
          </a:sp3d>
        </p:spPr>
        <p:txBody>
          <a:bodyPr wrap="square">
            <a:spAutoFit/>
          </a:bodyPr>
          <a:lstStyle/>
          <a:p>
            <a:r>
              <a:rPr lang="en-US" sz="2000" b="1" dirty="0" err="1" smtClean="0"/>
              <a:t>Unmage</a:t>
            </a:r>
            <a:r>
              <a:rPr lang="en-US" sz="2000" b="1" dirty="0" smtClean="0"/>
              <a:t> code:</a:t>
            </a:r>
            <a:endParaRPr lang="en-US" sz="2000" dirty="0" smtClean="0"/>
          </a:p>
          <a:p>
            <a:r>
              <a:rPr lang="en-US" sz="1400" dirty="0" smtClean="0"/>
              <a:t>__</a:t>
            </a:r>
            <a:r>
              <a:rPr lang="en-US" sz="1400" dirty="0" err="1" smtClean="0"/>
              <a:t>declspec</a:t>
            </a:r>
            <a:r>
              <a:rPr lang="en-US" sz="1400" dirty="0" smtClean="0"/>
              <a:t>(</a:t>
            </a:r>
            <a:r>
              <a:rPr lang="en-US" sz="1400" dirty="0" err="1" smtClean="0"/>
              <a:t>dllexport</a:t>
            </a:r>
            <a:r>
              <a:rPr lang="en-US" sz="1400" dirty="0" smtClean="0"/>
              <a:t>) char* __</a:t>
            </a:r>
            <a:r>
              <a:rPr lang="en-US" sz="1400" dirty="0" err="1" smtClean="0"/>
              <a:t>stdcall</a:t>
            </a:r>
            <a:r>
              <a:rPr lang="en-US" sz="1400" dirty="0" smtClean="0"/>
              <a:t> </a:t>
            </a:r>
            <a:r>
              <a:rPr lang="en-US" sz="1400" dirty="0" err="1" smtClean="0"/>
              <a:t>GetStringFromUnmanage</a:t>
            </a:r>
            <a:r>
              <a:rPr lang="en-US" sz="1400" dirty="0" smtClean="0"/>
              <a:t>()</a:t>
            </a:r>
          </a:p>
          <a:p>
            <a:r>
              <a:rPr lang="en-US" sz="1400" dirty="0" smtClean="0"/>
              <a:t>{</a:t>
            </a:r>
          </a:p>
          <a:p>
            <a:r>
              <a:rPr lang="en-US" sz="1400" dirty="0" smtClean="0"/>
              <a:t>      char *test = "test";</a:t>
            </a:r>
          </a:p>
          <a:p>
            <a:r>
              <a:rPr lang="en-US" sz="1400" dirty="0" smtClean="0">
                <a:solidFill>
                  <a:srgbClr val="FF0000"/>
                </a:solidFill>
              </a:rPr>
              <a:t>      char *</a:t>
            </a:r>
            <a:r>
              <a:rPr lang="en-US" sz="1400" dirty="0" err="1" smtClean="0">
                <a:solidFill>
                  <a:srgbClr val="FF0000"/>
                </a:solidFill>
              </a:rPr>
              <a:t>lpchar</a:t>
            </a:r>
            <a:r>
              <a:rPr lang="en-US" sz="1400" dirty="0" smtClean="0">
                <a:solidFill>
                  <a:srgbClr val="FF0000"/>
                </a:solidFill>
              </a:rPr>
              <a:t> = (char *)</a:t>
            </a:r>
            <a:r>
              <a:rPr lang="en-US" sz="1400" dirty="0" err="1" smtClean="0">
                <a:solidFill>
                  <a:srgbClr val="FF0000"/>
                </a:solidFill>
              </a:rPr>
              <a:t>calloc</a:t>
            </a:r>
            <a:r>
              <a:rPr lang="en-US" sz="1400" dirty="0" smtClean="0">
                <a:solidFill>
                  <a:srgbClr val="FF0000"/>
                </a:solidFill>
              </a:rPr>
              <a:t>(</a:t>
            </a:r>
            <a:r>
              <a:rPr lang="en-US" sz="1400" dirty="0" err="1" smtClean="0">
                <a:solidFill>
                  <a:srgbClr val="FF0000"/>
                </a:solidFill>
              </a:rPr>
              <a:t>strlen</a:t>
            </a:r>
            <a:r>
              <a:rPr lang="en-US" sz="1400" dirty="0" smtClean="0">
                <a:solidFill>
                  <a:srgbClr val="FF0000"/>
                </a:solidFill>
              </a:rPr>
              <a:t>(test) + 1, </a:t>
            </a:r>
            <a:r>
              <a:rPr lang="en-US" sz="1400" dirty="0" err="1" smtClean="0">
                <a:solidFill>
                  <a:srgbClr val="FF0000"/>
                </a:solidFill>
              </a:rPr>
              <a:t>sizeof</a:t>
            </a:r>
            <a:r>
              <a:rPr lang="en-US" sz="1400" dirty="0" smtClean="0">
                <a:solidFill>
                  <a:srgbClr val="FF0000"/>
                </a:solidFill>
              </a:rPr>
              <a:t>(char));</a:t>
            </a:r>
          </a:p>
          <a:p>
            <a:r>
              <a:rPr lang="en-US" sz="1400" dirty="0" smtClean="0"/>
              <a:t>      </a:t>
            </a:r>
            <a:r>
              <a:rPr lang="en-US" sz="1400" dirty="0" err="1" smtClean="0"/>
              <a:t>memcpy</a:t>
            </a:r>
            <a:r>
              <a:rPr lang="en-US" sz="1400" dirty="0" smtClean="0"/>
              <a:t>(</a:t>
            </a:r>
            <a:r>
              <a:rPr lang="en-US" sz="1400" dirty="0" err="1" smtClean="0"/>
              <a:t>lpchar</a:t>
            </a:r>
            <a:r>
              <a:rPr lang="en-US" sz="1400" dirty="0" smtClean="0"/>
              <a:t>, test, </a:t>
            </a:r>
            <a:r>
              <a:rPr lang="en-US" sz="1400" dirty="0" err="1" smtClean="0"/>
              <a:t>strlen</a:t>
            </a:r>
            <a:r>
              <a:rPr lang="en-US" sz="1400" dirty="0" smtClean="0"/>
              <a:t>(test));</a:t>
            </a:r>
          </a:p>
          <a:p>
            <a:r>
              <a:rPr lang="en-US" sz="1400" dirty="0" smtClean="0"/>
              <a:t>      return </a:t>
            </a:r>
            <a:r>
              <a:rPr lang="en-US" sz="1400" dirty="0" err="1" smtClean="0"/>
              <a:t>lpchar</a:t>
            </a:r>
            <a:r>
              <a:rPr lang="en-US" sz="1400" dirty="0" smtClean="0"/>
              <a:t>;</a:t>
            </a:r>
          </a:p>
          <a:p>
            <a:r>
              <a:rPr lang="en-US" sz="1400" dirty="0" smtClean="0"/>
              <a:t>}</a:t>
            </a:r>
          </a:p>
        </p:txBody>
      </p:sp>
      <p:sp>
        <p:nvSpPr>
          <p:cNvPr id="19" name="Rectangle 18"/>
          <p:cNvSpPr/>
          <p:nvPr/>
        </p:nvSpPr>
        <p:spPr>
          <a:xfrm>
            <a:off x="668000" y="5736772"/>
            <a:ext cx="8225628" cy="830997"/>
          </a:xfrm>
          <a:prstGeom prst="rect">
            <a:avLst/>
          </a:prstGeom>
        </p:spPr>
        <p:txBody>
          <a:bodyPr wrap="square">
            <a:spAutoFit/>
          </a:bodyPr>
          <a:lstStyle/>
          <a:p>
            <a:r>
              <a:rPr lang="en-US" b="1" dirty="0" smtClean="0">
                <a:solidFill>
                  <a:srgbClr val="FF0000"/>
                </a:solidFill>
              </a:rPr>
              <a:t>Different result in XP and Vista! Access memory error in Vista!</a:t>
            </a:r>
            <a:endParaRPr lang="en-US" b="1" dirty="0">
              <a:solidFill>
                <a:srgbClr val="FF000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2" animBg="1"/>
      <p:bldP spid="18"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chemeClr val="tx1"/>
                </a:solidFill>
              </a:rPr>
              <a:t>CLR follows COM-style conventions:</a:t>
            </a:r>
          </a:p>
        </p:txBody>
      </p:sp>
      <p:sp>
        <p:nvSpPr>
          <p:cNvPr id="3" name="Footer Placeholder 2"/>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4" name="Date Placeholder 3"/>
          <p:cNvSpPr>
            <a:spLocks noGrp="1"/>
          </p:cNvSpPr>
          <p:nvPr>
            <p:ph type="dt" sz="half" idx="11"/>
          </p:nvPr>
        </p:nvSpPr>
        <p:spPr/>
        <p:txBody>
          <a:bodyPr/>
          <a:lstStyle/>
          <a:p>
            <a:r>
              <a:rPr lang="en-US" smtClean="0"/>
              <a:t>Month ##, 200X</a:t>
            </a:r>
            <a:endParaRPr lang="en-US"/>
          </a:p>
        </p:txBody>
      </p:sp>
      <p:sp>
        <p:nvSpPr>
          <p:cNvPr id="5" name="Slide Number Placeholder 4"/>
          <p:cNvSpPr>
            <a:spLocks noGrp="1"/>
          </p:cNvSpPr>
          <p:nvPr>
            <p:ph type="sldNum" sz="quarter" idx="12"/>
          </p:nvPr>
        </p:nvSpPr>
        <p:spPr/>
        <p:txBody>
          <a:bodyPr/>
          <a:lstStyle/>
          <a:p>
            <a:r>
              <a:rPr lang="en-US" smtClean="0"/>
              <a:t>Page </a:t>
            </a:r>
            <a:fld id="{073EC772-50D9-4A59-9D2B-2EC256C2F5CB}" type="slidenum">
              <a:rPr lang="en-US" smtClean="0"/>
              <a:pPr/>
              <a:t>4</a:t>
            </a:fld>
            <a:endParaRPr lang="en-US"/>
          </a:p>
        </p:txBody>
      </p:sp>
      <p:sp>
        <p:nvSpPr>
          <p:cNvPr id="6" name="Rectangle 5"/>
          <p:cNvSpPr/>
          <p:nvPr/>
        </p:nvSpPr>
        <p:spPr>
          <a:xfrm>
            <a:off x="228600" y="1251858"/>
            <a:ext cx="8697686" cy="1692771"/>
          </a:xfrm>
          <a:prstGeom prst="rect">
            <a:avLst/>
          </a:prstGeom>
        </p:spPr>
        <p:txBody>
          <a:bodyPr wrap="square">
            <a:spAutoFit/>
          </a:bodyPr>
          <a:lstStyle/>
          <a:p>
            <a:pPr marL="457200" lvl="0" indent="-457200">
              <a:buFont typeface="+mj-lt"/>
              <a:buAutoNum type="arabicPeriod"/>
            </a:pPr>
            <a:r>
              <a:rPr lang="en-US" sz="1400" dirty="0" smtClean="0">
                <a:solidFill>
                  <a:schemeClr val="tx2"/>
                </a:solidFill>
                <a:latin typeface="+mj-lt"/>
                <a:ea typeface="+mj-ea"/>
                <a:cs typeface="+mj-cs"/>
              </a:rPr>
              <a:t>Memory passed as [in] is owned by the caller and should be both allocated by the caller and freed by the caller. The </a:t>
            </a:r>
            <a:r>
              <a:rPr lang="en-US" sz="1400" dirty="0" err="1" smtClean="0">
                <a:solidFill>
                  <a:schemeClr val="tx2"/>
                </a:solidFill>
                <a:latin typeface="+mj-lt"/>
                <a:ea typeface="+mj-ea"/>
                <a:cs typeface="+mj-cs"/>
              </a:rPr>
              <a:t>callee</a:t>
            </a:r>
            <a:r>
              <a:rPr lang="en-US" sz="1400" dirty="0" smtClean="0">
                <a:solidFill>
                  <a:schemeClr val="tx2"/>
                </a:solidFill>
                <a:latin typeface="+mj-lt"/>
                <a:ea typeface="+mj-ea"/>
                <a:cs typeface="+mj-cs"/>
              </a:rPr>
              <a:t> should not try to free or modify that memory. </a:t>
            </a:r>
          </a:p>
          <a:p>
            <a:pPr marL="457200" lvl="0" indent="-457200">
              <a:buFont typeface="+mj-lt"/>
              <a:buAutoNum type="arabicPeriod"/>
            </a:pPr>
            <a:r>
              <a:rPr lang="en-US" sz="1400" dirty="0" smtClean="0">
                <a:solidFill>
                  <a:srgbClr val="FF0000"/>
                </a:solidFill>
                <a:latin typeface="+mj-lt"/>
                <a:ea typeface="+mj-ea"/>
                <a:cs typeface="+mj-cs"/>
              </a:rPr>
              <a:t>Memory allocated by the </a:t>
            </a:r>
            <a:r>
              <a:rPr lang="en-US" sz="1400" dirty="0" err="1" smtClean="0">
                <a:solidFill>
                  <a:srgbClr val="FF0000"/>
                </a:solidFill>
                <a:latin typeface="+mj-lt"/>
                <a:ea typeface="+mj-ea"/>
                <a:cs typeface="+mj-cs"/>
              </a:rPr>
              <a:t>callee</a:t>
            </a:r>
            <a:r>
              <a:rPr lang="en-US" sz="1400" dirty="0" smtClean="0">
                <a:solidFill>
                  <a:srgbClr val="FF0000"/>
                </a:solidFill>
                <a:latin typeface="+mj-lt"/>
                <a:ea typeface="+mj-ea"/>
                <a:cs typeface="+mj-cs"/>
              </a:rPr>
              <a:t> and passed as [out] or </a:t>
            </a:r>
            <a:r>
              <a:rPr lang="en-US" sz="2000" b="1" dirty="0" smtClean="0">
                <a:solidFill>
                  <a:srgbClr val="FF0000"/>
                </a:solidFill>
                <a:latin typeface="+mj-lt"/>
                <a:ea typeface="+mj-ea"/>
                <a:cs typeface="+mj-cs"/>
              </a:rPr>
              <a:t>returned</a:t>
            </a:r>
            <a:r>
              <a:rPr lang="en-US" sz="1400" dirty="0" smtClean="0">
                <a:solidFill>
                  <a:srgbClr val="FF0000"/>
                </a:solidFill>
                <a:latin typeface="+mj-lt"/>
                <a:ea typeface="+mj-ea"/>
                <a:cs typeface="+mj-cs"/>
              </a:rPr>
              <a:t> is owned by the caller and should be freed by the caller. </a:t>
            </a:r>
          </a:p>
          <a:p>
            <a:pPr marL="457200" lvl="0" indent="-457200">
              <a:buFont typeface="+mj-lt"/>
              <a:buAutoNum type="arabicPeriod"/>
            </a:pPr>
            <a:r>
              <a:rPr lang="en-US" sz="1400" dirty="0" smtClean="0">
                <a:solidFill>
                  <a:schemeClr val="tx2"/>
                </a:solidFill>
                <a:latin typeface="+mj-lt"/>
                <a:ea typeface="+mj-ea"/>
                <a:cs typeface="+mj-cs"/>
              </a:rPr>
              <a:t>The </a:t>
            </a:r>
            <a:r>
              <a:rPr lang="en-US" sz="1400" dirty="0" err="1" smtClean="0">
                <a:solidFill>
                  <a:schemeClr val="tx2"/>
                </a:solidFill>
                <a:latin typeface="+mj-lt"/>
                <a:ea typeface="+mj-ea"/>
                <a:cs typeface="+mj-cs"/>
              </a:rPr>
              <a:t>callee</a:t>
            </a:r>
            <a:r>
              <a:rPr lang="en-US" sz="1400" dirty="0" smtClean="0">
                <a:solidFill>
                  <a:schemeClr val="tx2"/>
                </a:solidFill>
                <a:latin typeface="+mj-lt"/>
                <a:ea typeface="+mj-ea"/>
                <a:cs typeface="+mj-cs"/>
              </a:rPr>
              <a:t> can free memory passed as [in, out] from the caller, allocate new memory for it, and overwrite the old pointer value, thereby passing it out. The new memory is owned by the caller. This requires two levels of indirection, such as char **. </a:t>
            </a:r>
          </a:p>
        </p:txBody>
      </p:sp>
      <p:sp>
        <p:nvSpPr>
          <p:cNvPr id="7" name="Rectangle 6"/>
          <p:cNvSpPr/>
          <p:nvPr/>
        </p:nvSpPr>
        <p:spPr>
          <a:xfrm>
            <a:off x="563671" y="3135086"/>
            <a:ext cx="7818329" cy="400110"/>
          </a:xfrm>
          <a:prstGeom prst="rect">
            <a:avLst/>
          </a:prstGeom>
        </p:spPr>
        <p:txBody>
          <a:bodyPr wrap="square">
            <a:spAutoFit/>
          </a:bodyPr>
          <a:lstStyle/>
          <a:p>
            <a:r>
              <a:rPr lang="en-US" sz="2000" dirty="0" smtClean="0">
                <a:solidFill>
                  <a:schemeClr val="tx2"/>
                </a:solidFill>
                <a:latin typeface="+mj-lt"/>
                <a:ea typeface="+mj-ea"/>
                <a:cs typeface="+mj-cs"/>
              </a:rPr>
              <a:t>In the </a:t>
            </a:r>
            <a:r>
              <a:rPr lang="en-US" sz="2000" dirty="0" err="1" smtClean="0">
                <a:solidFill>
                  <a:schemeClr val="tx2"/>
                </a:solidFill>
                <a:latin typeface="+mj-lt"/>
                <a:ea typeface="+mj-ea"/>
                <a:cs typeface="+mj-cs"/>
              </a:rPr>
              <a:t>interop</a:t>
            </a:r>
            <a:r>
              <a:rPr lang="en-US" sz="2000" dirty="0" smtClean="0">
                <a:solidFill>
                  <a:schemeClr val="tx2"/>
                </a:solidFill>
                <a:latin typeface="+mj-lt"/>
                <a:ea typeface="+mj-ea"/>
                <a:cs typeface="+mj-cs"/>
              </a:rPr>
              <a:t> world, caller/</a:t>
            </a:r>
            <a:r>
              <a:rPr lang="en-US" sz="2000" dirty="0" err="1" smtClean="0">
                <a:solidFill>
                  <a:schemeClr val="tx2"/>
                </a:solidFill>
                <a:latin typeface="+mj-lt"/>
                <a:ea typeface="+mj-ea"/>
                <a:cs typeface="+mj-cs"/>
              </a:rPr>
              <a:t>callee</a:t>
            </a:r>
            <a:r>
              <a:rPr lang="en-US" sz="2000" dirty="0" smtClean="0">
                <a:solidFill>
                  <a:schemeClr val="tx2"/>
                </a:solidFill>
                <a:latin typeface="+mj-lt"/>
                <a:ea typeface="+mj-ea"/>
                <a:cs typeface="+mj-cs"/>
              </a:rPr>
              <a:t> becomes CLR/native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78" y="949823"/>
            <a:ext cx="8691562" cy="3138851"/>
          </a:xfrm>
        </p:spPr>
        <p:txBody>
          <a:bodyPr/>
          <a:lstStyle/>
          <a:p>
            <a:r>
              <a:rPr lang="en-US" sz="1400" dirty="0" smtClean="0"/>
              <a:t>When you are allocating a string buffer in unmanaged code and return it to managed code, .NET will try to free your memory allocated in </a:t>
            </a:r>
            <a:r>
              <a:rPr lang="en-US" sz="1400" dirty="0" err="1" smtClean="0"/>
              <a:t>GetStringFromUnmanage</a:t>
            </a:r>
            <a:r>
              <a:rPr lang="en-US" sz="1400" dirty="0" smtClean="0"/>
              <a:t>() by calling </a:t>
            </a:r>
            <a:r>
              <a:rPr lang="en-US" sz="1400" dirty="0" err="1" smtClean="0"/>
              <a:t>CoTaskMemFree</a:t>
            </a:r>
            <a:r>
              <a:rPr lang="en-US" sz="1400" dirty="0" smtClean="0"/>
              <a:t>, which leads to a crash because it was allocated by </a:t>
            </a:r>
            <a:r>
              <a:rPr lang="en-US" sz="1400" dirty="0" err="1" smtClean="0"/>
              <a:t>malloc</a:t>
            </a:r>
            <a:r>
              <a:rPr lang="en-US" sz="1400" dirty="0" smtClean="0"/>
              <a:t>, and is in a different heap than what </a:t>
            </a:r>
            <a:r>
              <a:rPr lang="en-US" sz="1400" dirty="0" err="1" smtClean="0"/>
              <a:t>CoTaskMemFree</a:t>
            </a:r>
            <a:r>
              <a:rPr lang="en-US" sz="1400" dirty="0" smtClean="0"/>
              <a:t> is using. So you'll have to use </a:t>
            </a:r>
            <a:r>
              <a:rPr lang="en-US" sz="1400" dirty="0" err="1" smtClean="0"/>
              <a:t>CoTaskMemAlloc</a:t>
            </a:r>
            <a:r>
              <a:rPr lang="en-US" sz="1400" dirty="0" smtClean="0"/>
              <a:t> instead of </a:t>
            </a:r>
            <a:r>
              <a:rPr lang="en-US" sz="1400" dirty="0" err="1" smtClean="0"/>
              <a:t>malloc</a:t>
            </a:r>
            <a:r>
              <a:rPr lang="en-US" sz="1400" dirty="0" smtClean="0"/>
              <a:t>/new in this case. </a:t>
            </a:r>
            <a:r>
              <a:rPr lang="en-US" dirty="0" smtClean="0"/>
              <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4" name="Date Placeholder 3"/>
          <p:cNvSpPr>
            <a:spLocks noGrp="1"/>
          </p:cNvSpPr>
          <p:nvPr>
            <p:ph type="dt" sz="half" idx="11"/>
          </p:nvPr>
        </p:nvSpPr>
        <p:spPr/>
        <p:txBody>
          <a:bodyPr/>
          <a:lstStyle/>
          <a:p>
            <a:r>
              <a:rPr lang="en-US" smtClean="0"/>
              <a:t>Month ##, 200X</a:t>
            </a:r>
            <a:endParaRPr lang="en-US"/>
          </a:p>
        </p:txBody>
      </p:sp>
      <p:sp>
        <p:nvSpPr>
          <p:cNvPr id="5" name="Slide Number Placeholder 4"/>
          <p:cNvSpPr>
            <a:spLocks noGrp="1"/>
          </p:cNvSpPr>
          <p:nvPr>
            <p:ph type="sldNum" sz="quarter" idx="12"/>
          </p:nvPr>
        </p:nvSpPr>
        <p:spPr/>
        <p:txBody>
          <a:bodyPr/>
          <a:lstStyle/>
          <a:p>
            <a:r>
              <a:rPr lang="en-US" smtClean="0"/>
              <a:t>Page </a:t>
            </a:r>
            <a:fld id="{073EC772-50D9-4A59-9D2B-2EC256C2F5CB}" type="slidenum">
              <a:rPr lang="en-US" smtClean="0"/>
              <a:pPr/>
              <a:t>5</a:t>
            </a:fld>
            <a:endParaRPr lang="en-US"/>
          </a:p>
        </p:txBody>
      </p:sp>
      <p:sp>
        <p:nvSpPr>
          <p:cNvPr id="8" name="Rectangle 7"/>
          <p:cNvSpPr/>
          <p:nvPr/>
        </p:nvSpPr>
        <p:spPr>
          <a:xfrm>
            <a:off x="267311" y="0"/>
            <a:ext cx="8617907" cy="646331"/>
          </a:xfrm>
          <a:prstGeom prst="rect">
            <a:avLst/>
          </a:prstGeom>
        </p:spPr>
        <p:txBody>
          <a:bodyPr wrap="square">
            <a:spAutoFit/>
          </a:bodyPr>
          <a:lstStyle/>
          <a:p>
            <a:pPr algn="ctr">
              <a:spcAft>
                <a:spcPct val="10000"/>
              </a:spcAft>
            </a:pPr>
            <a:r>
              <a:rPr lang="en-US" sz="3600" b="1" dirty="0" smtClean="0">
                <a:latin typeface="+mj-lt"/>
                <a:ea typeface="+mj-ea"/>
                <a:cs typeface="+mj-cs"/>
              </a:rPr>
              <a:t>Demo………………</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227013"/>
            <a:ext cx="8691562" cy="752701"/>
          </a:xfrm>
        </p:spPr>
        <p:txBody>
          <a:bodyPr/>
          <a:lstStyle/>
          <a:p>
            <a:pPr algn="ctr"/>
            <a:r>
              <a:rPr lang="en-US" sz="3600" dirty="0" smtClean="0">
                <a:solidFill>
                  <a:schemeClr val="tx1"/>
                </a:solidFill>
              </a:rPr>
              <a:t>Memory passing cases in VEE</a:t>
            </a:r>
            <a:endParaRPr lang="en-US" sz="3600" dirty="0">
              <a:solidFill>
                <a:schemeClr val="tx1"/>
              </a:solidFill>
            </a:endParaRPr>
          </a:p>
        </p:txBody>
      </p:sp>
      <p:sp>
        <p:nvSpPr>
          <p:cNvPr id="3" name="Footer Placeholder 2"/>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4" name="Date Placeholder 3"/>
          <p:cNvSpPr>
            <a:spLocks noGrp="1"/>
          </p:cNvSpPr>
          <p:nvPr>
            <p:ph type="dt" sz="half" idx="11"/>
          </p:nvPr>
        </p:nvSpPr>
        <p:spPr/>
        <p:txBody>
          <a:bodyPr/>
          <a:lstStyle/>
          <a:p>
            <a:r>
              <a:rPr lang="en-US" smtClean="0"/>
              <a:t>Month ##, 200X</a:t>
            </a:r>
            <a:endParaRPr lang="en-US"/>
          </a:p>
        </p:txBody>
      </p:sp>
      <p:sp>
        <p:nvSpPr>
          <p:cNvPr id="5" name="Slide Number Placeholder 4"/>
          <p:cNvSpPr>
            <a:spLocks noGrp="1"/>
          </p:cNvSpPr>
          <p:nvPr>
            <p:ph type="sldNum" sz="quarter" idx="12"/>
          </p:nvPr>
        </p:nvSpPr>
        <p:spPr/>
        <p:txBody>
          <a:bodyPr/>
          <a:lstStyle/>
          <a:p>
            <a:r>
              <a:rPr lang="en-US" smtClean="0"/>
              <a:t>Page </a:t>
            </a:r>
            <a:fld id="{073EC772-50D9-4A59-9D2B-2EC256C2F5CB}" type="slidenum">
              <a:rPr lang="en-US" smtClean="0"/>
              <a:pPr/>
              <a:t>6</a:t>
            </a:fld>
            <a:endParaRPr lang="en-US"/>
          </a:p>
        </p:txBody>
      </p:sp>
      <p:sp>
        <p:nvSpPr>
          <p:cNvPr id="7" name="Rectangle 6"/>
          <p:cNvSpPr/>
          <p:nvPr/>
        </p:nvSpPr>
        <p:spPr>
          <a:xfrm>
            <a:off x="235132" y="2207622"/>
            <a:ext cx="8725989" cy="1631216"/>
          </a:xfrm>
          <a:prstGeom prst="rect">
            <a:avLst/>
          </a:prstGeom>
        </p:spPr>
        <p:txBody>
          <a:bodyPr wrap="square">
            <a:spAutoFit/>
          </a:bodyPr>
          <a:lstStyle/>
          <a:p>
            <a:pPr marL="457200" indent="-457200">
              <a:buFont typeface="+mj-lt"/>
              <a:buAutoNum type="arabicPeriod"/>
            </a:pPr>
            <a:r>
              <a:rPr lang="en-US" sz="2000" dirty="0" smtClean="0">
                <a:solidFill>
                  <a:schemeClr val="tx2"/>
                </a:solidFill>
                <a:latin typeface="+mj-lt"/>
                <a:ea typeface="+mj-ea"/>
                <a:cs typeface="+mj-cs"/>
              </a:rPr>
              <a:t>New memory from unmanaged and want to free in manage code.</a:t>
            </a:r>
          </a:p>
          <a:p>
            <a:pPr marL="457200" indent="-457200">
              <a:buFont typeface="+mj-lt"/>
              <a:buAutoNum type="arabicPeriod"/>
            </a:pPr>
            <a:r>
              <a:rPr lang="en-US" sz="2000" dirty="0" smtClean="0">
                <a:solidFill>
                  <a:schemeClr val="tx2"/>
                </a:solidFill>
                <a:latin typeface="+mj-lt"/>
                <a:ea typeface="+mj-ea"/>
                <a:cs typeface="+mj-cs"/>
              </a:rPr>
              <a:t>New Memory from unmanaged and in charge of free. </a:t>
            </a:r>
          </a:p>
          <a:p>
            <a:pPr marL="457200" indent="-457200">
              <a:buFont typeface="+mj-lt"/>
              <a:buAutoNum type="arabicPeriod"/>
            </a:pPr>
            <a:r>
              <a:rPr lang="en-US" sz="2000" dirty="0" smtClean="0">
                <a:solidFill>
                  <a:schemeClr val="tx2"/>
                </a:solidFill>
                <a:latin typeface="+mj-lt"/>
                <a:ea typeface="+mj-ea"/>
                <a:cs typeface="+mj-cs"/>
              </a:rPr>
              <a:t>Pass a buffer into unmanaged function, get it filled, then get returned value.     </a:t>
            </a:r>
          </a:p>
          <a:p>
            <a:r>
              <a:rPr lang="en-US" sz="2000" dirty="0" smtClean="0"/>
              <a:t>   </a:t>
            </a:r>
            <a:endParaRPr lang="en-US" sz="20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amond(in)">
                                      <p:cBhvr>
                                        <p:cTn id="13" dur="20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ox(in)">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841" y="3623733"/>
            <a:ext cx="8229600" cy="1326768"/>
          </a:xfrm>
          <a:solidFill>
            <a:schemeClr val="accent2">
              <a:lumMod val="20000"/>
              <a:lumOff val="80000"/>
            </a:schemeClr>
          </a:solidFill>
          <a:scene3d>
            <a:camera prst="orthographicFront"/>
            <a:lightRig rig="threePt" dir="t"/>
          </a:scene3d>
          <a:sp3d>
            <a:bevelT/>
          </a:sp3d>
        </p:spPr>
        <p:txBody>
          <a:bodyPr/>
          <a:lstStyle/>
          <a:p>
            <a:r>
              <a:rPr lang="en-US" sz="1400" b="0" dirty="0" smtClean="0"/>
              <a:t/>
            </a:r>
            <a:br>
              <a:rPr lang="en-US" sz="1400" b="0" dirty="0" smtClean="0"/>
            </a:br>
            <a:r>
              <a:rPr lang="en-US" sz="1400" b="0" dirty="0" smtClean="0"/>
              <a:t>        [</a:t>
            </a:r>
            <a:r>
              <a:rPr lang="en-US" sz="1400" b="0" dirty="0" err="1" smtClean="0"/>
              <a:t>DllImport</a:t>
            </a:r>
            <a:r>
              <a:rPr lang="en-US" sz="1400" b="0" dirty="0" smtClean="0"/>
              <a:t>(</a:t>
            </a:r>
            <a:r>
              <a:rPr lang="en-US" sz="1400" b="0" dirty="0" err="1" smtClean="0"/>
              <a:t>VeeRunDllFileName</a:t>
            </a:r>
            <a:r>
              <a:rPr lang="en-US" sz="1400" b="0" dirty="0" smtClean="0"/>
              <a:t>, </a:t>
            </a:r>
            <a:r>
              <a:rPr lang="en-US" sz="1400" b="0" dirty="0" err="1" smtClean="0"/>
              <a:t>CallingConvention</a:t>
            </a:r>
            <a:r>
              <a:rPr lang="en-US" sz="1400" b="0" dirty="0" smtClean="0"/>
              <a:t> = </a:t>
            </a:r>
            <a:r>
              <a:rPr lang="en-US" sz="1400" b="0" dirty="0" err="1" smtClean="0"/>
              <a:t>CallingConvention.Cdecl</a:t>
            </a:r>
            <a:r>
              <a:rPr lang="en-US" sz="1400" b="0" dirty="0" smtClean="0"/>
              <a:t>, </a:t>
            </a:r>
            <a:r>
              <a:rPr lang="en-US" sz="1400" b="0" dirty="0" err="1" smtClean="0"/>
              <a:t>CharSet</a:t>
            </a:r>
            <a:r>
              <a:rPr lang="en-US" sz="1400" b="0" dirty="0" smtClean="0"/>
              <a:t> = 	</a:t>
            </a:r>
            <a:r>
              <a:rPr lang="en-US" sz="1400" b="0" dirty="0" err="1" smtClean="0"/>
              <a:t>CharSet.Ansi</a:t>
            </a:r>
            <a:r>
              <a:rPr lang="en-US" sz="1400" b="0" dirty="0" smtClean="0"/>
              <a:t>)]</a:t>
            </a:r>
            <a:br>
              <a:rPr lang="en-US" sz="1400" b="0" dirty="0" smtClean="0"/>
            </a:br>
            <a:r>
              <a:rPr lang="en-US" sz="1400" b="0" dirty="0" smtClean="0"/>
              <a:t>        public static extern </a:t>
            </a:r>
            <a:r>
              <a:rPr lang="en-US" sz="1400" b="0" dirty="0" smtClean="0">
                <a:solidFill>
                  <a:srgbClr val="FF0000"/>
                </a:solidFill>
              </a:rPr>
              <a:t>String</a:t>
            </a:r>
            <a:r>
              <a:rPr lang="en-US" sz="1400" b="0" dirty="0" smtClean="0"/>
              <a:t> </a:t>
            </a:r>
            <a:r>
              <a:rPr lang="en-US" sz="1400" b="0" dirty="0" err="1" smtClean="0"/>
              <a:t>nportDescription</a:t>
            </a:r>
            <a:r>
              <a:rPr lang="en-US" sz="1400" b="0" dirty="0" smtClean="0"/>
              <a:t>(</a:t>
            </a:r>
            <a:r>
              <a:rPr lang="en-US" sz="1400" b="0" dirty="0" err="1" smtClean="0"/>
              <a:t>IntPtr</a:t>
            </a:r>
            <a:r>
              <a:rPr lang="en-US" sz="1400" b="0" dirty="0" smtClean="0"/>
              <a:t> </a:t>
            </a:r>
            <a:r>
              <a:rPr lang="en-US" sz="1400" b="0" dirty="0" err="1" smtClean="0"/>
              <a:t>aNPortDevice</a:t>
            </a:r>
            <a:r>
              <a:rPr lang="en-US" sz="1400" b="0" dirty="0" smtClean="0"/>
              <a:t>); </a:t>
            </a:r>
            <a:br>
              <a:rPr lang="en-US" sz="1400" b="0" dirty="0" smtClean="0"/>
            </a:br>
            <a:r>
              <a:rPr lang="en-US" sz="1400" b="0" dirty="0" smtClean="0"/>
              <a:t> </a:t>
            </a:r>
            <a:br>
              <a:rPr lang="en-US" sz="1400" b="0" dirty="0" smtClean="0"/>
            </a:br>
            <a:r>
              <a:rPr lang="en-US" sz="1400" b="0" dirty="0" smtClean="0"/>
              <a:t/>
            </a:r>
            <a:br>
              <a:rPr lang="en-US" sz="1400" b="0" dirty="0" smtClean="0"/>
            </a:br>
            <a:r>
              <a:rPr lang="en-US" sz="1600" dirty="0" smtClean="0"/>
              <a:t/>
            </a:r>
            <a:br>
              <a:rPr lang="en-US" sz="1600" dirty="0" smtClean="0"/>
            </a:br>
            <a:r>
              <a:rPr lang="en-US" sz="1400" b="0" dirty="0" smtClean="0"/>
              <a:t/>
            </a:r>
            <a:br>
              <a:rPr lang="en-US" sz="1400" b="0" dirty="0" smtClean="0"/>
            </a:br>
            <a:endParaRPr lang="en-US" sz="1400" b="0" dirty="0"/>
          </a:p>
        </p:txBody>
      </p:sp>
      <p:sp>
        <p:nvSpPr>
          <p:cNvPr id="3" name="Footer Placeholder 2"/>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4" name="Date Placeholder 3"/>
          <p:cNvSpPr>
            <a:spLocks noGrp="1"/>
          </p:cNvSpPr>
          <p:nvPr>
            <p:ph type="dt" sz="half" idx="11"/>
          </p:nvPr>
        </p:nvSpPr>
        <p:spPr/>
        <p:txBody>
          <a:bodyPr/>
          <a:lstStyle/>
          <a:p>
            <a:r>
              <a:rPr lang="en-US" smtClean="0"/>
              <a:t>Month ##, 200X</a:t>
            </a:r>
            <a:endParaRPr lang="en-US"/>
          </a:p>
        </p:txBody>
      </p:sp>
      <p:sp>
        <p:nvSpPr>
          <p:cNvPr id="5" name="Slide Number Placeholder 4"/>
          <p:cNvSpPr>
            <a:spLocks noGrp="1"/>
          </p:cNvSpPr>
          <p:nvPr>
            <p:ph type="sldNum" sz="quarter" idx="12"/>
          </p:nvPr>
        </p:nvSpPr>
        <p:spPr/>
        <p:txBody>
          <a:bodyPr/>
          <a:lstStyle/>
          <a:p>
            <a:r>
              <a:rPr lang="en-US" smtClean="0"/>
              <a:t>Page </a:t>
            </a:r>
            <a:fld id="{073EC772-50D9-4A59-9D2B-2EC256C2F5CB}" type="slidenum">
              <a:rPr lang="en-US" smtClean="0"/>
              <a:pPr/>
              <a:t>7</a:t>
            </a:fld>
            <a:endParaRPr lang="en-US"/>
          </a:p>
        </p:txBody>
      </p:sp>
      <p:sp>
        <p:nvSpPr>
          <p:cNvPr id="1026" name="Rectangle 2"/>
          <p:cNvSpPr>
            <a:spLocks noChangeArrowheads="1"/>
          </p:cNvSpPr>
          <p:nvPr/>
        </p:nvSpPr>
        <p:spPr bwMode="auto">
          <a:xfrm>
            <a:off x="224246" y="169817"/>
            <a:ext cx="8632371"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a:pPr>
            <a:r>
              <a:rPr lang="en-US" sz="3600" b="1" dirty="0" smtClean="0"/>
              <a:t>New memory from unmanaged and want to free in manage code.</a:t>
            </a:r>
          </a:p>
        </p:txBody>
      </p:sp>
      <p:sp>
        <p:nvSpPr>
          <p:cNvPr id="8" name="Rectangle 7"/>
          <p:cNvSpPr/>
          <p:nvPr/>
        </p:nvSpPr>
        <p:spPr>
          <a:xfrm>
            <a:off x="509451" y="1351508"/>
            <a:ext cx="8138160" cy="2246769"/>
          </a:xfrm>
          <a:prstGeom prst="rect">
            <a:avLst/>
          </a:prstGeom>
          <a:solidFill>
            <a:schemeClr val="tx2">
              <a:lumMod val="20000"/>
              <a:lumOff val="80000"/>
            </a:schemeClr>
          </a:solidFill>
          <a:scene3d>
            <a:camera prst="orthographicFront"/>
            <a:lightRig rig="threePt" dir="t"/>
          </a:scene3d>
          <a:sp3d>
            <a:bevelT/>
          </a:sp3d>
        </p:spPr>
        <p:txBody>
          <a:bodyPr wrap="square">
            <a:spAutoFit/>
          </a:bodyPr>
          <a:lstStyle/>
          <a:p>
            <a:r>
              <a:rPr lang="en-US" sz="1400" dirty="0" smtClean="0">
                <a:solidFill>
                  <a:schemeClr val="tx2"/>
                </a:solidFill>
                <a:latin typeface="+mj-lt"/>
                <a:ea typeface="+mj-ea"/>
                <a:cs typeface="+mj-cs"/>
              </a:rPr>
              <a:t>use </a:t>
            </a:r>
            <a:r>
              <a:rPr lang="en-US" sz="1400" dirty="0" err="1" smtClean="0">
                <a:solidFill>
                  <a:schemeClr val="tx2"/>
                </a:solidFill>
                <a:latin typeface="+mj-lt"/>
                <a:ea typeface="+mj-ea"/>
                <a:cs typeface="+mj-cs"/>
              </a:rPr>
              <a:t>CoTaskMemAlloc</a:t>
            </a:r>
            <a:r>
              <a:rPr lang="en-US" sz="1400" dirty="0" smtClean="0">
                <a:solidFill>
                  <a:schemeClr val="tx2"/>
                </a:solidFill>
                <a:latin typeface="+mj-lt"/>
                <a:ea typeface="+mj-ea"/>
                <a:cs typeface="+mj-cs"/>
              </a:rPr>
              <a:t> instead of </a:t>
            </a:r>
            <a:r>
              <a:rPr lang="en-US" sz="1400" dirty="0" err="1" smtClean="0">
                <a:solidFill>
                  <a:schemeClr val="tx2"/>
                </a:solidFill>
                <a:latin typeface="+mj-lt"/>
                <a:ea typeface="+mj-ea"/>
                <a:cs typeface="+mj-cs"/>
              </a:rPr>
              <a:t>malloc</a:t>
            </a:r>
            <a:r>
              <a:rPr lang="en-US" sz="1400" dirty="0" smtClean="0">
                <a:solidFill>
                  <a:schemeClr val="tx2"/>
                </a:solidFill>
                <a:latin typeface="+mj-lt"/>
                <a:ea typeface="+mj-ea"/>
                <a:cs typeface="+mj-cs"/>
              </a:rPr>
              <a:t> </a:t>
            </a:r>
            <a:br>
              <a:rPr lang="en-US" sz="1400" dirty="0" smtClean="0">
                <a:solidFill>
                  <a:schemeClr val="tx2"/>
                </a:solidFill>
                <a:latin typeface="+mj-lt"/>
                <a:ea typeface="+mj-ea"/>
                <a:cs typeface="+mj-cs"/>
              </a:rPr>
            </a:br>
            <a:r>
              <a:rPr lang="en-US" sz="1400" dirty="0" smtClean="0">
                <a:solidFill>
                  <a:schemeClr val="tx2"/>
                </a:solidFill>
                <a:latin typeface="+mj-lt"/>
                <a:ea typeface="+mj-ea"/>
                <a:cs typeface="+mj-cs"/>
              </a:rPr>
              <a:t> char*  </a:t>
            </a:r>
            <a:r>
              <a:rPr lang="en-US" sz="1400" dirty="0" err="1" smtClean="0">
                <a:solidFill>
                  <a:schemeClr val="tx2"/>
                </a:solidFill>
                <a:latin typeface="+mj-lt"/>
                <a:ea typeface="+mj-ea"/>
                <a:cs typeface="+mj-cs"/>
              </a:rPr>
              <a:t>nportDescription</a:t>
            </a:r>
            <a:r>
              <a:rPr lang="en-US" sz="1400" dirty="0" smtClean="0">
                <a:solidFill>
                  <a:schemeClr val="tx2"/>
                </a:solidFill>
                <a:latin typeface="+mj-lt"/>
                <a:ea typeface="+mj-ea"/>
                <a:cs typeface="+mj-cs"/>
              </a:rPr>
              <a:t>()        {</a:t>
            </a:r>
            <a:br>
              <a:rPr lang="en-US" sz="1400" dirty="0" smtClean="0">
                <a:solidFill>
                  <a:schemeClr val="tx2"/>
                </a:solidFill>
                <a:latin typeface="+mj-lt"/>
                <a:ea typeface="+mj-ea"/>
                <a:cs typeface="+mj-cs"/>
              </a:rPr>
            </a:br>
            <a:r>
              <a:rPr lang="en-US" sz="1400" dirty="0" smtClean="0">
                <a:solidFill>
                  <a:schemeClr val="tx2"/>
                </a:solidFill>
                <a:latin typeface="+mj-lt"/>
                <a:ea typeface="+mj-ea"/>
                <a:cs typeface="+mj-cs"/>
              </a:rPr>
              <a:t>           	char *</a:t>
            </a:r>
            <a:r>
              <a:rPr lang="en-US" sz="1400" dirty="0" err="1" smtClean="0">
                <a:solidFill>
                  <a:schemeClr val="tx2"/>
                </a:solidFill>
                <a:latin typeface="+mj-lt"/>
                <a:ea typeface="+mj-ea"/>
                <a:cs typeface="+mj-cs"/>
              </a:rPr>
              <a:t>retval</a:t>
            </a:r>
            <a:r>
              <a:rPr lang="en-US" sz="1400" dirty="0" smtClean="0">
                <a:solidFill>
                  <a:schemeClr val="tx2"/>
                </a:solidFill>
                <a:latin typeface="+mj-lt"/>
                <a:ea typeface="+mj-ea"/>
                <a:cs typeface="+mj-cs"/>
              </a:rPr>
              <a:t> = NULL;</a:t>
            </a:r>
          </a:p>
          <a:p>
            <a:r>
              <a:rPr lang="en-US" sz="1400" dirty="0" smtClean="0">
                <a:solidFill>
                  <a:schemeClr val="tx2"/>
                </a:solidFill>
                <a:latin typeface="+mj-lt"/>
                <a:ea typeface="+mj-ea"/>
                <a:cs typeface="+mj-cs"/>
              </a:rPr>
              <a:t>           	char *</a:t>
            </a:r>
            <a:r>
              <a:rPr lang="en-US" sz="1400" dirty="0" err="1" smtClean="0">
                <a:solidFill>
                  <a:schemeClr val="tx2"/>
                </a:solidFill>
                <a:latin typeface="+mj-lt"/>
                <a:ea typeface="+mj-ea"/>
                <a:cs typeface="+mj-cs"/>
              </a:rPr>
              <a:t>desc</a:t>
            </a:r>
            <a:r>
              <a:rPr lang="en-US" sz="1400" dirty="0" smtClean="0">
                <a:solidFill>
                  <a:schemeClr val="tx2"/>
                </a:solidFill>
                <a:latin typeface="+mj-lt"/>
                <a:ea typeface="+mj-ea"/>
                <a:cs typeface="+mj-cs"/>
              </a:rPr>
              <a:t> = [</a:t>
            </a:r>
            <a:r>
              <a:rPr lang="en-US" sz="1400" dirty="0" err="1" smtClean="0">
                <a:solidFill>
                  <a:schemeClr val="tx2"/>
                </a:solidFill>
                <a:latin typeface="+mj-lt"/>
                <a:ea typeface="+mj-ea"/>
                <a:cs typeface="+mj-cs"/>
              </a:rPr>
              <a:t>aStrArray</a:t>
            </a:r>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allStrings</a:t>
            </a:r>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retval</a:t>
            </a:r>
            <a:r>
              <a:rPr lang="en-US" sz="1400" dirty="0" smtClean="0">
                <a:solidFill>
                  <a:schemeClr val="tx2"/>
                </a:solidFill>
                <a:latin typeface="+mj-lt"/>
                <a:ea typeface="+mj-ea"/>
                <a:cs typeface="+mj-cs"/>
              </a:rPr>
              <a:t> = (char*)</a:t>
            </a:r>
            <a:r>
              <a:rPr lang="en-US" sz="1400" dirty="0" err="1" smtClean="0">
                <a:solidFill>
                  <a:schemeClr val="tx2"/>
                </a:solidFill>
                <a:latin typeface="+mj-lt"/>
                <a:ea typeface="+mj-ea"/>
                <a:cs typeface="+mj-cs"/>
              </a:rPr>
              <a:t>VeeCoTaskMemAlloc</a:t>
            </a:r>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sc_strlen</a:t>
            </a:r>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desc</a:t>
            </a:r>
            <a:r>
              <a:rPr lang="en-US" sz="1400" dirty="0" smtClean="0">
                <a:solidFill>
                  <a:schemeClr val="tx2"/>
                </a:solidFill>
                <a:latin typeface="+mj-lt"/>
                <a:ea typeface="+mj-ea"/>
                <a:cs typeface="+mj-cs"/>
              </a:rPr>
              <a:t>) + 1);</a:t>
            </a:r>
          </a:p>
          <a:p>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sc_strcpy</a:t>
            </a:r>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retval</a:t>
            </a:r>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desc</a:t>
            </a:r>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sc_free</a:t>
            </a:r>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desc</a:t>
            </a:r>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aStrArray</a:t>
            </a:r>
            <a:r>
              <a:rPr lang="en-US" sz="1400" dirty="0" smtClean="0">
                <a:solidFill>
                  <a:schemeClr val="tx2"/>
                </a:solidFill>
                <a:latin typeface="+mj-lt"/>
                <a:ea typeface="+mj-ea"/>
                <a:cs typeface="+mj-cs"/>
              </a:rPr>
              <a:t> free];</a:t>
            </a:r>
          </a:p>
          <a:p>
            <a:r>
              <a:rPr lang="en-US" sz="1400" dirty="0" smtClean="0">
                <a:solidFill>
                  <a:schemeClr val="tx2"/>
                </a:solidFill>
                <a:latin typeface="+mj-lt"/>
                <a:ea typeface="+mj-ea"/>
                <a:cs typeface="+mj-cs"/>
              </a:rPr>
              <a:t>     	return </a:t>
            </a:r>
            <a:r>
              <a:rPr lang="en-US" sz="1400" dirty="0" err="1" smtClean="0">
                <a:solidFill>
                  <a:schemeClr val="tx2"/>
                </a:solidFill>
                <a:latin typeface="+mj-lt"/>
                <a:ea typeface="+mj-ea"/>
                <a:cs typeface="+mj-cs"/>
              </a:rPr>
              <a:t>retval</a:t>
            </a:r>
            <a:r>
              <a:rPr lang="en-US" sz="1400" dirty="0" smtClean="0">
                <a:solidFill>
                  <a:schemeClr val="tx2"/>
                </a:solidFill>
                <a:latin typeface="+mj-lt"/>
                <a:ea typeface="+mj-ea"/>
                <a:cs typeface="+mj-cs"/>
              </a:rPr>
              <a:t>; </a:t>
            </a:r>
          </a:p>
          <a:p>
            <a:r>
              <a:rPr lang="en-US" sz="1400" dirty="0" smtClean="0">
                <a:solidFill>
                  <a:schemeClr val="tx2"/>
                </a:solidFill>
                <a:latin typeface="+mj-lt"/>
                <a:ea typeface="+mj-ea"/>
                <a:cs typeface="+mj-cs"/>
              </a:rPr>
              <a:t> }</a:t>
            </a:r>
            <a:endParaRPr lang="en-US" sz="1400" dirty="0">
              <a:solidFill>
                <a:schemeClr val="tx2"/>
              </a:solidFill>
              <a:latin typeface="+mj-lt"/>
              <a:ea typeface="+mj-ea"/>
              <a:cs typeface="+mj-cs"/>
            </a:endParaRPr>
          </a:p>
        </p:txBody>
      </p:sp>
      <p:sp>
        <p:nvSpPr>
          <p:cNvPr id="9" name="Rectangle 8"/>
          <p:cNvSpPr/>
          <p:nvPr/>
        </p:nvSpPr>
        <p:spPr>
          <a:xfrm>
            <a:off x="489938" y="4990324"/>
            <a:ext cx="8229600" cy="830997"/>
          </a:xfrm>
          <a:prstGeom prst="rect">
            <a:avLst/>
          </a:prstGeom>
        </p:spPr>
        <p:txBody>
          <a:bodyPr wrap="square">
            <a:spAutoFit/>
          </a:bodyPr>
          <a:lstStyle/>
          <a:p>
            <a:r>
              <a:rPr lang="en-US" dirty="0" smtClean="0"/>
              <a:t>Note:  IF the return value is string, CLR will be responsible for free the memory </a:t>
            </a:r>
            <a:r>
              <a:rPr lang="en-US" dirty="0" err="1" smtClean="0"/>
              <a:t>alloced</a:t>
            </a:r>
            <a:r>
              <a:rPr lang="en-US" dirty="0" smtClean="0"/>
              <a:t> by </a:t>
            </a:r>
            <a:r>
              <a:rPr lang="en-US" dirty="0" err="1" smtClean="0"/>
              <a:t>CoTaskMemAlloc</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diamond(in)">
                                      <p:cBhvr>
                                        <p:cTn id="18"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New Memory from unmanaged and in charge of free. </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4" name="Date Placeholder 3"/>
          <p:cNvSpPr>
            <a:spLocks noGrp="1"/>
          </p:cNvSpPr>
          <p:nvPr>
            <p:ph type="dt" sz="half" idx="11"/>
          </p:nvPr>
        </p:nvSpPr>
        <p:spPr/>
        <p:txBody>
          <a:bodyPr/>
          <a:lstStyle/>
          <a:p>
            <a:r>
              <a:rPr lang="en-US" smtClean="0"/>
              <a:t>Month ##, 200X</a:t>
            </a:r>
            <a:endParaRPr lang="en-US"/>
          </a:p>
        </p:txBody>
      </p:sp>
      <p:sp>
        <p:nvSpPr>
          <p:cNvPr id="5" name="Slide Number Placeholder 4"/>
          <p:cNvSpPr>
            <a:spLocks noGrp="1"/>
          </p:cNvSpPr>
          <p:nvPr>
            <p:ph type="sldNum" sz="quarter" idx="12"/>
          </p:nvPr>
        </p:nvSpPr>
        <p:spPr/>
        <p:txBody>
          <a:bodyPr/>
          <a:lstStyle/>
          <a:p>
            <a:r>
              <a:rPr lang="en-US" smtClean="0"/>
              <a:t>Page </a:t>
            </a:r>
            <a:fld id="{073EC772-50D9-4A59-9D2B-2EC256C2F5CB}" type="slidenum">
              <a:rPr lang="en-US" smtClean="0"/>
              <a:pPr/>
              <a:t>8</a:t>
            </a:fld>
            <a:endParaRPr lang="en-US"/>
          </a:p>
        </p:txBody>
      </p:sp>
      <p:sp>
        <p:nvSpPr>
          <p:cNvPr id="6" name="Rectangle 5"/>
          <p:cNvSpPr/>
          <p:nvPr/>
        </p:nvSpPr>
        <p:spPr>
          <a:xfrm>
            <a:off x="326572" y="2495007"/>
            <a:ext cx="8229600" cy="1384995"/>
          </a:xfrm>
          <a:prstGeom prst="rect">
            <a:avLst/>
          </a:prstGeom>
          <a:gradFill>
            <a:gsLst>
              <a:gs pos="0">
                <a:srgbClr val="FFEFD1"/>
              </a:gs>
              <a:gs pos="64999">
                <a:srgbClr val="F0EBD5"/>
              </a:gs>
              <a:gs pos="100000">
                <a:srgbClr val="D1C39F"/>
              </a:gs>
            </a:gsLst>
            <a:lin ang="5400000" scaled="0"/>
          </a:gradFill>
          <a:scene3d>
            <a:camera prst="orthographicFront"/>
            <a:lightRig rig="threePt" dir="t"/>
          </a:scene3d>
          <a:sp3d>
            <a:bevelT/>
          </a:sp3d>
        </p:spPr>
        <p:txBody>
          <a:bodyPr wrap="square">
            <a:spAutoFit/>
          </a:bodyPr>
          <a:lstStyle/>
          <a:p>
            <a:r>
              <a:rPr lang="en-US" sz="1200" dirty="0" smtClean="0">
                <a:solidFill>
                  <a:schemeClr val="tx2"/>
                </a:solidFill>
                <a:latin typeface="+mj-lt"/>
                <a:ea typeface="+mj-ea"/>
                <a:cs typeface="+mj-cs"/>
              </a:rPr>
              <a:t>C:\VEE\main\Src\Veeman\VeerunInterop\VeerunNativeMethods.cs </a:t>
            </a:r>
            <a:r>
              <a:rPr lang="en-US" sz="1200" dirty="0" err="1" smtClean="0"/>
              <a:t>slnGetRootCarrierFileName</a:t>
            </a:r>
            <a:r>
              <a:rPr lang="en-US" sz="1200" dirty="0" smtClean="0"/>
              <a:t>()</a:t>
            </a:r>
          </a:p>
          <a:p>
            <a:endParaRPr lang="en-US" sz="1400" dirty="0" smtClean="0">
              <a:solidFill>
                <a:schemeClr val="tx2"/>
              </a:solidFill>
              <a:latin typeface="+mj-lt"/>
              <a:ea typeface="+mj-ea"/>
              <a:cs typeface="+mj-cs"/>
            </a:endParaRPr>
          </a:p>
          <a:p>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DllImport</a:t>
            </a:r>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VeeRunDllFileName</a:t>
            </a:r>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CallingConvention</a:t>
            </a:r>
            <a:r>
              <a:rPr lang="en-US" sz="1400" dirty="0" smtClean="0">
                <a:solidFill>
                  <a:schemeClr val="tx2"/>
                </a:solidFill>
                <a:latin typeface="+mj-lt"/>
                <a:ea typeface="+mj-ea"/>
                <a:cs typeface="+mj-cs"/>
              </a:rPr>
              <a:t> = </a:t>
            </a:r>
            <a:r>
              <a:rPr lang="en-US" sz="1400" dirty="0" err="1" smtClean="0">
                <a:solidFill>
                  <a:schemeClr val="tx2"/>
                </a:solidFill>
                <a:latin typeface="+mj-lt"/>
                <a:ea typeface="+mj-ea"/>
                <a:cs typeface="+mj-cs"/>
              </a:rPr>
              <a:t>CallingConvention.Cdecl</a:t>
            </a:r>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CharSet</a:t>
            </a:r>
            <a:r>
              <a:rPr lang="en-US" sz="1400" dirty="0" smtClean="0">
                <a:solidFill>
                  <a:schemeClr val="tx2"/>
                </a:solidFill>
                <a:latin typeface="+mj-lt"/>
                <a:ea typeface="+mj-ea"/>
                <a:cs typeface="+mj-cs"/>
              </a:rPr>
              <a:t> = </a:t>
            </a:r>
            <a:r>
              <a:rPr lang="en-US" sz="1400" dirty="0" err="1" smtClean="0">
                <a:solidFill>
                  <a:schemeClr val="tx2"/>
                </a:solidFill>
                <a:latin typeface="+mj-lt"/>
                <a:ea typeface="+mj-ea"/>
                <a:cs typeface="+mj-cs"/>
              </a:rPr>
              <a:t>CharSet.Ansi</a:t>
            </a:r>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public static extern </a:t>
            </a:r>
            <a:r>
              <a:rPr lang="en-US" sz="1400" dirty="0" err="1" smtClean="0">
                <a:solidFill>
                  <a:srgbClr val="FF0000"/>
                </a:solidFill>
                <a:latin typeface="+mj-lt"/>
                <a:ea typeface="+mj-ea"/>
                <a:cs typeface="+mj-cs"/>
              </a:rPr>
              <a:t>IntPtr</a:t>
            </a:r>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slnGetRootCarrierFilename</a:t>
            </a:r>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 </a:t>
            </a:r>
          </a:p>
        </p:txBody>
      </p:sp>
      <p:sp>
        <p:nvSpPr>
          <p:cNvPr id="7" name="Rectangle 6"/>
          <p:cNvSpPr/>
          <p:nvPr/>
        </p:nvSpPr>
        <p:spPr>
          <a:xfrm>
            <a:off x="313509" y="1476104"/>
            <a:ext cx="8229600" cy="892552"/>
          </a:xfrm>
          <a:prstGeom prst="rect">
            <a:avLst/>
          </a:prstGeom>
          <a:solidFill>
            <a:schemeClr val="tx2">
              <a:lumMod val="20000"/>
              <a:lumOff val="80000"/>
            </a:schemeClr>
          </a:solidFill>
          <a:scene3d>
            <a:camera prst="orthographicFront"/>
            <a:lightRig rig="threePt" dir="t"/>
          </a:scene3d>
          <a:sp3d>
            <a:bevelT/>
          </a:sp3d>
        </p:spPr>
        <p:txBody>
          <a:bodyPr wrap="square">
            <a:spAutoFit/>
          </a:bodyPr>
          <a:lstStyle/>
          <a:p>
            <a:r>
              <a:rPr lang="en-US" sz="1200" dirty="0" smtClean="0">
                <a:solidFill>
                  <a:schemeClr val="tx2"/>
                </a:solidFill>
              </a:rPr>
              <a:t>C:\VEE\main\Src\Ide\Services\Solution.cs</a:t>
            </a:r>
          </a:p>
          <a:p>
            <a:endParaRPr lang="en-US" sz="1200" dirty="0" smtClean="0">
              <a:solidFill>
                <a:schemeClr val="tx2"/>
              </a:solidFill>
            </a:endParaRPr>
          </a:p>
          <a:p>
            <a:r>
              <a:rPr lang="en-US" sz="1400" dirty="0" err="1" smtClean="0">
                <a:solidFill>
                  <a:schemeClr val="tx2"/>
                </a:solidFill>
                <a:latin typeface="+mj-lt"/>
                <a:ea typeface="+mj-ea"/>
                <a:cs typeface="+mj-cs"/>
              </a:rPr>
              <a:t>Marshal.PtrToStringAnsi</a:t>
            </a:r>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VeerunNativeMethods.slnGetRootCarrierFileName</a:t>
            </a:r>
            <a:r>
              <a:rPr lang="en-US" sz="1400" dirty="0" smtClean="0">
                <a:solidFill>
                  <a:schemeClr val="tx2"/>
                </a:solidFill>
                <a:latin typeface="+mj-lt"/>
                <a:ea typeface="+mj-ea"/>
                <a:cs typeface="+mj-cs"/>
              </a:rPr>
              <a:t>());</a:t>
            </a:r>
          </a:p>
          <a:p>
            <a:endParaRPr lang="en-US" sz="1400" dirty="0" smtClean="0">
              <a:solidFill>
                <a:schemeClr val="tx2"/>
              </a:solidFill>
              <a:latin typeface="+mj-lt"/>
              <a:ea typeface="+mj-ea"/>
              <a:cs typeface="+mj-cs"/>
            </a:endParaRPr>
          </a:p>
        </p:txBody>
      </p:sp>
      <p:sp>
        <p:nvSpPr>
          <p:cNvPr id="8" name="Rectangle 7"/>
          <p:cNvSpPr/>
          <p:nvPr/>
        </p:nvSpPr>
        <p:spPr>
          <a:xfrm>
            <a:off x="365759" y="3984170"/>
            <a:ext cx="8151223" cy="1538883"/>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scene3d>
            <a:camera prst="orthographicFront"/>
            <a:lightRig rig="threePt" dir="t"/>
          </a:scene3d>
          <a:sp3d>
            <a:bevelT/>
          </a:sp3d>
        </p:spPr>
        <p:txBody>
          <a:bodyPr wrap="square">
            <a:spAutoFit/>
          </a:bodyPr>
          <a:lstStyle/>
          <a:p>
            <a:r>
              <a:rPr lang="en-US" sz="1200" dirty="0" smtClean="0">
                <a:solidFill>
                  <a:schemeClr val="tx2"/>
                </a:solidFill>
                <a:latin typeface="+mj-lt"/>
                <a:ea typeface="+mj-ea"/>
                <a:cs typeface="+mj-cs"/>
              </a:rPr>
              <a:t>C:\VEE\main\Src\IPCore\RootCarrier.m</a:t>
            </a:r>
          </a:p>
          <a:p>
            <a:endParaRPr lang="en-US" sz="1200" dirty="0" smtClean="0">
              <a:solidFill>
                <a:schemeClr val="tx2"/>
              </a:solidFill>
              <a:latin typeface="+mj-lt"/>
              <a:ea typeface="+mj-ea"/>
              <a:cs typeface="+mj-cs"/>
            </a:endParaRPr>
          </a:p>
          <a:p>
            <a:r>
              <a:rPr lang="en-US" sz="1400" dirty="0" smtClean="0">
                <a:solidFill>
                  <a:schemeClr val="tx2"/>
                </a:solidFill>
                <a:latin typeface="+mj-lt"/>
                <a:ea typeface="+mj-ea"/>
                <a:cs typeface="+mj-cs"/>
              </a:rPr>
              <a:t>__</a:t>
            </a:r>
            <a:r>
              <a:rPr lang="en-US" sz="1400" dirty="0" err="1" smtClean="0">
                <a:solidFill>
                  <a:schemeClr val="tx2"/>
                </a:solidFill>
                <a:latin typeface="+mj-lt"/>
                <a:ea typeface="+mj-ea"/>
                <a:cs typeface="+mj-cs"/>
              </a:rPr>
              <a:t>declspec</a:t>
            </a:r>
            <a:r>
              <a:rPr lang="en-US" sz="1400" dirty="0" smtClean="0">
                <a:solidFill>
                  <a:schemeClr val="tx2"/>
                </a:solidFill>
                <a:latin typeface="+mj-lt"/>
                <a:ea typeface="+mj-ea"/>
                <a:cs typeface="+mj-cs"/>
              </a:rPr>
              <a:t>(</a:t>
            </a:r>
            <a:r>
              <a:rPr lang="en-US" sz="1400" dirty="0" err="1" smtClean="0">
                <a:solidFill>
                  <a:schemeClr val="tx2"/>
                </a:solidFill>
                <a:latin typeface="+mj-lt"/>
                <a:ea typeface="+mj-ea"/>
                <a:cs typeface="+mj-cs"/>
              </a:rPr>
              <a:t>dllexport</a:t>
            </a:r>
            <a:r>
              <a:rPr lang="en-US" sz="1400" dirty="0" smtClean="0">
                <a:solidFill>
                  <a:schemeClr val="tx2"/>
                </a:solidFill>
                <a:latin typeface="+mj-lt"/>
                <a:ea typeface="+mj-ea"/>
                <a:cs typeface="+mj-cs"/>
              </a:rPr>
              <a:t>) char* </a:t>
            </a:r>
            <a:r>
              <a:rPr lang="en-US" sz="1400" dirty="0" err="1" smtClean="0">
                <a:solidFill>
                  <a:schemeClr val="tx2"/>
                </a:solidFill>
                <a:latin typeface="+mj-lt"/>
                <a:ea typeface="+mj-ea"/>
                <a:cs typeface="+mj-cs"/>
              </a:rPr>
              <a:t>slnGetRootCarrierFileName</a:t>
            </a:r>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	return [</a:t>
            </a:r>
            <a:r>
              <a:rPr lang="en-US" sz="1400" dirty="0" err="1" smtClean="0">
                <a:solidFill>
                  <a:schemeClr val="tx2"/>
                </a:solidFill>
                <a:latin typeface="+mj-lt"/>
                <a:ea typeface="+mj-ea"/>
                <a:cs typeface="+mj-cs"/>
              </a:rPr>
              <a:t>g_rootCarrier</a:t>
            </a:r>
            <a:r>
              <a:rPr lang="en-US" sz="1400" dirty="0" smtClean="0">
                <a:solidFill>
                  <a:schemeClr val="tx2"/>
                </a:solidFill>
                <a:latin typeface="+mj-lt"/>
                <a:ea typeface="+mj-ea"/>
                <a:cs typeface="+mj-cs"/>
              </a:rPr>
              <a:t> </a:t>
            </a:r>
            <a:r>
              <a:rPr lang="en-US" sz="1400" dirty="0" err="1" smtClean="0">
                <a:solidFill>
                  <a:schemeClr val="tx2"/>
                </a:solidFill>
                <a:latin typeface="+mj-lt"/>
                <a:ea typeface="+mj-ea"/>
                <a:cs typeface="+mj-cs"/>
              </a:rPr>
              <a:t>currentFileName</a:t>
            </a:r>
            <a:r>
              <a:rPr lang="en-US" sz="1400" dirty="0" smtClean="0">
                <a:solidFill>
                  <a:schemeClr val="tx2"/>
                </a:solidFill>
                <a:latin typeface="+mj-lt"/>
                <a:ea typeface="+mj-ea"/>
                <a:cs typeface="+mj-cs"/>
              </a:rPr>
              <a:t>];</a:t>
            </a:r>
          </a:p>
          <a:p>
            <a:r>
              <a:rPr lang="en-US" sz="1400" dirty="0" smtClean="0">
                <a:solidFill>
                  <a:schemeClr val="tx2"/>
                </a:solidFill>
                <a:latin typeface="+mj-lt"/>
                <a:ea typeface="+mj-ea"/>
                <a:cs typeface="+mj-cs"/>
              </a:rPr>
              <a:t>}</a:t>
            </a:r>
          </a:p>
          <a:p>
            <a:r>
              <a:rPr lang="en-US" sz="1400" dirty="0" smtClean="0">
                <a:solidFill>
                  <a:srgbClr val="FF0000"/>
                </a:solidFill>
                <a:latin typeface="+mj-lt"/>
                <a:ea typeface="+mj-ea"/>
                <a:cs typeface="+mj-cs"/>
              </a:rPr>
              <a:t>Fell free to use </a:t>
            </a:r>
            <a:r>
              <a:rPr lang="en-US" sz="1400" dirty="0" err="1" smtClean="0">
                <a:solidFill>
                  <a:srgbClr val="FF0000"/>
                </a:solidFill>
                <a:latin typeface="+mj-lt"/>
                <a:ea typeface="+mj-ea"/>
                <a:cs typeface="+mj-cs"/>
              </a:rPr>
              <a:t>malloc</a:t>
            </a:r>
            <a:r>
              <a:rPr lang="en-US" sz="1400" dirty="0" smtClean="0">
                <a:solidFill>
                  <a:srgbClr val="FF0000"/>
                </a:solidFill>
                <a:latin typeface="+mj-lt"/>
                <a:ea typeface="+mj-ea"/>
                <a:cs typeface="+mj-cs"/>
              </a:rPr>
              <a:t>() to allocate your memory, and do not forget release in unmanaged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61" y="418012"/>
            <a:ext cx="8498976" cy="853440"/>
          </a:xfrm>
        </p:spPr>
        <p:txBody>
          <a:bodyPr/>
          <a:lstStyle/>
          <a:p>
            <a:r>
              <a:rPr lang="en-US" sz="1600" dirty="0" smtClean="0"/>
              <a:t>3. Pass a buffer into unmanaged function, get it filled, then get returned value. The flaw is we won’t know the size of buffer in advance and will have to rely upon the unmanaged function to provide its size.</a:t>
            </a:r>
            <a:br>
              <a:rPr lang="en-US" sz="1600" dirty="0" smtClean="0"/>
            </a:br>
            <a:endParaRPr lang="en-US" sz="1600" dirty="0"/>
          </a:p>
        </p:txBody>
      </p:sp>
      <p:sp>
        <p:nvSpPr>
          <p:cNvPr id="3" name="Footer Placeholder 2"/>
          <p:cNvSpPr>
            <a:spLocks noGrp="1"/>
          </p:cNvSpPr>
          <p:nvPr>
            <p:ph type="ftr" sz="quarter" idx="10"/>
          </p:nvPr>
        </p:nvSpPr>
        <p:spPr/>
        <p:txBody>
          <a:bodyPr/>
          <a:lstStyle/>
          <a:p>
            <a:r>
              <a:rPr lang="en-US" smtClean="0"/>
              <a:t>Group/Presentation Title</a:t>
            </a:r>
          </a:p>
          <a:p>
            <a:r>
              <a:rPr lang="en-US" smtClean="0"/>
              <a:t>Agilent Restricted</a:t>
            </a:r>
            <a:endParaRPr lang="en-US"/>
          </a:p>
        </p:txBody>
      </p:sp>
      <p:sp>
        <p:nvSpPr>
          <p:cNvPr id="4" name="Date Placeholder 3"/>
          <p:cNvSpPr>
            <a:spLocks noGrp="1"/>
          </p:cNvSpPr>
          <p:nvPr>
            <p:ph type="dt" sz="half" idx="11"/>
          </p:nvPr>
        </p:nvSpPr>
        <p:spPr/>
        <p:txBody>
          <a:bodyPr/>
          <a:lstStyle/>
          <a:p>
            <a:r>
              <a:rPr lang="en-US" smtClean="0"/>
              <a:t>Month ##, 200X</a:t>
            </a:r>
            <a:endParaRPr lang="en-US"/>
          </a:p>
        </p:txBody>
      </p:sp>
      <p:sp>
        <p:nvSpPr>
          <p:cNvPr id="5" name="Slide Number Placeholder 4"/>
          <p:cNvSpPr>
            <a:spLocks noGrp="1"/>
          </p:cNvSpPr>
          <p:nvPr>
            <p:ph type="sldNum" sz="quarter" idx="12"/>
          </p:nvPr>
        </p:nvSpPr>
        <p:spPr/>
        <p:txBody>
          <a:bodyPr/>
          <a:lstStyle/>
          <a:p>
            <a:r>
              <a:rPr lang="en-US" smtClean="0"/>
              <a:t>Page </a:t>
            </a:r>
            <a:fld id="{073EC772-50D9-4A59-9D2B-2EC256C2F5CB}" type="slidenum">
              <a:rPr lang="en-US" smtClean="0"/>
              <a:pPr/>
              <a:t>9</a:t>
            </a:fld>
            <a:endParaRPr lang="en-US"/>
          </a:p>
        </p:txBody>
      </p:sp>
      <p:sp>
        <p:nvSpPr>
          <p:cNvPr id="23553" name="Rectangle 1"/>
          <p:cNvSpPr>
            <a:spLocks noChangeArrowheads="1"/>
          </p:cNvSpPr>
          <p:nvPr/>
        </p:nvSpPr>
        <p:spPr bwMode="auto">
          <a:xfrm>
            <a:off x="187889" y="1365695"/>
            <a:ext cx="8642959" cy="1600438"/>
          </a:xfrm>
          <a:prstGeom prst="rect">
            <a:avLst/>
          </a:prstGeom>
          <a:gradFill>
            <a:gsLst>
              <a:gs pos="0">
                <a:srgbClr val="5E9EFF"/>
              </a:gs>
              <a:gs pos="39999">
                <a:srgbClr val="85C2FF"/>
              </a:gs>
              <a:gs pos="70000">
                <a:srgbClr val="C4D6EB"/>
              </a:gs>
              <a:gs pos="100000">
                <a:srgbClr val="FFEBFA"/>
              </a:gs>
            </a:gsLst>
            <a:lin ang="5400000" scaled="0"/>
          </a:gradFill>
          <a:ln w="9525">
            <a:noFill/>
            <a:miter lim="800000"/>
            <a:headEnd/>
            <a:tailEnd/>
          </a:ln>
          <a:effectLst/>
          <a:scene3d>
            <a:camera prst="orthographicFront"/>
            <a:lightRig rig="threePt" dir="t"/>
          </a:scene3d>
          <a:sp3d>
            <a:bevelT w="165100" prst="coolSlant"/>
          </a:sp3d>
        </p:spPr>
        <p:txBody>
          <a:bodyPr vert="horz" wrap="square" lIns="91440" tIns="45720" rIns="91440" bIns="45720" numCol="1" anchor="ctr" anchorCtr="0" compatLnSpc="1">
            <a:prstTxWarp prst="textNoShape">
              <a:avLst/>
            </a:prstTxWarp>
            <a:spAutoFit/>
          </a:bodyPr>
          <a:lstStyle/>
          <a:p>
            <a:pPr indent="266700" algn="just"/>
            <a:r>
              <a:rPr lang="en-US" sz="1400" dirty="0" smtClean="0"/>
              <a:t>Manage code </a:t>
            </a:r>
            <a:r>
              <a:rPr lang="en-US" sz="1000" dirty="0" smtClean="0">
                <a:hlinkClick r:id="rId2" action="ppaction://hlinkfile"/>
              </a:rPr>
              <a:t>C:\VEE\main\Src\Veeman\VeerunInterop\VeerunNativeMethods.cs </a:t>
            </a:r>
            <a:endParaRPr lang="en-US" sz="1000" dirty="0" smtClean="0"/>
          </a:p>
          <a:p>
            <a:pPr indent="266700" algn="just"/>
            <a:r>
              <a:rPr lang="en-US" sz="1400" dirty="0" smtClean="0"/>
              <a:t>// decide buffer size</a:t>
            </a:r>
            <a:r>
              <a:rPr kumimoji="0" lang="en-US" sz="1400" b="0" i="0" u="none" strike="noStrike" cap="none" normalizeH="0" baseline="0" dirty="0" smtClean="0">
                <a:ln>
                  <a:noFill/>
                </a:ln>
                <a:solidFill>
                  <a:srgbClr val="0000FF"/>
                </a:solidFill>
                <a:effectLst/>
                <a:latin typeface="Courier New" pitchFamily="49" charset="0"/>
                <a:ea typeface="SimSun" pitchFamily="2" charset="-122"/>
                <a:cs typeface="Courier New" pitchFamily="49" charset="0"/>
              </a:rPr>
              <a:t> </a:t>
            </a:r>
          </a:p>
          <a:p>
            <a:pPr marL="0" marR="0" lvl="0" indent="2667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FF"/>
                </a:solidFill>
                <a:effectLst/>
                <a:latin typeface="Courier New" pitchFamily="49" charset="0"/>
                <a:ea typeface="SimSun" pitchFamily="2" charset="-122"/>
                <a:cs typeface="Courier New" pitchFamily="49" charset="0"/>
              </a:rPr>
              <a:t>int</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len</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 </a:t>
            </a:r>
            <a:r>
              <a:rPr kumimoji="0" lang="en-US" sz="1400" b="0" i="0" u="none" strike="noStrike" cap="none" normalizeH="0" baseline="0" dirty="0" err="1" smtClean="0">
                <a:ln>
                  <a:noFill/>
                </a:ln>
                <a:solidFill>
                  <a:srgbClr val="2B91AF"/>
                </a:solidFill>
                <a:effectLst/>
                <a:latin typeface="Courier New" pitchFamily="49" charset="0"/>
                <a:ea typeface="SimSun" pitchFamily="2" charset="-122"/>
                <a:cs typeface="Courier New" pitchFamily="49" charset="0"/>
              </a:rPr>
              <a:t>VeerunNativeMethods</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.propDescriptionStrlen</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pVeeProp</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endParaRPr>
          </a:p>
          <a:p>
            <a:pPr marL="0" marR="0" lvl="0" indent="2667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a:t>
            </a:r>
            <a:r>
              <a:rPr kumimoji="0" lang="en-US" sz="1400" b="0" i="0" u="none" strike="noStrike" cap="none" normalizeH="0" baseline="0" dirty="0" err="1" smtClean="0">
                <a:ln>
                  <a:noFill/>
                </a:ln>
                <a:solidFill>
                  <a:srgbClr val="2B91AF"/>
                </a:solidFill>
                <a:effectLst/>
                <a:latin typeface="Courier New" pitchFamily="49" charset="0"/>
                <a:ea typeface="SimSun" pitchFamily="2" charset="-122"/>
                <a:cs typeface="Courier New" pitchFamily="49" charset="0"/>
              </a:rPr>
              <a:t>StringBuilder</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builder = </a:t>
            </a:r>
            <a:r>
              <a:rPr kumimoji="0" lang="en-US" sz="1400" b="0" i="0" u="none" strike="noStrike" cap="none" normalizeH="0" baseline="0" dirty="0" smtClean="0">
                <a:ln>
                  <a:noFill/>
                </a:ln>
                <a:solidFill>
                  <a:srgbClr val="0000FF"/>
                </a:solidFill>
                <a:effectLst/>
                <a:latin typeface="Courier New" pitchFamily="49" charset="0"/>
                <a:ea typeface="SimSun" pitchFamily="2" charset="-122"/>
                <a:cs typeface="Courier New" pitchFamily="49" charset="0"/>
              </a:rPr>
              <a:t>new</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a:t>
            </a:r>
            <a:r>
              <a:rPr kumimoji="0" lang="en-US" sz="1400" b="0" i="0" u="none" strike="noStrike" cap="none" normalizeH="0" baseline="0" dirty="0" err="1" smtClean="0">
                <a:ln>
                  <a:noFill/>
                </a:ln>
                <a:solidFill>
                  <a:srgbClr val="2B91AF"/>
                </a:solidFill>
                <a:effectLst/>
                <a:latin typeface="Courier New" pitchFamily="49" charset="0"/>
                <a:ea typeface="SimSun" pitchFamily="2" charset="-122"/>
                <a:cs typeface="Courier New" pitchFamily="49" charset="0"/>
              </a:rPr>
              <a:t>StringBuilder</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len</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a:t>
            </a:r>
          </a:p>
          <a:p>
            <a:pPr indent="266700" algn="just" eaLnBrk="0" hangingPunct="0"/>
            <a:r>
              <a:rPr lang="en-US" sz="1400" dirty="0" smtClean="0"/>
              <a:t>// get buffer filled</a:t>
            </a:r>
          </a:p>
          <a:p>
            <a:pPr marL="0" marR="0" lvl="0" indent="2667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B91AF"/>
                </a:solidFill>
                <a:effectLst/>
                <a:latin typeface="Courier New" pitchFamily="49" charset="0"/>
                <a:ea typeface="SimSun" pitchFamily="2" charset="-122"/>
                <a:cs typeface="Courier New" pitchFamily="49" charset="0"/>
              </a:rPr>
              <a:t> </a:t>
            </a:r>
            <a:r>
              <a:rPr kumimoji="0" lang="en-US" sz="1400" b="0" i="0" u="none" strike="noStrike" cap="none" normalizeH="0" baseline="0" dirty="0" err="1" smtClean="0">
                <a:ln>
                  <a:noFill/>
                </a:ln>
                <a:solidFill>
                  <a:srgbClr val="2B91AF"/>
                </a:solidFill>
                <a:effectLst/>
                <a:latin typeface="Courier New" pitchFamily="49" charset="0"/>
                <a:ea typeface="SimSun" pitchFamily="2" charset="-122"/>
                <a:cs typeface="Courier New" pitchFamily="49" charset="0"/>
              </a:rPr>
              <a:t>VeerunNativeMethods</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.propCopyDescription</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pVeeProp</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builder, </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len</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endParaRPr>
          </a:p>
          <a:p>
            <a:pPr marL="0" marR="0" lvl="0" indent="2667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B91AF"/>
                </a:solidFill>
                <a:effectLst/>
                <a:latin typeface="Courier New" pitchFamily="49" charset="0"/>
                <a:ea typeface="SimSun" pitchFamily="2" charset="-122"/>
                <a:cs typeface="Courier New" pitchFamily="49" charset="0"/>
              </a:rPr>
              <a:t> String</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desc</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 = </a:t>
            </a:r>
            <a:r>
              <a:rPr kumimoji="0" lang="en-US" sz="1400" b="0" i="0" u="none" strike="noStrike" cap="none" normalizeH="0" baseline="0" dirty="0" err="1" smtClean="0">
                <a:ln>
                  <a:noFill/>
                </a:ln>
                <a:solidFill>
                  <a:schemeClr val="tx1"/>
                </a:solidFill>
                <a:effectLst/>
                <a:latin typeface="Courier New" pitchFamily="49" charset="0"/>
                <a:ea typeface="SimSun" pitchFamily="2" charset="-122"/>
                <a:cs typeface="Courier New" pitchFamily="49" charset="0"/>
              </a:rPr>
              <a:t>builder.ToString</a:t>
            </a:r>
            <a:r>
              <a:rPr kumimoji="0" lang="en-US" sz="1400" b="0" i="0" u="none" strike="noStrike" cap="none" normalizeH="0" baseline="0" dirty="0" smtClean="0">
                <a:ln>
                  <a:noFill/>
                </a:ln>
                <a:solidFill>
                  <a:schemeClr val="tx1"/>
                </a:solidFill>
                <a:effectLst/>
                <a:latin typeface="Courier New" pitchFamily="49" charset="0"/>
                <a:ea typeface="SimSun" pitchFamily="2" charset="-122"/>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a:xfrm>
            <a:off x="182880" y="4652525"/>
            <a:ext cx="8705589" cy="1600438"/>
          </a:xfrm>
          <a:prstGeom prst="rect">
            <a:avLst/>
          </a:prstGeom>
          <a:solidFill>
            <a:schemeClr val="accent5"/>
          </a:solidFill>
          <a:scene3d>
            <a:camera prst="orthographicFront"/>
            <a:lightRig rig="threePt" dir="t"/>
          </a:scene3d>
          <a:sp3d>
            <a:bevelT/>
          </a:sp3d>
        </p:spPr>
        <p:txBody>
          <a:bodyPr wrap="square">
            <a:spAutoFit/>
          </a:bodyPr>
          <a:lstStyle/>
          <a:p>
            <a:r>
              <a:rPr lang="en-US" sz="1400" dirty="0" smtClean="0"/>
              <a:t>__</a:t>
            </a:r>
            <a:r>
              <a:rPr lang="en-US" sz="1400" dirty="0" err="1" smtClean="0"/>
              <a:t>declspec</a:t>
            </a:r>
            <a:r>
              <a:rPr lang="en-US" sz="1400" dirty="0" smtClean="0"/>
              <a:t>(</a:t>
            </a:r>
            <a:r>
              <a:rPr lang="en-US" sz="1400" dirty="0" err="1" smtClean="0"/>
              <a:t>dllexport</a:t>
            </a:r>
            <a:r>
              <a:rPr lang="en-US" sz="1400" dirty="0" smtClean="0"/>
              <a:t>) void </a:t>
            </a:r>
            <a:r>
              <a:rPr lang="en-US" sz="1400" dirty="0" err="1" smtClean="0"/>
              <a:t>propCopyDescription</a:t>
            </a:r>
            <a:r>
              <a:rPr lang="en-US" sz="1400" dirty="0" smtClean="0"/>
              <a:t>(PROPERTY* </a:t>
            </a:r>
            <a:r>
              <a:rPr lang="en-US" sz="1400" dirty="0" err="1" smtClean="0"/>
              <a:t>pProperty</a:t>
            </a:r>
            <a:r>
              <a:rPr lang="en-US" sz="1400" dirty="0" smtClean="0"/>
              <a:t>, char *</a:t>
            </a:r>
            <a:r>
              <a:rPr lang="en-US" sz="1400" dirty="0" err="1" smtClean="0"/>
              <a:t>stringBuilder</a:t>
            </a:r>
            <a:r>
              <a:rPr lang="en-US" sz="1400" dirty="0" smtClean="0"/>
              <a:t>, </a:t>
            </a:r>
            <a:r>
              <a:rPr lang="en-US" sz="1400" dirty="0" err="1" smtClean="0"/>
              <a:t>int</a:t>
            </a:r>
            <a:r>
              <a:rPr lang="en-US" sz="1400" dirty="0" smtClean="0"/>
              <a:t> </a:t>
            </a:r>
            <a:r>
              <a:rPr lang="en-US" sz="1400" dirty="0" err="1" smtClean="0"/>
              <a:t>maxLen</a:t>
            </a:r>
            <a:r>
              <a:rPr lang="en-US" sz="1400" dirty="0" smtClean="0"/>
              <a:t>)</a:t>
            </a:r>
          </a:p>
          <a:p>
            <a:r>
              <a:rPr lang="en-US" sz="1400" dirty="0" smtClean="0"/>
              <a:t>{</a:t>
            </a:r>
          </a:p>
          <a:p>
            <a:r>
              <a:rPr lang="en-US" sz="1400" dirty="0" smtClean="0"/>
              <a:t>	char *</a:t>
            </a:r>
            <a:r>
              <a:rPr lang="en-US" sz="1400" dirty="0" err="1" smtClean="0"/>
              <a:t>desc</a:t>
            </a:r>
            <a:r>
              <a:rPr lang="en-US" sz="1400" dirty="0" smtClean="0"/>
              <a:t> = </a:t>
            </a:r>
            <a:r>
              <a:rPr lang="en-US" sz="1400" dirty="0" err="1" smtClean="0"/>
              <a:t>pProperty</a:t>
            </a:r>
            <a:r>
              <a:rPr lang="en-US" sz="1400" dirty="0" smtClean="0"/>
              <a:t>-&gt;description;</a:t>
            </a:r>
          </a:p>
          <a:p>
            <a:r>
              <a:rPr lang="en-US" sz="1400" dirty="0" smtClean="0"/>
              <a:t>	</a:t>
            </a:r>
            <a:r>
              <a:rPr lang="en-US" sz="1400" dirty="0" err="1" smtClean="0"/>
              <a:t>int</a:t>
            </a:r>
            <a:r>
              <a:rPr lang="en-US" sz="1400" dirty="0" smtClean="0"/>
              <a:t> </a:t>
            </a:r>
            <a:r>
              <a:rPr lang="en-US" sz="1400" dirty="0" err="1" smtClean="0"/>
              <a:t>len</a:t>
            </a:r>
            <a:r>
              <a:rPr lang="en-US" sz="1400" dirty="0" smtClean="0"/>
              <a:t> = </a:t>
            </a:r>
            <a:r>
              <a:rPr lang="en-US" sz="1400" dirty="0" err="1" smtClean="0"/>
              <a:t>sc_strlen</a:t>
            </a:r>
            <a:r>
              <a:rPr lang="en-US" sz="1400" dirty="0" smtClean="0"/>
              <a:t>(</a:t>
            </a:r>
            <a:r>
              <a:rPr lang="en-US" sz="1400" dirty="0" err="1" smtClean="0"/>
              <a:t>desc</a:t>
            </a:r>
            <a:r>
              <a:rPr lang="en-US" sz="1400" dirty="0" smtClean="0"/>
              <a:t>);</a:t>
            </a:r>
          </a:p>
          <a:p>
            <a:r>
              <a:rPr lang="en-US" sz="1400" dirty="0" smtClean="0"/>
              <a:t>	</a:t>
            </a:r>
            <a:r>
              <a:rPr lang="en-US" sz="1400" dirty="0" err="1" smtClean="0"/>
              <a:t>strncpy</a:t>
            </a:r>
            <a:r>
              <a:rPr lang="en-US" sz="1400" dirty="0" smtClean="0"/>
              <a:t>(</a:t>
            </a:r>
            <a:r>
              <a:rPr lang="en-US" sz="1400" dirty="0" err="1" smtClean="0"/>
              <a:t>stringBuilder</a:t>
            </a:r>
            <a:r>
              <a:rPr lang="en-US" sz="1400" dirty="0" smtClean="0"/>
              <a:t>, </a:t>
            </a:r>
            <a:r>
              <a:rPr lang="en-US" sz="1400" dirty="0" err="1" smtClean="0"/>
              <a:t>desc</a:t>
            </a:r>
            <a:r>
              <a:rPr lang="en-US" sz="1400" dirty="0" smtClean="0"/>
              <a:t>, </a:t>
            </a:r>
            <a:r>
              <a:rPr lang="en-US" sz="1400" dirty="0" err="1" smtClean="0"/>
              <a:t>len</a:t>
            </a:r>
            <a:r>
              <a:rPr lang="en-US" sz="1400" dirty="0" smtClean="0"/>
              <a:t>);</a:t>
            </a:r>
          </a:p>
          <a:p>
            <a:r>
              <a:rPr lang="en-US" sz="1400" dirty="0" smtClean="0"/>
              <a:t>	</a:t>
            </a:r>
            <a:r>
              <a:rPr lang="en-US" sz="1400" dirty="0" err="1" smtClean="0"/>
              <a:t>stringBuilder</a:t>
            </a:r>
            <a:r>
              <a:rPr lang="en-US" sz="1400" dirty="0" smtClean="0"/>
              <a:t>[</a:t>
            </a:r>
            <a:r>
              <a:rPr lang="en-US" sz="1400" dirty="0" err="1" smtClean="0"/>
              <a:t>len</a:t>
            </a:r>
            <a:r>
              <a:rPr lang="en-US" sz="1400" dirty="0" smtClean="0"/>
              <a:t>] = '\0';</a:t>
            </a:r>
          </a:p>
          <a:p>
            <a:r>
              <a:rPr lang="en-US" sz="1400" dirty="0" smtClean="0"/>
              <a:t>}</a:t>
            </a:r>
            <a:endParaRPr lang="en-US" sz="1400" dirty="0"/>
          </a:p>
        </p:txBody>
      </p:sp>
      <p:sp>
        <p:nvSpPr>
          <p:cNvPr id="8" name="Rectangle 7"/>
          <p:cNvSpPr/>
          <p:nvPr/>
        </p:nvSpPr>
        <p:spPr>
          <a:xfrm>
            <a:off x="161228" y="3048118"/>
            <a:ext cx="8680537" cy="1538883"/>
          </a:xfrm>
          <a:prstGeom prst="rect">
            <a:avLst/>
          </a:prstGeom>
          <a:solidFill>
            <a:schemeClr val="tx2">
              <a:lumMod val="20000"/>
              <a:lumOff val="80000"/>
            </a:schemeClr>
          </a:solidFill>
          <a:scene3d>
            <a:camera prst="orthographicFront"/>
            <a:lightRig rig="threePt" dir="t"/>
          </a:scene3d>
          <a:sp3d>
            <a:bevelT w="165100" prst="coolSlant"/>
            <a:bevelB/>
          </a:sp3d>
        </p:spPr>
        <p:txBody>
          <a:bodyPr wrap="square">
            <a:spAutoFit/>
          </a:bodyPr>
          <a:lstStyle/>
          <a:p>
            <a:r>
              <a:rPr lang="en-US" dirty="0" smtClean="0"/>
              <a:t> </a:t>
            </a:r>
            <a:r>
              <a:rPr lang="en-US" sz="1400" dirty="0" smtClean="0"/>
              <a:t>[</a:t>
            </a:r>
            <a:r>
              <a:rPr lang="en-US" sz="1400" dirty="0" err="1" smtClean="0"/>
              <a:t>DllImport</a:t>
            </a:r>
            <a:r>
              <a:rPr lang="en-US" sz="1400" dirty="0" smtClean="0"/>
              <a:t>(</a:t>
            </a:r>
            <a:r>
              <a:rPr lang="en-US" sz="1400" dirty="0" err="1" smtClean="0"/>
              <a:t>VeeRunDllFileName</a:t>
            </a:r>
            <a:r>
              <a:rPr lang="en-US" sz="1400" dirty="0" smtClean="0"/>
              <a:t>, </a:t>
            </a:r>
            <a:r>
              <a:rPr lang="en-US" sz="1400" dirty="0" err="1" smtClean="0"/>
              <a:t>CharSet</a:t>
            </a:r>
            <a:r>
              <a:rPr lang="en-US" sz="1400" dirty="0" smtClean="0"/>
              <a:t> = </a:t>
            </a:r>
            <a:r>
              <a:rPr lang="en-US" sz="1400" dirty="0" err="1" smtClean="0"/>
              <a:t>CharSet.Ansi</a:t>
            </a:r>
            <a:r>
              <a:rPr lang="en-US" sz="1400" dirty="0" smtClean="0"/>
              <a:t>)]</a:t>
            </a:r>
          </a:p>
          <a:p>
            <a:r>
              <a:rPr lang="en-US" sz="1400" dirty="0" smtClean="0"/>
              <a:t>  public static extern </a:t>
            </a:r>
            <a:r>
              <a:rPr lang="en-US" sz="1400" dirty="0" err="1" smtClean="0"/>
              <a:t>int</a:t>
            </a:r>
            <a:r>
              <a:rPr lang="en-US" sz="1400" dirty="0" smtClean="0"/>
              <a:t> </a:t>
            </a:r>
            <a:r>
              <a:rPr lang="en-US" sz="1400" dirty="0" err="1" smtClean="0"/>
              <a:t>propDescriptionStrlen</a:t>
            </a:r>
            <a:r>
              <a:rPr lang="en-US" sz="1400" dirty="0" smtClean="0"/>
              <a:t>(</a:t>
            </a:r>
            <a:r>
              <a:rPr lang="en-US" sz="1400" dirty="0" err="1" smtClean="0"/>
              <a:t>VeeProperty</a:t>
            </a:r>
            <a:r>
              <a:rPr lang="en-US" sz="1400" dirty="0" smtClean="0"/>
              <a:t> </a:t>
            </a:r>
            <a:r>
              <a:rPr lang="en-US" sz="1400" dirty="0" err="1" smtClean="0"/>
              <a:t>pProperty</a:t>
            </a:r>
            <a:r>
              <a:rPr lang="en-US" sz="1400" dirty="0" smtClean="0"/>
              <a:t>);</a:t>
            </a:r>
          </a:p>
          <a:p>
            <a:endParaRPr lang="en-US" sz="1400" dirty="0" smtClean="0"/>
          </a:p>
          <a:p>
            <a:r>
              <a:rPr lang="en-US" sz="1400" dirty="0" smtClean="0"/>
              <a:t>  [</a:t>
            </a:r>
            <a:r>
              <a:rPr lang="en-US" sz="1400" dirty="0" err="1" smtClean="0"/>
              <a:t>DllImport</a:t>
            </a:r>
            <a:r>
              <a:rPr lang="en-US" sz="1400" dirty="0" smtClean="0"/>
              <a:t>(</a:t>
            </a:r>
            <a:r>
              <a:rPr lang="en-US" sz="1400" dirty="0" err="1" smtClean="0"/>
              <a:t>VeeRunDllFileName</a:t>
            </a:r>
            <a:r>
              <a:rPr lang="en-US" sz="1400" dirty="0" smtClean="0"/>
              <a:t>, </a:t>
            </a:r>
            <a:r>
              <a:rPr lang="en-US" sz="1400" dirty="0" err="1" smtClean="0"/>
              <a:t>CharSet</a:t>
            </a:r>
            <a:r>
              <a:rPr lang="en-US" sz="1400" dirty="0" smtClean="0"/>
              <a:t> = </a:t>
            </a:r>
            <a:r>
              <a:rPr lang="en-US" sz="1400" dirty="0" err="1" smtClean="0"/>
              <a:t>CharSet.Ansi</a:t>
            </a:r>
            <a:r>
              <a:rPr lang="en-US" sz="1400" dirty="0" smtClean="0"/>
              <a:t>)]</a:t>
            </a:r>
          </a:p>
          <a:p>
            <a:r>
              <a:rPr lang="en-US" sz="1400" dirty="0" smtClean="0"/>
              <a:t>  public static extern void </a:t>
            </a:r>
            <a:r>
              <a:rPr lang="en-US" sz="1400" dirty="0" err="1" smtClean="0"/>
              <a:t>propCopyDescription</a:t>
            </a:r>
            <a:r>
              <a:rPr lang="en-US" sz="1400" dirty="0" smtClean="0"/>
              <a:t>(</a:t>
            </a:r>
            <a:r>
              <a:rPr lang="en-US" sz="1400" dirty="0" err="1" smtClean="0"/>
              <a:t>VeeProperty</a:t>
            </a:r>
            <a:r>
              <a:rPr lang="en-US" sz="1400" dirty="0" smtClean="0"/>
              <a:t> </a:t>
            </a:r>
            <a:r>
              <a:rPr lang="en-US" sz="1400" dirty="0" err="1" smtClean="0"/>
              <a:t>pProperty</a:t>
            </a:r>
            <a:r>
              <a:rPr lang="en-US" sz="1400" dirty="0" smtClean="0"/>
              <a:t>, </a:t>
            </a:r>
            <a:r>
              <a:rPr lang="en-US" sz="1400" dirty="0" err="1" smtClean="0"/>
              <a:t>StringBuilder</a:t>
            </a:r>
            <a:r>
              <a:rPr lang="en-US" sz="1400" dirty="0" smtClean="0"/>
              <a:t> </a:t>
            </a:r>
            <a:r>
              <a:rPr lang="en-US" sz="1400" dirty="0" err="1" smtClean="0"/>
              <a:t>stringBuilder</a:t>
            </a:r>
            <a:r>
              <a:rPr lang="en-US" sz="1400" dirty="0" smtClean="0"/>
              <a:t>, Int32 </a:t>
            </a:r>
            <a:r>
              <a:rPr lang="en-US" sz="1400" dirty="0" err="1" smtClean="0"/>
              <a:t>bufferLen</a:t>
            </a:r>
            <a:r>
              <a:rPr lang="en-US" sz="1400" dirty="0" smtClean="0"/>
              <a: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3"/>
                                        </p:tgtEl>
                                        <p:attrNameLst>
                                          <p:attrName>style.visibility</p:attrName>
                                        </p:attrNameLst>
                                      </p:cBhvr>
                                      <p:to>
                                        <p:strVal val="visible"/>
                                      </p:to>
                                    </p:set>
                                    <p:anim calcmode="lin" valueType="num">
                                      <p:cBhvr additive="base">
                                        <p:cTn id="7" dur="500" fill="hold"/>
                                        <p:tgtEl>
                                          <p:spTgt spid="23553"/>
                                        </p:tgtEl>
                                        <p:attrNameLst>
                                          <p:attrName>ppt_x</p:attrName>
                                        </p:attrNameLst>
                                      </p:cBhvr>
                                      <p:tavLst>
                                        <p:tav tm="0">
                                          <p:val>
                                            <p:strVal val="#ppt_x"/>
                                          </p:val>
                                        </p:tav>
                                        <p:tav tm="100000">
                                          <p:val>
                                            <p:strVal val="#ppt_x"/>
                                          </p:val>
                                        </p:tav>
                                      </p:tavLst>
                                    </p:anim>
                                    <p:anim calcmode="lin" valueType="num">
                                      <p:cBhvr additive="base">
                                        <p:cTn id="8" dur="500" fill="hold"/>
                                        <p:tgtEl>
                                          <p:spTgt spid="235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animBg="1"/>
      <p:bldP spid="7" grpId="0" animBg="1"/>
      <p:bldP spid="8" grpId="0" animBg="1"/>
    </p:bldLst>
  </p:timing>
</p:sld>
</file>

<file path=ppt/theme/theme1.xml><?xml version="1.0" encoding="utf-8"?>
<a:theme xmlns:a="http://schemas.openxmlformats.org/drawingml/2006/main" name="Memory passing between Managed and Unmanaged Code">
  <a:themeElements>
    <a:clrScheme name="BID_Std 1">
      <a:dk1>
        <a:srgbClr val="000000"/>
      </a:dk1>
      <a:lt1>
        <a:srgbClr val="FFFFFF"/>
      </a:lt1>
      <a:dk2>
        <a:srgbClr val="0099CC"/>
      </a:dk2>
      <a:lt2>
        <a:srgbClr val="999999"/>
      </a:lt2>
      <a:accent1>
        <a:srgbClr val="0099CC"/>
      </a:accent1>
      <a:accent2>
        <a:srgbClr val="FF9900"/>
      </a:accent2>
      <a:accent3>
        <a:srgbClr val="FFFFFF"/>
      </a:accent3>
      <a:accent4>
        <a:srgbClr val="000000"/>
      </a:accent4>
      <a:accent5>
        <a:srgbClr val="AACAE2"/>
      </a:accent5>
      <a:accent6>
        <a:srgbClr val="E78A00"/>
      </a:accent6>
      <a:hlink>
        <a:srgbClr val="99CC33"/>
      </a:hlink>
      <a:folHlink>
        <a:srgbClr val="990066"/>
      </a:folHlink>
    </a:clrScheme>
    <a:fontScheme name="BID_St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ID_Std 1">
        <a:dk1>
          <a:srgbClr val="000000"/>
        </a:dk1>
        <a:lt1>
          <a:srgbClr val="FFFFFF"/>
        </a:lt1>
        <a:dk2>
          <a:srgbClr val="0099CC"/>
        </a:dk2>
        <a:lt2>
          <a:srgbClr val="999999"/>
        </a:lt2>
        <a:accent1>
          <a:srgbClr val="0099CC"/>
        </a:accent1>
        <a:accent2>
          <a:srgbClr val="FF9900"/>
        </a:accent2>
        <a:accent3>
          <a:srgbClr val="FFFFFF"/>
        </a:accent3>
        <a:accent4>
          <a:srgbClr val="000000"/>
        </a:accent4>
        <a:accent5>
          <a:srgbClr val="AACAE2"/>
        </a:accent5>
        <a:accent6>
          <a:srgbClr val="E78A00"/>
        </a:accent6>
        <a:hlink>
          <a:srgbClr val="99CC33"/>
        </a:hlink>
        <a:folHlink>
          <a:srgbClr val="990066"/>
        </a:folHlink>
      </a:clrScheme>
      <a:clrMap bg1="lt1" tx1="dk1" bg2="lt2" tx2="dk2" accent1="accent1" accent2="accent2" accent3="accent3" accent4="accent4" accent5="accent5" accent6="accent6" hlink="hlink" folHlink="folHlink"/>
    </a:extraClrScheme>
    <a:extraClrScheme>
      <a:clrScheme name="BID_Std 2">
        <a:dk1>
          <a:srgbClr val="999999"/>
        </a:dk1>
        <a:lt1>
          <a:srgbClr val="FFFFFF"/>
        </a:lt1>
        <a:dk2>
          <a:srgbClr val="000000"/>
        </a:dk2>
        <a:lt2>
          <a:srgbClr val="0099CC"/>
        </a:lt2>
        <a:accent1>
          <a:srgbClr val="0099CC"/>
        </a:accent1>
        <a:accent2>
          <a:srgbClr val="FF9900"/>
        </a:accent2>
        <a:accent3>
          <a:srgbClr val="AAAAAA"/>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3">
        <a:dk1>
          <a:srgbClr val="999999"/>
        </a:dk1>
        <a:lt1>
          <a:srgbClr val="FFFFFF"/>
        </a:lt1>
        <a:dk2>
          <a:srgbClr val="003366"/>
        </a:dk2>
        <a:lt2>
          <a:srgbClr val="FFFFFF"/>
        </a:lt2>
        <a:accent1>
          <a:srgbClr val="0099CC"/>
        </a:accent1>
        <a:accent2>
          <a:srgbClr val="FF9900"/>
        </a:accent2>
        <a:accent3>
          <a:srgbClr val="AAADB8"/>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4">
        <a:dk1>
          <a:srgbClr val="999999"/>
        </a:dk1>
        <a:lt1>
          <a:srgbClr val="FFFFFF"/>
        </a:lt1>
        <a:dk2>
          <a:srgbClr val="FF9900"/>
        </a:dk2>
        <a:lt2>
          <a:srgbClr val="FFFFFF"/>
        </a:lt2>
        <a:accent1>
          <a:srgbClr val="0099CC"/>
        </a:accent1>
        <a:accent2>
          <a:srgbClr val="FF9900"/>
        </a:accent2>
        <a:accent3>
          <a:srgbClr val="FFCAAA"/>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5">
        <a:dk1>
          <a:srgbClr val="999999"/>
        </a:dk1>
        <a:lt1>
          <a:srgbClr val="FFFFFF"/>
        </a:lt1>
        <a:dk2>
          <a:srgbClr val="669933"/>
        </a:dk2>
        <a:lt2>
          <a:srgbClr val="FFFFFF"/>
        </a:lt2>
        <a:accent1>
          <a:srgbClr val="0099CC"/>
        </a:accent1>
        <a:accent2>
          <a:srgbClr val="FF9900"/>
        </a:accent2>
        <a:accent3>
          <a:srgbClr val="B8CAAD"/>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6">
        <a:dk1>
          <a:srgbClr val="999999"/>
        </a:dk1>
        <a:lt1>
          <a:srgbClr val="FFFFFF"/>
        </a:lt1>
        <a:dk2>
          <a:srgbClr val="663366"/>
        </a:dk2>
        <a:lt2>
          <a:srgbClr val="FFFFFF"/>
        </a:lt2>
        <a:accent1>
          <a:srgbClr val="0099CC"/>
        </a:accent1>
        <a:accent2>
          <a:srgbClr val="FF9900"/>
        </a:accent2>
        <a:accent3>
          <a:srgbClr val="B8ADB8"/>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7">
        <a:dk1>
          <a:srgbClr val="000000"/>
        </a:dk1>
        <a:lt1>
          <a:srgbClr val="FFCC00"/>
        </a:lt1>
        <a:dk2>
          <a:srgbClr val="000000"/>
        </a:dk2>
        <a:lt2>
          <a:srgbClr val="999999"/>
        </a:lt2>
        <a:accent1>
          <a:srgbClr val="0099CC"/>
        </a:accent1>
        <a:accent2>
          <a:srgbClr val="FF9900"/>
        </a:accent2>
        <a:accent3>
          <a:srgbClr val="FFE2AA"/>
        </a:accent3>
        <a:accent4>
          <a:srgbClr val="000000"/>
        </a:accent4>
        <a:accent5>
          <a:srgbClr val="AACAE2"/>
        </a:accent5>
        <a:accent6>
          <a:srgbClr val="E78A00"/>
        </a:accent6>
        <a:hlink>
          <a:srgbClr val="99CC33"/>
        </a:hlink>
        <a:folHlink>
          <a:srgbClr val="990066"/>
        </a:folHlink>
      </a:clrScheme>
      <a:clrMap bg1="lt1" tx1="dk1" bg2="lt2" tx2="dk2" accent1="accent1" accent2="accent2" accent3="accent3" accent4="accent4" accent5="accent5" accent6="accent6" hlink="hlink" folHlink="folHlink"/>
    </a:extraClrScheme>
    <a:extraClrScheme>
      <a:clrScheme name="BID_Std 8">
        <a:dk1>
          <a:srgbClr val="999999"/>
        </a:dk1>
        <a:lt1>
          <a:srgbClr val="FFFFFF"/>
        </a:lt1>
        <a:dk2>
          <a:srgbClr val="99CC33"/>
        </a:dk2>
        <a:lt2>
          <a:srgbClr val="FFFFFF"/>
        </a:lt2>
        <a:accent1>
          <a:srgbClr val="0099CC"/>
        </a:accent1>
        <a:accent2>
          <a:srgbClr val="FF9900"/>
        </a:accent2>
        <a:accent3>
          <a:srgbClr val="CAE2AD"/>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9">
        <a:dk1>
          <a:srgbClr val="999999"/>
        </a:dk1>
        <a:lt1>
          <a:srgbClr val="FFFFFF"/>
        </a:lt1>
        <a:dk2>
          <a:srgbClr val="990066"/>
        </a:dk2>
        <a:lt2>
          <a:srgbClr val="FFFFFF"/>
        </a:lt2>
        <a:accent1>
          <a:srgbClr val="0099CC"/>
        </a:accent1>
        <a:accent2>
          <a:srgbClr val="FF9900"/>
        </a:accent2>
        <a:accent3>
          <a:srgbClr val="CAAAB8"/>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10">
        <a:dk1>
          <a:srgbClr val="999999"/>
        </a:dk1>
        <a:lt1>
          <a:srgbClr val="FFFFFF"/>
        </a:lt1>
        <a:dk2>
          <a:srgbClr val="996600"/>
        </a:dk2>
        <a:lt2>
          <a:srgbClr val="FFFFFF"/>
        </a:lt2>
        <a:accent1>
          <a:srgbClr val="0099CC"/>
        </a:accent1>
        <a:accent2>
          <a:srgbClr val="FF9900"/>
        </a:accent2>
        <a:accent3>
          <a:srgbClr val="CAB8AA"/>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11">
        <a:dk1>
          <a:srgbClr val="999999"/>
        </a:dk1>
        <a:lt1>
          <a:srgbClr val="FFFFFF"/>
        </a:lt1>
        <a:dk2>
          <a:srgbClr val="999900"/>
        </a:dk2>
        <a:lt2>
          <a:srgbClr val="FFFFFF"/>
        </a:lt2>
        <a:accent1>
          <a:srgbClr val="0099CC"/>
        </a:accent1>
        <a:accent2>
          <a:srgbClr val="FF9900"/>
        </a:accent2>
        <a:accent3>
          <a:srgbClr val="CACAAA"/>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12">
        <a:dk1>
          <a:srgbClr val="999999"/>
        </a:dk1>
        <a:lt1>
          <a:srgbClr val="FFFFFF"/>
        </a:lt1>
        <a:dk2>
          <a:srgbClr val="663333"/>
        </a:dk2>
        <a:lt2>
          <a:srgbClr val="FFFFFF"/>
        </a:lt2>
        <a:accent1>
          <a:srgbClr val="0099CC"/>
        </a:accent1>
        <a:accent2>
          <a:srgbClr val="FF9900"/>
        </a:accent2>
        <a:accent3>
          <a:srgbClr val="B8ADAD"/>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13">
        <a:dk1>
          <a:srgbClr val="000000"/>
        </a:dk1>
        <a:lt1>
          <a:srgbClr val="66CCFF"/>
        </a:lt1>
        <a:dk2>
          <a:srgbClr val="000000"/>
        </a:dk2>
        <a:lt2>
          <a:srgbClr val="999999"/>
        </a:lt2>
        <a:accent1>
          <a:srgbClr val="0099CC"/>
        </a:accent1>
        <a:accent2>
          <a:srgbClr val="FF9900"/>
        </a:accent2>
        <a:accent3>
          <a:srgbClr val="B8E2FF"/>
        </a:accent3>
        <a:accent4>
          <a:srgbClr val="000000"/>
        </a:accent4>
        <a:accent5>
          <a:srgbClr val="AACAE2"/>
        </a:accent5>
        <a:accent6>
          <a:srgbClr val="E78A00"/>
        </a:accent6>
        <a:hlink>
          <a:srgbClr val="99CC33"/>
        </a:hlink>
        <a:folHlink>
          <a:srgbClr val="990066"/>
        </a:folHlink>
      </a:clrScheme>
      <a:clrMap bg1="lt1" tx1="dk1" bg2="lt2" tx2="dk2" accent1="accent1" accent2="accent2" accent3="accent3" accent4="accent4" accent5="accent5" accent6="accent6" hlink="hlink" folHlink="folHlink"/>
    </a:extraClrScheme>
    <a:extraClrScheme>
      <a:clrScheme name="BID_Std 14">
        <a:dk1>
          <a:srgbClr val="999999"/>
        </a:dk1>
        <a:lt1>
          <a:srgbClr val="FFFFFF"/>
        </a:lt1>
        <a:dk2>
          <a:srgbClr val="CC9933"/>
        </a:dk2>
        <a:lt2>
          <a:srgbClr val="FFFFFF"/>
        </a:lt2>
        <a:accent1>
          <a:srgbClr val="0099CC"/>
        </a:accent1>
        <a:accent2>
          <a:srgbClr val="FF9900"/>
        </a:accent2>
        <a:accent3>
          <a:srgbClr val="E2CAAD"/>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15">
        <a:dk1>
          <a:srgbClr val="999999"/>
        </a:dk1>
        <a:lt1>
          <a:srgbClr val="FFFFFF"/>
        </a:lt1>
        <a:dk2>
          <a:srgbClr val="990000"/>
        </a:dk2>
        <a:lt2>
          <a:srgbClr val="FFFFFF"/>
        </a:lt2>
        <a:accent1>
          <a:srgbClr val="0099CC"/>
        </a:accent1>
        <a:accent2>
          <a:srgbClr val="FF9900"/>
        </a:accent2>
        <a:accent3>
          <a:srgbClr val="CAAAAA"/>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
      <a:clrScheme name="BID_Std 16">
        <a:dk1>
          <a:srgbClr val="999999"/>
        </a:dk1>
        <a:lt1>
          <a:srgbClr val="FFFFFF"/>
        </a:lt1>
        <a:dk2>
          <a:srgbClr val="999999"/>
        </a:dk2>
        <a:lt2>
          <a:srgbClr val="FFFFFF"/>
        </a:lt2>
        <a:accent1>
          <a:srgbClr val="0099CC"/>
        </a:accent1>
        <a:accent2>
          <a:srgbClr val="FF9900"/>
        </a:accent2>
        <a:accent3>
          <a:srgbClr val="CACACA"/>
        </a:accent3>
        <a:accent4>
          <a:srgbClr val="DADADA"/>
        </a:accent4>
        <a:accent5>
          <a:srgbClr val="AACAE2"/>
        </a:accent5>
        <a:accent6>
          <a:srgbClr val="E78A00"/>
        </a:accent6>
        <a:hlink>
          <a:srgbClr val="99CC33"/>
        </a:hlink>
        <a:folHlink>
          <a:srgbClr val="99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2458</TotalTime>
  <Words>658</Words>
  <Application>Microsoft PowerPoint</Application>
  <PresentationFormat>On-screen Show (4:3)</PresentationFormat>
  <Paragraphs>129</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Memory passing between Managed and Unmanaged Code</vt:lpstr>
      <vt:lpstr>Memory passing between Unmanaged and managed Code.  Haitao_fu@agilent.com </vt:lpstr>
      <vt:lpstr>Agenda</vt:lpstr>
      <vt:lpstr>What’s wrong!</vt:lpstr>
      <vt:lpstr>CLR follows COM-style conventions:</vt:lpstr>
      <vt:lpstr>When you are allocating a string buffer in unmanaged code and return it to managed code, .NET will try to free your memory allocated in GetStringFromUnmanage() by calling CoTaskMemFree, which leads to a crash because it was allocated by malloc, and is in a different heap than what CoTaskMemFree is using. So you'll have to use CoTaskMemAlloc instead of malloc/new in this case.  </vt:lpstr>
      <vt:lpstr>Memory passing cases in VEE</vt:lpstr>
      <vt:lpstr>         [DllImport(VeeRunDllFileName, CallingConvention = CallingConvention.Cdecl, CharSet =  CharSet.Ansi)]         public static extern String nportDescription(IntPtr aNPortDevice);       </vt:lpstr>
      <vt:lpstr>2. New Memory from unmanaged and in charge of free.  </vt:lpstr>
      <vt:lpstr>3. Pass a buffer into unmanaged function, get it filled, then get returned value. The flaw is we won’t know the size of buffer in advance and will have to rely upon the unmanaged function to provide its size. </vt:lpstr>
      <vt:lpstr>Reference:  http://msdn2.microsoft.com/en-us/magazine/cc164193.aspx#S4 http://forums.microsoft.com/msdn/showpost.aspx?postid=1677959&amp;siteid=1&amp;sb=0&amp;d=1&amp;at=7&amp;ft=11&amp;tf=0&amp;pageid=0 http://msdn2.microsoft.com/en-us/library/z6cfh6e6(VS.80).aspx</vt:lpstr>
    </vt:vector>
  </TitlesOfParts>
  <Company>TSO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passing between Managed and Unmanaged Code </dc:title>
  <dc:creator>qigao</dc:creator>
  <cp:lastModifiedBy>FU,HAITAO (A-China,ex1)</cp:lastModifiedBy>
  <cp:revision>116</cp:revision>
  <dcterms:created xsi:type="dcterms:W3CDTF">2008-03-12T08:43:06Z</dcterms:created>
  <dcterms:modified xsi:type="dcterms:W3CDTF">2008-03-26T06:35:34Z</dcterms:modified>
</cp:coreProperties>
</file>