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4" r:id="rId4"/>
    <p:sldId id="273" r:id="rId5"/>
    <p:sldId id="287" r:id="rId6"/>
    <p:sldId id="288" r:id="rId7"/>
    <p:sldId id="286" r:id="rId8"/>
    <p:sldId id="258" r:id="rId9"/>
    <p:sldId id="260" r:id="rId10"/>
    <p:sldId id="261" r:id="rId11"/>
    <p:sldId id="262" r:id="rId12"/>
    <p:sldId id="259" r:id="rId13"/>
    <p:sldId id="277" r:id="rId14"/>
    <p:sldId id="278" r:id="rId15"/>
    <p:sldId id="263" r:id="rId16"/>
    <p:sldId id="264" r:id="rId17"/>
    <p:sldId id="275" r:id="rId18"/>
    <p:sldId id="279" r:id="rId19"/>
    <p:sldId id="276" r:id="rId20"/>
    <p:sldId id="266" r:id="rId21"/>
    <p:sldId id="267" r:id="rId22"/>
    <p:sldId id="268" r:id="rId23"/>
    <p:sldId id="269" r:id="rId24"/>
    <p:sldId id="285" r:id="rId25"/>
    <p:sldId id="280" r:id="rId26"/>
    <p:sldId id="272" r:id="rId27"/>
    <p:sldId id="27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2522F-D317-4042-B523-223062EE2F6C}" type="datetimeFigureOut">
              <a:rPr lang="ru-RU" smtClean="0"/>
              <a:pPr/>
              <a:t>11.08.2020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01F5-5FF6-4139-A244-0A6E5B0BAF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45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01F5-5FF6-4139-A244-0A6E5B0BAF9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01F5-5FF6-4139-A244-0A6E5B0BAF9C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8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01F5-5FF6-4139-A244-0A6E5B0BAF9C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2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0301-C7B5-4608-80C0-532947D10FED}" type="datetimeFigureOut">
              <a:rPr lang="ru-RU" smtClean="0"/>
              <a:pPr/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15E-9D4B-41C1-9CFB-EAD6CBE90C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0301-C7B5-4608-80C0-532947D10FED}" type="datetimeFigureOut">
              <a:rPr lang="ru-RU" smtClean="0"/>
              <a:pPr/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15E-9D4B-41C1-9CFB-EAD6CBE90C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0301-C7B5-4608-80C0-532947D10FED}" type="datetimeFigureOut">
              <a:rPr lang="ru-RU" smtClean="0"/>
              <a:pPr/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15E-9D4B-41C1-9CFB-EAD6CBE90C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0301-C7B5-4608-80C0-532947D10FED}" type="datetimeFigureOut">
              <a:rPr lang="ru-RU" smtClean="0"/>
              <a:pPr/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15E-9D4B-41C1-9CFB-EAD6CBE90C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0301-C7B5-4608-80C0-532947D10FED}" type="datetimeFigureOut">
              <a:rPr lang="ru-RU" smtClean="0"/>
              <a:pPr/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15E-9D4B-41C1-9CFB-EAD6CBE90C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0301-C7B5-4608-80C0-532947D10FED}" type="datetimeFigureOut">
              <a:rPr lang="ru-RU" smtClean="0"/>
              <a:pPr/>
              <a:t>11.08.2020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15E-9D4B-41C1-9CFB-EAD6CBE90C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0301-C7B5-4608-80C0-532947D10FED}" type="datetimeFigureOut">
              <a:rPr lang="ru-RU" smtClean="0"/>
              <a:pPr/>
              <a:t>11.08.2020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15E-9D4B-41C1-9CFB-EAD6CBE90C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0301-C7B5-4608-80C0-532947D10FED}" type="datetimeFigureOut">
              <a:rPr lang="ru-RU" smtClean="0"/>
              <a:pPr/>
              <a:t>11.08.2020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15E-9D4B-41C1-9CFB-EAD6CBE90C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0301-C7B5-4608-80C0-532947D10FED}" type="datetimeFigureOut">
              <a:rPr lang="ru-RU" smtClean="0"/>
              <a:pPr/>
              <a:t>11.08.2020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15E-9D4B-41C1-9CFB-EAD6CBE90C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0301-C7B5-4608-80C0-532947D10FED}" type="datetimeFigureOut">
              <a:rPr lang="ru-RU" smtClean="0"/>
              <a:pPr/>
              <a:t>11.08.2020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15E-9D4B-41C1-9CFB-EAD6CBE90C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0301-C7B5-4608-80C0-532947D10FED}" type="datetimeFigureOut">
              <a:rPr lang="ru-RU" smtClean="0"/>
              <a:pPr/>
              <a:t>11.08.2020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E15E-9D4B-41C1-9CFB-EAD6CBE90C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0301-C7B5-4608-80C0-532947D10FED}" type="datetimeFigureOut">
              <a:rPr lang="ru-RU" smtClean="0"/>
              <a:pPr/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E15E-9D4B-41C1-9CFB-EAD6CBE90C3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rologistic.com.ua/wp-content/uploads/2015/07/String-Pool-Java1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logistic.com.ua/chto-takoe-heap-i-stack-pamyat-v-java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1051;&#1086;&#1082;&#1072;&#1083;&#1100;&#1085;&#1099;&#1081;%20&#1076;&#1080;&#1089;&#1082;%20(c:)" TargetMode="External"/><Relationship Id="rId2" Type="http://schemas.openxmlformats.org/officeDocument/2006/relationships/hyperlink" Target="http://www.interface.ru/home.asp?artId=16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epik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java.sun.com/" TargetMode="External"/><Relationship Id="rId7" Type="http://schemas.openxmlformats.org/officeDocument/2006/relationships/hyperlink" Target="http://www.javable.com/docs/" TargetMode="External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m.com/developer/Java/" TargetMode="External"/><Relationship Id="rId5" Type="http://schemas.openxmlformats.org/officeDocument/2006/relationships/hyperlink" Target="http://www.javasoft.com/" TargetMode="External"/><Relationship Id="rId4" Type="http://schemas.openxmlformats.org/officeDocument/2006/relationships/hyperlink" Target="http://industry.java.su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 на языке </a:t>
            </a:r>
            <a:r>
              <a:rPr lang="en-US" dirty="0" smtClean="0"/>
              <a:t>Java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27584" y="2061866"/>
          <a:ext cx="7632848" cy="3882761"/>
        </p:xfrm>
        <a:graphic>
          <a:graphicData uri="http://schemas.openxmlformats.org/drawingml/2006/table">
            <a:tbl>
              <a:tblPr/>
              <a:tblGrid>
                <a:gridCol w="2433244"/>
                <a:gridCol w="773894"/>
                <a:gridCol w="444677"/>
                <a:gridCol w="380633"/>
                <a:gridCol w="2384949"/>
                <a:gridCol w="552336"/>
                <a:gridCol w="663115"/>
              </a:tblGrid>
              <a:tr h="640593">
                <a:tc>
                  <a:txBody>
                    <a:bodyPr/>
                    <a:lstStyle/>
                    <a:p>
                      <a:pPr indent="111760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Лекции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ч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Дифференцированный </a:t>
                      </a: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зачет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7318" marR="67318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68580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 сем.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97">
                <a:tc>
                  <a:txBody>
                    <a:bodyPr/>
                    <a:lstStyle/>
                    <a:p>
                      <a:pPr indent="111760"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68580"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97">
                <a:tc>
                  <a:txBody>
                    <a:bodyPr/>
                    <a:lstStyle/>
                    <a:p>
                      <a:pPr indent="11176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Лабораторные занятия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ч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68580"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811">
                <a:tc>
                  <a:txBody>
                    <a:bodyPr/>
                    <a:lstStyle/>
                    <a:p>
                      <a:pPr indent="111760"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68580"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97">
                <a:tc>
                  <a:txBody>
                    <a:bodyPr/>
                    <a:lstStyle/>
                    <a:p>
                      <a:pPr indent="11176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Курсовая работа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7318" marR="67318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68580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 сем.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97">
                <a:tc>
                  <a:txBody>
                    <a:bodyPr/>
                    <a:lstStyle/>
                    <a:p>
                      <a:pPr indent="11176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68580"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14">
                <a:tc>
                  <a:txBody>
                    <a:bodyPr/>
                    <a:lstStyle/>
                    <a:p>
                      <a:pPr indent="11176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0297">
                <a:tc>
                  <a:txBody>
                    <a:bodyPr/>
                    <a:lstStyle/>
                    <a:p>
                      <a:pPr indent="111760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Аудиторные занятия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72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ч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0297">
                <a:tc>
                  <a:txBody>
                    <a:bodyPr/>
                    <a:lstStyle/>
                    <a:p>
                      <a:pPr indent="111760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Самостоятельная работа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ч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0297">
                <a:tc>
                  <a:txBody>
                    <a:bodyPr/>
                    <a:lstStyle/>
                    <a:p>
                      <a:pPr indent="11176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Всего часов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Times New Roman"/>
                          <a:ea typeface="Times New Roman"/>
                          <a:cs typeface="Times New Roman"/>
                        </a:rPr>
                        <a:t>136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ч</a:t>
                      </a:r>
                    </a:p>
                  </a:txBody>
                  <a:tcPr marL="67318" marR="67318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/>
              <a:t>Продукты технологии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Язык программирования </a:t>
            </a:r>
            <a:r>
              <a:rPr lang="ru-RU" dirty="0" err="1"/>
              <a:t>Java</a:t>
            </a:r>
            <a:r>
              <a:rPr lang="ru-RU" dirty="0"/>
              <a:t> создан в 1995 г. фирмой </a:t>
            </a:r>
            <a:r>
              <a:rPr lang="ru-RU" dirty="0" err="1"/>
              <a:t>Sun</a:t>
            </a:r>
            <a:r>
              <a:rPr lang="ru-RU" dirty="0"/>
              <a:t> </a:t>
            </a:r>
            <a:r>
              <a:rPr lang="ru-RU" dirty="0" err="1"/>
              <a:t>Microsystems</a:t>
            </a:r>
            <a:endParaRPr lang="ru-RU" b="1" dirty="0" smtClean="0"/>
          </a:p>
          <a:p>
            <a:r>
              <a:rPr lang="en-US" b="1" dirty="0" smtClean="0"/>
              <a:t>Java </a:t>
            </a:r>
            <a:r>
              <a:rPr lang="en-US" b="1" dirty="0"/>
              <a:t>Platform, Standard Edition (</a:t>
            </a:r>
            <a:r>
              <a:rPr lang="en-GB" b="1" dirty="0"/>
              <a:t>Java </a:t>
            </a:r>
            <a:r>
              <a:rPr lang="en-GB" b="1" dirty="0" smtClean="0"/>
              <a:t>SE 8</a:t>
            </a:r>
            <a:r>
              <a:rPr lang="ru-RU" b="1" dirty="0" smtClean="0"/>
              <a:t>,</a:t>
            </a:r>
            <a:r>
              <a:rPr lang="en-US" b="1" dirty="0" smtClean="0"/>
              <a:t> SE 13</a:t>
            </a:r>
            <a:r>
              <a:rPr lang="ru-RU" b="1" dirty="0" smtClean="0"/>
              <a:t> </a:t>
            </a:r>
            <a:r>
              <a:rPr lang="en-GB" b="1" dirty="0" smtClean="0"/>
              <a:t>)</a:t>
            </a:r>
            <a:endParaRPr lang="ru-RU" b="1" dirty="0"/>
          </a:p>
          <a:p>
            <a:pPr>
              <a:buNone/>
            </a:pPr>
            <a:r>
              <a:rPr lang="en-US" dirty="0"/>
              <a:t>JDK</a:t>
            </a:r>
            <a:r>
              <a:rPr lang="x-none" dirty="0"/>
              <a:t> </a:t>
            </a:r>
            <a:r>
              <a:rPr lang="x-none" dirty="0" smtClean="0"/>
              <a:t>1.</a:t>
            </a:r>
            <a:r>
              <a:rPr lang="en-US" dirty="0" smtClean="0"/>
              <a:t>8</a:t>
            </a:r>
            <a:r>
              <a:rPr lang="x-none" dirty="0" smtClean="0"/>
              <a:t>:</a:t>
            </a:r>
            <a:r>
              <a:rPr lang="x-none" b="1" dirty="0" smtClean="0"/>
              <a:t> </a:t>
            </a:r>
            <a:r>
              <a:rPr lang="x-none" b="1" dirty="0"/>
              <a:t>(</a:t>
            </a:r>
            <a:r>
              <a:rPr lang="en-US" b="1" dirty="0"/>
              <a:t>Java Development Kit</a:t>
            </a:r>
            <a:r>
              <a:rPr lang="x-none" b="1" dirty="0"/>
              <a:t>) – </a:t>
            </a:r>
            <a:r>
              <a:rPr lang="x-none" dirty="0"/>
              <a:t>полный пакет для разработки и выполнения </a:t>
            </a:r>
            <a:r>
              <a:rPr lang="x-none" dirty="0" smtClean="0"/>
              <a:t>приложений</a:t>
            </a:r>
            <a:r>
              <a:rPr lang="ru-RU" dirty="0" smtClean="0"/>
              <a:t>.</a:t>
            </a:r>
            <a:endParaRPr lang="ru-RU" b="1" dirty="0"/>
          </a:p>
          <a:p>
            <a:r>
              <a:rPr lang="ru-RU" b="1" dirty="0" err="1" smtClean="0"/>
              <a:t>Java</a:t>
            </a:r>
            <a:r>
              <a:rPr lang="ru-RU" b="1" dirty="0" smtClean="0"/>
              <a:t> </a:t>
            </a:r>
            <a:r>
              <a:rPr lang="ru-RU" b="1" dirty="0" err="1"/>
              <a:t>Runtime</a:t>
            </a:r>
            <a:r>
              <a:rPr lang="ru-RU" b="1" dirty="0"/>
              <a:t> </a:t>
            </a:r>
            <a:r>
              <a:rPr lang="ru-RU" b="1" dirty="0" err="1" smtClean="0"/>
              <a:t>Environment</a:t>
            </a:r>
            <a:r>
              <a:rPr lang="ru-RU" b="1" dirty="0" smtClean="0"/>
              <a:t>  </a:t>
            </a:r>
            <a:r>
              <a:rPr lang="ru-RU" dirty="0" smtClean="0"/>
              <a:t>JRE </a:t>
            </a:r>
            <a:r>
              <a:rPr lang="en-US" dirty="0" smtClean="0"/>
              <a:t>8</a:t>
            </a:r>
            <a:r>
              <a:rPr lang="ru-RU" b="1" dirty="0" smtClean="0"/>
              <a:t> </a:t>
            </a:r>
            <a:r>
              <a:rPr lang="ru-RU" b="1" dirty="0"/>
              <a:t>- </a:t>
            </a:r>
            <a:r>
              <a:rPr lang="ru-RU" dirty="0"/>
              <a:t>не содержит компиляторы, отладчики и другие средства разработки.</a:t>
            </a:r>
          </a:p>
          <a:p>
            <a:r>
              <a:rPr lang="en-US" b="1" dirty="0"/>
              <a:t>Java Platform</a:t>
            </a:r>
            <a:r>
              <a:rPr lang="ru-RU" b="1" dirty="0"/>
              <a:t>, </a:t>
            </a:r>
            <a:r>
              <a:rPr lang="en-US" b="1" dirty="0"/>
              <a:t>Enterprise Edition</a:t>
            </a:r>
            <a:r>
              <a:rPr lang="ru-RU" b="1" dirty="0"/>
              <a:t> 7 (</a:t>
            </a:r>
            <a:r>
              <a:rPr lang="en-US" b="1" dirty="0"/>
              <a:t>Java EE</a:t>
            </a:r>
            <a:r>
              <a:rPr lang="ru-RU" b="1" dirty="0"/>
              <a:t> </a:t>
            </a:r>
            <a:r>
              <a:rPr lang="en-US" b="1" dirty="0" smtClean="0"/>
              <a:t>8</a:t>
            </a:r>
            <a:r>
              <a:rPr lang="ru-RU" b="1" dirty="0" smtClean="0"/>
              <a:t>) </a:t>
            </a:r>
            <a:r>
              <a:rPr lang="ru-RU" dirty="0"/>
              <a:t>- используется в серверах для программирования облачных </a:t>
            </a:r>
            <a:r>
              <a:rPr lang="ru-RU" dirty="0" smtClean="0"/>
              <a:t>вычислений.</a:t>
            </a:r>
            <a:endParaRPr lang="ru-RU" dirty="0"/>
          </a:p>
          <a:p>
            <a:r>
              <a:rPr lang="en-US" b="1" dirty="0"/>
              <a:t>Java Platform, Micro Edition (Java ME) </a:t>
            </a:r>
            <a:r>
              <a:rPr lang="en-US" dirty="0"/>
              <a:t>– </a:t>
            </a:r>
            <a:r>
              <a:rPr lang="en-US" dirty="0" err="1"/>
              <a:t>используется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программирования</a:t>
            </a:r>
            <a:r>
              <a:rPr lang="en-US" dirty="0"/>
              <a:t> </a:t>
            </a:r>
            <a:r>
              <a:rPr lang="en-US" dirty="0" err="1"/>
              <a:t>сотовых</a:t>
            </a:r>
            <a:r>
              <a:rPr lang="en-US" dirty="0"/>
              <a:t> </a:t>
            </a:r>
            <a:r>
              <a:rPr lang="en-US" dirty="0" err="1"/>
              <a:t>телефонов</a:t>
            </a:r>
            <a:r>
              <a:rPr lang="en-US" dirty="0"/>
              <a:t>, </a:t>
            </a:r>
            <a:r>
              <a:rPr lang="en-US" dirty="0" err="1"/>
              <a:t>карманных</a:t>
            </a:r>
            <a:r>
              <a:rPr lang="en-US" dirty="0"/>
              <a:t> </a:t>
            </a:r>
            <a:r>
              <a:rPr lang="en-US" dirty="0" err="1"/>
              <a:t>персональных</a:t>
            </a:r>
            <a:r>
              <a:rPr lang="en-US" dirty="0"/>
              <a:t> </a:t>
            </a:r>
            <a:r>
              <a:rPr lang="en-US" dirty="0" err="1" smtClean="0"/>
              <a:t>компьютеров</a:t>
            </a:r>
            <a:r>
              <a:rPr lang="ru-RU" dirty="0" smtClean="0"/>
              <a:t>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x-none" smtClean="0"/>
              <a:t>Интегрированные </a:t>
            </a:r>
            <a:r>
              <a:rPr lang="x-none"/>
              <a:t>среды Java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Eclipse Java EE IDE for Web Developers (Version: Juno Release)</a:t>
            </a:r>
            <a:endParaRPr lang="ru-RU" dirty="0"/>
          </a:p>
          <a:p>
            <a:pPr lvl="0"/>
            <a:r>
              <a:rPr lang="en-US" dirty="0"/>
              <a:t>Java Workshop </a:t>
            </a:r>
            <a:r>
              <a:rPr lang="en-US" dirty="0" err="1"/>
              <a:t>фирмы</a:t>
            </a:r>
            <a:r>
              <a:rPr lang="en-US" dirty="0"/>
              <a:t> SUN Microsystems</a:t>
            </a:r>
            <a:endParaRPr lang="ru-RU" dirty="0"/>
          </a:p>
          <a:p>
            <a:pPr lvl="0"/>
            <a:r>
              <a:rPr lang="en-US" dirty="0" err="1"/>
              <a:t>JBuilder</a:t>
            </a:r>
            <a:r>
              <a:rPr lang="en-US" dirty="0"/>
              <a:t> </a:t>
            </a:r>
            <a:r>
              <a:rPr lang="en-US" dirty="0" err="1"/>
              <a:t>фирмы</a:t>
            </a:r>
            <a:r>
              <a:rPr lang="en-US" dirty="0"/>
              <a:t> </a:t>
            </a:r>
            <a:r>
              <a:rPr lang="en-US" dirty="0" err="1"/>
              <a:t>Inprise</a:t>
            </a:r>
            <a:r>
              <a:rPr lang="en-US" dirty="0"/>
              <a:t>, </a:t>
            </a:r>
            <a:endParaRPr lang="ru-RU" dirty="0"/>
          </a:p>
          <a:p>
            <a:pPr lvl="0"/>
            <a:r>
              <a:rPr lang="en-US" dirty="0"/>
              <a:t>Visual Age for Java </a:t>
            </a:r>
            <a:r>
              <a:rPr lang="en-US" dirty="0" err="1"/>
              <a:t>фирмы</a:t>
            </a:r>
            <a:r>
              <a:rPr lang="en-US" dirty="0"/>
              <a:t> IBM</a:t>
            </a:r>
            <a:endParaRPr lang="ru-RU" dirty="0"/>
          </a:p>
          <a:p>
            <a:pPr lvl="0"/>
            <a:r>
              <a:rPr lang="en-GB" dirty="0" err="1"/>
              <a:t>NetBeans</a:t>
            </a:r>
            <a:r>
              <a:rPr lang="en-GB" dirty="0"/>
              <a:t> IDE </a:t>
            </a:r>
            <a:r>
              <a:rPr lang="ru-RU" dirty="0"/>
              <a:t>фирмы </a:t>
            </a:r>
            <a:r>
              <a:rPr lang="en-GB" dirty="0" smtClean="0"/>
              <a:t>Sun</a:t>
            </a:r>
            <a:endParaRPr lang="ru-RU" dirty="0" smtClean="0"/>
          </a:p>
          <a:p>
            <a:pPr lvl="0"/>
            <a:r>
              <a:rPr lang="en-GB" dirty="0" smtClean="0"/>
              <a:t>IDEA </a:t>
            </a:r>
            <a:r>
              <a:rPr lang="ru-RU" dirty="0" smtClean="0"/>
              <a:t>фирмы </a:t>
            </a:r>
            <a:r>
              <a:rPr lang="en-GB" dirty="0" err="1" smtClean="0"/>
              <a:t>JetBrains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Интерпретатор языка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8136904" cy="177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89040"/>
            <a:ext cx="842493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47664" y="148478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Разработка и выполнение  С приложения:</a:t>
            </a:r>
            <a:endParaRPr lang="ru-RU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7504" y="260648"/>
          <a:ext cx="8856985" cy="6526059"/>
        </p:xfrm>
        <a:graphic>
          <a:graphicData uri="http://schemas.openxmlformats.org/drawingml/2006/table">
            <a:tbl>
              <a:tblPr/>
              <a:tblGrid>
                <a:gridCol w="1872208"/>
                <a:gridCol w="3520711"/>
                <a:gridCol w="3353454"/>
                <a:gridCol w="110612"/>
              </a:tblGrid>
              <a:tr h="206872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Calibri"/>
                          <a:ea typeface="Times New Roman"/>
                          <a:cs typeface="Times New Roman"/>
                        </a:rPr>
                        <a:t>Сравнение</a:t>
                      </a:r>
                      <a:r>
                        <a:rPr lang="ru-RU" sz="1800" b="1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baseline="0" dirty="0" smtClean="0">
                          <a:latin typeface="Calibri"/>
                          <a:ea typeface="Times New Roman"/>
                          <a:cs typeface="Times New Roman"/>
                        </a:rPr>
                        <a:t>Java </a:t>
                      </a:r>
                      <a:r>
                        <a:rPr lang="ru-RU" sz="1800" b="1" baseline="0" dirty="0" smtClean="0">
                          <a:latin typeface="Calibri"/>
                          <a:ea typeface="Times New Roman"/>
                          <a:cs typeface="Times New Roman"/>
                        </a:rPr>
                        <a:t>и </a:t>
                      </a:r>
                      <a:r>
                        <a:rPr lang="en-US" sz="1800" b="1" baseline="0" dirty="0" smtClean="0">
                          <a:latin typeface="Calibri"/>
                          <a:ea typeface="Times New Roman"/>
                          <a:cs typeface="Times New Roman"/>
                        </a:rPr>
                        <a:t>C++</a:t>
                      </a:r>
                      <a:endParaRPr lang="ru-RU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1100" b="1">
                          <a:latin typeface="Calibri"/>
                          <a:ea typeface="Times New Roman"/>
                          <a:cs typeface="Times New Roman"/>
                        </a:rPr>
                        <a:t>Критерии сравнения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1100" b="1">
                          <a:latin typeface="Calibri"/>
                          <a:ea typeface="Times New Roman"/>
                          <a:cs typeface="Times New Roman"/>
                        </a:rPr>
                        <a:t>Язык Java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1100" b="1">
                          <a:latin typeface="Calibri"/>
                          <a:ea typeface="Times New Roman"/>
                          <a:cs typeface="Times New Roman"/>
                        </a:rPr>
                        <a:t>Язык С++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604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1100" b="1">
                          <a:latin typeface="Calibri"/>
                          <a:ea typeface="Times New Roman"/>
                          <a:cs typeface="Times New Roman"/>
                        </a:rPr>
                        <a:t>Глобальные переменные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Нельзя объявить глобальную переменную,не принадлежащую ни одному из классов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Объявляется тип глобальной переменной, которая потом может использоваться во всем теле программы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604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1100" b="1">
                          <a:latin typeface="Calibri"/>
                          <a:ea typeface="Times New Roman"/>
                          <a:cs typeface="Times New Roman"/>
                        </a:rPr>
                        <a:t>Оператор goto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Не существует оператора goto, вместо него используется обработка исключительных ситуаций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Goto используется для выхода из циклов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604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1100" b="1">
                          <a:latin typeface="Calibri"/>
                          <a:ea typeface="Times New Roman"/>
                          <a:cs typeface="Times New Roman"/>
                        </a:rPr>
                        <a:t>Указатели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Нельзя работать с указателями и обращаться к произвольному адресу памяти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Активно используется, как мощный инструмент для работы с массивами,функциями,переменными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17957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1100" b="1" dirty="0">
                          <a:latin typeface="Calibri"/>
                          <a:ea typeface="Times New Roman"/>
                          <a:cs typeface="Times New Roman"/>
                        </a:rPr>
                        <a:t>Классы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Класс не является объектом языка, а только определяет составные части объекта.Аналогично С++ осуществляется инициализация,доступ к элементу класса, существуют конструкторы. Но класс не содержит служебных слов:union,struct.Нет указателей на объекты классов. Существуют ограничители доступа:private,protected.Существует поцедура наследования,аналогичная C++. 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Существуют более узкие типы:union,struct.Указатель на объект класса позволяет вызывать принадлежащие классу функции.Существуют ограничители доступа и процедуры наследования.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626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1100" b="1">
                          <a:latin typeface="Calibri"/>
                          <a:ea typeface="Times New Roman"/>
                          <a:cs typeface="Times New Roman"/>
                        </a:rPr>
                        <a:t>Выделение памяти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Java автоматически выделяет и очищает ненужную память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Существуют операторы new и delete, программисту необходимо внимательно следить за выделением памяти и удалять выделенную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40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1100" b="1">
                          <a:latin typeface="Calibri"/>
                          <a:ea typeface="Times New Roman"/>
                          <a:cs typeface="Times New Roman"/>
                        </a:rPr>
                        <a:t>Приведение типов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В Java реализован механизм проверки совместимости типов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Мощный механизм, позволяющий изменять тип указателей, но нет проверки на совместимость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604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1100" b="1">
                          <a:latin typeface="Calibri"/>
                          <a:ea typeface="Times New Roman"/>
                          <a:cs typeface="Times New Roman"/>
                        </a:rPr>
                        <a:t>Препроцессорная обработка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Отсутствует препроцессорная обработка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Существует препроцессорная обработка, позволяющая создавать условия на этапе выполнения программы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  <a:tr h="604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1100" b="1">
                          <a:latin typeface="Calibri"/>
                          <a:ea typeface="Times New Roman"/>
                          <a:cs typeface="Times New Roman"/>
                        </a:rPr>
                        <a:t>Файлы заголовков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Отсутствуют файлы заголовков</a:t>
                      </a: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Times New Roman"/>
                        </a:rPr>
                        <a:t>Есть поддержка файлов заголовков, позволяющая создавать собственные модули классов, функций </a:t>
                      </a:r>
                      <a:r>
                        <a:rPr lang="ru-RU" sz="1100" dirty="0" err="1">
                          <a:latin typeface="Calibri"/>
                          <a:ea typeface="Calibri"/>
                          <a:cs typeface="Times New Roman"/>
                        </a:rPr>
                        <a:t>и.т.д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375" marR="4375" marT="4375" marB="437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Распределение памяти в </a:t>
            </a:r>
            <a:r>
              <a:rPr lang="en-US" dirty="0" smtClean="0"/>
              <a:t>Java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 descr="AlgoritmDataStructJava_image0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2736"/>
            <a:ext cx="727280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683568" y="3645024"/>
            <a:ext cx="698477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5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Основные фазы работы с памятью</a:t>
            </a:r>
            <a:endParaRPr lang="ru-RU" sz="900" dirty="0" smtClean="0">
              <a:solidFill>
                <a:prstClr val="black"/>
              </a:solidFill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• Автоматическое выделение памяти для объектов</a:t>
            </a:r>
            <a:endParaRPr lang="ru-RU" sz="900" dirty="0" smtClean="0">
              <a:solidFill>
                <a:prstClr val="black"/>
              </a:solidFill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• Инициализация памяти</a:t>
            </a:r>
            <a:endParaRPr lang="ru-RU" sz="900" dirty="0" smtClean="0">
              <a:solidFill>
                <a:prstClr val="black"/>
              </a:solidFill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• Использование памяти</a:t>
            </a:r>
            <a:endParaRPr lang="ru-RU" sz="900" dirty="0" smtClean="0">
              <a:solidFill>
                <a:prstClr val="black"/>
              </a:solidFill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• Автоматическое освобождение памяти</a:t>
            </a:r>
            <a:endParaRPr lang="ru-RU" sz="900" dirty="0" smtClean="0">
              <a:solidFill>
                <a:prstClr val="black"/>
              </a:solidFill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•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Повторное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использование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памяти</a:t>
            </a:r>
            <a:endParaRPr lang="ru-RU" dirty="0" smtClean="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программы на языке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78539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err="1"/>
              <a:t>package</a:t>
            </a:r>
            <a:r>
              <a:rPr lang="ru-RU" dirty="0"/>
              <a:t> &lt;</a:t>
            </a:r>
            <a:r>
              <a:rPr lang="ru-RU" dirty="0" err="1"/>
              <a:t>имя-пакета</a:t>
            </a:r>
            <a:r>
              <a:rPr lang="ru-RU" dirty="0"/>
              <a:t>&gt;;</a:t>
            </a:r>
          </a:p>
          <a:p>
            <a:pPr>
              <a:buNone/>
            </a:pPr>
            <a:r>
              <a:rPr lang="ru-RU" dirty="0" err="1"/>
              <a:t>import</a:t>
            </a:r>
            <a:r>
              <a:rPr lang="ru-RU" dirty="0"/>
              <a:t> &lt;имя-пакета1&gt;.&lt;имя-пакета2&gt;.&lt;</a:t>
            </a:r>
            <a:r>
              <a:rPr lang="ru-RU" dirty="0" err="1"/>
              <a:t>имя-класса</a:t>
            </a:r>
            <a:r>
              <a:rPr lang="ru-RU" dirty="0"/>
              <a:t>&gt;;</a:t>
            </a:r>
          </a:p>
          <a:p>
            <a:pPr>
              <a:buNone/>
            </a:pPr>
            <a:r>
              <a:rPr lang="ru-RU" dirty="0" err="1"/>
              <a:t>import</a:t>
            </a:r>
            <a:r>
              <a:rPr lang="ru-RU" dirty="0"/>
              <a:t> &lt;</a:t>
            </a:r>
            <a:r>
              <a:rPr lang="ru-RU" dirty="0" err="1"/>
              <a:t>имя-пакета</a:t>
            </a:r>
            <a:r>
              <a:rPr lang="ru-RU" dirty="0"/>
              <a:t>&gt;.*;</a:t>
            </a:r>
          </a:p>
          <a:p>
            <a:pPr>
              <a:buNone/>
            </a:pP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имя-программы</a:t>
            </a:r>
            <a:r>
              <a:rPr lang="ru-RU" dirty="0"/>
              <a:t>&gt; {</a:t>
            </a:r>
          </a:p>
          <a:p>
            <a:pPr>
              <a:buNone/>
            </a:pPr>
            <a:r>
              <a:rPr lang="ru-RU" dirty="0"/>
              <a:t>. . .</a:t>
            </a:r>
          </a:p>
          <a:p>
            <a:pPr>
              <a:buNone/>
            </a:pPr>
            <a:r>
              <a:rPr lang="ru-RU" dirty="0"/>
              <a:t> 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 (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argv</a:t>
            </a:r>
            <a:r>
              <a:rPr lang="ru-RU" dirty="0"/>
              <a:t>[]) {</a:t>
            </a:r>
          </a:p>
          <a:p>
            <a:pPr>
              <a:buNone/>
            </a:pPr>
            <a:r>
              <a:rPr lang="ru-RU" dirty="0"/>
              <a:t>    . . .</a:t>
            </a:r>
          </a:p>
          <a:p>
            <a:pPr>
              <a:buNone/>
            </a:pPr>
            <a:r>
              <a:rPr lang="ru-RU" dirty="0"/>
              <a:t>    };</a:t>
            </a:r>
          </a:p>
          <a:p>
            <a:pPr>
              <a:buNone/>
            </a:pPr>
            <a:r>
              <a:rPr lang="ru-RU" dirty="0"/>
              <a:t>  }</a:t>
            </a:r>
          </a:p>
          <a:p>
            <a:pPr>
              <a:buNone/>
            </a:pPr>
            <a:r>
              <a:rPr lang="ru-RU" dirty="0" smtClean="0"/>
              <a:t>Файл, в котором находится исходный код программы должен иметь имя, совпадающее с названием класса</a:t>
            </a:r>
            <a:r>
              <a:rPr lang="en-US" dirty="0" smtClean="0"/>
              <a:t> (</a:t>
            </a:r>
            <a:r>
              <a:rPr lang="ru-RU" dirty="0" err="1" smtClean="0"/>
              <a:t>имя-программы</a:t>
            </a:r>
            <a:r>
              <a:rPr lang="ru-RU" dirty="0" smtClean="0"/>
              <a:t>.</a:t>
            </a:r>
            <a:r>
              <a:rPr lang="en-US" dirty="0" smtClean="0"/>
              <a:t>java)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Пакеты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3096344"/>
          </a:xfrm>
        </p:spPr>
        <p:txBody>
          <a:bodyPr>
            <a:normAutofit fontScale="55000" lnSpcReduction="20000"/>
          </a:bodyPr>
          <a:lstStyle/>
          <a:p>
            <a:pPr marL="0">
              <a:buNone/>
            </a:pPr>
            <a:r>
              <a:rPr lang="ru-RU" dirty="0" smtClean="0"/>
              <a:t>Пакет создает иерархическое пространство имен и служит для хранения классов. Пакеты располагаются в директориях. Каждый пакет имеет имя, совпадающее с именем директории. </a:t>
            </a:r>
            <a:endParaRPr lang="en-US" dirty="0" smtClean="0"/>
          </a:p>
          <a:p>
            <a:pPr marL="0">
              <a:buNone/>
            </a:pPr>
            <a:r>
              <a:rPr lang="ru-RU" dirty="0" smtClean="0"/>
              <a:t>Для включения </a:t>
            </a:r>
            <a:r>
              <a:rPr lang="ru-RU" dirty="0"/>
              <a:t>класса в пакет используется оператор </a:t>
            </a:r>
          </a:p>
          <a:p>
            <a:pPr marL="0">
              <a:buNone/>
            </a:pPr>
            <a:r>
              <a:rPr lang="ru-RU" dirty="0" err="1"/>
              <a:t>package</a:t>
            </a:r>
            <a:r>
              <a:rPr lang="ru-RU" dirty="0"/>
              <a:t> </a:t>
            </a:r>
            <a:r>
              <a:rPr lang="ru-RU" i="1" dirty="0"/>
              <a:t>&lt;</a:t>
            </a:r>
            <a:r>
              <a:rPr lang="ru-RU" i="1" dirty="0" err="1"/>
              <a:t>имя-пакета</a:t>
            </a:r>
            <a:r>
              <a:rPr lang="ru-RU" i="1" dirty="0"/>
              <a:t>&gt;</a:t>
            </a:r>
            <a:r>
              <a:rPr lang="ru-RU" dirty="0"/>
              <a:t> </a:t>
            </a:r>
            <a:r>
              <a:rPr lang="ru-RU" dirty="0" smtClean="0"/>
              <a:t>;</a:t>
            </a:r>
            <a:endParaRPr lang="en-US" dirty="0" smtClean="0"/>
          </a:p>
          <a:p>
            <a:pPr marL="0">
              <a:buNone/>
            </a:pPr>
            <a:r>
              <a:rPr lang="ru-RU" dirty="0" smtClean="0"/>
              <a:t>Для получения доступа к классу, размещенном в другом пакете используется оператор</a:t>
            </a:r>
          </a:p>
          <a:p>
            <a:pPr marL="0">
              <a:buNone/>
            </a:pPr>
            <a:r>
              <a:rPr lang="ru-RU" dirty="0" err="1" smtClean="0"/>
              <a:t>import</a:t>
            </a:r>
            <a:r>
              <a:rPr lang="ru-RU" dirty="0" smtClean="0"/>
              <a:t> &lt;</a:t>
            </a:r>
            <a:r>
              <a:rPr lang="ru-RU" dirty="0" err="1" smtClean="0"/>
              <a:t>имя-пакета</a:t>
            </a:r>
            <a:r>
              <a:rPr lang="ru-RU" dirty="0" smtClean="0"/>
              <a:t>. класс. метод или компонент&gt;</a:t>
            </a:r>
          </a:p>
          <a:p>
            <a:pPr marL="0">
              <a:buNone/>
            </a:pPr>
            <a:r>
              <a:rPr lang="en-US" dirty="0" err="1" smtClean="0"/>
              <a:t>i</a:t>
            </a:r>
            <a:r>
              <a:rPr lang="ru-RU" dirty="0" err="1" smtClean="0"/>
              <a:t>mport</a:t>
            </a:r>
            <a:r>
              <a:rPr lang="ru-RU" dirty="0" smtClean="0"/>
              <a:t>  </a:t>
            </a:r>
            <a:r>
              <a:rPr lang="en-US" dirty="0" smtClean="0"/>
              <a:t>static </a:t>
            </a:r>
            <a:r>
              <a:rPr lang="ru-RU" dirty="0" smtClean="0"/>
              <a:t>&lt;</a:t>
            </a:r>
            <a:r>
              <a:rPr lang="ru-RU" dirty="0" err="1" smtClean="0"/>
              <a:t>имя-пакета</a:t>
            </a:r>
            <a:r>
              <a:rPr lang="ru-RU" dirty="0" smtClean="0"/>
              <a:t> . класс. метод или компонент &gt;</a:t>
            </a:r>
            <a:endParaRPr lang="ru-RU" dirty="0"/>
          </a:p>
          <a:p>
            <a:pPr marL="0">
              <a:buNone/>
            </a:pPr>
            <a:r>
              <a:rPr lang="ru-RU" dirty="0" smtClean="0"/>
              <a:t>Стандартные пакеты:</a:t>
            </a:r>
            <a:endParaRPr lang="en-US" dirty="0" smtClean="0"/>
          </a:p>
          <a:p>
            <a:pPr marL="0">
              <a:buNone/>
            </a:pPr>
            <a:r>
              <a:rPr lang="en-US" dirty="0" err="1" smtClean="0"/>
              <a:t>java.lang</a:t>
            </a:r>
            <a:r>
              <a:rPr lang="en-US" dirty="0" smtClean="0"/>
              <a:t>.*; </a:t>
            </a:r>
            <a:r>
              <a:rPr lang="en-US" dirty="0" err="1" smtClean="0"/>
              <a:t>java.lang.String</a:t>
            </a:r>
            <a:r>
              <a:rPr lang="en-US" dirty="0" smtClean="0"/>
              <a:t>; java.awt</a:t>
            </a:r>
            <a:r>
              <a:rPr lang="ru-RU" dirty="0" smtClean="0"/>
              <a:t>, </a:t>
            </a:r>
            <a:r>
              <a:rPr lang="ru-RU" dirty="0" err="1" smtClean="0"/>
              <a:t>java.net</a:t>
            </a:r>
            <a:r>
              <a:rPr lang="ru-RU" dirty="0" smtClean="0"/>
              <a:t>, </a:t>
            </a:r>
            <a:r>
              <a:rPr lang="ru-RU" dirty="0" err="1" smtClean="0"/>
              <a:t>java.io</a:t>
            </a:r>
            <a:r>
              <a:rPr lang="ru-RU" dirty="0" smtClean="0"/>
              <a:t>, </a:t>
            </a:r>
            <a:r>
              <a:rPr lang="ru-RU" dirty="0" err="1" smtClean="0"/>
              <a:t>javax.swing</a:t>
            </a:r>
            <a:r>
              <a:rPr lang="ru-RU" dirty="0" smtClean="0"/>
              <a:t>, </a:t>
            </a:r>
            <a:r>
              <a:rPr lang="ru-RU" dirty="0" err="1" smtClean="0"/>
              <a:t>java.util</a:t>
            </a:r>
            <a:endParaRPr lang="ru-RU" dirty="0"/>
          </a:p>
        </p:txBody>
      </p:sp>
      <p:pic>
        <p:nvPicPr>
          <p:cNvPr id="6146" name="Picture 2" descr="http://src-code.net/img/internet_Java_image2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149080"/>
            <a:ext cx="5040560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Jar </a:t>
            </a:r>
            <a:r>
              <a:rPr lang="ru-RU" dirty="0" smtClean="0"/>
              <a:t>архивы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JAR-файл представляет собой обычный ZIP-файл с некоторыми дополнениями (файл </a:t>
            </a:r>
            <a:r>
              <a:rPr lang="en-US" dirty="0" smtClean="0"/>
              <a:t>MANIFEST.MF</a:t>
            </a:r>
            <a:r>
              <a:rPr lang="ru-RU" dirty="0" smtClean="0"/>
              <a:t>- описание архива и точки входа)</a:t>
            </a:r>
          </a:p>
          <a:p>
            <a:pPr>
              <a:buNone/>
            </a:pPr>
            <a:r>
              <a:rPr lang="ru-RU" dirty="0" smtClean="0"/>
              <a:t>Преимущества: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Повышение эффективности загрузки. Вместо нескольких файлов отдельных классов загружается единственный файл JAR-архива.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Улучшенное хранилище файлов, так как файлы классов хранятся в одном сжатом файле архива.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Повышение защищённости. В JAR-файл можно поместить цифровую подпись.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Независимость от платформы.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Можно хранить различные типы файлов (классы, текстовые, картинки, бинарные)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Jar-архивы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Jar-архивы хранят файлы с </a:t>
            </a:r>
            <a:r>
              <a:rPr lang="ru-RU" smtClean="0"/>
              <a:t>классами и создаются </a:t>
            </a:r>
            <a:r>
              <a:rPr lang="ru-RU" dirty="0" smtClean="0"/>
              <a:t>с помощью классов пакета </a:t>
            </a:r>
            <a:r>
              <a:rPr lang="ru-RU" dirty="0" err="1" smtClean="0"/>
              <a:t>java.util.jar</a:t>
            </a:r>
            <a:r>
              <a:rPr lang="ru-RU" dirty="0" smtClean="0"/>
              <a:t> или с помощью утилиты командной строки </a:t>
            </a:r>
            <a:r>
              <a:rPr lang="ru-RU" dirty="0" err="1" smtClean="0"/>
              <a:t>jar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smtClean="0"/>
              <a:t>jar {</a:t>
            </a:r>
            <a:r>
              <a:rPr lang="en-US" dirty="0" err="1" smtClean="0"/>
              <a:t>ctxu</a:t>
            </a:r>
            <a:r>
              <a:rPr lang="en-US" dirty="0" smtClean="0"/>
              <a:t>}[</a:t>
            </a:r>
            <a:r>
              <a:rPr lang="en-US" dirty="0" err="1" smtClean="0"/>
              <a:t>vfmOM</a:t>
            </a:r>
            <a:r>
              <a:rPr lang="en-US" dirty="0" smtClean="0"/>
              <a:t>] [jar-file] [manifest-file] [-C dir] files…</a:t>
            </a:r>
          </a:p>
          <a:p>
            <a:pPr lvl="0"/>
            <a:r>
              <a:rPr lang="en-GB" b="1" dirty="0" smtClean="0"/>
              <a:t>c</a:t>
            </a:r>
            <a:r>
              <a:rPr lang="ru-RU" dirty="0" smtClean="0"/>
              <a:t> – создать новый архив;</a:t>
            </a:r>
          </a:p>
          <a:p>
            <a:pPr lvl="0"/>
            <a:r>
              <a:rPr lang="en-US" b="1" dirty="0" smtClean="0"/>
              <a:t>t</a:t>
            </a:r>
            <a:r>
              <a:rPr lang="ru-RU" dirty="0" smtClean="0"/>
              <a:t> – вывести в стандартный вывод список содержимого архива;</a:t>
            </a:r>
          </a:p>
          <a:p>
            <a:pPr lvl="0"/>
            <a:r>
              <a:rPr lang="en-GB" b="1" dirty="0" smtClean="0"/>
              <a:t>x</a:t>
            </a:r>
            <a:r>
              <a:rPr lang="ru-RU" dirty="0" smtClean="0"/>
              <a:t> – извлечь из архива один или несколько файлов;</a:t>
            </a:r>
          </a:p>
          <a:p>
            <a:pPr lvl="0"/>
            <a:r>
              <a:rPr lang="en-US" b="1" dirty="0" smtClean="0"/>
              <a:t>u</a:t>
            </a:r>
            <a:r>
              <a:rPr lang="ru-RU" dirty="0" smtClean="0"/>
              <a:t> – обновить архив, заменив или добавив один или несколько файлов.</a:t>
            </a:r>
            <a:endParaRPr lang="en-GB" dirty="0" smtClean="0"/>
          </a:p>
          <a:p>
            <a:pPr lvl="0"/>
            <a:r>
              <a:rPr lang="en-US" b="1" dirty="0" smtClean="0"/>
              <a:t>v</a:t>
            </a:r>
            <a:r>
              <a:rPr lang="ru-RU" dirty="0" smtClean="0"/>
              <a:t> – выводить сообщения о процессе работы с архивом в стандартный вывод;</a:t>
            </a:r>
          </a:p>
          <a:p>
            <a:pPr lvl="0"/>
            <a:r>
              <a:rPr lang="en-US" b="1" dirty="0" smtClean="0"/>
              <a:t>f</a:t>
            </a:r>
            <a:r>
              <a:rPr lang="ru-RU" dirty="0" smtClean="0"/>
              <a:t> – записанный далее параметр </a:t>
            </a:r>
            <a:r>
              <a:rPr lang="ru-RU" dirty="0" err="1" smtClean="0"/>
              <a:t>jar-file</a:t>
            </a:r>
            <a:r>
              <a:rPr lang="ru-RU" dirty="0" smtClean="0"/>
              <a:t> показывает имя архивного файла;</a:t>
            </a:r>
          </a:p>
          <a:p>
            <a:pPr lvl="0"/>
            <a:r>
              <a:rPr lang="en-US" b="1" dirty="0" smtClean="0"/>
              <a:t>m</a:t>
            </a:r>
            <a:r>
              <a:rPr lang="ru-RU" dirty="0" smtClean="0"/>
              <a:t> – записанный далее параметр </a:t>
            </a:r>
            <a:r>
              <a:rPr lang="ru-RU" dirty="0" err="1" smtClean="0"/>
              <a:t>manifest-file</a:t>
            </a:r>
            <a:r>
              <a:rPr lang="ru-RU" dirty="0" smtClean="0"/>
              <a:t> показывает имя файла описания;</a:t>
            </a:r>
          </a:p>
          <a:p>
            <a:pPr lvl="0"/>
            <a:r>
              <a:rPr lang="ru-RU" b="1" dirty="0" smtClean="0"/>
              <a:t>0</a:t>
            </a:r>
            <a:r>
              <a:rPr lang="ru-RU" dirty="0" smtClean="0"/>
              <a:t> (нуль) – не сжимать файлы, записывая их в архив;</a:t>
            </a:r>
          </a:p>
          <a:p>
            <a:pPr lvl="0"/>
            <a:r>
              <a:rPr lang="ru-RU" b="1" dirty="0" smtClean="0"/>
              <a:t>М</a:t>
            </a:r>
            <a:r>
              <a:rPr lang="ru-RU" dirty="0" smtClean="0"/>
              <a:t> – не создавать файл описания;</a:t>
            </a:r>
          </a:p>
          <a:p>
            <a:pPr lvl="0"/>
            <a:r>
              <a:rPr lang="en-US" dirty="0" smtClean="0"/>
              <a:t>-</a:t>
            </a:r>
            <a:r>
              <a:rPr lang="en-US" b="1" dirty="0" smtClean="0"/>
              <a:t>C</a:t>
            </a:r>
            <a:r>
              <a:rPr lang="en-US" dirty="0" smtClean="0"/>
              <a:t> dir</a:t>
            </a:r>
            <a:r>
              <a:rPr lang="ru-RU" dirty="0" smtClean="0"/>
              <a:t> – текущий каталог будет </a:t>
            </a:r>
            <a:r>
              <a:rPr lang="en-US" dirty="0" smtClean="0"/>
              <a:t>dir</a:t>
            </a:r>
            <a:endParaRPr lang="en-GB" dirty="0" smtClean="0"/>
          </a:p>
          <a:p>
            <a:pPr lvl="0">
              <a:buNone/>
            </a:pPr>
            <a:r>
              <a:rPr lang="en-US" dirty="0" smtClean="0"/>
              <a:t>jar </a:t>
            </a:r>
            <a:r>
              <a:rPr lang="en-US" dirty="0" err="1" smtClean="0"/>
              <a:t>cf</a:t>
            </a:r>
            <a:r>
              <a:rPr lang="en-US" dirty="0" smtClean="0"/>
              <a:t> archive.jar .class images/.gif </a:t>
            </a:r>
            <a:r>
              <a:rPr lang="ru-RU" dirty="0" smtClean="0"/>
              <a:t>в архив будут помещены из текущего каталога файлы с расширением </a:t>
            </a:r>
            <a:r>
              <a:rPr lang="en-US" dirty="0" smtClean="0"/>
              <a:t>class</a:t>
            </a:r>
            <a:r>
              <a:rPr lang="ru-RU" dirty="0" smtClean="0"/>
              <a:t> и файлы из подкаталога </a:t>
            </a:r>
            <a:r>
              <a:rPr lang="en-US" dirty="0" smtClean="0"/>
              <a:t>images</a:t>
            </a:r>
            <a:r>
              <a:rPr lang="ru-RU" dirty="0" smtClean="0"/>
              <a:t> с расширением </a:t>
            </a:r>
            <a:r>
              <a:rPr lang="en-US" dirty="0" smtClean="0"/>
              <a:t>gif</a:t>
            </a:r>
            <a:endParaRPr lang="en-GB" dirty="0" smtClean="0"/>
          </a:p>
          <a:p>
            <a:pPr lvl="0"/>
            <a:endParaRPr lang="ru-RU" dirty="0" smtClean="0"/>
          </a:p>
          <a:p>
            <a:pPr lvl="0"/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Создание и использование архивов </a:t>
            </a:r>
            <a:r>
              <a:rPr lang="ru-RU" sz="4000" dirty="0" err="1" smtClean="0"/>
              <a:t>Java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i="1" dirty="0" smtClean="0"/>
              <a:t>Создание архива</a:t>
            </a:r>
          </a:p>
          <a:p>
            <a:pPr>
              <a:buNone/>
            </a:pPr>
            <a:r>
              <a:rPr lang="ru-RU" dirty="0" err="1" smtClean="0"/>
              <a:t>jar</a:t>
            </a:r>
            <a:r>
              <a:rPr lang="ru-RU" dirty="0" smtClean="0"/>
              <a:t> </a:t>
            </a:r>
            <a:r>
              <a:rPr lang="ru-RU" dirty="0" err="1" smtClean="0"/>
              <a:t>cf</a:t>
            </a:r>
            <a:r>
              <a:rPr lang="en-US" dirty="0" smtClean="0"/>
              <a:t>e</a:t>
            </a:r>
            <a:r>
              <a:rPr lang="ru-RU" dirty="0" smtClean="0"/>
              <a:t> &lt;имя JAR-файла&gt; &lt;список входных файлов&gt;</a:t>
            </a:r>
            <a:r>
              <a:rPr lang="en-US" dirty="0" smtClean="0"/>
              <a:t>  &lt;</a:t>
            </a:r>
            <a:r>
              <a:rPr lang="ru-RU" dirty="0" smtClean="0"/>
              <a:t>имя точки входа</a:t>
            </a:r>
            <a:r>
              <a:rPr lang="en-US" dirty="0" smtClean="0"/>
              <a:t>&gt;.class</a:t>
            </a:r>
            <a:endParaRPr lang="ru-RU" dirty="0" smtClean="0"/>
          </a:p>
          <a:p>
            <a:pPr>
              <a:buNone/>
            </a:pPr>
            <a:r>
              <a:rPr lang="ru-RU" i="1" dirty="0" smtClean="0"/>
              <a:t>Добавление файлов в архив</a:t>
            </a:r>
          </a:p>
          <a:p>
            <a:pPr>
              <a:buNone/>
            </a:pPr>
            <a:r>
              <a:rPr lang="en-US" dirty="0" smtClean="0"/>
              <a:t>j</a:t>
            </a:r>
            <a:r>
              <a:rPr lang="ru-RU" dirty="0" err="1" smtClean="0"/>
              <a:t>ar</a:t>
            </a:r>
            <a:r>
              <a:rPr lang="ru-RU" dirty="0" smtClean="0"/>
              <a:t> </a:t>
            </a:r>
            <a:r>
              <a:rPr lang="en-US" dirty="0" smtClean="0"/>
              <a:t>u</a:t>
            </a:r>
            <a:r>
              <a:rPr lang="ru-RU" dirty="0" err="1" smtClean="0"/>
              <a:t>f</a:t>
            </a:r>
            <a:r>
              <a:rPr lang="ru-RU" dirty="0" smtClean="0"/>
              <a:t> &lt;имя JAR-файла&gt; &lt;список входных файлов&gt;</a:t>
            </a:r>
            <a:endParaRPr lang="en-US" dirty="0" smtClean="0"/>
          </a:p>
          <a:p>
            <a:pPr>
              <a:buNone/>
            </a:pPr>
            <a:r>
              <a:rPr lang="ru-RU" i="1" dirty="0" smtClean="0"/>
              <a:t>Вывод содержимого архива</a:t>
            </a:r>
          </a:p>
          <a:p>
            <a:pPr>
              <a:buNone/>
            </a:pPr>
            <a:r>
              <a:rPr lang="en-US" dirty="0" smtClean="0"/>
              <a:t>j</a:t>
            </a:r>
            <a:r>
              <a:rPr lang="ru-RU" dirty="0" err="1" smtClean="0"/>
              <a:t>ar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r>
              <a:rPr lang="ru-RU" dirty="0" err="1" smtClean="0"/>
              <a:t>f</a:t>
            </a:r>
            <a:r>
              <a:rPr lang="ru-RU" dirty="0" smtClean="0"/>
              <a:t> &lt;имя JAR-файла&gt;</a:t>
            </a:r>
          </a:p>
          <a:p>
            <a:pPr>
              <a:buNone/>
            </a:pPr>
            <a:r>
              <a:rPr lang="ru-RU" i="1" dirty="0" smtClean="0"/>
              <a:t>Распаковать архив</a:t>
            </a:r>
          </a:p>
          <a:p>
            <a:pPr>
              <a:buNone/>
            </a:pPr>
            <a:r>
              <a:rPr lang="en-US" dirty="0" smtClean="0"/>
              <a:t>j</a:t>
            </a:r>
            <a:r>
              <a:rPr lang="ru-RU" dirty="0" err="1" smtClean="0"/>
              <a:t>ar</a:t>
            </a:r>
            <a:r>
              <a:rPr lang="ru-RU" dirty="0" smtClean="0"/>
              <a:t> </a:t>
            </a:r>
            <a:r>
              <a:rPr lang="en-US" dirty="0" smtClean="0"/>
              <a:t>x</a:t>
            </a:r>
            <a:r>
              <a:rPr lang="ru-RU" dirty="0" err="1" smtClean="0"/>
              <a:t>f</a:t>
            </a:r>
            <a:r>
              <a:rPr lang="ru-RU" dirty="0" smtClean="0"/>
              <a:t> &lt;имя JAR-файла&gt;</a:t>
            </a:r>
          </a:p>
          <a:p>
            <a:pPr>
              <a:buNone/>
            </a:pPr>
            <a:r>
              <a:rPr lang="ru-RU" i="1" dirty="0" smtClean="0"/>
              <a:t>Запуск программы из архива</a:t>
            </a:r>
          </a:p>
          <a:p>
            <a:pPr>
              <a:buNone/>
            </a:pPr>
            <a:r>
              <a:rPr lang="en-US" dirty="0" smtClean="0"/>
              <a:t>java - j</a:t>
            </a:r>
            <a:r>
              <a:rPr lang="ru-RU" dirty="0" err="1" smtClean="0"/>
              <a:t>ar</a:t>
            </a:r>
            <a:r>
              <a:rPr lang="ru-RU" dirty="0" smtClean="0"/>
              <a:t> &lt;имя JAR-файла&gt;</a:t>
            </a:r>
          </a:p>
          <a:p>
            <a:pPr>
              <a:buNone/>
            </a:pPr>
            <a:r>
              <a:rPr lang="en-US" dirty="0" smtClean="0"/>
              <a:t>java – </a:t>
            </a:r>
            <a:r>
              <a:rPr lang="en-US" dirty="0" err="1" smtClean="0"/>
              <a:t>classpatch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&lt;имя JAR-файла&gt;</a:t>
            </a:r>
            <a:r>
              <a:rPr lang="en-US" dirty="0" smtClean="0"/>
              <a:t>  &lt;</a:t>
            </a:r>
            <a:r>
              <a:rPr lang="ru-RU" dirty="0" smtClean="0"/>
              <a:t>имя класса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Пакет </a:t>
            </a:r>
            <a:r>
              <a:rPr lang="en-US" dirty="0" err="1" smtClean="0"/>
              <a:t>java.util</a:t>
            </a:r>
            <a:r>
              <a:rPr lang="en-US" dirty="0" smtClean="0"/>
              <a:t> .jar</a:t>
            </a:r>
            <a:r>
              <a:rPr lang="ru-RU" dirty="0" smtClean="0"/>
              <a:t>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/>
              <a:t>Цели и задачи дисциплины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b="1" dirty="0"/>
              <a:t>Цель курса </a:t>
            </a:r>
            <a:r>
              <a:rPr lang="ru-RU" dirty="0"/>
              <a:t>- является изучение технологии объектно-ориентированного  проектирования программных систем и формирование практических навыков в области объектно-ориентированного программирования на языке </a:t>
            </a:r>
            <a:r>
              <a:rPr lang="en-GB" dirty="0"/>
              <a:t>Java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ru-RU" dirty="0"/>
              <a:t>В результате изучения дисциплины студенты должны:</a:t>
            </a:r>
          </a:p>
          <a:p>
            <a:pPr>
              <a:buNone/>
            </a:pPr>
            <a:r>
              <a:rPr lang="ru-RU" dirty="0"/>
              <a:t> </a:t>
            </a:r>
            <a:r>
              <a:rPr lang="ru-RU" b="1" dirty="0" smtClean="0"/>
              <a:t>Знать</a:t>
            </a:r>
            <a:r>
              <a:rPr lang="ru-RU" b="1" dirty="0"/>
              <a:t>:</a:t>
            </a:r>
            <a:endParaRPr lang="ru-RU" sz="2000" b="1" dirty="0"/>
          </a:p>
          <a:p>
            <a:pPr lvl="1">
              <a:buNone/>
            </a:pPr>
            <a:r>
              <a:rPr lang="ru-RU" dirty="0" smtClean="0"/>
              <a:t>- объектно-ориентированный </a:t>
            </a:r>
            <a:r>
              <a:rPr lang="ru-RU" dirty="0"/>
              <a:t>подход к проектированию программных систем и связанные с ним модели жизненного цикла программных продуктов;</a:t>
            </a:r>
            <a:endParaRPr lang="ru-RU" sz="1800" dirty="0"/>
          </a:p>
          <a:p>
            <a:pPr lvl="1">
              <a:buNone/>
            </a:pPr>
            <a:r>
              <a:rPr lang="ru-RU" dirty="0" smtClean="0"/>
              <a:t>- методы </a:t>
            </a:r>
            <a:r>
              <a:rPr lang="ru-RU" dirty="0"/>
              <a:t>и средства проектирования и разработки программ для решения прикладных и системных задач;  </a:t>
            </a:r>
            <a:endParaRPr lang="ru-RU" sz="1800" dirty="0"/>
          </a:p>
          <a:p>
            <a:pPr lvl="0">
              <a:buNone/>
            </a:pPr>
            <a:r>
              <a:rPr lang="ru-RU" b="1" dirty="0"/>
              <a:t>Уметь:</a:t>
            </a:r>
            <a:endParaRPr lang="ru-RU" sz="2000" b="1" dirty="0"/>
          </a:p>
          <a:p>
            <a:pPr lvl="1">
              <a:buNone/>
            </a:pPr>
            <a:r>
              <a:rPr lang="ru-RU" dirty="0"/>
              <a:t>проектировать программную систему на языке моделирования </a:t>
            </a:r>
            <a:r>
              <a:rPr lang="en-GB" dirty="0"/>
              <a:t>UML</a:t>
            </a:r>
            <a:endParaRPr lang="ru-RU" sz="1800" dirty="0"/>
          </a:p>
          <a:p>
            <a:pPr>
              <a:buNone/>
            </a:pPr>
            <a:r>
              <a:rPr lang="ru-RU" dirty="0"/>
              <a:t> </a:t>
            </a:r>
            <a:endParaRPr lang="ru-RU" sz="2000" dirty="0"/>
          </a:p>
          <a:p>
            <a:pPr lvl="0">
              <a:buNone/>
            </a:pPr>
            <a:r>
              <a:rPr lang="ru-RU" b="1" dirty="0" smtClean="0"/>
              <a:t>Владеть:</a:t>
            </a:r>
            <a:endParaRPr lang="ru-RU" sz="2000" b="1" dirty="0"/>
          </a:p>
          <a:p>
            <a:pPr lvl="1">
              <a:buNone/>
            </a:pPr>
            <a:r>
              <a:rPr lang="ru-RU" dirty="0"/>
              <a:t>практическими  навыками  самостоятельного  объектно-ориентированного программирования на языке </a:t>
            </a:r>
            <a:r>
              <a:rPr lang="en-GB" dirty="0"/>
              <a:t>Java</a:t>
            </a:r>
            <a:r>
              <a:rPr lang="ru-RU" dirty="0"/>
              <a:t> и документирования программ с применением современных инструментальных средств и интегрированных сред</a:t>
            </a:r>
            <a:r>
              <a:rPr lang="ru-RU" sz="1800" dirty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 в программе </a:t>
            </a:r>
            <a:r>
              <a:rPr lang="en-GB" dirty="0" smtClean="0"/>
              <a:t>Java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 smtClean="0"/>
              <a:t>В стиле языка C (от /* до */). </a:t>
            </a:r>
          </a:p>
          <a:p>
            <a:pPr lvl="0"/>
            <a:r>
              <a:rPr lang="ru-RU" dirty="0" smtClean="0"/>
              <a:t>В стиле языка C++ (от // до конца строки"\</a:t>
            </a:r>
            <a:r>
              <a:rPr lang="ru-RU" dirty="0" err="1" smtClean="0"/>
              <a:t>n</a:t>
            </a:r>
            <a:r>
              <a:rPr lang="ru-RU" dirty="0" smtClean="0"/>
              <a:t>"). </a:t>
            </a:r>
          </a:p>
          <a:p>
            <a:pPr lvl="0"/>
            <a:r>
              <a:rPr lang="ru-RU" dirty="0" smtClean="0"/>
              <a:t>Специальные комментарии "для документирования" (от /** до */), используемые программой </a:t>
            </a:r>
            <a:r>
              <a:rPr lang="ru-RU" dirty="0" err="1" smtClean="0"/>
              <a:t>javadoc</a:t>
            </a:r>
            <a:r>
              <a:rPr lang="ru-RU" dirty="0" smtClean="0"/>
              <a:t> для создания простой интерактивной документации из исходных файлов на языке </a:t>
            </a:r>
            <a:r>
              <a:rPr lang="ru-RU" dirty="0" err="1" smtClean="0"/>
              <a:t>Java</a:t>
            </a:r>
            <a:r>
              <a:rPr lang="ru-RU" dirty="0" smtClean="0"/>
              <a:t>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Пример консольного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GB" sz="4000" dirty="0" smtClean="0"/>
              <a:t>p</a:t>
            </a:r>
            <a:r>
              <a:rPr lang="en-US" sz="4000" dirty="0" err="1" smtClean="0"/>
              <a:t>ackage</a:t>
            </a:r>
            <a:r>
              <a:rPr lang="en-US" sz="4000" dirty="0" smtClean="0"/>
              <a:t> </a:t>
            </a:r>
            <a:r>
              <a:rPr lang="en-GB" sz="4000" dirty="0" err="1" smtClean="0"/>
              <a:t>Grup</a:t>
            </a:r>
            <a:r>
              <a:rPr lang="ru-RU" sz="4000" dirty="0" smtClean="0"/>
              <a:t>2306</a:t>
            </a:r>
            <a:r>
              <a:rPr lang="en-US" sz="4000" dirty="0" smtClean="0"/>
              <a:t>.</a:t>
            </a:r>
            <a:r>
              <a:rPr lang="en-GB" sz="4000" dirty="0" err="1" smtClean="0"/>
              <a:t>Ivanova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>
              <a:buNone/>
            </a:pPr>
            <a:r>
              <a:rPr lang="en-US" sz="4000" dirty="0" smtClean="0"/>
              <a:t>import </a:t>
            </a:r>
            <a:r>
              <a:rPr lang="en-US" sz="4000" b="1" i="1" dirty="0" smtClean="0"/>
              <a:t> </a:t>
            </a:r>
            <a:r>
              <a:rPr lang="en-US" sz="4000" b="1" i="1" dirty="0" err="1" smtClean="0"/>
              <a:t>java.util.Date</a:t>
            </a:r>
            <a:r>
              <a:rPr lang="en-US" sz="4000" b="1" i="1" dirty="0" smtClean="0"/>
              <a:t>; </a:t>
            </a:r>
            <a:endParaRPr lang="ru-RU" sz="4000" dirty="0" smtClean="0"/>
          </a:p>
          <a:p>
            <a:pPr>
              <a:buNone/>
            </a:pPr>
            <a:r>
              <a:rPr lang="ru-RU" sz="4000" dirty="0" smtClean="0"/>
              <a:t>/**</a:t>
            </a:r>
          </a:p>
          <a:p>
            <a:pPr>
              <a:buNone/>
            </a:pPr>
            <a:r>
              <a:rPr lang="ru-RU" sz="4000" dirty="0" smtClean="0"/>
              <a:t>* Программа вывода даты и времени</a:t>
            </a:r>
          </a:p>
          <a:p>
            <a:pPr>
              <a:buNone/>
            </a:pPr>
            <a:r>
              <a:rPr lang="ru-RU" sz="4000" dirty="0" smtClean="0"/>
              <a:t>* @</a:t>
            </a:r>
            <a:r>
              <a:rPr lang="ru-RU" sz="4000" dirty="0" err="1" smtClean="0"/>
              <a:t>author</a:t>
            </a:r>
            <a:r>
              <a:rPr lang="ru-RU" sz="4000" dirty="0" smtClean="0"/>
              <a:t> Имя Фамилия (автора)</a:t>
            </a:r>
          </a:p>
          <a:p>
            <a:pPr>
              <a:buNone/>
            </a:pPr>
            <a:r>
              <a:rPr lang="ru-RU" sz="4000" dirty="0" smtClean="0"/>
              <a:t>* @</a:t>
            </a:r>
            <a:r>
              <a:rPr lang="ru-RU" sz="4000" dirty="0" err="1" smtClean="0"/>
              <a:t>version</a:t>
            </a:r>
            <a:r>
              <a:rPr lang="ru-RU" sz="4000" dirty="0" smtClean="0"/>
              <a:t> 1.0 (это версия программы)</a:t>
            </a:r>
          </a:p>
          <a:p>
            <a:pPr>
              <a:buNone/>
            </a:pPr>
            <a:r>
              <a:rPr lang="ru-RU" sz="4000" dirty="0" smtClean="0"/>
              <a:t>*/</a:t>
            </a:r>
          </a:p>
          <a:p>
            <a:pPr>
              <a:buNone/>
            </a:pPr>
            <a:r>
              <a:rPr lang="ru-RU" sz="4000" dirty="0" err="1" smtClean="0"/>
              <a:t>public</a:t>
            </a:r>
            <a:r>
              <a:rPr lang="ru-RU" sz="4000" dirty="0" smtClean="0"/>
              <a:t> </a:t>
            </a:r>
            <a:r>
              <a:rPr lang="ru-RU" sz="4000" dirty="0" err="1" smtClean="0"/>
              <a:t>class</a:t>
            </a:r>
            <a:r>
              <a:rPr lang="ru-RU" sz="4000" dirty="0" smtClean="0"/>
              <a:t> </a:t>
            </a:r>
            <a:r>
              <a:rPr lang="ru-RU" sz="4000" dirty="0" err="1" smtClean="0"/>
              <a:t>Exampl</a:t>
            </a:r>
            <a:r>
              <a:rPr lang="ru-RU" sz="4000" dirty="0" smtClean="0"/>
              <a:t> {</a:t>
            </a:r>
          </a:p>
          <a:p>
            <a:pPr>
              <a:buNone/>
            </a:pPr>
            <a:r>
              <a:rPr lang="ru-RU" sz="4000" dirty="0" smtClean="0"/>
              <a:t>/**</a:t>
            </a:r>
          </a:p>
          <a:p>
            <a:pPr>
              <a:buNone/>
            </a:pPr>
            <a:r>
              <a:rPr lang="ru-RU" sz="4000" dirty="0" smtClean="0"/>
              <a:t>	 * @</a:t>
            </a:r>
            <a:r>
              <a:rPr lang="ru-RU" sz="4000" dirty="0" err="1" smtClean="0"/>
              <a:t>param</a:t>
            </a:r>
            <a:r>
              <a:rPr lang="ru-RU" sz="4000" dirty="0" smtClean="0"/>
              <a:t> </a:t>
            </a:r>
            <a:r>
              <a:rPr lang="ru-RU" sz="4000" dirty="0" err="1" smtClean="0"/>
              <a:t>args</a:t>
            </a:r>
            <a:r>
              <a:rPr lang="ru-RU" sz="4000" dirty="0" smtClean="0"/>
              <a:t> строковые параметры, передаваемые программе</a:t>
            </a:r>
          </a:p>
          <a:p>
            <a:pPr>
              <a:buNone/>
            </a:pPr>
            <a:r>
              <a:rPr lang="ru-RU" sz="4000" dirty="0" smtClean="0"/>
              <a:t>	 * @</a:t>
            </a:r>
            <a:r>
              <a:rPr lang="ru-RU" sz="4000" dirty="0" err="1" smtClean="0"/>
              <a:t>return</a:t>
            </a:r>
            <a:r>
              <a:rPr lang="ru-RU" sz="4000" dirty="0" smtClean="0"/>
              <a:t> возвращает значение 0</a:t>
            </a:r>
          </a:p>
          <a:p>
            <a:pPr>
              <a:buNone/>
            </a:pPr>
            <a:r>
              <a:rPr lang="ru-RU" sz="4000" dirty="0" smtClean="0"/>
              <a:t>*/</a:t>
            </a:r>
          </a:p>
          <a:p>
            <a:pPr>
              <a:buNone/>
            </a:pPr>
            <a:r>
              <a:rPr lang="ru-RU" sz="4000" dirty="0" smtClean="0"/>
              <a:t>  </a:t>
            </a:r>
            <a:r>
              <a:rPr lang="ru-RU" sz="4000" dirty="0" err="1" smtClean="0"/>
              <a:t>public</a:t>
            </a:r>
            <a:r>
              <a:rPr lang="ru-RU" sz="4000" dirty="0" smtClean="0"/>
              <a:t> </a:t>
            </a:r>
            <a:r>
              <a:rPr lang="ru-RU" sz="4000" dirty="0" err="1" smtClean="0"/>
              <a:t>static</a:t>
            </a:r>
            <a:r>
              <a:rPr lang="ru-RU" sz="4000" dirty="0" smtClean="0"/>
              <a:t> </a:t>
            </a:r>
            <a:r>
              <a:rPr lang="ru-RU" sz="4000" dirty="0" err="1" smtClean="0"/>
              <a:t>void</a:t>
            </a:r>
            <a:r>
              <a:rPr lang="ru-RU" sz="4000" dirty="0" smtClean="0"/>
              <a:t> </a:t>
            </a:r>
            <a:r>
              <a:rPr lang="ru-RU" sz="4000" dirty="0" err="1" smtClean="0"/>
              <a:t>main</a:t>
            </a:r>
            <a:r>
              <a:rPr lang="ru-RU" sz="4000" dirty="0" smtClean="0"/>
              <a:t> (</a:t>
            </a:r>
            <a:r>
              <a:rPr lang="ru-RU" sz="4000" dirty="0" err="1" smtClean="0"/>
              <a:t>String</a:t>
            </a:r>
            <a:r>
              <a:rPr lang="ru-RU" sz="4000" dirty="0" smtClean="0"/>
              <a:t> </a:t>
            </a:r>
            <a:r>
              <a:rPr lang="ru-RU" sz="4000" dirty="0" err="1" smtClean="0"/>
              <a:t>args</a:t>
            </a:r>
            <a:r>
              <a:rPr lang="ru-RU" sz="4000" dirty="0" smtClean="0"/>
              <a:t>[]) {</a:t>
            </a:r>
          </a:p>
          <a:p>
            <a:pPr>
              <a:buNone/>
            </a:pPr>
            <a:r>
              <a:rPr lang="ru-RU" sz="4000" dirty="0" smtClean="0"/>
              <a:t>// цикл вывода аргументов командной строки    </a:t>
            </a:r>
          </a:p>
          <a:p>
            <a:pPr>
              <a:buNone/>
            </a:pPr>
            <a:r>
              <a:rPr lang="en-US" sz="4000" dirty="0" smtClean="0"/>
              <a:t>for</a:t>
            </a:r>
            <a:r>
              <a:rPr lang="ru-RU" sz="4000" dirty="0" smtClean="0"/>
              <a:t> (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i</a:t>
            </a:r>
            <a:r>
              <a:rPr lang="ru-RU" sz="4000" dirty="0" smtClean="0"/>
              <a:t>=0; </a:t>
            </a:r>
            <a:r>
              <a:rPr lang="en-US" sz="4000" dirty="0" err="1" smtClean="0"/>
              <a:t>i</a:t>
            </a:r>
            <a:r>
              <a:rPr lang="ru-RU" sz="4000" dirty="0" smtClean="0"/>
              <a:t>&lt;</a:t>
            </a:r>
            <a:r>
              <a:rPr lang="en-US" sz="4000" dirty="0" err="1" smtClean="0"/>
              <a:t>args</a:t>
            </a:r>
            <a:r>
              <a:rPr lang="ru-RU" sz="4000" dirty="0" smtClean="0"/>
              <a:t>.</a:t>
            </a:r>
            <a:r>
              <a:rPr lang="en-US" sz="4000" dirty="0" smtClean="0"/>
              <a:t>length</a:t>
            </a:r>
            <a:r>
              <a:rPr lang="ru-RU" sz="4000" dirty="0" smtClean="0"/>
              <a:t>; </a:t>
            </a:r>
            <a:r>
              <a:rPr lang="en-US" sz="4000" dirty="0" err="1" smtClean="0"/>
              <a:t>i</a:t>
            </a:r>
            <a:r>
              <a:rPr lang="ru-RU" sz="4000" dirty="0" smtClean="0"/>
              <a:t>++)</a:t>
            </a:r>
          </a:p>
          <a:p>
            <a:pPr>
              <a:buNone/>
            </a:pPr>
            <a:r>
              <a:rPr lang="ru-RU" sz="4000" dirty="0" smtClean="0"/>
              <a:t>      </a:t>
            </a:r>
            <a:r>
              <a:rPr lang="en-US" sz="4000" dirty="0" err="1" smtClean="0"/>
              <a:t>System.out.print</a:t>
            </a:r>
            <a:r>
              <a:rPr lang="en-US" sz="4000" dirty="0" smtClean="0"/>
              <a:t> (</a:t>
            </a:r>
            <a:r>
              <a:rPr lang="en-US" sz="4000" dirty="0" err="1" smtClean="0"/>
              <a:t>args</a:t>
            </a:r>
            <a:r>
              <a:rPr lang="en-US" sz="4000" dirty="0" smtClean="0"/>
              <a:t>[</a:t>
            </a:r>
            <a:r>
              <a:rPr lang="en-US" sz="4000" dirty="0" err="1" smtClean="0"/>
              <a:t>i</a:t>
            </a:r>
            <a:r>
              <a:rPr lang="en-US" sz="4000" dirty="0" smtClean="0"/>
              <a:t>] + " ");</a:t>
            </a:r>
            <a:endParaRPr lang="ru-RU" sz="4000" dirty="0" smtClean="0"/>
          </a:p>
          <a:p>
            <a:pPr>
              <a:buNone/>
            </a:pPr>
            <a:r>
              <a:rPr lang="en-US" sz="4000" dirty="0" smtClean="0"/>
              <a:t>    System</a:t>
            </a:r>
            <a:r>
              <a:rPr lang="ru-RU" sz="4000" dirty="0" smtClean="0"/>
              <a:t>.</a:t>
            </a:r>
            <a:r>
              <a:rPr lang="en-US" sz="4000" dirty="0" smtClean="0"/>
              <a:t>out</a:t>
            </a:r>
            <a:r>
              <a:rPr lang="ru-RU" sz="4000" dirty="0" smtClean="0"/>
              <a:t>.</a:t>
            </a:r>
            <a:r>
              <a:rPr lang="en-US" sz="4000" dirty="0" smtClean="0"/>
              <a:t>print</a:t>
            </a:r>
            <a:r>
              <a:rPr lang="ru-RU" sz="4000" dirty="0" smtClean="0"/>
              <a:t> ("\</a:t>
            </a:r>
            <a:r>
              <a:rPr lang="en-US" sz="4000" dirty="0" smtClean="0"/>
              <a:t>n</a:t>
            </a:r>
            <a:r>
              <a:rPr lang="ru-RU" sz="4000" dirty="0" smtClean="0"/>
              <a:t>");</a:t>
            </a:r>
          </a:p>
          <a:p>
            <a:pPr>
              <a:buNone/>
            </a:pPr>
            <a:endParaRPr lang="ru-RU" sz="4000" dirty="0" smtClean="0"/>
          </a:p>
          <a:p>
            <a:pPr>
              <a:buNone/>
            </a:pPr>
            <a:r>
              <a:rPr lang="ru-RU" sz="4000" dirty="0" smtClean="0"/>
              <a:t>/*    Вывод даты, времени и завершение программы     */</a:t>
            </a:r>
          </a:p>
          <a:p>
            <a:pPr>
              <a:buNone/>
            </a:pPr>
            <a:r>
              <a:rPr lang="en-US" sz="4000" dirty="0" smtClean="0"/>
              <a:t>System</a:t>
            </a:r>
            <a:r>
              <a:rPr lang="ru-RU" sz="4000" dirty="0" smtClean="0"/>
              <a:t>.</a:t>
            </a:r>
            <a:r>
              <a:rPr lang="en-US" sz="4000" dirty="0" smtClean="0"/>
              <a:t>out</a:t>
            </a:r>
            <a:r>
              <a:rPr lang="ru-RU" sz="4000" dirty="0" smtClean="0"/>
              <a:t>.</a:t>
            </a:r>
            <a:r>
              <a:rPr lang="en-US" sz="4000" dirty="0" smtClean="0"/>
              <a:t>print</a:t>
            </a:r>
            <a:r>
              <a:rPr lang="ru-RU" sz="4000" dirty="0" smtClean="0"/>
              <a:t>("</a:t>
            </a:r>
            <a:r>
              <a:rPr lang="en-US" sz="4000" dirty="0" smtClean="0"/>
              <a:t>C</a:t>
            </a:r>
            <a:r>
              <a:rPr lang="ru-RU" sz="4000" dirty="0" err="1" smtClean="0"/>
              <a:t>егодня</a:t>
            </a:r>
            <a:r>
              <a:rPr lang="ru-RU" sz="4000" dirty="0" smtClean="0"/>
              <a:t>- "); </a:t>
            </a:r>
            <a:r>
              <a:rPr lang="en-US" sz="4000" dirty="0" smtClean="0"/>
              <a:t>System</a:t>
            </a:r>
            <a:r>
              <a:rPr lang="ru-RU" sz="4000" dirty="0" smtClean="0"/>
              <a:t>.</a:t>
            </a:r>
            <a:r>
              <a:rPr lang="en-US" sz="4000" dirty="0" smtClean="0"/>
              <a:t>out</a:t>
            </a:r>
            <a:r>
              <a:rPr lang="ru-RU" sz="4000" dirty="0" smtClean="0"/>
              <a:t>.</a:t>
            </a:r>
            <a:r>
              <a:rPr lang="en-US" sz="4000" dirty="0" smtClean="0"/>
              <a:t>print</a:t>
            </a:r>
            <a:r>
              <a:rPr lang="ru-RU" sz="4000" dirty="0" smtClean="0"/>
              <a:t>(</a:t>
            </a:r>
            <a:r>
              <a:rPr lang="en-US" sz="4000" dirty="0" smtClean="0"/>
              <a:t>new Date</a:t>
            </a:r>
            <a:r>
              <a:rPr lang="ru-RU" sz="4000" dirty="0" smtClean="0"/>
              <a:t>());</a:t>
            </a:r>
          </a:p>
          <a:p>
            <a:pPr>
              <a:buNone/>
            </a:pPr>
            <a:r>
              <a:rPr lang="ru-RU" sz="4000" dirty="0" smtClean="0"/>
              <a:t>    </a:t>
            </a:r>
            <a:r>
              <a:rPr lang="en-US" sz="4000" dirty="0" err="1" smtClean="0"/>
              <a:t>System.exit</a:t>
            </a:r>
            <a:r>
              <a:rPr lang="en-US" sz="4000" dirty="0" smtClean="0"/>
              <a:t> (0);</a:t>
            </a:r>
            <a:endParaRPr lang="ru-RU" sz="4000" dirty="0" smtClean="0"/>
          </a:p>
          <a:p>
            <a:pPr>
              <a:buNone/>
            </a:pPr>
            <a:r>
              <a:rPr lang="en-US" sz="4000" dirty="0" smtClean="0"/>
              <a:t>    </a:t>
            </a:r>
            <a:endParaRPr lang="ru-RU" sz="4000" dirty="0" smtClean="0"/>
          </a:p>
          <a:p>
            <a:pPr>
              <a:buNone/>
            </a:pPr>
            <a:r>
              <a:rPr lang="ru-RU" sz="4000" dirty="0" smtClean="0"/>
              <a:t>  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Типы данных языка </a:t>
            </a:r>
            <a:r>
              <a:rPr lang="en-GB" dirty="0" smtClean="0"/>
              <a:t>Java</a:t>
            </a:r>
            <a:endParaRPr lang="ru-RU" dirty="0"/>
          </a:p>
        </p:txBody>
      </p:sp>
      <p:pic>
        <p:nvPicPr>
          <p:cNvPr id="23554" name="Picture 2" descr="&amp;Pcy;&amp;rcy;&amp;icy;&amp;mcy;&amp;icy;&amp;tcy;&amp;icy;&amp;vcy;&amp;ncy;&amp;ycy;&amp;iecy; &amp;tcy;&amp;icy;&amp;pcy;&amp;ycy; &amp;dcy;&amp;acy;&amp;ncy;&amp;ncy;&amp;ycy;&amp;khcy; &amp;icy; &amp;ocy;&amp;pcy;&amp;iecy;&amp;rcy;&amp;acy;&amp;tscy;&amp;icy;&amp;i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821537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786578" y="4929198"/>
            <a:ext cx="1000132" cy="58477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Arial" pitchFamily="34" charset="0"/>
                <a:cs typeface="Arial" pitchFamily="34" charset="0"/>
              </a:rPr>
              <a:t>Строки</a:t>
            </a:r>
          </a:p>
          <a:p>
            <a:pPr algn="ctr"/>
            <a:r>
              <a:rPr lang="ru-RU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String)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16200000" flipH="1">
            <a:off x="6322231" y="3964785"/>
            <a:ext cx="1357322" cy="5715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Примитивные типы данных</a:t>
            </a: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4282" y="928670"/>
          <a:ext cx="8572561" cy="6002065"/>
        </p:xfrm>
        <a:graphic>
          <a:graphicData uri="http://schemas.openxmlformats.org/drawingml/2006/table">
            <a:tbl>
              <a:tblPr/>
              <a:tblGrid>
                <a:gridCol w="1143008"/>
                <a:gridCol w="2071702"/>
                <a:gridCol w="1428760"/>
                <a:gridCol w="1428760"/>
                <a:gridCol w="2500331"/>
              </a:tblGrid>
              <a:tr h="2930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Times New Roman"/>
                        </a:rPr>
                        <a:t>Тип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Times New Roman"/>
                          <a:ea typeface="Times New Roman"/>
                          <a:cs typeface="Times New Roman"/>
                        </a:rPr>
                        <a:t>Содержимое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Times New Roman"/>
                          <a:ea typeface="Times New Roman"/>
                          <a:cs typeface="Times New Roman"/>
                        </a:rPr>
                        <a:t>Умолчание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Times New Roman"/>
                          <a:ea typeface="Times New Roman"/>
                          <a:cs typeface="Times New Roman"/>
                        </a:rPr>
                        <a:t>Размер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Times New Roman"/>
                          <a:ea typeface="Times New Roman"/>
                          <a:cs typeface="Times New Roman"/>
                        </a:rPr>
                        <a:t>Диапазон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0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ru-RU" sz="1600" dirty="0" err="1">
                          <a:latin typeface="Times New Roman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false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 бит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false ... true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0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char</a:t>
                      </a: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символ </a:t>
                      </a:r>
                      <a:r>
                        <a:rPr lang="ru-RU" sz="1600" dirty="0" err="1">
                          <a:latin typeface="Times New Roman"/>
                          <a:ea typeface="Times New Roman"/>
                          <a:cs typeface="Times New Roman"/>
                        </a:rPr>
                        <a:t>Unicode</a:t>
                      </a: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\u0000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16 битов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\u0000 ... \uFFFF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0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byte</a:t>
                      </a: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целое со знаком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0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8 битов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-128 ... 127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0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short</a:t>
                      </a: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целое со знаком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0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16 битов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-32768 ... 32767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71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int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целое со знаком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0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32 бита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-2147483648 ... 2147483647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40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latin typeface="Times New Roman"/>
                          <a:ea typeface="Times New Roman"/>
                          <a:cs typeface="Times New Roman"/>
                        </a:rPr>
                        <a:t>long</a:t>
                      </a: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целое со знаком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0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64 бита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-9223372036854775808 ... 9223372036854775807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5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float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числа с плавающей точкой в формате </a:t>
                      </a:r>
                      <a:endParaRPr lang="ru-RU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IEEE </a:t>
                      </a: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754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0.0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32 бита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+/-3.40282347E+38 ... +/-1.40239846E-45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92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double 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числа с плавающей точкой в формате </a:t>
                      </a:r>
                      <a:endParaRPr lang="ru-RU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IEEE </a:t>
                      </a: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754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0.0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64 бита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+/-1.7976933486231570E+308 ... +/-4.94065645841246544E-324 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37" marR="8437" marT="8437" marB="8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Побитовые операторы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11560" y="980728"/>
          <a:ext cx="770485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56886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Операция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Побитовый унарный оператор </a:t>
                      </a:r>
                      <a:r>
                        <a:rPr lang="en-US"/>
                        <a:t>NOT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Побитовый </a:t>
                      </a:r>
                      <a:r>
                        <a:rPr lang="en-US"/>
                        <a:t>AND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&amp;=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Побитовый </a:t>
                      </a:r>
                      <a:r>
                        <a:rPr lang="en-US"/>
                        <a:t>AND </a:t>
                      </a:r>
                      <a:r>
                        <a:rPr lang="ru-RU"/>
                        <a:t>с присваиванием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Побитовый </a:t>
                      </a:r>
                      <a:r>
                        <a:rPr lang="en-US"/>
                        <a:t>OR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Побитовый </a:t>
                      </a:r>
                      <a:r>
                        <a:rPr lang="en-US"/>
                        <a:t>OR </a:t>
                      </a:r>
                      <a:r>
                        <a:rPr lang="ru-RU"/>
                        <a:t>с присваиванием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Побитовый исключающее </a:t>
                      </a:r>
                      <a:r>
                        <a:rPr lang="en-US"/>
                        <a:t>OR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^=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Побитовый исключающее OR с присваиванием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Сдвиг вправо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&gt;&gt;=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Сдвиг вправо с присваиванием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&gt;&gt;&gt;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Сдвиг вправо с заполнением нулями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Сдвиг влево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&lt;&lt;=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Сдвиг влево с присваиванием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&gt;&gt;&gt;=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Сдвиг вправо с заполнением нулями с присваиванием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Приведение типов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068961"/>
            <a:ext cx="8229600" cy="180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err="1" smtClean="0"/>
              <a:t>int</a:t>
            </a:r>
            <a:r>
              <a:rPr lang="en-US" i="1" dirty="0" smtClean="0"/>
              <a:t> a = 100;</a:t>
            </a:r>
          </a:p>
          <a:p>
            <a:pPr>
              <a:buNone/>
            </a:pPr>
            <a:r>
              <a:rPr lang="en-US" i="1" dirty="0" smtClean="0"/>
              <a:t>byte b = (byte) a;</a:t>
            </a:r>
            <a:r>
              <a:rPr lang="ru-RU" i="1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 </a:t>
            </a:r>
            <a:r>
              <a:rPr lang="ru-RU" i="1" dirty="0" smtClean="0"/>
              <a:t>явное приведение</a:t>
            </a:r>
          </a:p>
          <a:p>
            <a:pPr>
              <a:buNone/>
            </a:pPr>
            <a:r>
              <a:rPr lang="en-US" i="1" dirty="0" smtClean="0"/>
              <a:t>byte b = 50;</a:t>
            </a:r>
          </a:p>
          <a:p>
            <a:pPr>
              <a:buNone/>
            </a:pPr>
            <a:r>
              <a:rPr lang="en-US" i="1" dirty="0" smtClean="0"/>
              <a:t>b = b* 2;</a:t>
            </a:r>
            <a:r>
              <a:rPr lang="ru-RU" i="1" dirty="0" smtClean="0"/>
              <a:t>  </a:t>
            </a:r>
            <a:r>
              <a:rPr lang="en-GB" i="1" dirty="0" smtClean="0"/>
              <a:t>//</a:t>
            </a:r>
            <a:r>
              <a:rPr lang="en-US" i="1" dirty="0" smtClean="0"/>
              <a:t> </a:t>
            </a:r>
            <a:r>
              <a:rPr lang="ru-RU" i="1" dirty="0" smtClean="0"/>
              <a:t>ошибка выражение </a:t>
            </a:r>
            <a:r>
              <a:rPr lang="en-GB" i="1" dirty="0" err="1" smtClean="0"/>
              <a:t>int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33794" name="Picture 2" descr="Приведение типов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4762500" cy="181927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788024" y="1268760"/>
            <a:ext cx="41434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Сплошные линии обозначают преобразования, выполняемые без потери данных. Штриховые линии говорят о том, что при преобразовании может произойти потеря точности.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98072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Автоматическое преобразование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4941168"/>
            <a:ext cx="8748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арифметических выражениях:</a:t>
            </a:r>
          </a:p>
          <a:p>
            <a:r>
              <a:rPr lang="ru-RU" dirty="0" smtClean="0"/>
              <a:t>Типы всех значений </a:t>
            </a:r>
            <a:r>
              <a:rPr lang="ru-RU" b="1" dirty="0" err="1" smtClean="0"/>
              <a:t>byte</a:t>
            </a:r>
            <a:r>
              <a:rPr lang="ru-RU" dirty="0" smtClean="0"/>
              <a:t>, </a:t>
            </a:r>
            <a:r>
              <a:rPr lang="ru-RU" b="1" dirty="0" err="1" smtClean="0"/>
              <a:t>short</a:t>
            </a:r>
            <a:r>
              <a:rPr lang="ru-RU" dirty="0" smtClean="0"/>
              <a:t>, </a:t>
            </a:r>
            <a:r>
              <a:rPr lang="ru-RU" b="1" dirty="0" err="1" smtClean="0"/>
              <a:t>char</a:t>
            </a:r>
            <a:r>
              <a:rPr lang="ru-RU" dirty="0" smtClean="0"/>
              <a:t> повышаются до типа </a:t>
            </a:r>
            <a:r>
              <a:rPr lang="ru-RU" b="1" dirty="0" err="1" smtClean="0"/>
              <a:t>int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один операнд имеет тип </a:t>
            </a:r>
            <a:r>
              <a:rPr lang="ru-RU" b="1" dirty="0" err="1" smtClean="0"/>
              <a:t>long</a:t>
            </a:r>
            <a:r>
              <a:rPr lang="ru-RU" dirty="0" smtClean="0"/>
              <a:t>, то тип всего выражения повышается до </a:t>
            </a:r>
            <a:r>
              <a:rPr lang="ru-RU" b="1" dirty="0" err="1" smtClean="0"/>
              <a:t>long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один операнд имеет тип </a:t>
            </a:r>
            <a:r>
              <a:rPr lang="ru-RU" b="1" dirty="0" err="1" smtClean="0"/>
              <a:t>float</a:t>
            </a:r>
            <a:r>
              <a:rPr lang="ru-RU" dirty="0" smtClean="0"/>
              <a:t>, то тип всего выражения повышается до </a:t>
            </a:r>
            <a:r>
              <a:rPr lang="ru-RU" b="1" dirty="0" err="1" smtClean="0"/>
              <a:t>float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один операнд имеет тип </a:t>
            </a:r>
            <a:r>
              <a:rPr lang="ru-RU" b="1" dirty="0" err="1" smtClean="0"/>
              <a:t>double</a:t>
            </a:r>
            <a:r>
              <a:rPr lang="ru-RU" dirty="0" smtClean="0"/>
              <a:t>, то тип всего выражения повышается до </a:t>
            </a:r>
            <a:r>
              <a:rPr lang="ru-RU" b="1" dirty="0" err="1" smtClean="0"/>
              <a:t>double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Именованные константы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err="1" smtClean="0"/>
              <a:t>Java</a:t>
            </a:r>
            <a:r>
              <a:rPr lang="ru-RU" dirty="0" smtClean="0"/>
              <a:t> чувствительна к регистру символов. Это касается как ключевых слов (все они записываются в нижнем регистре), так и всех идентификаторов — имен классов, методов, переменных, констант.</a:t>
            </a:r>
            <a:endParaRPr lang="ru-RU" i="1" dirty="0" smtClean="0"/>
          </a:p>
          <a:p>
            <a:pPr>
              <a:buNone/>
            </a:pPr>
            <a:r>
              <a:rPr lang="ru-RU" i="1" dirty="0" smtClean="0"/>
              <a:t>Именованная константа </a:t>
            </a:r>
            <a:r>
              <a:rPr lang="ru-RU" dirty="0" smtClean="0"/>
              <a:t> – это постоянное значение, на которое можно сослаться по имени. Для задания константы используются модификаторы </a:t>
            </a:r>
            <a:r>
              <a:rPr lang="en-US" dirty="0" smtClean="0"/>
              <a:t>final</a:t>
            </a:r>
            <a:r>
              <a:rPr lang="ru-RU" dirty="0" smtClean="0"/>
              <a:t> (нельзя изменять) и </a:t>
            </a:r>
            <a:r>
              <a:rPr lang="en-US" dirty="0" smtClean="0"/>
              <a:t>static</a:t>
            </a:r>
            <a:r>
              <a:rPr lang="ru-RU" dirty="0" smtClean="0"/>
              <a:t> (в одном экземпляре).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static final double pi=3.14;</a:t>
            </a:r>
          </a:p>
          <a:p>
            <a:pPr>
              <a:buNone/>
            </a:pPr>
            <a:r>
              <a:rPr lang="en-US" dirty="0" smtClean="0"/>
              <a:t>static final </a:t>
            </a:r>
            <a:r>
              <a:rPr lang="en-US" dirty="0" err="1" smtClean="0"/>
              <a:t>int</a:t>
            </a:r>
            <a:r>
              <a:rPr lang="en-US" dirty="0" smtClean="0"/>
              <a:t> MAX = 50;</a:t>
            </a:r>
          </a:p>
          <a:p>
            <a:pPr>
              <a:buNone/>
            </a:pPr>
            <a:r>
              <a:rPr lang="en-US" dirty="0" smtClean="0"/>
              <a:t>class Suit { // </a:t>
            </a:r>
            <a:r>
              <a:rPr lang="ru-RU" dirty="0" smtClean="0"/>
              <a:t>Масть</a:t>
            </a:r>
          </a:p>
          <a:p>
            <a:pPr>
              <a:buNone/>
            </a:pPr>
            <a:r>
              <a:rPr lang="ru-RU" dirty="0" smtClean="0"/>
              <a:t>      </a:t>
            </a:r>
            <a:r>
              <a:rPr lang="en-US" dirty="0" smtClean="0"/>
              <a:t>final static </a:t>
            </a:r>
            <a:r>
              <a:rPr lang="en-US" dirty="0" err="1" smtClean="0"/>
              <a:t>int</a:t>
            </a:r>
            <a:r>
              <a:rPr lang="en-US" dirty="0" smtClean="0"/>
              <a:t> CLUBS    = 1; // </a:t>
            </a:r>
            <a:r>
              <a:rPr lang="ru-RU" dirty="0" smtClean="0"/>
              <a:t>трефы</a:t>
            </a:r>
          </a:p>
          <a:p>
            <a:pPr>
              <a:buNone/>
            </a:pPr>
            <a:r>
              <a:rPr lang="ru-RU" dirty="0" smtClean="0"/>
              <a:t>      </a:t>
            </a:r>
            <a:r>
              <a:rPr lang="en-US" dirty="0" smtClean="0"/>
              <a:t>final static </a:t>
            </a:r>
            <a:r>
              <a:rPr lang="en-US" dirty="0" err="1" smtClean="0"/>
              <a:t>int</a:t>
            </a:r>
            <a:r>
              <a:rPr lang="en-US" dirty="0" smtClean="0"/>
              <a:t> DIAMONDS = 2; // </a:t>
            </a:r>
            <a:r>
              <a:rPr lang="ru-RU" dirty="0" smtClean="0"/>
              <a:t>бубны</a:t>
            </a:r>
          </a:p>
          <a:p>
            <a:pPr>
              <a:buNone/>
            </a:pPr>
            <a:r>
              <a:rPr lang="ru-RU" dirty="0" smtClean="0"/>
              <a:t>      </a:t>
            </a:r>
            <a:r>
              <a:rPr lang="en-US" dirty="0" smtClean="0"/>
              <a:t>final static </a:t>
            </a:r>
            <a:r>
              <a:rPr lang="en-US" dirty="0" err="1" smtClean="0"/>
              <a:t>int</a:t>
            </a:r>
            <a:r>
              <a:rPr lang="en-US" dirty="0" smtClean="0"/>
              <a:t> HEARTS   = 3; // </a:t>
            </a:r>
            <a:r>
              <a:rPr lang="ru-RU" dirty="0" smtClean="0"/>
              <a:t>черви</a:t>
            </a:r>
          </a:p>
          <a:p>
            <a:pPr>
              <a:buNone/>
            </a:pPr>
            <a:r>
              <a:rPr lang="ru-RU" dirty="0" smtClean="0"/>
              <a:t>      </a:t>
            </a:r>
            <a:r>
              <a:rPr lang="en-US" dirty="0" smtClean="0"/>
              <a:t>final static </a:t>
            </a:r>
            <a:r>
              <a:rPr lang="en-US" dirty="0" err="1" smtClean="0"/>
              <a:t>int</a:t>
            </a:r>
            <a:r>
              <a:rPr lang="en-US" dirty="0" smtClean="0"/>
              <a:t> SPADES   = 4; // </a:t>
            </a:r>
            <a:r>
              <a:rPr lang="ru-RU" dirty="0" smtClean="0"/>
              <a:t>пики</a:t>
            </a:r>
          </a:p>
          <a:p>
            <a:pPr>
              <a:buNone/>
            </a:pPr>
            <a:r>
              <a:rPr lang="ru-RU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Для обращения к статическому члену класса используется имя класса: </a:t>
            </a:r>
            <a:r>
              <a:rPr lang="en-US" dirty="0" smtClean="0"/>
              <a:t>Suit. HEARTS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/>
              <a:t>Объявление массива:</a:t>
            </a:r>
          </a:p>
          <a:p>
            <a:pPr>
              <a:buNone/>
            </a:pPr>
            <a:r>
              <a:rPr lang="ru-RU" dirty="0" err="1" smtClean="0"/>
              <a:t>тип_массива</a:t>
            </a:r>
            <a:r>
              <a:rPr lang="ru-RU" dirty="0" smtClean="0"/>
              <a:t> </a:t>
            </a:r>
            <a:r>
              <a:rPr lang="ru-RU" dirty="0" err="1" smtClean="0"/>
              <a:t>название_массива</a:t>
            </a:r>
            <a:r>
              <a:rPr lang="ru-RU" dirty="0" smtClean="0"/>
              <a:t>[];</a:t>
            </a:r>
          </a:p>
          <a:p>
            <a:pPr>
              <a:buNone/>
            </a:pPr>
            <a:r>
              <a:rPr lang="en-US" i="1" dirty="0" err="1" smtClean="0"/>
              <a:t>int</a:t>
            </a:r>
            <a:r>
              <a:rPr lang="en-US" i="1" dirty="0" smtClean="0"/>
              <a:t> temp[];</a:t>
            </a:r>
            <a:endParaRPr lang="ru-RU" i="1" dirty="0" smtClean="0"/>
          </a:p>
          <a:p>
            <a:pPr>
              <a:buNone/>
            </a:pPr>
            <a:r>
              <a:rPr lang="ru-RU" b="1" dirty="0" smtClean="0"/>
              <a:t>Создание </a:t>
            </a:r>
            <a:r>
              <a:rPr lang="ru-RU" b="1" dirty="0" err="1" smtClean="0"/>
              <a:t>мас</a:t>
            </a:r>
            <a:r>
              <a:rPr lang="en-GB" b="1" dirty="0" smtClean="0"/>
              <a:t>c</a:t>
            </a:r>
            <a:r>
              <a:rPr lang="ru-RU" b="1" dirty="0" smtClean="0"/>
              <a:t>ива</a:t>
            </a:r>
            <a:r>
              <a:rPr lang="en-GB" b="1" dirty="0" smtClean="0"/>
              <a:t>(</a:t>
            </a:r>
            <a:r>
              <a:rPr lang="ru-RU" b="1" dirty="0" smtClean="0"/>
              <a:t>выделение памяти):</a:t>
            </a:r>
          </a:p>
          <a:p>
            <a:pPr>
              <a:buNone/>
            </a:pPr>
            <a:r>
              <a:rPr lang="ru-RU" dirty="0" err="1" smtClean="0"/>
              <a:t>имя_массива</a:t>
            </a:r>
            <a:r>
              <a:rPr lang="en-GB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new </a:t>
            </a:r>
            <a:r>
              <a:rPr lang="ru-RU" dirty="0" err="1" smtClean="0"/>
              <a:t>тип_массива</a:t>
            </a:r>
            <a:r>
              <a:rPr lang="ru-RU" dirty="0" smtClean="0"/>
              <a:t>[размер];</a:t>
            </a:r>
          </a:p>
          <a:p>
            <a:pPr>
              <a:buNone/>
            </a:pPr>
            <a:r>
              <a:rPr lang="en-GB" i="1" dirty="0" smtClean="0"/>
              <a:t>temp=new </a:t>
            </a:r>
            <a:r>
              <a:rPr lang="en-GB" i="1" dirty="0" err="1" smtClean="0"/>
              <a:t>int</a:t>
            </a:r>
            <a:r>
              <a:rPr lang="en-GB" i="1" dirty="0" smtClean="0"/>
              <a:t>[10];</a:t>
            </a:r>
            <a:endParaRPr lang="ru-RU" i="1" dirty="0" smtClean="0"/>
          </a:p>
          <a:p>
            <a:pPr>
              <a:buNone/>
            </a:pPr>
            <a:r>
              <a:rPr lang="ru-RU" b="1" dirty="0" smtClean="0"/>
              <a:t>Инициализация массива:</a:t>
            </a:r>
          </a:p>
          <a:p>
            <a:pPr>
              <a:buNone/>
            </a:pPr>
            <a:r>
              <a:rPr lang="ru-RU" dirty="0" err="1" smtClean="0"/>
              <a:t>тип_массива</a:t>
            </a:r>
            <a:r>
              <a:rPr lang="ru-RU" dirty="0" smtClean="0"/>
              <a:t> </a:t>
            </a:r>
            <a:r>
              <a:rPr lang="ru-RU" dirty="0" err="1" smtClean="0"/>
              <a:t>название_массива</a:t>
            </a:r>
            <a:r>
              <a:rPr lang="en-GB" dirty="0" smtClean="0"/>
              <a:t> </a:t>
            </a:r>
            <a:r>
              <a:rPr lang="ru-RU" dirty="0" smtClean="0"/>
              <a:t>=</a:t>
            </a:r>
            <a:r>
              <a:rPr lang="en-GB" dirty="0" smtClean="0"/>
              <a:t>{</a:t>
            </a:r>
            <a:r>
              <a:rPr lang="ru-RU" dirty="0" smtClean="0"/>
              <a:t>список значений</a:t>
            </a:r>
            <a:r>
              <a:rPr lang="en-GB" dirty="0" smtClean="0"/>
              <a:t>}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en-US" i="1" dirty="0" err="1" smtClean="0"/>
              <a:t>int</a:t>
            </a:r>
            <a:r>
              <a:rPr lang="en-US" i="1" dirty="0" smtClean="0"/>
              <a:t> temp={1,2,3,4,5,6,7,8,9,10};</a:t>
            </a:r>
          </a:p>
          <a:p>
            <a:pPr>
              <a:buNone/>
            </a:pPr>
            <a:r>
              <a:rPr lang="ru-RU" b="1" dirty="0" smtClean="0"/>
              <a:t>Многомерный массив:</a:t>
            </a:r>
          </a:p>
          <a:p>
            <a:pPr>
              <a:buNone/>
            </a:pPr>
            <a:r>
              <a:rPr lang="en-GB" i="1" dirty="0" err="1" smtClean="0"/>
              <a:t>int</a:t>
            </a:r>
            <a:r>
              <a:rPr lang="en-GB" i="1" dirty="0" smtClean="0"/>
              <a:t> temp [][]=new </a:t>
            </a:r>
            <a:r>
              <a:rPr lang="en-GB" i="1" dirty="0" err="1" smtClean="0"/>
              <a:t>int</a:t>
            </a:r>
            <a:r>
              <a:rPr lang="en-GB" i="1" dirty="0" smtClean="0"/>
              <a:t> [3][7];</a:t>
            </a:r>
            <a:endParaRPr lang="en-US" i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Объявление строки:</a:t>
            </a:r>
          </a:p>
          <a:p>
            <a:pPr>
              <a:buNone/>
            </a:pPr>
            <a:r>
              <a:rPr lang="en-US" i="1" dirty="0" smtClean="0"/>
              <a:t>String s</a:t>
            </a:r>
            <a:r>
              <a:rPr lang="ru-RU" i="1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Создание пустой строки:</a:t>
            </a:r>
          </a:p>
          <a:p>
            <a:pPr>
              <a:buNone/>
            </a:pPr>
            <a:r>
              <a:rPr lang="en-US" i="1" dirty="0" smtClean="0"/>
              <a:t>String s = new String()</a:t>
            </a:r>
            <a:r>
              <a:rPr lang="ru-RU" i="1" dirty="0" smtClean="0"/>
              <a:t>;</a:t>
            </a:r>
          </a:p>
          <a:p>
            <a:pPr>
              <a:buNone/>
            </a:pPr>
            <a:r>
              <a:rPr lang="en-US" i="1" dirty="0" smtClean="0"/>
              <a:t>String s1 = null;</a:t>
            </a:r>
            <a:r>
              <a:rPr lang="ru-RU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String s2 = "";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Создание не пустой строки:</a:t>
            </a:r>
          </a:p>
          <a:p>
            <a:pPr>
              <a:buNone/>
            </a:pPr>
            <a:r>
              <a:rPr lang="en-US" i="1" dirty="0" smtClean="0"/>
              <a:t>String </a:t>
            </a:r>
            <a:r>
              <a:rPr lang="en-US" i="1" dirty="0" err="1" smtClean="0"/>
              <a:t>str</a:t>
            </a:r>
            <a:r>
              <a:rPr lang="en-US" i="1" dirty="0" smtClean="0"/>
              <a:t> = new String("World");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Инициализация строки:</a:t>
            </a:r>
            <a:endParaRPr lang="en-GB" dirty="0" smtClean="0"/>
          </a:p>
          <a:p>
            <a:pPr>
              <a:buNone/>
            </a:pPr>
            <a:r>
              <a:rPr lang="en-US" i="1" dirty="0" smtClean="0"/>
              <a:t>String s = "</a:t>
            </a:r>
            <a:r>
              <a:rPr lang="en-US" i="1" dirty="0" err="1" smtClean="0"/>
              <a:t>abc</a:t>
            </a:r>
            <a:r>
              <a:rPr lang="en-US" i="1" dirty="0" smtClean="0"/>
              <a:t>";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Нумерация символов начинается с 0</a:t>
            </a:r>
          </a:p>
          <a:p>
            <a:pPr>
              <a:buNone/>
            </a:pPr>
            <a:r>
              <a:rPr lang="ru-RU" smtClean="0"/>
              <a:t>Извлечение </a:t>
            </a:r>
            <a:r>
              <a:rPr lang="ru-RU" dirty="0" smtClean="0"/>
              <a:t>подстроки:</a:t>
            </a:r>
          </a:p>
          <a:p>
            <a:pPr>
              <a:buNone/>
            </a:pPr>
            <a:r>
              <a:rPr lang="en-US" i="1" dirty="0" smtClean="0"/>
              <a:t>s</a:t>
            </a:r>
            <a:r>
              <a:rPr lang="ru-RU" i="1" dirty="0" smtClean="0"/>
              <a:t>.</a:t>
            </a:r>
            <a:r>
              <a:rPr lang="en-US" i="1" dirty="0" smtClean="0"/>
              <a:t>substring(</a:t>
            </a:r>
            <a:r>
              <a:rPr lang="ru-RU" i="1" dirty="0" smtClean="0"/>
              <a:t>0</a:t>
            </a:r>
            <a:r>
              <a:rPr lang="en-US" i="1" dirty="0" smtClean="0"/>
              <a:t>,</a:t>
            </a:r>
            <a:r>
              <a:rPr lang="ru-RU" i="1" dirty="0" smtClean="0"/>
              <a:t>1</a:t>
            </a:r>
            <a:r>
              <a:rPr lang="en-US" i="1" dirty="0" smtClean="0"/>
              <a:t>)</a:t>
            </a:r>
            <a:r>
              <a:rPr lang="ru-RU" i="1" dirty="0" smtClean="0"/>
              <a:t>     -</a:t>
            </a:r>
            <a:r>
              <a:rPr lang="en-GB" i="1" dirty="0" smtClean="0"/>
              <a:t>&gt; </a:t>
            </a:r>
            <a:r>
              <a:rPr lang="ru-RU" i="1" dirty="0" smtClean="0"/>
              <a:t>  </a:t>
            </a:r>
            <a:r>
              <a:rPr lang="en-US" i="1" dirty="0" smtClean="0"/>
              <a:t>“a"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Сравнение и равенство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Конкатенация строк</a:t>
            </a:r>
          </a:p>
          <a:p>
            <a:pPr>
              <a:buNone/>
            </a:pPr>
            <a:r>
              <a:rPr lang="en-US" i="1" dirty="0" smtClean="0"/>
              <a:t>String s = “</a:t>
            </a:r>
            <a:r>
              <a:rPr lang="ru-RU" i="1" dirty="0" smtClean="0"/>
              <a:t>сумма</a:t>
            </a:r>
            <a:r>
              <a:rPr lang="en-US" i="1" dirty="0" smtClean="0"/>
              <a:t> " + 2 + 2; </a:t>
            </a:r>
            <a:r>
              <a:rPr lang="ru-RU" i="1" dirty="0" smtClean="0"/>
              <a:t>            </a:t>
            </a:r>
            <a:r>
              <a:rPr lang="ru-RU" dirty="0" smtClean="0"/>
              <a:t>сумма 2</a:t>
            </a:r>
            <a:r>
              <a:rPr lang="en-US" dirty="0" smtClean="0"/>
              <a:t>2</a:t>
            </a:r>
            <a:endParaRPr lang="ru-RU" dirty="0" smtClean="0"/>
          </a:p>
          <a:p>
            <a:pPr>
              <a:buNone/>
            </a:pPr>
            <a:r>
              <a:rPr lang="en-US" i="1" dirty="0" smtClean="0"/>
              <a:t>String s = “</a:t>
            </a:r>
            <a:r>
              <a:rPr lang="ru-RU" i="1" dirty="0" smtClean="0"/>
              <a:t>сумма</a:t>
            </a:r>
            <a:r>
              <a:rPr lang="en-US" i="1" dirty="0" smtClean="0"/>
              <a:t> " + </a:t>
            </a:r>
            <a:r>
              <a:rPr lang="ru-RU" i="1" dirty="0" smtClean="0"/>
              <a:t>(</a:t>
            </a:r>
            <a:r>
              <a:rPr lang="en-US" i="1" dirty="0" smtClean="0"/>
              <a:t>2 + 2</a:t>
            </a:r>
            <a:r>
              <a:rPr lang="ru-RU" i="1" dirty="0" smtClean="0"/>
              <a:t>)</a:t>
            </a:r>
            <a:r>
              <a:rPr lang="en-US" i="1" dirty="0" smtClean="0"/>
              <a:t>; </a:t>
            </a:r>
            <a:r>
              <a:rPr lang="ru-RU" i="1" dirty="0" smtClean="0"/>
              <a:t>            </a:t>
            </a:r>
            <a:r>
              <a:rPr lang="ru-RU" dirty="0" smtClean="0"/>
              <a:t>сумма 4</a:t>
            </a:r>
          </a:p>
          <a:p>
            <a:pPr>
              <a:buNone/>
            </a:pPr>
            <a:r>
              <a:rPr lang="ru-RU" dirty="0" smtClean="0"/>
              <a:t>Метод </a:t>
            </a:r>
            <a:r>
              <a:rPr lang="ru-RU" dirty="0" err="1" smtClean="0"/>
              <a:t>equals</a:t>
            </a:r>
            <a:r>
              <a:rPr lang="ru-RU" dirty="0" smtClean="0"/>
              <a:t> и оператор == выполняют две совершенно различных проверки. Если метод </a:t>
            </a:r>
            <a:r>
              <a:rPr lang="ru-RU" dirty="0" err="1" smtClean="0"/>
              <a:t>equal</a:t>
            </a:r>
            <a:r>
              <a:rPr lang="ru-RU" dirty="0" smtClean="0"/>
              <a:t> сравнивает символы внутри строк, то оператор == сравнивает две переменные-ссылки на объекты и проверяет, указывают ли они на разные объекты или на один и тот же.</a:t>
            </a:r>
          </a:p>
          <a:p>
            <a:pPr>
              <a:buNone/>
            </a:pPr>
            <a:r>
              <a:rPr lang="en-US" i="1" dirty="0" smtClean="0"/>
              <a:t>String s1 = new String("Hello“); 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String s2 = new String("Hello“); </a:t>
            </a:r>
            <a:endParaRPr lang="ru-RU" i="1" dirty="0" smtClean="0"/>
          </a:p>
          <a:p>
            <a:pPr>
              <a:buNone/>
            </a:pPr>
            <a:r>
              <a:rPr lang="en-GB" dirty="0" smtClean="0"/>
              <a:t>s1.</a:t>
            </a:r>
            <a:r>
              <a:rPr lang="it-IT" dirty="0" smtClean="0"/>
              <a:t> equals (s2) -&gt; true </a:t>
            </a:r>
          </a:p>
          <a:p>
            <a:pPr>
              <a:buNone/>
            </a:pPr>
            <a:r>
              <a:rPr lang="it-IT" dirty="0" smtClean="0"/>
              <a:t>s1 == s2 -&gt; false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Методика формирования итоговой оценки</a:t>
            </a:r>
            <a:br>
              <a:rPr lang="ru-RU" sz="3200" dirty="0" smtClean="0"/>
            </a:br>
            <a:endParaRPr lang="ru-RU" sz="32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72819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Рейтинговая оценка (Х) вычисляется следующим образом:</a:t>
            </a:r>
          </a:p>
          <a:p>
            <a:pPr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X=Х1+Х2+Х3, где  </a:t>
            </a:r>
          </a:p>
          <a:p>
            <a:pPr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Х1 – оценка знаний по теоретической подготовке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(0-20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баллов);</a:t>
            </a:r>
          </a:p>
          <a:p>
            <a:pPr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Х2 – оценка работы студента при выполнении лабораторного практикума (0-30 баллов);</a:t>
            </a:r>
          </a:p>
          <a:p>
            <a:pPr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Х3 – оценка выполнения курсовой работы (0-50 баллов).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3284984"/>
          <a:ext cx="8712968" cy="2736305"/>
        </p:xfrm>
        <a:graphic>
          <a:graphicData uri="http://schemas.openxmlformats.org/drawingml/2006/table">
            <a:tbl>
              <a:tblPr/>
              <a:tblGrid>
                <a:gridCol w="2498688"/>
                <a:gridCol w="1615819"/>
                <a:gridCol w="4598461"/>
              </a:tblGrid>
              <a:tr h="912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Итоговая оценка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201" marR="662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Рейтинговая оценка (X)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201" marR="662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Дополнительное условие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(указаны проценты от максимально возможного количества баллов)</a:t>
                      </a:r>
                    </a:p>
                  </a:txBody>
                  <a:tcPr marL="66201" marR="662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«Отлично»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201" marR="66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90&lt; X &lt;=100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201" marR="66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 менее 90% по каждому виду контроля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201" marR="6620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3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«Хорошо»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201" marR="66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80&lt; X &lt;=90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201" marR="66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менее 70% по каждому виду контроля при условии выполнения всех контрольных точек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201" marR="6620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«Удовлетворительно»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201" marR="66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60&lt; X &lt;=80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201" marR="66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 менее 50% по каждому виду контроля 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201" marR="6620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1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«Неудовлетворительно»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201" marR="66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 &lt;=60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201" marR="662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201" marR="6620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Пул строк</a:t>
            </a:r>
            <a:endParaRPr lang="ru-RU" dirty="0"/>
          </a:p>
        </p:txBody>
      </p:sp>
      <p:pic>
        <p:nvPicPr>
          <p:cNvPr id="1026" name="Picture 2" descr="String Pool Java prologistic.com.u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357298"/>
            <a:ext cx="6858000" cy="380047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642910" y="1000108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Пул строк (</a:t>
            </a:r>
            <a:r>
              <a:rPr lang="ru-RU" b="1" dirty="0" err="1" smtClean="0"/>
              <a:t>String</a:t>
            </a:r>
            <a:r>
              <a:rPr lang="ru-RU" b="1" dirty="0" smtClean="0"/>
              <a:t> </a:t>
            </a:r>
            <a:r>
              <a:rPr lang="ru-RU" b="1" dirty="0" err="1" smtClean="0"/>
              <a:t>Pool</a:t>
            </a:r>
            <a:r>
              <a:rPr lang="ru-RU" dirty="0" smtClean="0"/>
              <a:t>) — это множество строк в кучи (</a:t>
            </a:r>
            <a:r>
              <a:rPr lang="ru-RU" b="1" dirty="0" err="1" smtClean="0">
                <a:hlinkClick r:id="rId4"/>
              </a:rPr>
              <a:t>Java</a:t>
            </a:r>
            <a:r>
              <a:rPr lang="ru-RU" b="1" dirty="0" smtClean="0">
                <a:hlinkClick r:id="rId4"/>
              </a:rPr>
              <a:t> </a:t>
            </a:r>
            <a:r>
              <a:rPr lang="ru-RU" b="1" dirty="0" err="1" smtClean="0">
                <a:hlinkClick r:id="rId4"/>
              </a:rPr>
              <a:t>Heap</a:t>
            </a:r>
            <a:r>
              <a:rPr lang="ru-RU" b="1" dirty="0" smtClean="0">
                <a:hlinkClick r:id="rId4"/>
              </a:rPr>
              <a:t> </a:t>
            </a:r>
            <a:r>
              <a:rPr lang="ru-RU" b="1" dirty="0" err="1" smtClean="0">
                <a:hlinkClick r:id="rId4"/>
              </a:rPr>
              <a:t>Memory</a:t>
            </a:r>
            <a:r>
              <a:rPr lang="ru-RU" dirty="0" smtClean="0"/>
              <a:t>). 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85852" y="5072074"/>
            <a:ext cx="465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s3 = s3.intern(); //</a:t>
            </a:r>
            <a:r>
              <a:rPr lang="ru-RU" dirty="0" smtClean="0"/>
              <a:t> перемещение строки в пул</a:t>
            </a:r>
            <a:endParaRPr lang="en-US" dirty="0" smtClean="0"/>
          </a:p>
          <a:p>
            <a:r>
              <a:rPr lang="en-US" dirty="0" smtClean="0"/>
              <a:t>s1 == s3;  // true 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484784"/>
            <a:ext cx="16916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Одинаковые строковые литералы всегда ссылаются на один и тот же экземпляр класса </a:t>
            </a:r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стоит изучать </a:t>
            </a:r>
            <a:r>
              <a:rPr lang="en-US" dirty="0" smtClean="0"/>
              <a:t>Java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err="1" smtClean="0"/>
              <a:t>Java</a:t>
            </a:r>
            <a:r>
              <a:rPr lang="ru-RU" dirty="0" smtClean="0"/>
              <a:t> — один из самых популярных языков программирования по индексу компании TIOBE </a:t>
            </a:r>
            <a:r>
              <a:rPr lang="en-US" dirty="0"/>
              <a:t>Software </a:t>
            </a:r>
            <a:r>
              <a:rPr lang="ru-RU" dirty="0" smtClean="0"/>
              <a:t>http://www.tiobe.com/index.php/content/paperinfo/tpci/index.html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Java-программисты востребованы на рынке труда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Много готовых библиотек и инструментов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Масса источников информации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Какое программирование самое востребованное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417638"/>
            <a:ext cx="842493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b="1" dirty="0" smtClean="0"/>
              <a:t>Веб-разработка </a:t>
            </a:r>
            <a:r>
              <a:rPr lang="ru-RU" sz="2400" dirty="0" smtClean="0"/>
              <a:t>(</a:t>
            </a:r>
            <a:r>
              <a:rPr lang="ru-RU" sz="2400" dirty="0" err="1" smtClean="0"/>
              <a:t>JavaScript</a:t>
            </a:r>
            <a:r>
              <a:rPr lang="ru-RU" sz="2400" dirty="0"/>
              <a:t>, PHP, </a:t>
            </a:r>
            <a:r>
              <a:rPr lang="ru-RU" sz="2400" dirty="0" err="1"/>
              <a:t>Python</a:t>
            </a:r>
            <a:r>
              <a:rPr lang="ru-RU" sz="2400" dirty="0"/>
              <a:t>, </a:t>
            </a:r>
            <a:r>
              <a:rPr lang="ru-RU" sz="2400" dirty="0" err="1"/>
              <a:t>Java</a:t>
            </a:r>
            <a:r>
              <a:rPr lang="ru-RU" sz="2400" dirty="0"/>
              <a:t> и </a:t>
            </a:r>
            <a:r>
              <a:rPr lang="ru-RU" sz="2400" dirty="0" err="1"/>
              <a:t>Ruby</a:t>
            </a:r>
            <a:r>
              <a:rPr lang="ru-RU" sz="2400" dirty="0"/>
              <a:t>, </a:t>
            </a:r>
            <a:r>
              <a:rPr lang="ru-RU" sz="2400" dirty="0" smtClean="0"/>
              <a:t>SQL).</a:t>
            </a:r>
          </a:p>
          <a:p>
            <a:pPr fontAlgn="base"/>
            <a:r>
              <a:rPr lang="ru-RU" sz="2400" b="1" dirty="0"/>
              <a:t>Мобильная </a:t>
            </a:r>
            <a:r>
              <a:rPr lang="ru-RU" sz="2400" b="1" dirty="0" smtClean="0"/>
              <a:t>разработка </a:t>
            </a:r>
            <a:r>
              <a:rPr lang="ru-RU" sz="2400" dirty="0" smtClean="0"/>
              <a:t>(</a:t>
            </a:r>
            <a:r>
              <a:rPr lang="ru-RU" sz="2400" dirty="0" err="1" smtClean="0"/>
              <a:t>Java</a:t>
            </a:r>
            <a:r>
              <a:rPr lang="ru-RU" sz="2400" dirty="0" smtClean="0"/>
              <a:t> </a:t>
            </a:r>
            <a:r>
              <a:rPr lang="ru-RU" sz="2400" dirty="0"/>
              <a:t>и </a:t>
            </a:r>
            <a:r>
              <a:rPr lang="ru-RU" sz="2400" dirty="0" err="1"/>
              <a:t>Kotlin</a:t>
            </a:r>
            <a:r>
              <a:rPr lang="ru-RU" sz="2400" dirty="0"/>
              <a:t> для </a:t>
            </a:r>
            <a:r>
              <a:rPr lang="ru-RU" sz="2400" dirty="0" err="1"/>
              <a:t>Android</a:t>
            </a:r>
            <a:r>
              <a:rPr lang="ru-RU" sz="2400" dirty="0"/>
              <a:t>, </a:t>
            </a:r>
            <a:r>
              <a:rPr lang="ru-RU" sz="2400" dirty="0" err="1"/>
              <a:t>Swift</a:t>
            </a:r>
            <a:r>
              <a:rPr lang="ru-RU" sz="2400" dirty="0"/>
              <a:t> для </a:t>
            </a:r>
            <a:r>
              <a:rPr lang="ru-RU" sz="2400" dirty="0" err="1"/>
              <a:t>Apple</a:t>
            </a:r>
            <a:r>
              <a:rPr lang="ru-RU" sz="2400" dirty="0"/>
              <a:t>, а также </a:t>
            </a:r>
            <a:r>
              <a:rPr lang="ru-RU" sz="2400" dirty="0" err="1"/>
              <a:t>Python</a:t>
            </a:r>
            <a:r>
              <a:rPr lang="ru-RU" sz="2400" dirty="0"/>
              <a:t>, </a:t>
            </a:r>
            <a:r>
              <a:rPr lang="ru-RU" sz="2400" dirty="0" err="1"/>
              <a:t>JavaScript</a:t>
            </a:r>
            <a:r>
              <a:rPr lang="ru-RU" sz="2400" dirty="0"/>
              <a:t>, C</a:t>
            </a:r>
            <a:r>
              <a:rPr lang="ru-RU" sz="2400" dirty="0" smtClean="0"/>
              <a:t>#).</a:t>
            </a:r>
          </a:p>
          <a:p>
            <a:pPr fontAlgn="base"/>
            <a:r>
              <a:rPr lang="ru-RU" sz="2400" b="1" dirty="0" err="1"/>
              <a:t>Десктопные</a:t>
            </a:r>
            <a:r>
              <a:rPr lang="ru-RU" sz="2400" b="1" dirty="0"/>
              <a:t> </a:t>
            </a:r>
            <a:r>
              <a:rPr lang="ru-RU" sz="2400" b="1" dirty="0" smtClean="0"/>
              <a:t>приложения </a:t>
            </a:r>
            <a:r>
              <a:rPr lang="ru-RU" sz="2400" dirty="0" smtClean="0"/>
              <a:t>(</a:t>
            </a:r>
            <a:r>
              <a:rPr lang="ru-RU" sz="2400" dirty="0"/>
              <a:t>для </a:t>
            </a:r>
            <a:r>
              <a:rPr lang="ru-RU" sz="2400" dirty="0" err="1"/>
              <a:t>Linux</a:t>
            </a:r>
            <a:r>
              <a:rPr lang="ru-RU" sz="2400" dirty="0"/>
              <a:t> и кроссплатформенных приложений — </a:t>
            </a:r>
            <a:r>
              <a:rPr lang="en-US" sz="2400" dirty="0" smtClean="0"/>
              <a:t>Java, </a:t>
            </a:r>
            <a:r>
              <a:rPr lang="ru-RU" sz="2400" dirty="0" smtClean="0"/>
              <a:t>C++;</a:t>
            </a:r>
            <a:r>
              <a:rPr lang="en-US" sz="2400" dirty="0" smtClean="0"/>
              <a:t> </a:t>
            </a:r>
            <a:r>
              <a:rPr lang="ru-RU" sz="2400" dirty="0" smtClean="0"/>
              <a:t>для </a:t>
            </a:r>
            <a:r>
              <a:rPr lang="ru-RU" sz="2400" dirty="0" err="1"/>
              <a:t>macOS</a:t>
            </a:r>
            <a:r>
              <a:rPr lang="ru-RU" sz="2400" dirty="0"/>
              <a:t> — </a:t>
            </a:r>
            <a:r>
              <a:rPr lang="ru-RU" sz="2400" dirty="0" err="1"/>
              <a:t>Swift</a:t>
            </a:r>
            <a:r>
              <a:rPr lang="ru-RU" sz="2400" dirty="0"/>
              <a:t> и </a:t>
            </a:r>
            <a:r>
              <a:rPr lang="ru-RU" sz="2400" dirty="0" err="1"/>
              <a:t>Objective</a:t>
            </a:r>
            <a:r>
              <a:rPr lang="ru-RU" sz="2400" dirty="0"/>
              <a:t>-C</a:t>
            </a:r>
            <a:r>
              <a:rPr lang="ru-RU" sz="2400" dirty="0" smtClean="0"/>
              <a:t>;</a:t>
            </a:r>
            <a:r>
              <a:rPr lang="en-US" sz="2400" dirty="0" smtClean="0"/>
              <a:t> </a:t>
            </a:r>
            <a:r>
              <a:rPr lang="ru-RU" sz="2400" dirty="0" smtClean="0"/>
              <a:t>для </a:t>
            </a:r>
            <a:r>
              <a:rPr lang="ru-RU" sz="2400" dirty="0" err="1"/>
              <a:t>Windows</a:t>
            </a:r>
            <a:r>
              <a:rPr lang="ru-RU" sz="2400" dirty="0"/>
              <a:t> — C</a:t>
            </a:r>
            <a:r>
              <a:rPr lang="ru-RU" sz="2400" dirty="0" smtClean="0"/>
              <a:t>#).</a:t>
            </a:r>
            <a:endParaRPr lang="en-US" sz="2400" dirty="0" smtClean="0"/>
          </a:p>
          <a:p>
            <a:pPr fontAlgn="base"/>
            <a:r>
              <a:rPr lang="ru-RU" sz="2400" b="1" dirty="0"/>
              <a:t>Разработка </a:t>
            </a:r>
            <a:r>
              <a:rPr lang="ru-RU" sz="2400" b="1" dirty="0" smtClean="0"/>
              <a:t>игр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С</a:t>
            </a:r>
            <a:r>
              <a:rPr lang="ru-RU" sz="2400" dirty="0"/>
              <a:t>++, C#, </a:t>
            </a:r>
            <a:r>
              <a:rPr lang="ru-RU" sz="2400" dirty="0" err="1"/>
              <a:t>Lua</a:t>
            </a:r>
            <a:r>
              <a:rPr lang="ru-RU" sz="2400" dirty="0"/>
              <a:t> и </a:t>
            </a:r>
            <a:r>
              <a:rPr lang="ru-RU" sz="2400" dirty="0" err="1"/>
              <a:t>JavaScript</a:t>
            </a:r>
            <a:r>
              <a:rPr lang="ru-RU" sz="2400" dirty="0"/>
              <a:t> 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</a:p>
          <a:p>
            <a:pPr fontAlgn="base"/>
            <a:r>
              <a:rPr lang="en-US" sz="2400" b="1" dirty="0"/>
              <a:t>Data </a:t>
            </a:r>
            <a:r>
              <a:rPr lang="en-US" sz="2400" b="1" dirty="0" smtClean="0"/>
              <a:t>Science</a:t>
            </a:r>
            <a:r>
              <a:rPr lang="ru-RU" sz="2400" b="1" dirty="0" smtClean="0"/>
              <a:t> </a:t>
            </a:r>
            <a:r>
              <a:rPr lang="ru-RU" sz="2400" dirty="0" smtClean="0"/>
              <a:t>(</a:t>
            </a:r>
            <a:r>
              <a:rPr lang="en-US" sz="2400" dirty="0"/>
              <a:t>R, SAS </a:t>
            </a:r>
            <a:r>
              <a:rPr lang="ru-RU" sz="2400" dirty="0"/>
              <a:t>и </a:t>
            </a:r>
            <a:r>
              <a:rPr lang="en-US" sz="2400" dirty="0"/>
              <a:t>Python</a:t>
            </a:r>
            <a:r>
              <a:rPr lang="ru-RU" sz="2400" dirty="0" smtClean="0"/>
              <a:t>).</a:t>
            </a:r>
          </a:p>
          <a:p>
            <a:pPr fontAlgn="base"/>
            <a:r>
              <a:rPr lang="ru-RU" sz="2400" b="1" dirty="0"/>
              <a:t>Программирование встроенных </a:t>
            </a:r>
            <a:r>
              <a:rPr lang="ru-RU" sz="2400" b="1" dirty="0" smtClean="0"/>
              <a:t>систем </a:t>
            </a:r>
            <a:r>
              <a:rPr lang="ru-RU" sz="2400" dirty="0" smtClean="0"/>
              <a:t>(</a:t>
            </a:r>
            <a:r>
              <a:rPr lang="ru-RU" sz="2400" dirty="0"/>
              <a:t>С, С</a:t>
            </a:r>
            <a:r>
              <a:rPr lang="ru-RU" sz="2400" dirty="0" smtClean="0"/>
              <a:t>++).</a:t>
            </a:r>
          </a:p>
          <a:p>
            <a:pPr fontAlgn="base"/>
            <a:r>
              <a:rPr lang="ru-RU" sz="2400" b="1" dirty="0"/>
              <a:t>Автоматизация </a:t>
            </a:r>
            <a:r>
              <a:rPr lang="ru-RU" sz="2400" b="1" dirty="0" smtClean="0"/>
              <a:t>бизнеса </a:t>
            </a:r>
            <a:r>
              <a:rPr lang="ru-RU" sz="2400" dirty="0" smtClean="0"/>
              <a:t>(Битрикс24,</a:t>
            </a:r>
            <a:r>
              <a:rPr lang="ru-RU" sz="2400" dirty="0"/>
              <a:t> </a:t>
            </a:r>
            <a:r>
              <a:rPr lang="ru-RU" sz="2400" dirty="0" smtClean="0"/>
              <a:t>1С, </a:t>
            </a:r>
            <a:r>
              <a:rPr lang="en-US" sz="2400" dirty="0"/>
              <a:t>SAP, Salesforce, Microsoft Dynamics CRM, Siebel Oracle CRM</a:t>
            </a:r>
            <a:r>
              <a:rPr lang="ru-RU" sz="2400" dirty="0" smtClean="0"/>
              <a:t>).</a:t>
            </a:r>
            <a:endParaRPr lang="ru-RU" sz="2400" b="1" dirty="0"/>
          </a:p>
          <a:p>
            <a:pPr fontAlgn="base"/>
            <a:endParaRPr lang="ru-RU" b="1" dirty="0"/>
          </a:p>
          <a:p>
            <a:pPr fontAlgn="base"/>
            <a:endParaRPr lang="en-US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Топ-20 </a:t>
            </a:r>
            <a:r>
              <a:rPr lang="ru-RU" sz="4000" dirty="0"/>
              <a:t>языков программирования января 2020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https://s3-eu-central-1.amazonaws.com/news.pr-cy.ru/535312/images/d5072db10e591fbed1b3bdff8c5357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736905" cy="525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78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https://leonardo.osnova.io/feab09bf-b521-7bd7-c7e9-aea2273705e9/-/scale_crop/700x399/center/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784976" cy="576064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79512" y="188640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/>
              <a:t>Зарплата </a:t>
            </a:r>
            <a:r>
              <a:rPr lang="en-US" sz="4000" dirty="0" smtClean="0"/>
              <a:t>Java-</a:t>
            </a:r>
            <a:r>
              <a:rPr lang="ru-RU" sz="4000" dirty="0" smtClean="0"/>
              <a:t>разработчиков</a:t>
            </a:r>
            <a:endParaRPr lang="ru-RU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Учебная 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96855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Объектно-ориентированное </a:t>
            </a:r>
            <a:r>
              <a:rPr lang="ru-RU" dirty="0"/>
              <a:t>программирование</a:t>
            </a:r>
            <a:r>
              <a:rPr lang="ru-RU" dirty="0" smtClean="0"/>
              <a:t>. Методические </a:t>
            </a:r>
            <a:r>
              <a:rPr lang="ru-RU" dirty="0"/>
              <a:t>указания к </a:t>
            </a:r>
            <a:r>
              <a:rPr lang="ru-RU" dirty="0" smtClean="0"/>
              <a:t>лабораторным работам. </a:t>
            </a:r>
            <a:r>
              <a:rPr lang="ru-RU" dirty="0"/>
              <a:t>Разумовский Г.В.СПб. </a:t>
            </a:r>
            <a:r>
              <a:rPr lang="ru-RU" dirty="0" err="1"/>
              <a:t>Изд-воСПбГЭТУ</a:t>
            </a:r>
            <a:r>
              <a:rPr lang="ru-RU" dirty="0"/>
              <a:t> «ЛЭТИ», </a:t>
            </a:r>
            <a:r>
              <a:rPr lang="ru-RU" dirty="0" smtClean="0"/>
              <a:t>2012. 64 </a:t>
            </a:r>
            <a:r>
              <a:rPr lang="ru-RU" dirty="0"/>
              <a:t>с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Объектно-ориентированное </a:t>
            </a:r>
            <a:r>
              <a:rPr lang="ru-RU" dirty="0" err="1"/>
              <a:t>программирование.Методические</a:t>
            </a:r>
            <a:r>
              <a:rPr lang="ru-RU" dirty="0"/>
              <a:t> указания к курсовому проектированию. Разумовский Г.В.СПб. </a:t>
            </a:r>
            <a:r>
              <a:rPr lang="ru-RU" dirty="0" err="1"/>
              <a:t>Изд-воСПбГЭТУ</a:t>
            </a:r>
            <a:r>
              <a:rPr lang="ru-RU" dirty="0"/>
              <a:t> «ЛЭТИ», 2006. 32 с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Интернет</a:t>
            </a:r>
          </a:p>
          <a:p>
            <a:r>
              <a:rPr lang="en-US" u="sng" dirty="0" smtClean="0"/>
              <a:t>http://bookwebmaster.narod.ru/java.html</a:t>
            </a:r>
            <a:r>
              <a:rPr lang="ru-RU" dirty="0" smtClean="0"/>
              <a:t> Учебники </a:t>
            </a:r>
            <a:r>
              <a:rPr lang="en-US" dirty="0" smtClean="0"/>
              <a:t>Java</a:t>
            </a:r>
          </a:p>
          <a:p>
            <a:r>
              <a:rPr lang="ru-RU" u="sng" dirty="0" smtClean="0">
                <a:hlinkClick r:id="rId2"/>
              </a:rPr>
              <a:t>http</a:t>
            </a:r>
            <a:r>
              <a:rPr lang="ru-RU" u="sng" dirty="0">
                <a:hlinkClick r:id="rId2"/>
              </a:rPr>
              <a:t>://www.interface.ru/home.asp?artId=1602</a:t>
            </a:r>
            <a:r>
              <a:rPr lang="ru-RU" dirty="0"/>
              <a:t> Введение в программирование на языке </a:t>
            </a:r>
            <a:r>
              <a:rPr lang="ru-RU" dirty="0" err="1" smtClean="0"/>
              <a:t>Java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http://www.frolov-lib.ru/java.html </a:t>
            </a:r>
            <a:r>
              <a:rPr lang="ru-RU" dirty="0" smtClean="0"/>
              <a:t>Библиотека примеров приложений </a:t>
            </a:r>
            <a:r>
              <a:rPr lang="en-US" dirty="0" smtClean="0"/>
              <a:t>Java 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https://stepik.org</a:t>
            </a:r>
            <a:r>
              <a:rPr lang="ru-RU" dirty="0" smtClean="0"/>
              <a:t>  Базовый </a:t>
            </a:r>
            <a:r>
              <a:rPr lang="ru-RU" dirty="0" err="1" smtClean="0"/>
              <a:t>видеокурс</a:t>
            </a:r>
            <a:r>
              <a:rPr lang="ru-RU" dirty="0" smtClean="0"/>
              <a:t> </a:t>
            </a:r>
            <a:r>
              <a:rPr lang="en-US" dirty="0" smtClean="0"/>
              <a:t>Java</a:t>
            </a:r>
          </a:p>
          <a:p>
            <a:endParaRPr lang="ru-RU" dirty="0"/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u="sng" dirty="0">
                <a:hlinkClick r:id="rId2"/>
              </a:rPr>
              <a:t>http://java.sun.com/</a:t>
            </a:r>
            <a:r>
              <a:rPr lang="ru-RU" dirty="0"/>
              <a:t>– основной сайт </a:t>
            </a:r>
            <a:r>
              <a:rPr lang="ru-RU" dirty="0" err="1"/>
              <a:t>Java</a:t>
            </a:r>
            <a:r>
              <a:rPr lang="ru-RU" dirty="0"/>
              <a:t>, отсюда тоже можно скопировать JDK;</a:t>
            </a:r>
          </a:p>
          <a:p>
            <a:pPr lvl="0"/>
            <a:r>
              <a:rPr lang="ru-RU" u="sng" dirty="0">
                <a:hlinkClick r:id="rId3"/>
              </a:rPr>
              <a:t>http://developer.java.sun.com/</a:t>
            </a:r>
            <a:r>
              <a:rPr lang="ru-RU" dirty="0"/>
              <a:t>– масса полезных вещей для разработчика;</a:t>
            </a:r>
          </a:p>
          <a:p>
            <a:pPr lvl="0"/>
            <a:r>
              <a:rPr lang="ru-RU" u="sng" dirty="0">
                <a:hlinkClick r:id="rId4"/>
              </a:rPr>
              <a:t>http://industry.java.sun.com/</a:t>
            </a:r>
            <a:r>
              <a:rPr lang="ru-RU" dirty="0"/>
              <a:t>– новости технологии </a:t>
            </a:r>
            <a:r>
              <a:rPr lang="ru-RU" dirty="0" err="1"/>
              <a:t>Java</a:t>
            </a:r>
            <a:r>
              <a:rPr lang="ru-RU" dirty="0"/>
              <a:t>;</a:t>
            </a:r>
          </a:p>
          <a:p>
            <a:pPr lvl="0"/>
            <a:r>
              <a:rPr lang="ru-RU" u="sng" dirty="0">
                <a:hlinkClick r:id="rId5"/>
              </a:rPr>
              <a:t>http://www.javasoft.com/</a:t>
            </a:r>
            <a:r>
              <a:rPr lang="ru-RU" dirty="0"/>
              <a:t>– сайт фирмы </a:t>
            </a:r>
            <a:r>
              <a:rPr lang="ru-RU" dirty="0" err="1"/>
              <a:t>JavaSoft</a:t>
            </a:r>
            <a:r>
              <a:rPr lang="ru-RU" dirty="0"/>
              <a:t>, подразделения SUN;</a:t>
            </a:r>
          </a:p>
          <a:p>
            <a:r>
              <a:rPr lang="ru-RU" dirty="0"/>
              <a:t>На сайте фирмы IBM есть большой раздел </a:t>
            </a:r>
            <a:r>
              <a:rPr lang="ru-RU" u="sng" dirty="0">
                <a:hlinkClick r:id="rId6"/>
              </a:rPr>
              <a:t>http://www.ibm.com/developer/Java/</a:t>
            </a:r>
            <a:r>
              <a:rPr lang="ru-RU" dirty="0"/>
              <a:t>, где можно найти очень много полезного для программиста. </a:t>
            </a:r>
          </a:p>
          <a:p>
            <a:r>
              <a:rPr lang="ru-RU" dirty="0"/>
              <a:t>Русскоязычный сайт </a:t>
            </a:r>
            <a:r>
              <a:rPr lang="ru-RU" u="sng" dirty="0">
                <a:hlinkClick r:id="rId7"/>
              </a:rPr>
              <a:t>http://www.javable.com/docs/</a:t>
            </a:r>
            <a:r>
              <a:rPr lang="ru-RU" u="sng" dirty="0"/>
              <a:t> 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2015</Words>
  <Application>Microsoft Office PowerPoint</Application>
  <PresentationFormat>Экран (4:3)</PresentationFormat>
  <Paragraphs>374</Paragraphs>
  <Slides>30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Тема Office</vt:lpstr>
      <vt:lpstr>Объектно-ориентированное программирование на языке Java</vt:lpstr>
      <vt:lpstr>Цели и задачи дисциплины</vt:lpstr>
      <vt:lpstr> Методика формирования итоговой оценки </vt:lpstr>
      <vt:lpstr>Почему стоит изучать Java </vt:lpstr>
      <vt:lpstr>Какое программирование самое востребованное</vt:lpstr>
      <vt:lpstr> Топ-20 языков программирования января 2020 </vt:lpstr>
      <vt:lpstr>Презентация PowerPoint</vt:lpstr>
      <vt:lpstr>Учебная литература</vt:lpstr>
      <vt:lpstr>Информация о Java</vt:lpstr>
      <vt:lpstr>Продукты технологии Java</vt:lpstr>
      <vt:lpstr> Интегрированные среды Java </vt:lpstr>
      <vt:lpstr>Интерпретатор языка Java</vt:lpstr>
      <vt:lpstr>Презентация PowerPoint</vt:lpstr>
      <vt:lpstr> Распределение памяти в Java </vt:lpstr>
      <vt:lpstr>Структура программы на языке Java</vt:lpstr>
      <vt:lpstr>Пакеты Java</vt:lpstr>
      <vt:lpstr>Jar архивы</vt:lpstr>
      <vt:lpstr>Jar-архивы </vt:lpstr>
      <vt:lpstr> Создание и использование архивов Java </vt:lpstr>
      <vt:lpstr>Комментарии в программе Java</vt:lpstr>
      <vt:lpstr>Пример консольного приложения</vt:lpstr>
      <vt:lpstr>Типы данных языка Java</vt:lpstr>
      <vt:lpstr>Примитивные типы данных</vt:lpstr>
      <vt:lpstr> Побитовые операторы </vt:lpstr>
      <vt:lpstr>Приведение типов</vt:lpstr>
      <vt:lpstr>Именованные константы</vt:lpstr>
      <vt:lpstr>Массивы</vt:lpstr>
      <vt:lpstr>Строки</vt:lpstr>
      <vt:lpstr>Сравнение и равенство строк</vt:lpstr>
      <vt:lpstr>Пул строк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 на языке Java</dc:title>
  <dc:creator>Геннадий Васильевич Разумовский</dc:creator>
  <cp:lastModifiedBy>User</cp:lastModifiedBy>
  <cp:revision>85</cp:revision>
  <dcterms:created xsi:type="dcterms:W3CDTF">2014-07-04T05:35:55Z</dcterms:created>
  <dcterms:modified xsi:type="dcterms:W3CDTF">2020-08-11T07:16:01Z</dcterms:modified>
</cp:coreProperties>
</file>