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3" r:id="rId3"/>
    <p:sldId id="257" r:id="rId4"/>
    <p:sldId id="259" r:id="rId5"/>
    <p:sldId id="260" r:id="rId6"/>
    <p:sldId id="266" r:id="rId7"/>
    <p:sldId id="263" r:id="rId8"/>
    <p:sldId id="261" r:id="rId9"/>
    <p:sldId id="262" r:id="rId10"/>
    <p:sldId id="264" r:id="rId11"/>
    <p:sldId id="265" r:id="rId12"/>
    <p:sldId id="279" r:id="rId13"/>
    <p:sldId id="280" r:id="rId14"/>
    <p:sldId id="282" r:id="rId15"/>
    <p:sldId id="273" r:id="rId16"/>
    <p:sldId id="275" r:id="rId17"/>
    <p:sldId id="281" r:id="rId18"/>
    <p:sldId id="276" r:id="rId19"/>
    <p:sldId id="268" r:id="rId20"/>
    <p:sldId id="269" r:id="rId21"/>
    <p:sldId id="267" r:id="rId22"/>
    <p:sldId id="270" r:id="rId23"/>
    <p:sldId id="271" r:id="rId24"/>
    <p:sldId id="272" r:id="rId25"/>
    <p:sldId id="27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50D65-D41A-49B4-8822-69F737393B4D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78741-4548-4591-9833-B232EBFCD8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0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67DF-8884-4056-8118-63EAC1F7FDD1}" type="datetimeFigureOut">
              <a:rPr lang="ru-RU" smtClean="0"/>
              <a:pPr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42F7-1865-4AFE-9146-BC6157CFE3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Объектная ориентация </a:t>
            </a:r>
            <a:r>
              <a:rPr lang="en-GB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7500" lnSpcReduction="20000"/>
          </a:bodyPr>
          <a:lstStyle/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Все есть объект.</a:t>
            </a:r>
            <a:r>
              <a:rPr lang="ru-RU" dirty="0" smtClean="0"/>
              <a:t> Объект — это мыслимая или реальная сущность, обладающая характерным поведением и отличительными характеристиками и являющаяся важной в предметной области. </a:t>
            </a:r>
          </a:p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Программа - это связка объектов, говорящих друг другу что делать, посылая сообщения.</a:t>
            </a:r>
            <a:r>
              <a:rPr lang="ru-RU" dirty="0" smtClean="0"/>
              <a:t> Чтобы сделать запрос к объекту, надо послать сообщение этому объекту (вызов функции, которая принадлежит определенному объекту). </a:t>
            </a:r>
          </a:p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Каждый объект имеет свою собственную память, отличную от других объектов.</a:t>
            </a:r>
            <a:r>
              <a:rPr lang="ru-RU" dirty="0" smtClean="0"/>
              <a:t> </a:t>
            </a:r>
          </a:p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Каждый объект имеет тип.</a:t>
            </a:r>
            <a:r>
              <a:rPr lang="ru-RU" dirty="0" smtClean="0"/>
              <a:t> Другими словами, каждый объект является </a:t>
            </a:r>
            <a:r>
              <a:rPr lang="ru-RU" i="1" dirty="0" smtClean="0"/>
              <a:t>экземпляром класса</a:t>
            </a:r>
            <a:r>
              <a:rPr lang="ru-RU" dirty="0" smtClean="0"/>
              <a:t>, где “класс” - это синоним “типа”. </a:t>
            </a:r>
          </a:p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r>
              <a:rPr lang="ru-RU" b="1" dirty="0" smtClean="0"/>
              <a:t>Все объекты определенного типа могут принимать одинаковые сообщения.</a:t>
            </a:r>
            <a:r>
              <a:rPr lang="ru-RU" dirty="0" smtClean="0"/>
              <a:t> </a:t>
            </a:r>
          </a:p>
          <a:p>
            <a:pPr marL="180000" indent="-514350">
              <a:spcBef>
                <a:spcPts val="0"/>
              </a:spcBef>
              <a:buNone/>
            </a:pPr>
            <a:endParaRPr lang="ru-RU" b="1" dirty="0" smtClean="0"/>
          </a:p>
          <a:p>
            <a:pPr marL="180000" indent="-514350">
              <a:spcBef>
                <a:spcPts val="0"/>
              </a:spcBef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Локальные внутренние классы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785794"/>
            <a:ext cx="8406106" cy="6072206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5000" dirty="0" smtClean="0"/>
              <a:t>Локальные внутренние классы определяются в блоке </a:t>
            </a:r>
            <a:r>
              <a:rPr lang="ru-RU" sz="5000" dirty="0" err="1" smtClean="0"/>
              <a:t>Java</a:t>
            </a:r>
            <a:r>
              <a:rPr lang="ru-RU" sz="5000" dirty="0" smtClean="0"/>
              <a:t> кода</a:t>
            </a:r>
            <a:r>
              <a:rPr lang="ru-RU" sz="4900" dirty="0" smtClean="0"/>
              <a:t>. Основное применение локальные классы находят в тех случаях, когда необходимо написать класс, который будет использоваться внутри одного метода.</a:t>
            </a:r>
          </a:p>
          <a:p>
            <a:pPr>
              <a:buNone/>
            </a:pPr>
            <a:r>
              <a:rPr lang="ru-RU" sz="5000" dirty="0" smtClean="0"/>
              <a:t>У локальных внутренних классов следующие ограничения:</a:t>
            </a:r>
          </a:p>
          <a:p>
            <a:r>
              <a:rPr lang="ru-RU" sz="4900" dirty="0" smtClean="0"/>
              <a:t>объекты локального класса могут создаваться только в блоке кода, котором они описаны. </a:t>
            </a:r>
          </a:p>
          <a:p>
            <a:r>
              <a:rPr lang="ru-RU" sz="4900" dirty="0" smtClean="0"/>
              <a:t>локальный класс объявленный внутри блока кода другого класса не является членом класса, к которому относится блок, как обычная локальная переменная;</a:t>
            </a:r>
          </a:p>
          <a:p>
            <a:r>
              <a:rPr lang="ru-RU" sz="4900" dirty="0" smtClean="0"/>
              <a:t>они видны только в пределах блока, в котором </a:t>
            </a:r>
            <a:r>
              <a:rPr lang="ru-RU" sz="5000" dirty="0" smtClean="0"/>
              <a:t>объявлены;</a:t>
            </a:r>
          </a:p>
          <a:p>
            <a:r>
              <a:rPr lang="ru-RU" sz="5000" dirty="0" smtClean="0"/>
              <a:t>они не могут быть объявлены как </a:t>
            </a:r>
            <a:r>
              <a:rPr lang="ru-RU" sz="5000" b="1" dirty="0" err="1" smtClean="0"/>
              <a:t>private</a:t>
            </a:r>
            <a:r>
              <a:rPr lang="ru-RU" sz="5000" b="1" dirty="0" smtClean="0"/>
              <a:t>, </a:t>
            </a:r>
            <a:r>
              <a:rPr lang="ru-RU" sz="5000" b="1" dirty="0" err="1" smtClean="0"/>
              <a:t>public</a:t>
            </a:r>
            <a:r>
              <a:rPr lang="ru-RU" sz="5000" b="1" dirty="0" smtClean="0"/>
              <a:t>, </a:t>
            </a:r>
            <a:r>
              <a:rPr lang="ru-RU" sz="5000" b="1" dirty="0" err="1" smtClean="0"/>
              <a:t>protected</a:t>
            </a:r>
            <a:r>
              <a:rPr lang="ru-RU" sz="5000" b="1" dirty="0" smtClean="0"/>
              <a:t> или </a:t>
            </a:r>
            <a:r>
              <a:rPr lang="ru-RU" sz="5000" b="1" dirty="0" err="1" smtClean="0"/>
              <a:t>static</a:t>
            </a:r>
            <a:r>
              <a:rPr lang="ru-RU" sz="5000" b="1" dirty="0" smtClean="0"/>
              <a:t> </a:t>
            </a:r>
            <a:r>
              <a:rPr lang="ru-RU" sz="5000" dirty="0" smtClean="0"/>
              <a:t>(применимы только к членам класса);</a:t>
            </a:r>
          </a:p>
          <a:p>
            <a:r>
              <a:rPr lang="ru-RU" sz="5000" dirty="0" smtClean="0"/>
              <a:t>они не могут иметь внутри себя статических объявлений (полей, методов, классов); исключением являются константы (</a:t>
            </a:r>
            <a:r>
              <a:rPr lang="ru-RU" sz="5000" dirty="0" err="1" smtClean="0"/>
              <a:t>static</a:t>
            </a:r>
            <a:r>
              <a:rPr lang="ru-RU" sz="5000" dirty="0" smtClean="0"/>
              <a:t> </a:t>
            </a:r>
            <a:r>
              <a:rPr lang="ru-RU" sz="5000" dirty="0" err="1" smtClean="0"/>
              <a:t>final</a:t>
            </a:r>
            <a:r>
              <a:rPr lang="ru-RU" sz="5000" dirty="0" smtClean="0"/>
              <a:t>);</a:t>
            </a:r>
          </a:p>
          <a:p>
            <a:r>
              <a:rPr lang="ru-RU" altLang="ru-RU" sz="4900" dirty="0"/>
              <a:t>в </a:t>
            </a:r>
            <a:r>
              <a:rPr lang="ru-RU" altLang="ru-RU" sz="4900" dirty="0" err="1"/>
              <a:t>Java</a:t>
            </a:r>
            <a:r>
              <a:rPr lang="ru-RU" altLang="ru-RU" sz="4900" dirty="0"/>
              <a:t> 7 локальный класс может получить доступ к локальной переменной или параметру метода, только если они объявлены в методе как </a:t>
            </a:r>
            <a:r>
              <a:rPr lang="ru-RU" altLang="ru-RU" sz="4900" dirty="0" err="1"/>
              <a:t>final</a:t>
            </a:r>
            <a:r>
              <a:rPr lang="ru-RU" altLang="ru-RU" sz="4900" dirty="0"/>
              <a:t> (</a:t>
            </a:r>
            <a:r>
              <a:rPr lang="ru-RU" sz="4900" dirty="0"/>
              <a:t>в </a:t>
            </a:r>
            <a:r>
              <a:rPr lang="en-US" sz="4900" dirty="0" smtClean="0"/>
              <a:t>J</a:t>
            </a:r>
            <a:r>
              <a:rPr lang="ru-RU" sz="4900" dirty="0" err="1" smtClean="0"/>
              <a:t>ava</a:t>
            </a:r>
            <a:r>
              <a:rPr lang="en-US" sz="4900" dirty="0" smtClean="0"/>
              <a:t> </a:t>
            </a:r>
            <a:r>
              <a:rPr lang="ru-RU" sz="4900" dirty="0" smtClean="0"/>
              <a:t>8 </a:t>
            </a:r>
            <a:r>
              <a:rPr lang="ru-RU" sz="4900" dirty="0"/>
              <a:t>можно обращаться из локального класса не только к финальным переменным </a:t>
            </a:r>
            <a:r>
              <a:rPr lang="ru-RU" altLang="ru-RU" sz="4900" dirty="0"/>
              <a:t>)</a:t>
            </a:r>
          </a:p>
          <a:p>
            <a:r>
              <a:rPr lang="ru-RU" sz="5000" dirty="0" smtClean="0"/>
              <a:t>может получить доступ ко всем членам внешнего класса. </a:t>
            </a:r>
          </a:p>
          <a:p>
            <a:pPr>
              <a:buNone/>
            </a:pPr>
            <a:r>
              <a:rPr lang="en-US" sz="5000" dirty="0" smtClean="0"/>
              <a:t>public class Handler { </a:t>
            </a:r>
            <a:br>
              <a:rPr lang="en-US" sz="5000" dirty="0" smtClean="0"/>
            </a:br>
            <a:r>
              <a:rPr lang="en-US" sz="5000" dirty="0" smtClean="0"/>
              <a:t>    public void handle(</a:t>
            </a:r>
            <a:r>
              <a:rPr lang="en-US" sz="5000" b="1" dirty="0" smtClean="0"/>
              <a:t>final</a:t>
            </a:r>
            <a:r>
              <a:rPr lang="en-US" sz="5000" dirty="0" smtClean="0"/>
              <a:t> String </a:t>
            </a:r>
            <a:r>
              <a:rPr lang="en-US" sz="5000" dirty="0" err="1" smtClean="0"/>
              <a:t>requestPath</a:t>
            </a:r>
            <a:r>
              <a:rPr lang="en-US" sz="5000" dirty="0" smtClean="0"/>
              <a:t>) { </a:t>
            </a:r>
            <a:br>
              <a:rPr lang="en-US" sz="5000" dirty="0" smtClean="0"/>
            </a:br>
            <a:r>
              <a:rPr lang="en-US" sz="5000" dirty="0" smtClean="0"/>
              <a:t>        class </a:t>
            </a:r>
            <a:r>
              <a:rPr lang="en-US" sz="5000" dirty="0" err="1" smtClean="0"/>
              <a:t>LocalClass</a:t>
            </a:r>
            <a:r>
              <a:rPr lang="en-US" sz="5000" dirty="0" smtClean="0"/>
              <a:t> { </a:t>
            </a:r>
          </a:p>
          <a:p>
            <a:pPr>
              <a:buNone/>
            </a:pPr>
            <a:r>
              <a:rPr lang="en-US" sz="5000" dirty="0" smtClean="0"/>
              <a:t>			</a:t>
            </a:r>
            <a:r>
              <a:rPr lang="en-US" sz="5000" dirty="0" err="1" smtClean="0"/>
              <a:t>LocalClass</a:t>
            </a:r>
            <a:r>
              <a:rPr lang="en-US" sz="5000" dirty="0" smtClean="0"/>
              <a:t> () {…};</a:t>
            </a:r>
          </a:p>
          <a:p>
            <a:pPr>
              <a:buNone/>
            </a:pPr>
            <a:r>
              <a:rPr lang="en-US" sz="5000" dirty="0" smtClean="0"/>
              <a:t>			. . .</a:t>
            </a:r>
          </a:p>
          <a:p>
            <a:pPr>
              <a:buNone/>
            </a:pPr>
            <a:r>
              <a:rPr lang="en-US" sz="5000" dirty="0" smtClean="0"/>
              <a:t>			}</a:t>
            </a:r>
          </a:p>
          <a:p>
            <a:pPr>
              <a:buNone/>
            </a:pPr>
            <a:r>
              <a:rPr lang="en-US" sz="5000" dirty="0" smtClean="0"/>
              <a:t>		</a:t>
            </a:r>
            <a:r>
              <a:rPr lang="en-US" sz="5000" dirty="0" err="1" smtClean="0"/>
              <a:t>LocalClass</a:t>
            </a:r>
            <a:r>
              <a:rPr lang="en-US" sz="5000" dirty="0" smtClean="0"/>
              <a:t> </a:t>
            </a:r>
            <a:r>
              <a:rPr lang="en-US" sz="5000" dirty="0" err="1" smtClean="0"/>
              <a:t>lc</a:t>
            </a:r>
            <a:r>
              <a:rPr lang="en-US" sz="5000" dirty="0" smtClean="0"/>
              <a:t> = new </a:t>
            </a:r>
            <a:r>
              <a:rPr lang="en-US" sz="5000" dirty="0" err="1" smtClean="0"/>
              <a:t>LocalClass</a:t>
            </a:r>
            <a:r>
              <a:rPr lang="en-US" sz="5000" dirty="0" smtClean="0"/>
              <a:t>();</a:t>
            </a:r>
          </a:p>
          <a:p>
            <a:pPr>
              <a:buNone/>
            </a:pPr>
            <a:r>
              <a:rPr lang="en-US" sz="5000" dirty="0" smtClean="0"/>
              <a:t>			. . .</a:t>
            </a:r>
          </a:p>
          <a:p>
            <a:pPr>
              <a:buNone/>
            </a:pPr>
            <a:r>
              <a:rPr lang="en-US" sz="5000" dirty="0" smtClean="0"/>
              <a:t>}</a:t>
            </a:r>
            <a:endParaRPr lang="ru-RU" sz="5000" dirty="0" smtClean="0"/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Анонимные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Анонимный класс - это локальный класс без имени. Использование анонимных классов :</a:t>
            </a:r>
          </a:p>
          <a:p>
            <a:r>
              <a:rPr lang="ru-RU" dirty="0" smtClean="0"/>
              <a:t>тело класса является очень коротким;</a:t>
            </a:r>
          </a:p>
          <a:p>
            <a:r>
              <a:rPr lang="ru-RU" dirty="0" smtClean="0"/>
              <a:t>нужен только один экземпляр класса;</a:t>
            </a:r>
          </a:p>
          <a:p>
            <a:r>
              <a:rPr lang="ru-RU" dirty="0" smtClean="0"/>
              <a:t>отсутствует конструктор</a:t>
            </a:r>
            <a:r>
              <a:rPr lang="ru-RU" dirty="0"/>
              <a:t>;</a:t>
            </a:r>
            <a:endParaRPr lang="ru-RU" dirty="0" smtClean="0"/>
          </a:p>
          <a:p>
            <a:r>
              <a:rPr lang="ru-RU" dirty="0" smtClean="0"/>
              <a:t>класс используется в месте его создания или сразу после него;</a:t>
            </a:r>
          </a:p>
          <a:p>
            <a:r>
              <a:rPr lang="ru-RU" dirty="0" smtClean="0"/>
              <a:t>имя класса не важно и не облегчает понимание кода.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new Thread 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Runnable() { 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// </a:t>
            </a:r>
            <a:r>
              <a:rPr lang="ru-RU" sz="2900" dirty="0"/>
              <a:t>Создается безымянный </a:t>
            </a:r>
            <a:r>
              <a:rPr lang="ru-RU" sz="2900" dirty="0" err="1"/>
              <a:t>Java</a:t>
            </a:r>
            <a:r>
              <a:rPr lang="ru-RU" sz="2900" dirty="0"/>
              <a:t>-класс, реализующий </a:t>
            </a:r>
            <a:r>
              <a:rPr lang="ru-RU" sz="2900" dirty="0" smtClean="0"/>
              <a:t>интерфейс</a:t>
            </a:r>
            <a:r>
              <a:rPr lang="en-US" sz="2900" dirty="0" smtClean="0"/>
              <a:t> </a:t>
            </a:r>
            <a:r>
              <a:rPr lang="en-US" sz="2900" b="1" dirty="0"/>
              <a:t>Runnable</a:t>
            </a:r>
            <a:endParaRPr lang="ru-RU" sz="2900" b="1" dirty="0" smtClean="0"/>
          </a:p>
          <a:p>
            <a:pPr>
              <a:buNone/>
            </a:pPr>
            <a:r>
              <a:rPr lang="en-US" b="1" dirty="0" smtClean="0"/>
              <a:t>public void run() { ... } 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).start();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Переменные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Описание переменной выполняется по следующей схеме: </a:t>
            </a:r>
          </a:p>
          <a:p>
            <a:pPr>
              <a:buNone/>
            </a:pPr>
            <a:r>
              <a:rPr lang="ru-RU" b="1" dirty="0" smtClean="0"/>
              <a:t>[модификаторы] Тип </a:t>
            </a:r>
            <a:r>
              <a:rPr lang="ru-RU" b="1" dirty="0" err="1" smtClean="0"/>
              <a:t>ИмяПеременной</a:t>
            </a:r>
            <a:r>
              <a:rPr lang="ru-RU" b="1" dirty="0" smtClean="0"/>
              <a:t> [</a:t>
            </a:r>
            <a:r>
              <a:rPr lang="ru-RU" b="1" dirty="0" err="1" smtClean="0"/>
              <a:t>=значение</a:t>
            </a:r>
            <a:r>
              <a:rPr lang="ru-RU" b="1" dirty="0" smtClean="0"/>
              <a:t>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Модификаторами могут быть :</a:t>
            </a:r>
          </a:p>
          <a:p>
            <a:pPr>
              <a:buNone/>
            </a:pPr>
            <a:r>
              <a:rPr lang="ru-RU" dirty="0" smtClean="0"/>
              <a:t>•  любой  из  модификаторов  доступа: </a:t>
            </a:r>
            <a:r>
              <a:rPr lang="ru-RU" dirty="0" err="1" smtClean="0"/>
              <a:t>public,protected,private</a:t>
            </a:r>
            <a:r>
              <a:rPr lang="ru-RU" dirty="0" smtClean="0"/>
              <a:t>,  иначе  уровень  доступа  переменной устанавливается по умолчанию пакетным. 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static</a:t>
            </a:r>
            <a:r>
              <a:rPr lang="ru-RU" dirty="0" smtClean="0"/>
              <a:t> –  модификатор  принадлежности –  переменные,  отмеченные  этим  модификатором,  принадлежат  классу,  а  не  экземпляру класса и существуют в единственном числе для всех его объектов. По умолчанию  переменные  принадлежат  экземплярам  класса  и  существуют только в экземплярах. </a:t>
            </a:r>
          </a:p>
          <a:p>
            <a:pPr>
              <a:buNone/>
            </a:pPr>
            <a:r>
              <a:rPr lang="ru-RU" dirty="0" smtClean="0"/>
              <a:t>     Обращение: </a:t>
            </a:r>
            <a:r>
              <a:rPr lang="ru-RU" b="1" dirty="0" smtClean="0"/>
              <a:t>Имя </a:t>
            </a:r>
            <a:r>
              <a:rPr lang="ru-RU" b="1" dirty="0" err="1" smtClean="0"/>
              <a:t>класса.Имя</a:t>
            </a:r>
            <a:r>
              <a:rPr lang="ru-RU" b="1" dirty="0" smtClean="0"/>
              <a:t> компонента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final</a:t>
            </a:r>
            <a:r>
              <a:rPr lang="ru-RU" dirty="0" smtClean="0"/>
              <a:t> – переменная  не может изменять своего начального значения, то есть, является именованной константой. 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transient</a:t>
            </a:r>
            <a:r>
              <a:rPr lang="ru-RU" dirty="0" smtClean="0"/>
              <a:t> – переменная не должна  сохранять и  восстанавливать значение при </a:t>
            </a:r>
            <a:r>
              <a:rPr lang="ru-RU" dirty="0" err="1" smtClean="0"/>
              <a:t>сериализации</a:t>
            </a:r>
            <a:r>
              <a:rPr lang="ru-RU" dirty="0" smtClean="0"/>
              <a:t> (записи в файл) объекта. Все статические переменные являются </a:t>
            </a:r>
            <a:r>
              <a:rPr lang="ru-RU" dirty="0" err="1" smtClean="0"/>
              <a:t>несохраняемыми</a:t>
            </a:r>
            <a:r>
              <a:rPr lang="ru-RU" dirty="0" smtClean="0"/>
              <a:t> автоматически. 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volatile</a:t>
            </a:r>
            <a:r>
              <a:rPr lang="ru-RU" dirty="0" smtClean="0"/>
              <a:t> – Используется  в  многопоточном  программировании.  Сообщает  компилятору,  что  к  полю  могут  одновременно обращаться несколько потоков текущего процесса. Запрещает  оптимизирующему  компилятору использовать  ее  копии,  размещаемые  в  регистрах  и  </a:t>
            </a:r>
            <a:r>
              <a:rPr lang="ru-RU" dirty="0" err="1" smtClean="0"/>
              <a:t>кэшах</a:t>
            </a:r>
            <a:r>
              <a:rPr lang="ru-RU" dirty="0" smtClean="0"/>
              <a:t>  процессоров.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329642" cy="53092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[модификаторы]  </a:t>
            </a:r>
            <a:r>
              <a:rPr lang="ru-RU" b="1" dirty="0" err="1" smtClean="0"/>
              <a:t>ТипВозвращаемогоЗначения</a:t>
            </a:r>
            <a:r>
              <a:rPr lang="ru-RU" b="1" dirty="0" smtClean="0"/>
              <a:t>  </a:t>
            </a:r>
            <a:r>
              <a:rPr lang="ru-RU" b="1" dirty="0" err="1" smtClean="0"/>
              <a:t>ИмяМетода</a:t>
            </a:r>
            <a:r>
              <a:rPr lang="ru-RU" b="1" dirty="0" smtClean="0"/>
              <a:t> (список Параметров) [</a:t>
            </a:r>
            <a:r>
              <a:rPr lang="ru-RU" b="1" dirty="0" err="1" smtClean="0"/>
              <a:t>throws</a:t>
            </a:r>
            <a:r>
              <a:rPr lang="ru-RU" b="1" dirty="0" smtClean="0"/>
              <a:t>  </a:t>
            </a:r>
            <a:r>
              <a:rPr lang="ru-RU" b="1" dirty="0" err="1" smtClean="0"/>
              <a:t>списокВыбрасываемыхИсключений</a:t>
            </a:r>
            <a:r>
              <a:rPr lang="ru-RU" b="1" dirty="0" smtClean="0"/>
              <a:t>]  { Тело метода}; </a:t>
            </a:r>
          </a:p>
          <a:p>
            <a:pPr>
              <a:buNone/>
            </a:pPr>
            <a:r>
              <a:rPr lang="ru-RU" dirty="0" smtClean="0"/>
              <a:t>Модификаторами могут быть </a:t>
            </a:r>
          </a:p>
          <a:p>
            <a:pPr>
              <a:buNone/>
            </a:pPr>
            <a:r>
              <a:rPr lang="ru-RU" dirty="0" smtClean="0"/>
              <a:t>•  любой  из  модификаторов  доступа: </a:t>
            </a:r>
            <a:r>
              <a:rPr lang="ru-RU" dirty="0" err="1" smtClean="0"/>
              <a:t>public,protected,private</a:t>
            </a:r>
            <a:r>
              <a:rPr lang="ru-RU" dirty="0" smtClean="0"/>
              <a:t>,  иначе  уровень  доступа  метода устанавливается по умолчанию пакетным.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static</a:t>
            </a:r>
            <a:r>
              <a:rPr lang="ru-RU" dirty="0" smtClean="0"/>
              <a:t> – модификатор принадлежности – методы, отмеченные этим  модификатором,  принадлежат  классу  и  доступны  до  создания объектов. Статические методы могут оперировать только  статическими  переменными класса или своими  локальными переменными. Не доступен </a:t>
            </a:r>
            <a:r>
              <a:rPr lang="en-US" dirty="0" smtClean="0"/>
              <a:t>this </a:t>
            </a:r>
            <a:r>
              <a:rPr lang="ru-RU" dirty="0" smtClean="0"/>
              <a:t>и не может быть переопределен.</a:t>
            </a:r>
          </a:p>
          <a:p>
            <a:pPr>
              <a:buNone/>
            </a:pPr>
            <a:r>
              <a:rPr lang="en-GB" dirty="0" smtClean="0"/>
              <a:t>class A {</a:t>
            </a:r>
          </a:p>
          <a:p>
            <a:pPr>
              <a:buNone/>
            </a:pPr>
            <a:r>
              <a:rPr lang="en-GB" dirty="0" smtClean="0"/>
              <a:t>. . 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r>
              <a:rPr lang="ru-RU" dirty="0" smtClean="0"/>
              <a:t> . . . </a:t>
            </a:r>
            <a:r>
              <a:rPr lang="en-GB" dirty="0" smtClean="0"/>
              <a:t>} – </a:t>
            </a:r>
            <a:r>
              <a:rPr lang="ru-RU" dirty="0" smtClean="0"/>
              <a:t>программа загружается как класс</a:t>
            </a:r>
            <a:r>
              <a:rPr lang="en-GB" dirty="0" smtClean="0"/>
              <a:t> java A</a:t>
            </a:r>
            <a:r>
              <a:rPr lang="ru-RU" dirty="0" smtClean="0"/>
              <a:t>, а не как объект. Затем вызывается метод </a:t>
            </a:r>
            <a:r>
              <a:rPr lang="en-GB" dirty="0" err="1" smtClean="0"/>
              <a:t>A.main</a:t>
            </a:r>
            <a:r>
              <a:rPr lang="en-GB" dirty="0" smtClean="0"/>
              <a:t> (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final</a:t>
            </a:r>
            <a:r>
              <a:rPr lang="ru-RU" dirty="0" smtClean="0"/>
              <a:t> – метод не может быть переопределен при наследовании класса. 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synchronized</a:t>
            </a:r>
            <a:r>
              <a:rPr lang="ru-RU" dirty="0" smtClean="0"/>
              <a:t> – при исполнении метода нельзя вызвать  этот метод  из другого потока для данного объекта </a:t>
            </a:r>
          </a:p>
          <a:p>
            <a:pPr>
              <a:buNone/>
            </a:pPr>
            <a:r>
              <a:rPr lang="ru-RU" dirty="0" smtClean="0"/>
              <a:t>•  </a:t>
            </a:r>
            <a:r>
              <a:rPr lang="ru-RU" dirty="0" err="1" smtClean="0"/>
              <a:t>abstract</a:t>
            </a:r>
            <a:r>
              <a:rPr lang="ru-RU" dirty="0" smtClean="0"/>
              <a:t> – нереализованный метод. Тело такого метода отсутствует.  Если объявили некий метод класса абстрактным, то и весь класс надо объявить абстрактным.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Доступность данных и методов класса в зависимости от места их размещения </a:t>
            </a:r>
            <a:endParaRPr lang="ru-RU" sz="3200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2296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85720" y="3571877"/>
            <a:ext cx="8572560" cy="328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Компоненты </a:t>
            </a:r>
            <a:r>
              <a:rPr lang="ru-RU" sz="2000" dirty="0"/>
              <a:t>класса, объявленные как </a:t>
            </a:r>
            <a:r>
              <a:rPr lang="ru-RU" sz="2000" dirty="0" err="1"/>
              <a:t>private</a:t>
            </a:r>
            <a:r>
              <a:rPr lang="ru-RU" sz="2000" dirty="0"/>
              <a:t>, доступны только в своем классе</a:t>
            </a:r>
            <a:r>
              <a:rPr lang="ru-RU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Компоненты класса доступны из другого класса того же пакета, если они не объявлены как </a:t>
            </a:r>
            <a:r>
              <a:rPr lang="ru-RU" sz="2000" dirty="0" err="1" smtClean="0"/>
              <a:t>private</a:t>
            </a:r>
            <a:r>
              <a:rPr lang="ru-RU" sz="2000" dirty="0" smtClean="0"/>
              <a:t>.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Компонент </a:t>
            </a:r>
            <a:r>
              <a:rPr lang="ru-RU" sz="2000" dirty="0"/>
              <a:t>класса A доступен из класса B, входящего в другой пакет, в тех случаях, когда класс A, равно как и его компонент, объявлены как </a:t>
            </a:r>
            <a:r>
              <a:rPr lang="ru-RU" sz="2000" dirty="0" err="1"/>
              <a:t>public</a:t>
            </a:r>
            <a:r>
              <a:rPr lang="ru-RU" sz="2000" dirty="0"/>
              <a:t> или когда класс A объявлен как </a:t>
            </a:r>
            <a:r>
              <a:rPr lang="ru-RU" sz="2000" dirty="0" err="1"/>
              <a:t>public</a:t>
            </a:r>
            <a:r>
              <a:rPr lang="ru-RU" sz="2000" dirty="0"/>
              <a:t>, компонент класса объявлен как </a:t>
            </a:r>
            <a:r>
              <a:rPr lang="ru-RU" sz="2000" dirty="0" err="1"/>
              <a:t>protected</a:t>
            </a:r>
            <a:r>
              <a:rPr lang="ru-RU" sz="2000" dirty="0"/>
              <a:t>, а класс B является подклассом класса A. 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Правила доступа для членов класса будут применимы только после правил доступа на уровне класса.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конструкторов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Конструктор – это метод, назначение которого состоит в создании экземпляра класса.</a:t>
            </a:r>
          </a:p>
          <a:p>
            <a:pPr>
              <a:buNone/>
            </a:pPr>
            <a:r>
              <a:rPr lang="ru-RU" dirty="0" smtClean="0"/>
              <a:t>Характеристики конструктора:</a:t>
            </a:r>
          </a:p>
          <a:p>
            <a:r>
              <a:rPr lang="ru-RU" dirty="0" smtClean="0"/>
              <a:t>Имя конструктора должно совпадать с именем класса;</a:t>
            </a:r>
          </a:p>
          <a:p>
            <a:r>
              <a:rPr lang="ru-RU" dirty="0" smtClean="0"/>
              <a:t>Если в классе не описан конструктор, компилятор автоматически добавляет в код конструктор  по умолчанию;</a:t>
            </a:r>
          </a:p>
          <a:p>
            <a:r>
              <a:rPr lang="ru-RU" dirty="0" smtClean="0"/>
              <a:t>Конструктор не может быть вызван иначе как оператором </a:t>
            </a:r>
            <a:r>
              <a:rPr lang="ru-RU" dirty="0" err="1" smtClean="0"/>
              <a:t>new</a:t>
            </a:r>
            <a:r>
              <a:rPr lang="ru-RU" dirty="0" smtClean="0"/>
              <a:t>; </a:t>
            </a:r>
          </a:p>
          <a:p>
            <a:r>
              <a:rPr lang="ru-RU" dirty="0" smtClean="0"/>
              <a:t>Конструктор  не  имеет  возвращаемого  значения –  так  как  он возвращает ссылку на создаваемый объект (допускается оператор </a:t>
            </a:r>
            <a:r>
              <a:rPr lang="ru-RU" dirty="0" err="1" smtClean="0"/>
              <a:t>return</a:t>
            </a:r>
            <a:r>
              <a:rPr lang="ru-RU" dirty="0" smtClean="0"/>
              <a:t>, но только пустой). </a:t>
            </a:r>
          </a:p>
          <a:p>
            <a:r>
              <a:rPr lang="ru-RU" dirty="0" smtClean="0"/>
              <a:t>Конструкторов может быть несколько в классе. В этом случае конструкторы </a:t>
            </a:r>
            <a:r>
              <a:rPr lang="ru-RU" smtClean="0"/>
              <a:t>называют перегруженными.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Отличие конструкторов от методов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1285860"/>
          <a:ext cx="8429684" cy="5395345"/>
        </p:xfrm>
        <a:graphic>
          <a:graphicData uri="http://schemas.openxmlformats.org/drawingml/2006/table">
            <a:tbl>
              <a:tblPr/>
              <a:tblGrid>
                <a:gridCol w="1785950"/>
                <a:gridCol w="3580424"/>
                <a:gridCol w="3063310"/>
              </a:tblGrid>
              <a:tr h="32575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Свойство</a:t>
                      </a:r>
                      <a:endParaRPr lang="ru-RU" sz="16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Конструкторы</a:t>
                      </a:r>
                      <a:endParaRPr lang="ru-RU" sz="16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Методы</a:t>
                      </a:r>
                      <a:endParaRPr lang="ru-RU" sz="16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67747">
                <a:tc>
                  <a:txBody>
                    <a:bodyPr/>
                    <a:lstStyle/>
                    <a:p>
                      <a:r>
                        <a:rPr lang="ru-RU" sz="1200" dirty="0"/>
                        <a:t>Назначение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Создает экземпляр класса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Группирует операторы </a:t>
                      </a: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Java</a:t>
                      </a:r>
                      <a:endParaRPr lang="en-US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35493">
                <a:tc>
                  <a:txBody>
                    <a:bodyPr/>
                    <a:lstStyle/>
                    <a:p>
                      <a:r>
                        <a:rPr lang="ru-RU" sz="1200"/>
                        <a:t>Модификаторы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Не может быть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abstract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final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static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или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synchronized</a:t>
                      </a:r>
                      <a:endParaRPr lang="en-US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Может быть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abstract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final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static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или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</a:rPr>
                        <a:t>synchronized</a:t>
                      </a:r>
                      <a:endParaRPr lang="en-US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1620">
                <a:tc>
                  <a:txBody>
                    <a:bodyPr/>
                    <a:lstStyle/>
                    <a:p>
                      <a:r>
                        <a:rPr lang="ru-RU" sz="1200"/>
                        <a:t>Возвращаемый тип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Нет возвращаемого типа, не может быть даже </a:t>
                      </a:r>
                      <a:r>
                        <a:rPr lang="ru-RU" sz="1200" dirty="0" err="1">
                          <a:solidFill>
                            <a:srgbClr val="0000FF"/>
                          </a:solidFill>
                        </a:rPr>
                        <a:t>void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FF"/>
                          </a:solidFill>
                        </a:rPr>
                        <a:t>void</a:t>
                      </a: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 или любой корректный тип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54859">
                <a:tc>
                  <a:txBody>
                    <a:bodyPr/>
                    <a:lstStyle/>
                    <a:p>
                      <a:r>
                        <a:rPr lang="ru-RU" sz="1200"/>
                        <a:t>Имя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Такое же как и имя класса (по договоренности, первая буква — заглавная) — обычно существительное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Любое имя, за исключением имени класса. Имена методов начинаются со строчной буквы, по договоренности, и обычно являются глаголами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54859">
                <a:tc>
                  <a:txBody>
                    <a:bodyPr/>
                    <a:lstStyle/>
                    <a:p>
                      <a:r>
                        <a:rPr lang="en-US" sz="1200"/>
                        <a:t>this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Ссылается на другой конструктор в этом же классе. Если используется, то обращение должно к нему быть первой строкой конструктора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Ссылается на экземпляр класса-владельца. Не может использоваться статическими методами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54859">
                <a:tc>
                  <a:txBody>
                    <a:bodyPr/>
                    <a:lstStyle/>
                    <a:p>
                      <a:r>
                        <a:rPr lang="en-US" sz="1200"/>
                        <a:t>super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Вызывает конструктор родительского класса. Если используется, должно обращение к нему быть первой строкой конструктора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Вызывает какой-либо переопределенный метод в родительском классе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67747">
                <a:tc>
                  <a:txBody>
                    <a:bodyPr/>
                    <a:lstStyle/>
                    <a:p>
                      <a:r>
                        <a:rPr lang="ru-RU" sz="1200"/>
                        <a:t>наследование</a:t>
                      </a:r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Конструкторы не наследуются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Методы наследуются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70987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Автоматическое добавление кода конструктора компилятором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Если в классе не описан конструктор, компилятор автоматически добавляет в код конструктор без параметров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Отсутствует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090352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Автоматическое добавление компилятором вызова конструктора класса-предка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Если конструктор не делает вызов конструктора </a:t>
                      </a:r>
                      <a:r>
                        <a:rPr lang="ru-RU" sz="1200">
                          <a:solidFill>
                            <a:srgbClr val="0000FF"/>
                          </a:solidFill>
                        </a:rPr>
                        <a:t>super</a:t>
                      </a: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 класса-предка (с аргументами или без аргументов), компилятор автоматически добавляет код вызова конструктора класса-предка без аргументов</a:t>
                      </a:r>
                      <a:endParaRPr lang="ru-RU" sz="120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</a:rPr>
                        <a:t>Отсутствует</a:t>
                      </a:r>
                      <a:endParaRPr lang="ru-RU" sz="1200" dirty="0"/>
                    </a:p>
                  </a:txBody>
                  <a:tcPr marL="16933" marR="169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доступа к конструкторам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571612"/>
          <a:ext cx="8143932" cy="4836174"/>
        </p:xfrm>
        <a:graphic>
          <a:graphicData uri="http://schemas.openxmlformats.org/drawingml/2006/table">
            <a:tbl>
              <a:tblPr/>
              <a:tblGrid>
                <a:gridCol w="4071966"/>
                <a:gridCol w="4071966"/>
              </a:tblGrid>
              <a:tr h="508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Модификатор доступа к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конструктора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Courier New"/>
                          <a:ea typeface="Times New Roman"/>
                          <a:cs typeface="Times New Roman"/>
                        </a:rPr>
                        <a:t>public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Конструктор может быть вызван любым классом.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ourier New"/>
                          <a:ea typeface="Times New Roman"/>
                          <a:cs typeface="Times New Roman"/>
                        </a:rPr>
                        <a:t>protected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Конструктор может быть вызван классом из того же пакета или любым подклассом.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Без модификатора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Конструктор может быть вызван любым классом из того же пакета.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Courier New"/>
                          <a:ea typeface="Times New Roman"/>
                          <a:cs typeface="Times New Roman"/>
                        </a:rPr>
                        <a:t>private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Конструктор может быть вызван только тем классом, в котором он определен.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Последовательность действий при вызове конструктора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1. Все поля данных инициализируются своими значениями, предусмотренными по умолчанию (0, </a:t>
            </a:r>
            <a:r>
              <a:rPr lang="ru-RU" dirty="0" err="1" smtClean="0"/>
              <a:t>false</a:t>
            </a:r>
            <a:r>
              <a:rPr lang="ru-RU" dirty="0" smtClean="0"/>
              <a:t> или </a:t>
            </a:r>
            <a:r>
              <a:rPr lang="ru-RU" dirty="0" err="1" smtClean="0"/>
              <a:t>null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2. Инициализаторы всех полей и блоки инициализации выполняются в порядке их перечисления в объявлении класса.</a:t>
            </a:r>
          </a:p>
          <a:p>
            <a:pPr>
              <a:buNone/>
            </a:pPr>
            <a:r>
              <a:rPr lang="ru-RU" dirty="0" smtClean="0"/>
              <a:t>3. Если в первой строке конструктора вызывается другой конструктор, то выполняется вызванный конструктор.</a:t>
            </a:r>
          </a:p>
          <a:p>
            <a:pPr>
              <a:buNone/>
            </a:pPr>
            <a:r>
              <a:rPr lang="ru-RU" dirty="0" smtClean="0"/>
              <a:t>4. Выполняется тело конструктора.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Конструкторы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Konstr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 // </a:t>
            </a:r>
            <a:r>
              <a:rPr lang="ru-RU" u="sng" dirty="0" smtClean="0"/>
              <a:t>ширина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height; // </a:t>
            </a:r>
            <a:r>
              <a:rPr lang="ru-RU" u="sng" dirty="0" smtClean="0"/>
              <a:t>высота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depth; // </a:t>
            </a:r>
            <a:r>
              <a:rPr lang="ru-RU" u="sng" dirty="0" smtClean="0"/>
              <a:t>глубина коробки</a:t>
            </a:r>
          </a:p>
          <a:p>
            <a:pPr>
              <a:buNone/>
            </a:pPr>
            <a:r>
              <a:rPr lang="ru-RU" dirty="0" smtClean="0"/>
              <a:t>    // </a:t>
            </a:r>
            <a:r>
              <a:rPr lang="ru-RU" u="sng" dirty="0" smtClean="0"/>
              <a:t>вычисляем объём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return width * height * depth;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GB" dirty="0" smtClean="0"/>
              <a:t>//</a:t>
            </a:r>
            <a:r>
              <a:rPr lang="ru-RU" dirty="0" smtClean="0"/>
              <a:t> вызов конструктора по умолчанию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коробки: " + </a:t>
            </a:r>
            <a:r>
              <a:rPr lang="en-US" i="1" dirty="0" err="1" smtClean="0"/>
              <a:t>kons.getVolume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i="1" dirty="0" smtClean="0"/>
              <a:t>Всем переменным присваивается значения по умолчанию (0)</a:t>
            </a:r>
          </a:p>
          <a:p>
            <a:pPr>
              <a:buNone/>
            </a:pPr>
            <a:r>
              <a:rPr lang="ru-RU" b="1" i="1" dirty="0" smtClean="0"/>
              <a:t>Объём коробки: 0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Абстракция</a:t>
            </a:r>
          </a:p>
          <a:p>
            <a:pPr>
              <a:buNone/>
            </a:pPr>
            <a:r>
              <a:rPr lang="ru-RU" dirty="0" smtClean="0"/>
              <a:t>Выделение важных сущностей и свойств реального мира для их моделирования в программе</a:t>
            </a:r>
          </a:p>
          <a:p>
            <a:r>
              <a:rPr lang="ru-RU" b="1" dirty="0" smtClean="0"/>
              <a:t>Инкапсуляция</a:t>
            </a:r>
          </a:p>
          <a:p>
            <a:pPr>
              <a:buNone/>
            </a:pPr>
            <a:r>
              <a:rPr lang="ru-RU" dirty="0" smtClean="0"/>
              <a:t>Объединения внутри класса данных и операций с ними, их защита от прямого доступа</a:t>
            </a:r>
          </a:p>
          <a:p>
            <a:r>
              <a:rPr lang="ru-RU" b="1" dirty="0" smtClean="0"/>
              <a:t>Наследование</a:t>
            </a:r>
          </a:p>
          <a:p>
            <a:pPr>
              <a:buNone/>
            </a:pPr>
            <a:r>
              <a:rPr lang="ru-RU" dirty="0" smtClean="0"/>
              <a:t>Возможность создания производных классов на основе существующих (базовых)</a:t>
            </a:r>
          </a:p>
          <a:p>
            <a:r>
              <a:rPr lang="ru-RU" b="1" dirty="0" smtClean="0"/>
              <a:t>Полиморфизм</a:t>
            </a:r>
          </a:p>
          <a:p>
            <a:pPr>
              <a:buNone/>
            </a:pPr>
            <a:r>
              <a:rPr lang="ru-RU" dirty="0" smtClean="0"/>
              <a:t>Возможность использования производного класса, там где разрешен экземпляр базового класса, при этом вызываются методы, переопределенные в производном классе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Конструктор без параметров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Konstr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 // </a:t>
            </a:r>
            <a:r>
              <a:rPr lang="ru-RU" u="sng" dirty="0" smtClean="0"/>
              <a:t>ширина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height; // </a:t>
            </a:r>
            <a:r>
              <a:rPr lang="ru-RU" u="sng" dirty="0" smtClean="0"/>
              <a:t>высота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depth; // </a:t>
            </a:r>
            <a:r>
              <a:rPr lang="ru-RU" u="sng" dirty="0" smtClean="0"/>
              <a:t>глубина коробки</a:t>
            </a:r>
          </a:p>
          <a:p>
            <a:pPr>
              <a:buNone/>
            </a:pPr>
            <a:r>
              <a:rPr lang="en-US" b="1" dirty="0" err="1" smtClean="0"/>
              <a:t>Konstr</a:t>
            </a:r>
            <a:r>
              <a:rPr lang="en-US" b="1" dirty="0" smtClean="0"/>
              <a:t>() {</a:t>
            </a:r>
            <a:r>
              <a:rPr lang="ru-RU" b="1" dirty="0" smtClean="0"/>
              <a:t>    </a:t>
            </a:r>
            <a:r>
              <a:rPr lang="en-US" b="1" dirty="0" smtClean="0"/>
              <a:t>// </a:t>
            </a:r>
            <a:r>
              <a:rPr lang="ru-RU" b="1" dirty="0" smtClean="0"/>
              <a:t>конструктор без параметров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width = 10;</a:t>
            </a:r>
          </a:p>
          <a:p>
            <a:pPr>
              <a:buNone/>
            </a:pPr>
            <a:r>
              <a:rPr lang="en-US" b="1" dirty="0" smtClean="0"/>
              <a:t>        height = 10;</a:t>
            </a:r>
          </a:p>
          <a:p>
            <a:pPr>
              <a:buNone/>
            </a:pPr>
            <a:r>
              <a:rPr lang="en-US" b="1" dirty="0" smtClean="0"/>
              <a:t>        depth = 10;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 // </a:t>
            </a:r>
            <a:r>
              <a:rPr lang="ru-RU" u="sng" dirty="0" smtClean="0"/>
              <a:t>вычисляем объём коробки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return width * height * depth;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без параметров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коробки: " + </a:t>
            </a:r>
            <a:r>
              <a:rPr lang="en-US" i="1" dirty="0" err="1" smtClean="0"/>
              <a:t>kons.getVolume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dirty="0" smtClean="0"/>
              <a:t>Объём коробки: 1000</a:t>
            </a:r>
            <a:endParaRPr lang="ru-RU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Конструктор с параметрами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Konstr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 // </a:t>
            </a:r>
            <a:r>
              <a:rPr lang="ru-RU" u="sng" dirty="0" smtClean="0"/>
              <a:t>ширина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height; // </a:t>
            </a:r>
            <a:r>
              <a:rPr lang="ru-RU" u="sng" dirty="0" smtClean="0"/>
              <a:t>высота коробки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depth; // </a:t>
            </a:r>
            <a:r>
              <a:rPr lang="ru-RU" u="sng" dirty="0" smtClean="0"/>
              <a:t>глубина коробки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smtClean="0"/>
              <a:t>    </a:t>
            </a:r>
            <a:r>
              <a:rPr lang="en-US" b="1" dirty="0" err="1" smtClean="0"/>
              <a:t>Konstr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w, </a:t>
            </a:r>
            <a:r>
              <a:rPr lang="en-US" b="1" dirty="0" err="1" smtClean="0"/>
              <a:t>int</a:t>
            </a:r>
            <a:r>
              <a:rPr lang="en-US" b="1" dirty="0" smtClean="0"/>
              <a:t> h, </a:t>
            </a:r>
            <a:r>
              <a:rPr lang="en-US" b="1" dirty="0" err="1" smtClean="0"/>
              <a:t>int</a:t>
            </a:r>
            <a:r>
              <a:rPr lang="en-US" b="1" dirty="0" smtClean="0"/>
              <a:t> d) {// </a:t>
            </a:r>
            <a:r>
              <a:rPr lang="ru-RU" b="1" dirty="0" smtClean="0"/>
              <a:t>конструктор с параметрами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width = w;</a:t>
            </a:r>
          </a:p>
          <a:p>
            <a:pPr>
              <a:buNone/>
            </a:pPr>
            <a:r>
              <a:rPr lang="en-US" b="1" dirty="0" smtClean="0"/>
              <a:t>    height = h;</a:t>
            </a:r>
          </a:p>
          <a:p>
            <a:pPr>
              <a:buNone/>
            </a:pPr>
            <a:r>
              <a:rPr lang="en-US" b="1" dirty="0" smtClean="0"/>
              <a:t>    depth = d;</a:t>
            </a:r>
          </a:p>
          <a:p>
            <a:pPr>
              <a:buNone/>
            </a:pPr>
            <a:r>
              <a:rPr lang="ru-RU" b="1" dirty="0" smtClean="0"/>
              <a:t>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// </a:t>
            </a:r>
            <a:r>
              <a:rPr lang="ru-RU" u="sng" dirty="0" smtClean="0"/>
              <a:t>вычисляем объём коробки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return width * height * depth;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(5,5,5);</a:t>
            </a:r>
            <a:r>
              <a:rPr lang="ru-RU" b="1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с параметрами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коробки: " + </a:t>
            </a:r>
            <a:r>
              <a:rPr lang="en-US" i="1" dirty="0" err="1" smtClean="0"/>
              <a:t>kons.getVolume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ru-RU" dirty="0" smtClean="0"/>
              <a:t>1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</a:t>
            </a:r>
            <a:r>
              <a:rPr lang="ru-RU" b="1" dirty="0" smtClean="0"/>
              <a:t>()</a:t>
            </a:r>
            <a:r>
              <a:rPr lang="en-GB" b="1" dirty="0" smtClean="0"/>
              <a:t>; // </a:t>
            </a:r>
            <a:r>
              <a:rPr lang="ru-RU" b="1" dirty="0" smtClean="0"/>
              <a:t>ошибка, конструктор не определен. </a:t>
            </a:r>
            <a:r>
              <a:rPr lang="ru-RU" b="1" dirty="0" err="1" smtClean="0"/>
              <a:t>Дефолтный</a:t>
            </a:r>
            <a:r>
              <a:rPr lang="ru-RU" b="1" dirty="0" smtClean="0"/>
              <a:t> конструктор исчезает из класса, когда создается какой-то конструктор с аргументами.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dirty="0" smtClean="0"/>
              <a:t>Объём коробки: 125</a:t>
            </a:r>
            <a:endParaRPr lang="ru-RU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Перегрузка конструкторов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401080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Konstr</a:t>
            </a:r>
            <a:r>
              <a:rPr lang="en-US" dirty="0" smtClean="0"/>
              <a:t>() {</a:t>
            </a:r>
            <a:r>
              <a:rPr lang="ru-RU" dirty="0" smtClean="0"/>
              <a:t>    </a:t>
            </a:r>
            <a:r>
              <a:rPr lang="en-US" dirty="0" smtClean="0"/>
              <a:t>// </a:t>
            </a:r>
            <a:r>
              <a:rPr lang="ru-RU" dirty="0" smtClean="0"/>
              <a:t>конструктор без параметров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width = 10;</a:t>
            </a:r>
          </a:p>
          <a:p>
            <a:pPr>
              <a:buNone/>
            </a:pPr>
            <a:r>
              <a:rPr lang="en-US" dirty="0" smtClean="0"/>
              <a:t>        height = 10;</a:t>
            </a:r>
          </a:p>
          <a:p>
            <a:pPr>
              <a:buNone/>
            </a:pPr>
            <a:r>
              <a:rPr lang="en-US" dirty="0" smtClean="0"/>
              <a:t>        depth = 10;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d) {   // </a:t>
            </a:r>
            <a:r>
              <a:rPr lang="ru-RU" dirty="0" smtClean="0"/>
              <a:t>конструктор с параметрами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width = w;</a:t>
            </a:r>
          </a:p>
          <a:p>
            <a:pPr>
              <a:buNone/>
            </a:pPr>
            <a:r>
              <a:rPr lang="en-US" dirty="0" smtClean="0"/>
              <a:t>    height = h;</a:t>
            </a:r>
          </a:p>
          <a:p>
            <a:pPr>
              <a:buNone/>
            </a:pPr>
            <a:r>
              <a:rPr lang="en-US" dirty="0" smtClean="0"/>
              <a:t>    depth = d;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ru-RU" dirty="0" smtClean="0"/>
              <a:t>1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без параметров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стандартной коробки: " + </a:t>
            </a:r>
            <a:r>
              <a:rPr lang="en-US" i="1" dirty="0" err="1" smtClean="0"/>
              <a:t>kons</a:t>
            </a:r>
            <a:r>
              <a:rPr lang="ru-RU" i="1" dirty="0" smtClean="0"/>
              <a:t>1</a:t>
            </a:r>
            <a:r>
              <a:rPr lang="en-US" i="1" dirty="0" smtClean="0"/>
              <a:t>.</a:t>
            </a:r>
            <a:r>
              <a:rPr lang="en-US" i="1" dirty="0" err="1" smtClean="0"/>
              <a:t>getVolume</a:t>
            </a:r>
            <a:r>
              <a:rPr lang="en-US" i="1" dirty="0" smtClean="0"/>
              <a:t>());</a:t>
            </a:r>
            <a:endParaRPr lang="ru-RU" i="1" dirty="0" smtClean="0"/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ru-RU" dirty="0" smtClean="0"/>
              <a:t>2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(5,5,5);</a:t>
            </a:r>
            <a:r>
              <a:rPr lang="ru-RU" b="1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с параметрами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нестандартной коробки: " + </a:t>
            </a:r>
            <a:r>
              <a:rPr lang="en-US" i="1" dirty="0" err="1" smtClean="0"/>
              <a:t>kons</a:t>
            </a:r>
            <a:r>
              <a:rPr lang="ru-RU" i="1" dirty="0" smtClean="0"/>
              <a:t>2</a:t>
            </a:r>
            <a:r>
              <a:rPr lang="en-US" i="1" dirty="0" smtClean="0"/>
              <a:t>.</a:t>
            </a:r>
            <a:r>
              <a:rPr lang="en-US" i="1" dirty="0" err="1" smtClean="0"/>
              <a:t>getVolume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i="1" dirty="0" smtClean="0"/>
              <a:t>Объём стандартной коробки: 1000</a:t>
            </a:r>
          </a:p>
          <a:p>
            <a:pPr>
              <a:buNone/>
            </a:pPr>
            <a:r>
              <a:rPr lang="ru-RU" b="1" i="1" dirty="0" smtClean="0"/>
              <a:t>Объём нестандартной коробки: 125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Конструктор копирования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В отличие от C++, </a:t>
            </a:r>
            <a:r>
              <a:rPr lang="ru-RU" dirty="0" err="1" smtClean="0"/>
              <a:t>Java</a:t>
            </a:r>
            <a:r>
              <a:rPr lang="ru-RU" dirty="0" smtClean="0"/>
              <a:t> не предоставляет прямые конструкторы копирования.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d) {   // </a:t>
            </a:r>
            <a:r>
              <a:rPr lang="ru-RU" dirty="0" smtClean="0"/>
              <a:t>конструктор с параметрами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width = w;</a:t>
            </a:r>
          </a:p>
          <a:p>
            <a:pPr>
              <a:buNone/>
            </a:pPr>
            <a:r>
              <a:rPr lang="en-US" dirty="0" smtClean="0"/>
              <a:t>    height = h;</a:t>
            </a:r>
          </a:p>
          <a:p>
            <a:pPr>
              <a:buNone/>
            </a:pPr>
            <a:r>
              <a:rPr lang="en-US" dirty="0" smtClean="0"/>
              <a:t>    depth = d;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GB" dirty="0" err="1" smtClean="0"/>
              <a:t>Konstr</a:t>
            </a:r>
            <a:r>
              <a:rPr lang="en-US" dirty="0" smtClean="0"/>
              <a:t>(</a:t>
            </a:r>
            <a:r>
              <a:rPr lang="en-GB" dirty="0" err="1" smtClean="0"/>
              <a:t>Konstr</a:t>
            </a:r>
            <a:r>
              <a:rPr lang="en-US" dirty="0" smtClean="0"/>
              <a:t> ob) {  </a:t>
            </a:r>
            <a:r>
              <a:rPr lang="ru-RU" dirty="0" smtClean="0"/>
              <a:t>// </a:t>
            </a:r>
            <a:r>
              <a:rPr lang="ru-RU" u="sng" dirty="0" smtClean="0"/>
              <a:t>конструктор копирования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width = </a:t>
            </a:r>
            <a:r>
              <a:rPr lang="en-US" dirty="0" err="1" smtClean="0"/>
              <a:t>ob.width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height = </a:t>
            </a:r>
            <a:r>
              <a:rPr lang="en-US" dirty="0" err="1" smtClean="0"/>
              <a:t>ob.height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depth = </a:t>
            </a:r>
            <a:r>
              <a:rPr lang="en-US" dirty="0" err="1" smtClean="0"/>
              <a:t>ob.depth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ru-RU" dirty="0" smtClean="0"/>
              <a:t>2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(7,7,7);</a:t>
            </a:r>
            <a:r>
              <a:rPr lang="ru-RU" b="1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с параметрами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 </a:t>
            </a:r>
            <a:r>
              <a:rPr lang="en-US" dirty="0" err="1" smtClean="0"/>
              <a:t>kons</a:t>
            </a:r>
            <a:r>
              <a:rPr lang="ru-RU" dirty="0" smtClean="0"/>
              <a:t>1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Konstr</a:t>
            </a:r>
            <a:r>
              <a:rPr lang="en-US" b="1" dirty="0" smtClean="0"/>
              <a:t>(</a:t>
            </a:r>
            <a:r>
              <a:rPr lang="en-US" dirty="0" err="1" smtClean="0"/>
              <a:t>kons</a:t>
            </a:r>
            <a:r>
              <a:rPr lang="ru-RU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GB" b="1" dirty="0" smtClean="0"/>
              <a:t>//</a:t>
            </a:r>
            <a:r>
              <a:rPr lang="ru-RU" b="1" dirty="0" smtClean="0"/>
              <a:t> вызов конструктора копирования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новой коробки: " + </a:t>
            </a:r>
            <a:r>
              <a:rPr lang="en-US" i="1" dirty="0" err="1" smtClean="0"/>
              <a:t>kons</a:t>
            </a:r>
            <a:r>
              <a:rPr lang="ru-RU" i="1" dirty="0" smtClean="0"/>
              <a:t>1</a:t>
            </a:r>
            <a:r>
              <a:rPr lang="en-US" i="1" dirty="0" smtClean="0"/>
              <a:t>.</a:t>
            </a:r>
            <a:r>
              <a:rPr lang="en-US" i="1" dirty="0" err="1" smtClean="0"/>
              <a:t>getVolume</a:t>
            </a:r>
            <a:r>
              <a:rPr lang="en-US" i="1" dirty="0" smtClean="0"/>
              <a:t>());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dirty="0" smtClean="0"/>
              <a:t>Объём новой коробки: 343</a:t>
            </a:r>
            <a:endParaRPr lang="ru-RU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8687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Вызов перегруженных конструкторов через </a:t>
            </a:r>
            <a:r>
              <a:rPr lang="ru-RU" sz="3200" dirty="0" err="1" smtClean="0"/>
              <a:t>this</a:t>
            </a:r>
            <a:r>
              <a:rPr lang="ru-RU" sz="3200" dirty="0" smtClean="0"/>
              <a:t>()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d) {   // </a:t>
            </a:r>
            <a:r>
              <a:rPr lang="ru-RU" dirty="0" smtClean="0"/>
              <a:t>конструктор с </a:t>
            </a:r>
            <a:r>
              <a:rPr lang="en-GB" dirty="0" smtClean="0"/>
              <a:t>3 </a:t>
            </a:r>
            <a:r>
              <a:rPr lang="ru-RU" dirty="0" smtClean="0"/>
              <a:t>параметрами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width = w;</a:t>
            </a:r>
          </a:p>
          <a:p>
            <a:pPr>
              <a:buNone/>
            </a:pPr>
            <a:r>
              <a:rPr lang="en-US" dirty="0" smtClean="0"/>
              <a:t>    height = h;</a:t>
            </a:r>
          </a:p>
          <a:p>
            <a:pPr>
              <a:buNone/>
            </a:pPr>
            <a:r>
              <a:rPr lang="en-US" dirty="0" smtClean="0"/>
              <a:t>    depth = d;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err="1" smtClean="0"/>
              <a:t>Konstr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GB" dirty="0" err="1" smtClean="0"/>
              <a:t>i</a:t>
            </a:r>
            <a:r>
              <a:rPr lang="en-US" dirty="0" smtClean="0"/>
              <a:t>) {   // </a:t>
            </a:r>
            <a:r>
              <a:rPr lang="ru-RU" dirty="0" smtClean="0"/>
              <a:t>конструктор с </a:t>
            </a:r>
            <a:r>
              <a:rPr lang="en-GB" dirty="0" smtClean="0"/>
              <a:t>1 </a:t>
            </a:r>
            <a:r>
              <a:rPr lang="ru-RU" dirty="0" smtClean="0"/>
              <a:t>параметром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/* </a:t>
            </a:r>
            <a:r>
              <a:rPr lang="ru-RU" dirty="0" smtClean="0"/>
              <a:t>Вызов конструктора </a:t>
            </a:r>
            <a:r>
              <a:rPr lang="ru-RU" b="1" dirty="0" err="1" smtClean="0"/>
              <a:t>this</a:t>
            </a:r>
            <a:r>
              <a:rPr lang="ru-RU" b="1" dirty="0" smtClean="0"/>
              <a:t>()</a:t>
            </a:r>
            <a:r>
              <a:rPr lang="ru-RU" dirty="0" smtClean="0"/>
              <a:t> должен быть первым оператором в конструкторе.</a:t>
            </a:r>
            <a:r>
              <a:rPr lang="en-GB" dirty="0" smtClean="0"/>
              <a:t>*/</a:t>
            </a:r>
          </a:p>
          <a:p>
            <a:pPr>
              <a:buNone/>
            </a:pPr>
            <a:r>
              <a:rPr lang="en-US" dirty="0" smtClean="0"/>
              <a:t>	this (</a:t>
            </a:r>
            <a:r>
              <a:rPr lang="en-US" dirty="0" err="1" smtClean="0"/>
              <a:t>i,i,i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ru-RU" b="1" u="sng" dirty="0" smtClean="0"/>
              <a:t>вызов конструктора с 3 параметрами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width++;</a:t>
            </a:r>
          </a:p>
          <a:p>
            <a:pPr>
              <a:buNone/>
            </a:pPr>
            <a:r>
              <a:rPr lang="en-US" dirty="0" smtClean="0"/>
              <a:t>    height--;</a:t>
            </a:r>
          </a:p>
          <a:p>
            <a:pPr>
              <a:buNone/>
            </a:pPr>
            <a:r>
              <a:rPr lang="en-US" dirty="0" smtClean="0"/>
              <a:t>    depth ++;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 </a:t>
            </a:r>
            <a:r>
              <a:rPr lang="ru-RU" dirty="0" err="1" smtClean="0"/>
              <a:t>kons=new</a:t>
            </a:r>
            <a:r>
              <a:rPr lang="ru-RU" dirty="0" smtClean="0"/>
              <a:t> </a:t>
            </a:r>
            <a:r>
              <a:rPr lang="ru-RU" dirty="0" err="1" smtClean="0"/>
              <a:t>Konstr</a:t>
            </a:r>
            <a:r>
              <a:rPr lang="ru-RU" dirty="0" smtClean="0"/>
              <a:t>(3); // </a:t>
            </a:r>
            <a:r>
              <a:rPr lang="ru-RU" u="sng" dirty="0" smtClean="0"/>
              <a:t>вызов конструктора с 1 параметром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Объём коробки: " + </a:t>
            </a:r>
            <a:r>
              <a:rPr lang="en-US" i="1" dirty="0" err="1" smtClean="0"/>
              <a:t>kons.getVolume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b="1" i="1" dirty="0" smtClean="0"/>
              <a:t>Объём коробки: 32</a:t>
            </a:r>
            <a:endParaRPr lang="ru-RU" b="1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796908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Конструкторы с переменным числом параметров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... </a:t>
            </a:r>
            <a:r>
              <a:rPr lang="ru-RU" dirty="0" err="1" smtClean="0"/>
              <a:t>i</a:t>
            </a:r>
            <a:r>
              <a:rPr lang="ru-RU" dirty="0" smtClean="0"/>
              <a:t>) {   // </a:t>
            </a:r>
            <a:r>
              <a:rPr lang="ru-RU" u="sng" dirty="0" smtClean="0"/>
              <a:t>конструктор с переменным числом  параметров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массив целых чисел</a:t>
            </a:r>
            <a:endParaRPr lang="ru-RU" u="sng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j=0;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v :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переменной </a:t>
            </a:r>
            <a:r>
              <a:rPr lang="en-US" dirty="0" smtClean="0"/>
              <a:t>v</a:t>
            </a:r>
            <a:r>
              <a:rPr lang="ru-RU" dirty="0" smtClean="0"/>
              <a:t> автоматически присваивается значение, равное значению следующего элемента </a:t>
            </a:r>
            <a:r>
              <a:rPr lang="en-US" dirty="0" smtClean="0"/>
              <a:t>	</a:t>
            </a:r>
            <a:r>
              <a:rPr lang="ru-RU" dirty="0" smtClean="0"/>
              <a:t>массива</a:t>
            </a:r>
            <a:r>
              <a:rPr lang="en-US" dirty="0" smtClean="0"/>
              <a:t> </a:t>
            </a:r>
            <a:r>
              <a:rPr lang="ru-RU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switch (j)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case 0: width=v; j++; </a:t>
            </a:r>
            <a:r>
              <a:rPr lang="en-US" i="1" dirty="0" smtClean="0"/>
              <a:t>break;</a:t>
            </a:r>
          </a:p>
          <a:p>
            <a:pPr>
              <a:buNone/>
            </a:pPr>
            <a:r>
              <a:rPr lang="en-US" dirty="0" smtClean="0"/>
              <a:t>    case 1: height=v; j++; </a:t>
            </a:r>
            <a:r>
              <a:rPr lang="en-US" i="1" dirty="0" smtClean="0"/>
              <a:t>break;</a:t>
            </a:r>
          </a:p>
          <a:p>
            <a:pPr>
              <a:buNone/>
            </a:pPr>
            <a:r>
              <a:rPr lang="en-US" dirty="0" smtClean="0"/>
              <a:t>    case 2: depth=v; j++; </a:t>
            </a:r>
            <a:r>
              <a:rPr lang="en-US" i="1" dirty="0" smtClean="0"/>
              <a:t>break;</a:t>
            </a:r>
          </a:p>
          <a:p>
            <a:pPr>
              <a:buNone/>
            </a:pPr>
            <a:r>
              <a:rPr lang="en-US" dirty="0" smtClean="0"/>
              <a:t>    default: break;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      if (j==0){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smtClean="0"/>
              <a:t>    width = 1;</a:t>
            </a:r>
          </a:p>
          <a:p>
            <a:pPr>
              <a:buNone/>
            </a:pPr>
            <a:r>
              <a:rPr lang="en-US" dirty="0" smtClean="0"/>
              <a:t>        height = 1;</a:t>
            </a:r>
          </a:p>
          <a:p>
            <a:pPr>
              <a:buNone/>
            </a:pPr>
            <a:r>
              <a:rPr lang="en-US" dirty="0" smtClean="0"/>
              <a:t>        depth = 1;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    if (j==1){</a:t>
            </a:r>
          </a:p>
          <a:p>
            <a:pPr>
              <a:buNone/>
            </a:pPr>
            <a:r>
              <a:rPr lang="ru-RU" dirty="0" smtClean="0"/>
              <a:t>         </a:t>
            </a:r>
            <a:r>
              <a:rPr lang="en-US" dirty="0" smtClean="0"/>
              <a:t>height = 1;</a:t>
            </a:r>
          </a:p>
          <a:p>
            <a:pPr>
              <a:buNone/>
            </a:pPr>
            <a:r>
              <a:rPr lang="en-US" dirty="0" smtClean="0"/>
              <a:t>        depth = 1;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en-US" dirty="0" smtClean="0"/>
              <a:t>    if (j==2){</a:t>
            </a:r>
          </a:p>
          <a:p>
            <a:pPr>
              <a:buNone/>
            </a:pPr>
            <a:r>
              <a:rPr lang="en-US" dirty="0" smtClean="0"/>
              <a:t>    depth = 1;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smtClean="0"/>
              <a:t>    }</a:t>
            </a:r>
          </a:p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 kons0=new </a:t>
            </a:r>
            <a:r>
              <a:rPr lang="ru-RU" dirty="0" err="1" smtClean="0"/>
              <a:t>Konstr</a:t>
            </a:r>
            <a:r>
              <a:rPr lang="ru-RU" dirty="0" smtClean="0"/>
              <a:t>(); 	// </a:t>
            </a:r>
            <a:r>
              <a:rPr lang="ru-RU" u="sng" dirty="0" smtClean="0"/>
              <a:t>вызов конструктора без параметров</a:t>
            </a:r>
          </a:p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 kon1s=new </a:t>
            </a:r>
            <a:r>
              <a:rPr lang="ru-RU" dirty="0" err="1" smtClean="0"/>
              <a:t>Konstr</a:t>
            </a:r>
            <a:r>
              <a:rPr lang="ru-RU" dirty="0" smtClean="0"/>
              <a:t>(2);	 // </a:t>
            </a:r>
            <a:r>
              <a:rPr lang="ru-RU" u="sng" dirty="0" smtClean="0"/>
              <a:t>вызов конструктора с 1 параметром</a:t>
            </a:r>
          </a:p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 kons2=new </a:t>
            </a:r>
            <a:r>
              <a:rPr lang="ru-RU" dirty="0" err="1" smtClean="0"/>
              <a:t>Konstr</a:t>
            </a:r>
            <a:r>
              <a:rPr lang="ru-RU" dirty="0" smtClean="0"/>
              <a:t>(4,3); 	// </a:t>
            </a:r>
            <a:r>
              <a:rPr lang="ru-RU" u="sng" dirty="0" smtClean="0"/>
              <a:t>вызов конструктора с 2 параметрами</a:t>
            </a:r>
          </a:p>
          <a:p>
            <a:pPr>
              <a:buNone/>
            </a:pPr>
            <a:r>
              <a:rPr lang="ru-RU" dirty="0" err="1" smtClean="0"/>
              <a:t>Konstr</a:t>
            </a:r>
            <a:r>
              <a:rPr lang="ru-RU" dirty="0" smtClean="0"/>
              <a:t> kons3=new </a:t>
            </a:r>
            <a:r>
              <a:rPr lang="ru-RU" dirty="0" err="1" smtClean="0"/>
              <a:t>Konstr</a:t>
            </a:r>
            <a:r>
              <a:rPr lang="ru-RU" dirty="0" smtClean="0"/>
              <a:t>(1,2,3);	 // </a:t>
            </a:r>
            <a:r>
              <a:rPr lang="ru-RU" u="sng" dirty="0" smtClean="0"/>
              <a:t>вызов конструктора с 3 параметрами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Описание класса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000108"/>
            <a:ext cx="8229600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b="1" dirty="0" smtClean="0"/>
              <a:t>[</a:t>
            </a:r>
            <a:r>
              <a:rPr lang="ru-RU" b="1" dirty="0"/>
              <a:t>модификаторы] </a:t>
            </a:r>
            <a:r>
              <a:rPr lang="ru-RU" b="1" dirty="0" err="1"/>
              <a:t>class</a:t>
            </a:r>
            <a:r>
              <a:rPr lang="ru-RU" b="1" dirty="0"/>
              <a:t>  </a:t>
            </a:r>
            <a:r>
              <a:rPr lang="ru-RU" b="1" dirty="0" err="1"/>
              <a:t>ИмяНовогоКласса</a:t>
            </a:r>
            <a:r>
              <a:rPr lang="ru-RU" b="1" dirty="0"/>
              <a:t> [</a:t>
            </a:r>
            <a:r>
              <a:rPr lang="ru-RU" b="1" dirty="0" err="1"/>
              <a:t>extends</a:t>
            </a:r>
            <a:r>
              <a:rPr lang="ru-RU" b="1" dirty="0"/>
              <a:t>  </a:t>
            </a:r>
            <a:r>
              <a:rPr lang="ru-RU" b="1" dirty="0" err="1"/>
              <a:t>ИмяСупер-КлассаБазового</a:t>
            </a:r>
            <a:r>
              <a:rPr lang="ru-RU" b="1" dirty="0"/>
              <a:t> класса]  [</a:t>
            </a:r>
            <a:r>
              <a:rPr lang="ru-RU" b="1" dirty="0" err="1"/>
              <a:t>implements</a:t>
            </a:r>
            <a:r>
              <a:rPr lang="ru-RU" b="1" dirty="0"/>
              <a:t> список Интерфейсов] </a:t>
            </a:r>
            <a:endParaRPr lang="ru-RU" dirty="0"/>
          </a:p>
          <a:p>
            <a:pPr>
              <a:buNone/>
            </a:pPr>
            <a:r>
              <a:rPr lang="ru-RU" b="1" dirty="0"/>
              <a:t>{Тело класса, состоящее из описаний элементов </a:t>
            </a:r>
            <a:r>
              <a:rPr lang="ru-RU" b="1" dirty="0" smtClean="0"/>
              <a:t>класса}</a:t>
            </a:r>
          </a:p>
          <a:p>
            <a:pPr>
              <a:buNone/>
            </a:pPr>
            <a:r>
              <a:rPr lang="ru-RU" dirty="0" smtClean="0"/>
              <a:t>Модификаторы доступа – </a:t>
            </a:r>
            <a:r>
              <a:rPr lang="ru-RU" b="1" dirty="0" err="1" smtClean="0"/>
              <a:t>public</a:t>
            </a:r>
            <a:r>
              <a:rPr lang="en-US" dirty="0" smtClean="0"/>
              <a:t> (</a:t>
            </a:r>
            <a:r>
              <a:rPr lang="ru-RU" dirty="0" smtClean="0"/>
              <a:t>доступен из любого другого класса, расположенного в каких-либо других пакетах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b="1" dirty="0" smtClean="0"/>
              <a:t>default</a:t>
            </a:r>
            <a:r>
              <a:rPr lang="ru-RU" dirty="0" smtClean="0"/>
              <a:t> (по умолчанию, доступен только из других классов в одном пакете), </a:t>
            </a:r>
            <a:r>
              <a:rPr lang="en-GB" b="1" dirty="0" smtClean="0"/>
              <a:t>p</a:t>
            </a:r>
            <a:r>
              <a:rPr lang="ru-RU" b="1" dirty="0" err="1" smtClean="0"/>
              <a:t>rotected</a:t>
            </a:r>
            <a:r>
              <a:rPr lang="ru-RU" dirty="0" smtClean="0"/>
              <a:t> (видимость в границах пакета и видимость для классов-наследников)</a:t>
            </a:r>
            <a:r>
              <a:rPr lang="en-GB" dirty="0" smtClean="0"/>
              <a:t>, </a:t>
            </a:r>
            <a:r>
              <a:rPr lang="ru-RU" b="1" dirty="0" err="1" smtClean="0"/>
              <a:t>private</a:t>
            </a:r>
            <a:r>
              <a:rPr lang="ru-RU" b="1" dirty="0" smtClean="0"/>
              <a:t> </a:t>
            </a:r>
            <a:r>
              <a:rPr lang="en-GB" dirty="0" smtClean="0"/>
              <a:t>(</a:t>
            </a:r>
            <a:r>
              <a:rPr lang="ru-RU" dirty="0" smtClean="0"/>
              <a:t>обеспечивает видимость только в границах класса</a:t>
            </a:r>
            <a:r>
              <a:rPr lang="en-GB" dirty="0" smtClean="0"/>
              <a:t>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Для объявления класса верхнего уровня могут быть использованы только модификатор доступа </a:t>
            </a:r>
            <a:r>
              <a:rPr lang="ru-RU" b="1" dirty="0" err="1" smtClean="0"/>
              <a:t>public</a:t>
            </a:r>
            <a:r>
              <a:rPr lang="ru-RU" b="1" dirty="0" smtClean="0"/>
              <a:t> </a:t>
            </a:r>
            <a:r>
              <a:rPr lang="ru-RU" dirty="0" smtClean="0"/>
              <a:t>или </a:t>
            </a:r>
            <a:r>
              <a:rPr lang="ru-RU" b="1" dirty="0" err="1" smtClean="0"/>
              <a:t>default</a:t>
            </a:r>
            <a:r>
              <a:rPr lang="ru-RU" dirty="0" smtClean="0"/>
              <a:t>. Можем иметь только один «</a:t>
            </a:r>
            <a:r>
              <a:rPr lang="ru-RU" dirty="0" err="1" smtClean="0"/>
              <a:t>public</a:t>
            </a:r>
            <a:r>
              <a:rPr lang="ru-RU" dirty="0" smtClean="0"/>
              <a:t>» класс в исходном файле. Также следует указать, что имя файла должно быть таким же, как имя public-класса.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ru-RU" dirty="0" smtClean="0"/>
              <a:t>Модификаторы использования - </a:t>
            </a:r>
            <a:r>
              <a:rPr lang="en-US" b="1" dirty="0" smtClean="0"/>
              <a:t>final, </a:t>
            </a:r>
            <a:r>
              <a:rPr lang="ru-RU" b="1" dirty="0" err="1" smtClean="0"/>
              <a:t>abstract</a:t>
            </a:r>
            <a:r>
              <a:rPr lang="en-US" b="1" dirty="0" smtClean="0"/>
              <a:t>, </a:t>
            </a:r>
            <a:r>
              <a:rPr lang="ru-RU" b="1" dirty="0" err="1" smtClean="0"/>
              <a:t>static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Модификаторы использования</a:t>
            </a:r>
            <a:r>
              <a:rPr lang="en-GB" sz="3600" dirty="0" smtClean="0"/>
              <a:t> </a:t>
            </a:r>
            <a:r>
              <a:rPr lang="ru-RU" sz="3600" dirty="0" smtClean="0"/>
              <a:t>класса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final</a:t>
            </a:r>
            <a:r>
              <a:rPr lang="ru-RU" dirty="0" smtClean="0"/>
              <a:t> -  класс  не может  быть  расширен (не может  быть базовым для производного) </a:t>
            </a:r>
          </a:p>
          <a:p>
            <a:r>
              <a:rPr lang="ru-RU" dirty="0" err="1" smtClean="0"/>
              <a:t>abstract</a:t>
            </a:r>
            <a:r>
              <a:rPr lang="ru-RU" dirty="0" smtClean="0"/>
              <a:t> - класс не предназначен для создания объектов. Абстрактный класс может использоваться  только  как  базовый  для  классов-наследников. Класс,  содержащий хотя бы один абстрактный метод, должен быть объявлен абстрактным.    Модификаторы </a:t>
            </a:r>
            <a:r>
              <a:rPr lang="ru-RU" dirty="0" err="1" smtClean="0"/>
              <a:t>final</a:t>
            </a:r>
            <a:r>
              <a:rPr lang="ru-RU" dirty="0" smtClean="0"/>
              <a:t> и </a:t>
            </a:r>
            <a:r>
              <a:rPr lang="ru-RU" dirty="0" err="1" smtClean="0"/>
              <a:t>abstract</a:t>
            </a:r>
            <a:r>
              <a:rPr lang="ru-RU" dirty="0" smtClean="0"/>
              <a:t> несовместимы.</a:t>
            </a:r>
          </a:p>
          <a:p>
            <a:pPr lvl="0"/>
            <a:r>
              <a:rPr lang="ru-RU" dirty="0" err="1" smtClean="0"/>
              <a:t>static</a:t>
            </a:r>
            <a:r>
              <a:rPr lang="ru-RU" dirty="0" smtClean="0"/>
              <a:t> – используется для вложенных классов, в которых имеются статические переменные и методы.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Вложенные   классы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Если требуется, чтобы класс A наследовал все доступные методы, включая и protected-методы, двух классов (класса B и C), то реализовать такую схему можно через вложенный класс.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Это хороший способ группировки классов, которые используются только в одном месте. </a:t>
            </a:r>
          </a:p>
          <a:p>
            <a:r>
              <a:rPr lang="ru-RU" dirty="0" smtClean="0"/>
              <a:t>Для инкапсуляции.</a:t>
            </a:r>
          </a:p>
          <a:p>
            <a:r>
              <a:rPr lang="ru-RU" dirty="0" smtClean="0"/>
              <a:t>Улучшение читаемости кода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83768" y="2276872"/>
            <a:ext cx="3168640" cy="2160513"/>
            <a:chOff x="3344" y="3245"/>
            <a:chExt cx="2970" cy="258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344" y="3245"/>
              <a:ext cx="2970" cy="2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Класс А</a:t>
              </a: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525" y="3780"/>
              <a:ext cx="1635" cy="4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Класс В</a:t>
              </a: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15" y="4800"/>
              <a:ext cx="1635" cy="6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Класс С</a:t>
              </a: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вложенных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class Base {</a:t>
            </a:r>
            <a:br>
              <a:rPr lang="en-US" sz="3400" dirty="0" smtClean="0"/>
            </a:br>
            <a:r>
              <a:rPr lang="en-US" sz="3400" dirty="0" smtClean="0"/>
              <a:t>  void method1() {</a:t>
            </a:r>
            <a:r>
              <a:rPr lang="ru-RU" sz="3400" dirty="0" smtClean="0"/>
              <a:t> </a:t>
            </a:r>
            <a:r>
              <a:rPr lang="en-US" sz="3400" dirty="0" smtClean="0"/>
              <a:t>  }</a:t>
            </a:r>
            <a:br>
              <a:rPr lang="en-US" sz="3400" dirty="0" smtClean="0"/>
            </a:br>
            <a:r>
              <a:rPr lang="en-US" sz="3400" dirty="0" smtClean="0"/>
              <a:t>  void method2() {</a:t>
            </a:r>
            <a:r>
              <a:rPr lang="ru-RU" sz="3400" dirty="0" smtClean="0"/>
              <a:t> </a:t>
            </a:r>
            <a:r>
              <a:rPr lang="en-US" sz="3400" dirty="0" smtClean="0"/>
              <a:t>  }</a:t>
            </a:r>
            <a:br>
              <a:rPr lang="en-US" sz="3400" dirty="0" smtClean="0"/>
            </a:br>
            <a:r>
              <a:rPr lang="en-US" sz="3400" dirty="0" smtClean="0"/>
              <a:t>}</a:t>
            </a:r>
            <a:br>
              <a:rPr lang="en-US" sz="3400" dirty="0" smtClean="0"/>
            </a:br>
            <a:r>
              <a:rPr lang="en-US" sz="3400" dirty="0" smtClean="0"/>
              <a:t>class A { // </a:t>
            </a:r>
            <a:r>
              <a:rPr lang="ru-RU" sz="3400" b="1" dirty="0" smtClean="0"/>
              <a:t>нормальный класс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 </a:t>
            </a:r>
            <a:r>
              <a:rPr lang="en-US" sz="3400" dirty="0" smtClean="0"/>
              <a:t>static class B {</a:t>
            </a:r>
            <a:r>
              <a:rPr lang="ru-RU" sz="3400" dirty="0" smtClean="0"/>
              <a:t> </a:t>
            </a:r>
            <a:r>
              <a:rPr lang="en-US" sz="3400" dirty="0" smtClean="0"/>
              <a:t>  } </a:t>
            </a:r>
            <a:r>
              <a:rPr lang="en-US" sz="3400" b="1" dirty="0" smtClean="0"/>
              <a:t>// </a:t>
            </a:r>
            <a:r>
              <a:rPr lang="ru-RU" sz="3400" b="1" dirty="0" smtClean="0"/>
              <a:t>статический вложенный класс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 </a:t>
            </a:r>
            <a:r>
              <a:rPr lang="en-US" sz="3400" dirty="0" smtClean="0"/>
              <a:t>class C {</a:t>
            </a:r>
            <a:r>
              <a:rPr lang="ru-RU" sz="3400" dirty="0" smtClean="0"/>
              <a:t> </a:t>
            </a:r>
            <a:r>
              <a:rPr lang="en-US" sz="3400" dirty="0" smtClean="0"/>
              <a:t>  } </a:t>
            </a:r>
            <a:r>
              <a:rPr lang="en-US" sz="3400" b="1" dirty="0" smtClean="0"/>
              <a:t>// </a:t>
            </a:r>
            <a:r>
              <a:rPr lang="ru-RU" sz="3400" b="1" dirty="0" smtClean="0"/>
              <a:t>не статический вложенный класс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 </a:t>
            </a:r>
            <a:r>
              <a:rPr lang="en-US" sz="3400" dirty="0" smtClean="0"/>
              <a:t>void f() {</a:t>
            </a:r>
            <a:br>
              <a:rPr lang="en-US" sz="3400" dirty="0" smtClean="0"/>
            </a:br>
            <a:r>
              <a:rPr lang="en-US" sz="3400" dirty="0" smtClean="0"/>
              <a:t>    class D {</a:t>
            </a:r>
            <a:r>
              <a:rPr lang="ru-RU" sz="3400" dirty="0" smtClean="0"/>
              <a:t> </a:t>
            </a:r>
            <a:r>
              <a:rPr lang="en-US" sz="3400" dirty="0" smtClean="0"/>
              <a:t>    } </a:t>
            </a:r>
            <a:r>
              <a:rPr lang="en-US" sz="3400" b="1" dirty="0" smtClean="0"/>
              <a:t>// </a:t>
            </a:r>
            <a:r>
              <a:rPr lang="ru-RU" sz="3400" b="1" dirty="0" smtClean="0"/>
              <a:t>локальный внутренний класс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 }</a:t>
            </a:r>
            <a:br>
              <a:rPr lang="ru-RU" sz="3400" dirty="0" smtClean="0"/>
            </a:b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 </a:t>
            </a:r>
            <a:r>
              <a:rPr lang="en-US" sz="3400" dirty="0" smtClean="0"/>
              <a:t>void g() {</a:t>
            </a:r>
            <a:r>
              <a:rPr lang="ru-RU" sz="3400" dirty="0" smtClean="0"/>
              <a:t> </a:t>
            </a:r>
            <a:r>
              <a:rPr lang="en-US" sz="3400" dirty="0" smtClean="0"/>
              <a:t>   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    </a:t>
            </a:r>
            <a:r>
              <a:rPr lang="en-US" sz="3400" dirty="0" smtClean="0"/>
              <a:t>Base </a:t>
            </a:r>
            <a:r>
              <a:rPr lang="en-US" sz="3400" dirty="0" err="1" smtClean="0"/>
              <a:t>bref</a:t>
            </a:r>
            <a:r>
              <a:rPr lang="en-US" sz="3400" dirty="0" smtClean="0"/>
              <a:t> = new Base() {</a:t>
            </a:r>
            <a:r>
              <a:rPr lang="ru-RU" sz="3400" dirty="0" smtClean="0"/>
              <a:t> </a:t>
            </a:r>
            <a:r>
              <a:rPr lang="en-US" sz="3400" b="1" dirty="0" smtClean="0"/>
              <a:t>// </a:t>
            </a:r>
            <a:r>
              <a:rPr lang="ru-RU" sz="3400" b="1" dirty="0" smtClean="0"/>
              <a:t>анонимный внутренний класс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      void method1() {    }</a:t>
            </a:r>
            <a:br>
              <a:rPr lang="en-US" sz="3400" dirty="0" smtClean="0"/>
            </a:br>
            <a:r>
              <a:rPr lang="en-US" sz="3400" dirty="0" smtClean="0"/>
              <a:t>    };</a:t>
            </a:r>
            <a:br>
              <a:rPr lang="en-US" sz="3400" dirty="0" smtClean="0"/>
            </a:br>
            <a:r>
              <a:rPr lang="en-US" sz="3400" dirty="0" smtClean="0"/>
              <a:t>  }</a:t>
            </a:r>
            <a:br>
              <a:rPr lang="en-US" sz="3400" dirty="0" smtClean="0"/>
            </a:br>
            <a:r>
              <a:rPr lang="en-US" sz="3400" dirty="0" smtClean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7809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нестатического вложенного </a:t>
            </a:r>
            <a:r>
              <a:rPr lang="en-US" sz="3200" dirty="0" smtClean="0"/>
              <a:t>(</a:t>
            </a:r>
            <a:r>
              <a:rPr lang="ru-RU" sz="3200" dirty="0" smtClean="0"/>
              <a:t>внутреннего) класса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Внутренний класс имеет доступ ко всем полям и методам обрамляющего класса</a:t>
            </a:r>
          </a:p>
          <a:p>
            <a:pPr>
              <a:buNone/>
            </a:pPr>
            <a:r>
              <a:rPr lang="en-US" dirty="0" smtClean="0"/>
              <a:t>public class </a:t>
            </a:r>
            <a:r>
              <a:rPr lang="en-US" dirty="0" err="1" smtClean="0"/>
              <a:t>OuterClass</a:t>
            </a:r>
            <a:r>
              <a:rPr lang="en-US" dirty="0" smtClean="0"/>
              <a:t> { </a:t>
            </a:r>
            <a:br>
              <a:rPr lang="en-US" dirty="0" smtClean="0"/>
            </a:br>
            <a:r>
              <a:rPr lang="en-US" dirty="0" smtClean="0"/>
              <a:t>    public void method() { ... }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 public class </a:t>
            </a:r>
            <a:r>
              <a:rPr lang="en-US" dirty="0" err="1" smtClean="0"/>
              <a:t>InnerClass</a:t>
            </a:r>
            <a:r>
              <a:rPr lang="en-US" dirty="0" smtClean="0"/>
              <a:t> { </a:t>
            </a:r>
            <a:br>
              <a:rPr lang="en-US" dirty="0" smtClean="0"/>
            </a:br>
            <a:r>
              <a:rPr lang="en-US" dirty="0" smtClean="0"/>
              <a:t>         public</a:t>
            </a:r>
            <a:r>
              <a:rPr lang="ru-RU" dirty="0" smtClean="0"/>
              <a:t> </a:t>
            </a:r>
            <a:r>
              <a:rPr lang="en-US" dirty="0" err="1" smtClean="0"/>
              <a:t>InnerClass</a:t>
            </a:r>
            <a:r>
              <a:rPr lang="ru-RU" dirty="0" smtClean="0"/>
              <a:t> () </a:t>
            </a:r>
            <a:r>
              <a:rPr lang="en-US" dirty="0" smtClean="0"/>
              <a:t>{ … 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public void method() { ... } </a:t>
            </a:r>
            <a:br>
              <a:rPr lang="en-US" dirty="0" smtClean="0"/>
            </a:br>
            <a:r>
              <a:rPr lang="en-US" dirty="0" smtClean="0"/>
              <a:t>         </a:t>
            </a:r>
            <a:br>
              <a:rPr lang="en-US" dirty="0" smtClean="0"/>
            </a:br>
            <a:r>
              <a:rPr lang="en-US" dirty="0" smtClean="0"/>
              <a:t>        public void </a:t>
            </a:r>
            <a:r>
              <a:rPr lang="en-US" dirty="0" err="1" smtClean="0"/>
              <a:t>anotherMethod</a:t>
            </a:r>
            <a:r>
              <a:rPr lang="en-US" dirty="0" smtClean="0"/>
              <a:t>() { </a:t>
            </a:r>
            <a:br>
              <a:rPr lang="en-US" dirty="0" smtClean="0"/>
            </a:br>
            <a:r>
              <a:rPr lang="en-US" dirty="0" smtClean="0"/>
              <a:t>            method(); //</a:t>
            </a:r>
            <a:r>
              <a:rPr lang="ru-RU" dirty="0" smtClean="0"/>
              <a:t> </a:t>
            </a:r>
            <a:r>
              <a:rPr lang="ru-RU" b="1" dirty="0" smtClean="0"/>
              <a:t>вызов </a:t>
            </a:r>
            <a:r>
              <a:rPr lang="en-US" b="1" dirty="0" smtClean="0"/>
              <a:t>method </a:t>
            </a:r>
            <a:r>
              <a:rPr lang="en-US" b="1" dirty="0" err="1" smtClean="0"/>
              <a:t>InnerClass</a:t>
            </a:r>
            <a:r>
              <a:rPr lang="en-US" b="1" dirty="0" smtClean="0"/>
              <a:t> 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OuterClass.</a:t>
            </a:r>
            <a:r>
              <a:rPr lang="en-US" b="1" dirty="0" err="1" smtClean="0"/>
              <a:t>this</a:t>
            </a:r>
            <a:r>
              <a:rPr lang="en-US" dirty="0" err="1" smtClean="0"/>
              <a:t>.method</a:t>
            </a:r>
            <a:r>
              <a:rPr lang="en-US" dirty="0" smtClean="0"/>
              <a:t>() //</a:t>
            </a:r>
            <a:r>
              <a:rPr lang="ru-RU" dirty="0" smtClean="0"/>
              <a:t> </a:t>
            </a:r>
            <a:r>
              <a:rPr lang="ru-RU" b="1" dirty="0" smtClean="0"/>
              <a:t>вызов </a:t>
            </a:r>
            <a:r>
              <a:rPr lang="en-US" b="1" dirty="0" smtClean="0"/>
              <a:t>method </a:t>
            </a:r>
            <a:r>
              <a:rPr lang="en-US" b="1" dirty="0" err="1" smtClean="0"/>
              <a:t>OuterClass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} </a:t>
            </a:r>
            <a:br>
              <a:rPr lang="en-US" dirty="0" smtClean="0"/>
            </a:br>
            <a:r>
              <a:rPr lang="en-US" dirty="0" smtClean="0"/>
              <a:t>    } </a:t>
            </a:r>
            <a:br>
              <a:rPr lang="en-US" dirty="0" smtClean="0"/>
            </a:br>
            <a:r>
              <a:rPr lang="en-US" dirty="0" smtClean="0"/>
              <a:t>} </a:t>
            </a:r>
          </a:p>
          <a:p>
            <a:pPr>
              <a:buNone/>
            </a:pPr>
            <a:r>
              <a:rPr lang="ru-RU" dirty="0" smtClean="0"/>
              <a:t>Создание экземпляра вложенного класса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OuterClass</a:t>
            </a:r>
            <a:r>
              <a:rPr lang="en-US" dirty="0" smtClean="0"/>
              <a:t>  </a:t>
            </a:r>
            <a:r>
              <a:rPr lang="en-US" dirty="0" err="1" smtClean="0"/>
              <a:t>oclass</a:t>
            </a:r>
            <a:r>
              <a:rPr lang="en-US" dirty="0" smtClean="0"/>
              <a:t> = new  </a:t>
            </a:r>
            <a:r>
              <a:rPr lang="en-US" dirty="0" err="1" smtClean="0"/>
              <a:t>OuterClass</a:t>
            </a:r>
            <a:r>
              <a:rPr lang="en-US" dirty="0" smtClean="0"/>
              <a:t>(); </a:t>
            </a:r>
            <a:br>
              <a:rPr lang="en-US" dirty="0" smtClean="0"/>
            </a:br>
            <a:r>
              <a:rPr lang="en-US" dirty="0" smtClean="0"/>
              <a:t>    	</a:t>
            </a:r>
            <a:r>
              <a:rPr lang="en-US" dirty="0" err="1" smtClean="0"/>
              <a:t>OuterClass</a:t>
            </a:r>
            <a:r>
              <a:rPr lang="en-US" dirty="0" smtClean="0"/>
              <a:t>. </a:t>
            </a:r>
            <a:r>
              <a:rPr lang="en-US" dirty="0" err="1" smtClean="0"/>
              <a:t>InnerClass</a:t>
            </a:r>
            <a:r>
              <a:rPr lang="en-US" dirty="0" smtClean="0"/>
              <a:t>  </a:t>
            </a:r>
            <a:r>
              <a:rPr lang="en-US" dirty="0" err="1" smtClean="0"/>
              <a:t>iclass</a:t>
            </a:r>
            <a:r>
              <a:rPr lang="en-US" dirty="0" smtClean="0"/>
              <a:t> = </a:t>
            </a:r>
            <a:r>
              <a:rPr lang="en-US" dirty="0" err="1" smtClean="0"/>
              <a:t>oclass.new</a:t>
            </a:r>
            <a:r>
              <a:rPr lang="en-US" dirty="0" smtClean="0"/>
              <a:t>  </a:t>
            </a:r>
            <a:r>
              <a:rPr lang="en-US" dirty="0" err="1" smtClean="0"/>
              <a:t>InnerClass</a:t>
            </a:r>
            <a:r>
              <a:rPr lang="en-US" dirty="0" smtClean="0"/>
              <a:t>();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Нестатические вложенные классы не могут иметь </a:t>
            </a:r>
            <a:r>
              <a:rPr lang="ru-RU" dirty="0" err="1" smtClean="0"/>
              <a:t>static</a:t>
            </a:r>
            <a:r>
              <a:rPr lang="ru-RU" dirty="0" smtClean="0"/>
              <a:t> поля, исключение составляют константы, объявленные как </a:t>
            </a:r>
            <a:r>
              <a:rPr lang="ru-RU" dirty="0" err="1" smtClean="0"/>
              <a:t>static</a:t>
            </a:r>
            <a:r>
              <a:rPr lang="ru-RU" dirty="0" smtClean="0"/>
              <a:t> </a:t>
            </a:r>
            <a:r>
              <a:rPr lang="ru-RU" dirty="0" err="1" smtClean="0"/>
              <a:t>final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7254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Вложенные статические классы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   ...</a:t>
            </a:r>
          </a:p>
          <a:p>
            <a:pPr>
              <a:buNone/>
            </a:pPr>
            <a:r>
              <a:rPr lang="en-US" dirty="0" smtClean="0"/>
              <a:t>    static class </a:t>
            </a:r>
            <a:r>
              <a:rPr lang="en-US" dirty="0" err="1" smtClean="0"/>
              <a:t>StaticNestedClass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       ...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class </a:t>
            </a:r>
            <a:r>
              <a:rPr lang="en-US" dirty="0" err="1" smtClean="0"/>
              <a:t>InnerClass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       ...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Arial" pitchFamily="34" charset="0"/>
                <a:ea typeface="Times New Roman" pitchFamily="18" charset="0"/>
              </a:rPr>
              <a:t>Объект не статического вложенного класса можно создать только как экземпляр внешнего класса           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latin typeface="Arial" pitchFamily="34" charset="0"/>
                <a:ea typeface="Times New Roman" pitchFamily="18" charset="0"/>
              </a:rPr>
              <a:t>My</a:t>
            </a:r>
            <a:r>
              <a:rPr lang="ru-RU" dirty="0" err="1" smtClean="0">
                <a:latin typeface="Arial" pitchFamily="34" charset="0"/>
                <a:ea typeface="Times New Roman" pitchFamily="18" charset="0"/>
              </a:rPr>
              <a:t>InnerClass</a:t>
            </a:r>
            <a:r>
              <a:rPr lang="en-US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dirty="0" smtClean="0">
                <a:latin typeface="Arial" pitchFamily="34" charset="0"/>
                <a:ea typeface="Times New Roman" pitchFamily="18" charset="0"/>
              </a:rPr>
              <a:t>= </a:t>
            </a:r>
            <a:r>
              <a:rPr lang="ru-RU" dirty="0" err="1" smtClean="0">
                <a:latin typeface="Arial" pitchFamily="34" charset="0"/>
                <a:ea typeface="Times New Roman" pitchFamily="18" charset="0"/>
              </a:rPr>
              <a:t>new</a:t>
            </a:r>
            <a:r>
              <a:rPr lang="ru-RU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dirty="0" err="1" smtClean="0">
                <a:latin typeface="Arial" pitchFamily="34" charset="0"/>
                <a:ea typeface="Times New Roman" pitchFamily="18" charset="0"/>
              </a:rPr>
              <a:t>OuterClass</a:t>
            </a:r>
            <a:r>
              <a:rPr lang="ru-RU" dirty="0" smtClean="0">
                <a:latin typeface="Arial" pitchFamily="34" charset="0"/>
                <a:ea typeface="Times New Roman" pitchFamily="18" charset="0"/>
              </a:rPr>
              <a:t>().</a:t>
            </a:r>
            <a:r>
              <a:rPr lang="ru-RU" dirty="0" err="1" smtClean="0">
                <a:latin typeface="Arial" pitchFamily="34" charset="0"/>
                <a:ea typeface="Times New Roman" pitchFamily="18" charset="0"/>
              </a:rPr>
              <a:t>new</a:t>
            </a:r>
            <a:r>
              <a:rPr lang="ru-RU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dirty="0" err="1" smtClean="0">
                <a:latin typeface="Arial" pitchFamily="34" charset="0"/>
                <a:ea typeface="Times New Roman" pitchFamily="18" charset="0"/>
              </a:rPr>
              <a:t>InnerClass</a:t>
            </a:r>
            <a:r>
              <a:rPr lang="ru-RU" dirty="0" smtClean="0">
                <a:latin typeface="Arial" pitchFamily="34" charset="0"/>
                <a:ea typeface="Times New Roman" pitchFamily="18" charset="0"/>
              </a:rPr>
              <a:t>();</a:t>
            </a:r>
          </a:p>
          <a:p>
            <a:pPr>
              <a:buNone/>
            </a:pPr>
            <a:r>
              <a:rPr lang="ru-RU" dirty="0" smtClean="0">
                <a:latin typeface="Arial" pitchFamily="34" charset="0"/>
                <a:ea typeface="Times New Roman" pitchFamily="18" charset="0"/>
              </a:rPr>
              <a:t>Объект статического вложенного класса можно  создавать отдельно (привязан к классу, а не объекту)</a:t>
            </a:r>
          </a:p>
          <a:p>
            <a:pPr>
              <a:buNone/>
            </a:pPr>
            <a:r>
              <a:rPr lang="en-US" dirty="0" err="1" smtClean="0">
                <a:latin typeface="Arial" pitchFamily="34" charset="0"/>
                <a:ea typeface="Times New Roman" pitchFamily="18" charset="0"/>
              </a:rPr>
              <a:t>My</a:t>
            </a:r>
            <a:r>
              <a:rPr lang="en-US" dirty="0" err="1" smtClean="0"/>
              <a:t>StaticNestedClass</a:t>
            </a:r>
            <a:r>
              <a:rPr lang="en-US" dirty="0" smtClean="0"/>
              <a:t>  = </a:t>
            </a:r>
            <a:r>
              <a:rPr lang="en-US" dirty="0" smtClean="0">
                <a:latin typeface="Arial" pitchFamily="34" charset="0"/>
                <a:ea typeface="Times New Roman" pitchFamily="18" charset="0"/>
              </a:rPr>
              <a:t>new </a:t>
            </a:r>
            <a:r>
              <a:rPr lang="en-US" dirty="0" err="1" smtClean="0">
                <a:latin typeface="Arial" pitchFamily="34" charset="0"/>
                <a:ea typeface="Times New Roman" pitchFamily="18" charset="0"/>
              </a:rPr>
              <a:t>OuterClass</a:t>
            </a:r>
            <a:r>
              <a:rPr lang="en-US" dirty="0" smtClean="0">
                <a:latin typeface="Arial" pitchFamily="34" charset="0"/>
                <a:ea typeface="Times New Roman" pitchFamily="18" charset="0"/>
              </a:rPr>
              <a:t>.</a:t>
            </a:r>
            <a:r>
              <a:rPr lang="en-US" dirty="0" smtClean="0"/>
              <a:t> </a:t>
            </a:r>
            <a:r>
              <a:rPr lang="en-US" dirty="0" err="1" smtClean="0"/>
              <a:t>StaticNestedClass</a:t>
            </a:r>
            <a:r>
              <a:rPr lang="en-US" dirty="0" smtClean="0">
                <a:latin typeface="Arial" pitchFamily="34" charset="0"/>
                <a:ea typeface="Times New Roman" pitchFamily="18" charset="0"/>
              </a:rPr>
              <a:t>()</a:t>
            </a:r>
            <a:endParaRPr lang="ru-RU" dirty="0" smtClean="0">
              <a:latin typeface="Arial" pitchFamily="34" charset="0"/>
              <a:ea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Arial" pitchFamily="34" charset="0"/>
              <a:ea typeface="Times New Roman" pitchFamily="18" charset="0"/>
            </a:endParaRPr>
          </a:p>
          <a:p>
            <a:pPr>
              <a:buNone/>
            </a:pPr>
            <a:r>
              <a:rPr lang="ru-RU" sz="3300" dirty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статического вложенного класса </a:t>
            </a:r>
            <a:r>
              <a:rPr lang="ru-RU" sz="3300" dirty="0" smtClean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sz="3300" dirty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существовать сам по себе</a:t>
            </a:r>
            <a:r>
              <a:rPr lang="ru-RU" sz="3300" dirty="0" smtClean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3300" dirty="0" smtClean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Слово </a:t>
            </a:r>
            <a:r>
              <a:rPr lang="ru-RU" altLang="ru-RU" sz="3300" dirty="0" err="1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ru-RU" altLang="ru-RU" sz="3300" dirty="0">
                <a:solidFill>
                  <a:srgbClr val="151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объявлении внутреннего класса не означает, что можно создать всего один объект. </a:t>
            </a:r>
            <a:endParaRPr lang="ru-RU" sz="3300" dirty="0">
              <a:solidFill>
                <a:srgbClr val="151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  <a:ea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 статического вложенного класса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3285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altLang="ru-RU" sz="3300" b="1" dirty="0"/>
              <a:t>Объект статического класса не хранит ссылку на конкретный экземпляр внешнего </a:t>
            </a:r>
            <a:r>
              <a:rPr lang="ru-RU" altLang="ru-RU" sz="3300" b="1" dirty="0" smtClean="0"/>
              <a:t>класса, поэтому с</a:t>
            </a:r>
            <a:r>
              <a:rPr lang="ru-RU" b="1" dirty="0" smtClean="0"/>
              <a:t>татические вложенные классы, не имеют доступа к нестатическим полям и методам обрамляющего класса</a:t>
            </a:r>
          </a:p>
          <a:p>
            <a:pPr>
              <a:buNone/>
            </a:pPr>
            <a:r>
              <a:rPr lang="en-US" dirty="0" smtClean="0"/>
              <a:t>class Outer3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String name;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static class Inner3 {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public void f(Outer3 </a:t>
            </a:r>
            <a:r>
              <a:rPr lang="en-US" dirty="0" err="1" smtClean="0"/>
              <a:t>obj</a:t>
            </a:r>
            <a:r>
              <a:rPr lang="en-US" dirty="0" smtClean="0"/>
              <a:t>) { </a:t>
            </a:r>
            <a:r>
              <a:rPr lang="en-US" dirty="0" err="1" smtClean="0"/>
              <a:t>System.out.println</a:t>
            </a:r>
            <a:r>
              <a:rPr lang="en-US" dirty="0" smtClean="0"/>
              <a:t>(obj.name); // </a:t>
            </a:r>
            <a:r>
              <a:rPr lang="ru-RU" dirty="0" smtClean="0"/>
              <a:t>Здесь без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ru-RU" dirty="0" smtClean="0"/>
              <a:t>нельзя </a:t>
            </a:r>
          </a:p>
          <a:p>
            <a:pPr>
              <a:buNone/>
            </a:pPr>
            <a:r>
              <a:rPr lang="ru-RU" dirty="0" smtClean="0"/>
              <a:t>} } </a:t>
            </a:r>
          </a:p>
          <a:p>
            <a:pPr>
              <a:buNone/>
            </a:pPr>
            <a:r>
              <a:rPr lang="ru-RU" dirty="0" smtClean="0"/>
              <a:t>. . . </a:t>
            </a:r>
          </a:p>
          <a:p>
            <a:pPr>
              <a:buNone/>
            </a:pPr>
            <a:r>
              <a:rPr lang="en-US" dirty="0" smtClean="0"/>
              <a:t>public static Inner3 </a:t>
            </a:r>
            <a:r>
              <a:rPr lang="en-US" dirty="0" err="1" smtClean="0"/>
              <a:t>createInner</a:t>
            </a:r>
            <a:r>
              <a:rPr lang="en-US" dirty="0" smtClean="0"/>
              <a:t>() { return new Inner3(); }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Outer3.Inner3 obj1 = new Outer3.Inner3(); // </a:t>
            </a:r>
            <a:r>
              <a:rPr lang="ru-RU" dirty="0" smtClean="0"/>
              <a:t>явное порождение 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порождение через метод </a:t>
            </a:r>
            <a:r>
              <a:rPr lang="en-US" dirty="0" err="1" smtClean="0"/>
              <a:t>createInner</a:t>
            </a:r>
            <a:r>
              <a:rPr lang="en-US" dirty="0" smtClean="0"/>
              <a:t>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Outer3.Inner3 obj2 = Outer3.createInner();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16561</TotalTime>
  <Words>2279</Words>
  <Application>Microsoft Office PowerPoint</Application>
  <PresentationFormat>Экран (4:3)</PresentationFormat>
  <Paragraphs>341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Тема Office</vt:lpstr>
      <vt:lpstr>Объектная ориентация Java</vt:lpstr>
      <vt:lpstr>Свойства ООП</vt:lpstr>
      <vt:lpstr>Описание класса</vt:lpstr>
      <vt:lpstr>Модификаторы использования класса</vt:lpstr>
      <vt:lpstr>Вложенные   классы</vt:lpstr>
      <vt:lpstr>Типы вложенных классов</vt:lpstr>
      <vt:lpstr>Пример нестатического вложенного (внутреннего) класса</vt:lpstr>
      <vt:lpstr>Вложенные статические классы</vt:lpstr>
      <vt:lpstr>Пример статического вложенного класса</vt:lpstr>
      <vt:lpstr>Локальные внутренние классы</vt:lpstr>
      <vt:lpstr>Анонимные классы</vt:lpstr>
      <vt:lpstr>Переменные класса</vt:lpstr>
      <vt:lpstr>Методы класса</vt:lpstr>
      <vt:lpstr>Доступность данных и методов класса в зависимости от места их размещения </vt:lpstr>
      <vt:lpstr>Назначение конструкторов</vt:lpstr>
      <vt:lpstr>Отличие конструкторов от методов</vt:lpstr>
      <vt:lpstr>Правила доступа к конструкторам</vt:lpstr>
      <vt:lpstr>Последовательность действий при вызове конструктора</vt:lpstr>
      <vt:lpstr>Конструкторы по умолчанию</vt:lpstr>
      <vt:lpstr>Конструктор без параметров</vt:lpstr>
      <vt:lpstr>Конструктор с параметрами</vt:lpstr>
      <vt:lpstr>Перегрузка конструкторов</vt:lpstr>
      <vt:lpstr>Конструктор копирования</vt:lpstr>
      <vt:lpstr>Вызов перегруженных конструкторов через this() </vt:lpstr>
      <vt:lpstr>Конструкторы с переменным числом параметров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объекты</dc:title>
  <dc:creator>user</dc:creator>
  <cp:lastModifiedBy>User</cp:lastModifiedBy>
  <cp:revision>142</cp:revision>
  <dcterms:created xsi:type="dcterms:W3CDTF">2014-07-07T18:40:55Z</dcterms:created>
  <dcterms:modified xsi:type="dcterms:W3CDTF">2020-09-13T18:23:39Z</dcterms:modified>
</cp:coreProperties>
</file>