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86" r:id="rId2"/>
    <p:sldId id="534" r:id="rId3"/>
    <p:sldId id="702" r:id="rId4"/>
    <p:sldId id="752" r:id="rId5"/>
    <p:sldId id="751" r:id="rId6"/>
    <p:sldId id="753" r:id="rId7"/>
    <p:sldId id="754" r:id="rId8"/>
    <p:sldId id="755" r:id="rId9"/>
    <p:sldId id="756" r:id="rId10"/>
    <p:sldId id="757" r:id="rId11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7">
          <p15:clr>
            <a:srgbClr val="A4A3A4"/>
          </p15:clr>
        </p15:guide>
        <p15:guide id="2" orient="horz" pos="3334">
          <p15:clr>
            <a:srgbClr val="A4A3A4"/>
          </p15:clr>
        </p15:guide>
        <p15:guide id="3" orient="horz" pos="4389">
          <p15:clr>
            <a:srgbClr val="A4A3A4"/>
          </p15:clr>
        </p15:guide>
        <p15:guide id="4" pos="4366">
          <p15:clr>
            <a:srgbClr val="A4A3A4"/>
          </p15:clr>
        </p15:guide>
        <p15:guide id="5" pos="4729">
          <p15:clr>
            <a:srgbClr val="A4A3A4"/>
          </p15:clr>
        </p15:guide>
        <p15:guide id="6" pos="2960">
          <p15:clr>
            <a:srgbClr val="A4A3A4"/>
          </p15:clr>
        </p15:guide>
        <p15:guide id="7" pos="5010">
          <p15:clr>
            <a:srgbClr val="A4A3A4"/>
          </p15:clr>
        </p15:guide>
        <p15:guide id="8" pos="3277">
          <p15:clr>
            <a:srgbClr val="A4A3A4"/>
          </p15:clr>
        </p15:guide>
        <p15:guide id="9">
          <p15:clr>
            <a:srgbClr val="A4A3A4"/>
          </p15:clr>
        </p15:guide>
        <p15:guide id="10" pos="4230">
          <p15:clr>
            <a:srgbClr val="A4A3A4"/>
          </p15:clr>
        </p15:guide>
        <p15:guide id="11" pos="2552" userDrawn="1">
          <p15:clr>
            <a:srgbClr val="A4A3A4"/>
          </p15:clr>
        </p15:guide>
        <p15:guide id="12" pos="1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AF1"/>
    <a:srgbClr val="EBAE03"/>
    <a:srgbClr val="93CDDD"/>
    <a:srgbClr val="E96DA5"/>
    <a:srgbClr val="F4EA62"/>
    <a:srgbClr val="FA6A78"/>
    <a:srgbClr val="FFFF99"/>
    <a:srgbClr val="FB5BAF"/>
    <a:srgbClr val="ABF36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3" autoAdjust="0"/>
    <p:restoredTop sz="79676" autoAdjust="0"/>
  </p:normalViewPr>
  <p:slideViewPr>
    <p:cSldViewPr>
      <p:cViewPr varScale="1">
        <p:scale>
          <a:sx n="96" d="100"/>
          <a:sy n="96" d="100"/>
        </p:scale>
        <p:origin x="1752" y="78"/>
      </p:cViewPr>
      <p:guideLst>
        <p:guide orient="horz" pos="657"/>
        <p:guide orient="horz" pos="3334"/>
        <p:guide orient="horz" pos="4389"/>
        <p:guide pos="4366"/>
        <p:guide pos="4729"/>
        <p:guide pos="2960"/>
        <p:guide pos="5010"/>
        <p:guide pos="3277"/>
        <p:guide/>
        <p:guide pos="4230"/>
        <p:guide pos="2552"/>
        <p:guide pos="1735"/>
      </p:guideLst>
    </p:cSldViewPr>
  </p:slideViewPr>
  <p:outlineViewPr>
    <p:cViewPr>
      <p:scale>
        <a:sx n="33" d="100"/>
        <a:sy n="33" d="100"/>
      </p:scale>
      <p:origin x="0" y="28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2442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9F4893DB-48DF-4876-A082-D73C2E667C8A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8F8B335C-783D-49F0-A8FB-385268AA1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3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8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300"/>
            </a:lvl1pPr>
          </a:lstStyle>
          <a:p>
            <a:fld id="{183E0F04-C445-4541-A5A3-E0C01D7AF35D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45" tIns="47772" rIns="95545" bIns="4777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8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8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300"/>
            </a:lvl1pPr>
          </a:lstStyle>
          <a:p>
            <a:fld id="{67F7A3D7-5A43-4527-B9F6-779F59BBE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4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VFX </a:t>
            </a:r>
            <a:r>
              <a:rPr lang="ko-KR" altLang="en-US" baseline="0" dirty="0" smtClean="0"/>
              <a:t>모듈 라이브러리에 대한 개발 내용을 설명 드리겠습니다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9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9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7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0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A3D7-5A43-4527-B9F6-779F59BBEC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3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700" y="0"/>
            <a:ext cx="2981136" cy="45349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700" y="0"/>
            <a:ext cx="2981136" cy="45349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www.motionblue.com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 userDrawn="1">
            <p:ph type="title"/>
          </p:nvPr>
        </p:nvSpPr>
        <p:spPr>
          <a:xfrm>
            <a:off x="360040" y="144016"/>
            <a:ext cx="2826420" cy="3242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ko-KR" altLang="en-US" sz="1500" dirty="0" smtClean="0"/>
              <a:t>연구개발 개요</a:t>
            </a:r>
            <a:endParaRPr lang="ko-KR" altLang="en-US" sz="1500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34132" y="540271"/>
            <a:ext cx="101531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  <a:prstGeom prst="rect">
            <a:avLst/>
          </a:prstGeo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700" y="0"/>
            <a:ext cx="2981136" cy="45349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700" y="0"/>
            <a:ext cx="2981136" cy="4534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E4BC-A3C1-4C75-8769-EFBCDEBBD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E4BC-A3C1-4C75-8769-EFBCDEBBD7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7"/>
          <p:cNvSpPr txBox="1">
            <a:spLocks/>
          </p:cNvSpPr>
          <p:nvPr/>
        </p:nvSpPr>
        <p:spPr>
          <a:xfrm>
            <a:off x="6426820" y="146621"/>
            <a:ext cx="4104456" cy="313184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1pPr>
          </a:lstStyle>
          <a:p>
            <a:pPr defTabSz="914400" latinLnBrk="0"/>
            <a:r>
              <a:rPr lang="en-US" altLang="ko-KR" sz="1050" kern="0" dirty="0" smtClean="0">
                <a:solidFill>
                  <a:schemeClr val="bg1">
                    <a:lumMod val="75000"/>
                  </a:schemeClr>
                </a:solidFill>
              </a:rPr>
              <a:t>2015</a:t>
            </a:r>
            <a:r>
              <a:rPr lang="en-US" altLang="ko-KR" sz="1050" kern="0" baseline="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050" kern="0" baseline="0" dirty="0" err="1" smtClean="0">
                <a:solidFill>
                  <a:schemeClr val="bg1">
                    <a:lumMod val="75000"/>
                  </a:schemeClr>
                </a:solidFill>
              </a:rPr>
              <a:t>Motionblue</a:t>
            </a:r>
            <a:r>
              <a:rPr lang="en-US" altLang="ko-KR" sz="1050" kern="0" baseline="0" dirty="0" smtClean="0">
                <a:solidFill>
                  <a:schemeClr val="bg1">
                    <a:lumMod val="75000"/>
                  </a:schemeClr>
                </a:solidFill>
              </a:rPr>
              <a:t> / </a:t>
            </a:r>
          </a:p>
          <a:p>
            <a:pPr defTabSz="914400" latinLnBrk="0"/>
            <a:r>
              <a:rPr lang="en-US" altLang="ko-KR" sz="1050" kern="0" baseline="0" dirty="0" smtClean="0">
                <a:solidFill>
                  <a:schemeClr val="bg1">
                    <a:lumMod val="75000"/>
                  </a:schemeClr>
                </a:solidFill>
              </a:rPr>
              <a:t>PCN / </a:t>
            </a:r>
            <a:r>
              <a:rPr lang="en-US" altLang="ko-KR" sz="1050" kern="0" baseline="0" dirty="0" err="1" smtClean="0">
                <a:solidFill>
                  <a:schemeClr val="bg1">
                    <a:lumMod val="75000"/>
                  </a:schemeClr>
                </a:solidFill>
              </a:rPr>
              <a:t>Dongguk</a:t>
            </a:r>
            <a:r>
              <a:rPr lang="en-US" altLang="ko-KR" sz="1050" kern="0" baseline="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050" kern="0" baseline="0" dirty="0" err="1" smtClean="0">
                <a:solidFill>
                  <a:schemeClr val="bg1">
                    <a:lumMod val="75000"/>
                  </a:schemeClr>
                </a:solidFill>
              </a:rPr>
              <a:t>Univ</a:t>
            </a:r>
            <a:endParaRPr lang="ko-KR" altLang="en-US" sz="1050" kern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3d.dongguk.edu/examples/pipe_water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3d.dongguk.edu/examples/fire_hors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r.dongguk.edu/examples/ter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3d.dongguk.edu/examples/GPU_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172" y="1692399"/>
            <a:ext cx="8650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디바이스를 지원하는 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fontAlgn="base"/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HTML5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기반의 실감미디어 서비스 프레임워크기술 개발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172" y="349259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2016.2.16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172" y="2638036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정보통신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방송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연구개발사업 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2" y="5868863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800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모션블루   </a:t>
            </a:r>
            <a:r>
              <a:rPr lang="en-US" altLang="ko-KR" sz="1800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 PCN  |  </a:t>
            </a:r>
            <a:r>
              <a:rPr lang="ko-KR" altLang="en-US" sz="1800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동국대학교 </a:t>
            </a:r>
            <a:r>
              <a:rPr lang="ko-KR" altLang="en-US" sz="1800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산학협력단</a:t>
            </a:r>
            <a:endParaRPr lang="ko-KR" altLang="en-US" sz="1800" dirty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4892" y="5714975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연차보고서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2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1623218"/>
            <a:ext cx="8791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2014\0707 디자인전문기술개발사업\작업자\이미지\b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4382" cy="7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0156" y="761519"/>
            <a:ext cx="2403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</a:p>
          <a:p>
            <a:endParaRPr lang="en-US" altLang="ko-KR" sz="4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추진 실적 </a:t>
            </a:r>
            <a:endParaRPr lang="en-US" altLang="ko-KR" sz="4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164" y="1692399"/>
            <a:ext cx="2016224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4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개발 진척도 </a:t>
            </a:r>
            <a:r>
              <a:rPr lang="en-US" altLang="ko-KR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(VFX </a:t>
            </a:r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모듈 라이브러리</a:t>
            </a:r>
            <a:r>
              <a:rPr lang="en-US" altLang="ko-KR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78148" y="1332359"/>
          <a:ext cx="9865100" cy="5976665"/>
        </p:xfrm>
        <a:graphic>
          <a:graphicData uri="http://schemas.openxmlformats.org/drawingml/2006/table">
            <a:tbl>
              <a:tblPr/>
              <a:tblGrid>
                <a:gridCol w="1911840"/>
                <a:gridCol w="1912351"/>
                <a:gridCol w="737850"/>
                <a:gridCol w="553591"/>
                <a:gridCol w="395789"/>
                <a:gridCol w="395789"/>
                <a:gridCol w="395789"/>
                <a:gridCol w="395789"/>
                <a:gridCol w="395789"/>
                <a:gridCol w="395789"/>
                <a:gridCol w="395789"/>
                <a:gridCol w="395789"/>
                <a:gridCol w="395789"/>
                <a:gridCol w="395789"/>
                <a:gridCol w="395789"/>
                <a:gridCol w="395789"/>
              </a:tblGrid>
              <a:tr h="30545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개발내용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추진실적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 실적</a:t>
                      </a: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계획수립 </a:t>
                      </a:r>
                      <a:r>
                        <a:rPr lang="ko-KR" altLang="en-US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자료조사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전용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웹페이지를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VFX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라이브러리의 취지와 기본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기술등을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라이브러리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설명문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구조 설계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전용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웹페이지를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VFX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라이브러리의 프로그램 구조를 분석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제어 시스템 개발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전용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웹페이지를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환경제어 시스템 예제 및 소스코드 공개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100" b="1" kern="0" spc="-1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파티클</a:t>
                      </a:r>
                      <a:r>
                        <a:rPr lang="ko-KR" altLang="en-US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시뮬레이터 개발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전용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웹페이지를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파티클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시뮬레이터 예제 및 소스코드 공개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상호작용을 위한 공간 분할 기술 개발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전용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웹페이지를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공간 분할 기술 예제 및 관련 소스코드 공개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소스코드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ko-KR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고품질 </a:t>
                      </a:r>
                      <a:r>
                        <a:rPr lang="ko-KR" altLang="en-US" sz="1100" b="1" kern="0" spc="-10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렌더링</a:t>
                      </a:r>
                      <a:r>
                        <a:rPr lang="ko-KR" altLang="en-US" sz="1100" b="1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시스템 개발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</a:t>
                      </a:r>
                      <a:r>
                        <a:rPr lang="en-US" altLang="ko-KR" sz="1100" b="1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및 검수 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E03"/>
                    </a:solidFill>
                  </a:tcPr>
                </a:tc>
              </a:tr>
              <a:tr h="378081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추진 실적 세부 내용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280201" y="1692399"/>
            <a:ext cx="1180994" cy="122413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>
            <a:off x="1534220" y="1692399"/>
            <a:ext cx="8925048" cy="12241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5" name="AutoShape 119"/>
          <p:cNvSpPr>
            <a:spLocks noChangeArrowheads="1"/>
          </p:cNvSpPr>
          <p:nvPr/>
        </p:nvSpPr>
        <p:spPr bwMode="auto">
          <a:xfrm>
            <a:off x="285666" y="1075557"/>
            <a:ext cx="1180994" cy="47282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1539685" y="1075557"/>
            <a:ext cx="8925048" cy="4616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53129" y="9702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/>
              <a:t>   </a:t>
            </a:r>
          </a:p>
          <a:p>
            <a:pPr indent="-88900" algn="just">
              <a:buFont typeface="Arial" pitchFamily="34" charset="0"/>
              <a:buChar char="•"/>
              <a:defRPr/>
            </a:pPr>
            <a:r>
              <a:rPr lang="ko-KR" altLang="en-US" sz="1200" b="1" dirty="0" err="1" smtClean="0"/>
              <a:t>파티클</a:t>
            </a:r>
            <a:r>
              <a:rPr lang="ko-KR" altLang="en-US" sz="1200" b="1" dirty="0" smtClean="0"/>
              <a:t> 시뮬레이터 개발</a:t>
            </a:r>
            <a:endParaRPr lang="en-US" altLang="ko-KR" sz="1200" b="1" dirty="0" smtClean="0">
              <a:solidFill>
                <a:srgbClr val="E96DA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201" y="2988543"/>
            <a:ext cx="10179067" cy="4320480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56662" y="1716206"/>
            <a:ext cx="890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웹상에서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30FPS</a:t>
            </a:r>
            <a:r>
              <a:rPr lang="ko-KR" altLang="en-US" sz="1200" b="1" dirty="0"/>
              <a:t>이상의 성능으로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만개이상의 </a:t>
            </a:r>
            <a:r>
              <a:rPr lang="ko-KR" altLang="en-US" sz="1200" b="1" dirty="0" err="1"/>
              <a:t>파티클</a:t>
            </a:r>
            <a:r>
              <a:rPr lang="ko-KR" altLang="en-US" sz="1200" b="1" dirty="0"/>
              <a:t> 사용 가능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b="1" dirty="0"/>
              <a:t>WebGL2</a:t>
            </a:r>
            <a:r>
              <a:rPr lang="ko-KR" altLang="en-US" sz="1200" b="1" dirty="0"/>
              <a:t>기반의 병렬처리 기술을 통한 가속화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파티클들과</a:t>
            </a:r>
            <a:r>
              <a:rPr lang="ko-KR" altLang="en-US" sz="1200" b="1" dirty="0"/>
              <a:t> 오브젝트 및 지형과의 상호작용 가능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/>
              <a:t>실시간으로 </a:t>
            </a:r>
            <a:r>
              <a:rPr lang="ko-KR" altLang="en-US" sz="1200" b="1" dirty="0" err="1"/>
              <a:t>파티클의</a:t>
            </a:r>
            <a:r>
              <a:rPr lang="ko-KR" altLang="en-US" sz="1200" b="1" dirty="0"/>
              <a:t> 속성을 변화시켜 다양한 효과 구현 가능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노이즈</a:t>
            </a:r>
            <a:r>
              <a:rPr lang="ko-KR" altLang="en-US" sz="1200" b="1" dirty="0"/>
              <a:t> 생성 기법을 이용하여 유체의 흐름과 유사한 </a:t>
            </a:r>
            <a:r>
              <a:rPr lang="ko-KR" altLang="en-US" sz="1200" b="1" dirty="0" err="1"/>
              <a:t>속도장을</a:t>
            </a:r>
            <a:r>
              <a:rPr lang="ko-KR" altLang="en-US" sz="1200" b="1" dirty="0"/>
              <a:t> 계산하고 이를 통해 </a:t>
            </a:r>
            <a:r>
              <a:rPr lang="ko-KR" altLang="en-US" sz="1200" b="1" dirty="0" err="1"/>
              <a:t>파티클의</a:t>
            </a:r>
            <a:r>
              <a:rPr lang="ko-KR" altLang="en-US" sz="1200" b="1" dirty="0"/>
              <a:t> 유체 움직임 구현</a:t>
            </a:r>
            <a:r>
              <a:rPr lang="en-US" altLang="ko-KR" sz="1200" b="1" dirty="0"/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194488"/>
            <a:ext cx="2495127" cy="402567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36614" t="6335" r="7186" b="36314"/>
          <a:stretch/>
        </p:blipFill>
        <p:spPr>
          <a:xfrm>
            <a:off x="296093" y="3331506"/>
            <a:ext cx="5021436" cy="30958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7713" t="25235" r="42519" b="8290"/>
          <a:stretch/>
        </p:blipFill>
        <p:spPr>
          <a:xfrm>
            <a:off x="3524186" y="3331506"/>
            <a:ext cx="3065988" cy="309586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852" y="3324771"/>
            <a:ext cx="3741096" cy="3107100"/>
          </a:xfrm>
          <a:prstGeom prst="rect">
            <a:avLst/>
          </a:prstGeom>
        </p:spPr>
      </p:pic>
      <p:sp>
        <p:nvSpPr>
          <p:cNvPr id="25" name="AutoShape 119"/>
          <p:cNvSpPr>
            <a:spLocks noChangeArrowheads="1"/>
          </p:cNvSpPr>
          <p:nvPr/>
        </p:nvSpPr>
        <p:spPr bwMode="auto">
          <a:xfrm>
            <a:off x="276881" y="3331506"/>
            <a:ext cx="1180994" cy="472826"/>
          </a:xfrm>
          <a:prstGeom prst="roundRect">
            <a:avLst>
              <a:gd name="adj" fmla="val 0"/>
            </a:avLst>
          </a:prstGeom>
          <a:solidFill>
            <a:srgbClr val="65DAF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시연설명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AutoShape 119"/>
          <p:cNvSpPr>
            <a:spLocks noChangeArrowheads="1"/>
          </p:cNvSpPr>
          <p:nvPr/>
        </p:nvSpPr>
        <p:spPr bwMode="auto">
          <a:xfrm>
            <a:off x="6705695" y="3296375"/>
            <a:ext cx="1180994" cy="472826"/>
          </a:xfrm>
          <a:prstGeom prst="roundRect">
            <a:avLst>
              <a:gd name="adj" fmla="val 0"/>
            </a:avLst>
          </a:prstGeom>
          <a:solidFill>
            <a:srgbClr val="65DAF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시연설명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8691" y="6427370"/>
            <a:ext cx="417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노이즈</a:t>
            </a:r>
            <a:r>
              <a:rPr lang="ko-KR" altLang="en-US" sz="1200" dirty="0" smtClean="0"/>
              <a:t> 기법을 통해 유체의 움직임을 표현한 예제들</a:t>
            </a:r>
            <a:r>
              <a:rPr lang="en-US" altLang="ko-KR" sz="1200" dirty="0" smtClean="0"/>
              <a:t>&gt;</a:t>
            </a:r>
            <a:endParaRPr lang="en-US" altLang="ko-KR" sz="1200" dirty="0" smtClean="0">
              <a:hlinkClick r:id="rId6"/>
            </a:endParaRPr>
          </a:p>
          <a:p>
            <a:pPr algn="ctr" fontAlgn="base" latinLnBrk="0"/>
            <a:r>
              <a:rPr lang="en-US" altLang="ko-KR" sz="1200" u="sng" dirty="0">
                <a:hlinkClick r:id="rId7"/>
              </a:rPr>
              <a:t>http</a:t>
            </a:r>
            <a:r>
              <a:rPr lang="en-US" altLang="ko-KR" sz="1200" u="sng" dirty="0" smtClean="0">
                <a:hlinkClick r:id="rId7"/>
              </a:rPr>
              <a:t>://3d.dongguk.edu/examples/fire_horse.html</a:t>
            </a:r>
            <a:endParaRPr lang="en-US" altLang="ko-KR" sz="1200" u="sng" dirty="0" smtClean="0"/>
          </a:p>
          <a:p>
            <a:pPr algn="ctr" fontAlgn="base" latinLnBrk="0"/>
            <a:r>
              <a:rPr lang="en-US" altLang="ko-KR" sz="1200" dirty="0">
                <a:hlinkClick r:id="rId8"/>
              </a:rPr>
              <a:t>http</a:t>
            </a:r>
            <a:r>
              <a:rPr lang="en-US" altLang="ko-KR" sz="1200" dirty="0" smtClean="0">
                <a:hlinkClick r:id="rId8"/>
              </a:rPr>
              <a:t>://3d.dongguk.edu/examples/pipe_water.html</a:t>
            </a:r>
            <a:endParaRPr lang="en-US" altLang="ko-KR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513893" y="6465441"/>
            <a:ext cx="417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&lt;WebGL2 </a:t>
            </a:r>
            <a:r>
              <a:rPr lang="ko-KR" altLang="en-US" sz="1200" dirty="0" smtClean="0"/>
              <a:t>에서의 </a:t>
            </a:r>
            <a:r>
              <a:rPr lang="ko-KR" altLang="en-US" sz="1200" dirty="0" err="1" smtClean="0"/>
              <a:t>파티클</a:t>
            </a:r>
            <a:r>
              <a:rPr lang="ko-KR" altLang="en-US" sz="1200" dirty="0" smtClean="0"/>
              <a:t> 시뮬레이터 예제</a:t>
            </a:r>
            <a:r>
              <a:rPr lang="en-US" altLang="ko-KR" sz="1200" dirty="0" smtClean="0"/>
              <a:t>&gt;</a:t>
            </a:r>
            <a:endParaRPr lang="en-US" altLang="ko-KR" sz="1200" dirty="0" smtClean="0">
              <a:hlinkClick r:id="rId6"/>
            </a:endParaRPr>
          </a:p>
          <a:p>
            <a:pPr algn="ctr" fontAlgn="base" latinLnBrk="0"/>
            <a:r>
              <a:rPr lang="en-US" altLang="ko-KR" sz="1200" dirty="0" smtClean="0">
                <a:hlinkClick r:id="rId9"/>
              </a:rPr>
              <a:t>http</a:t>
            </a:r>
            <a:r>
              <a:rPr lang="en-US" altLang="ko-KR" sz="1200" dirty="0">
                <a:hlinkClick r:id="rId9"/>
              </a:rPr>
              <a:t>://3d.dongguk.edu/examples/GPU_index.html</a:t>
            </a:r>
            <a:endParaRPr lang="en-US" altLang="ko-KR" sz="1200" dirty="0"/>
          </a:p>
          <a:p>
            <a:pPr algn="ctr" fontAlgn="base" latinLnBrk="0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97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추진 실적 세부 내용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280201" y="1692399"/>
            <a:ext cx="1180994" cy="122413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>
            <a:off x="1534220" y="1692399"/>
            <a:ext cx="8925048" cy="12241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5" name="AutoShape 119"/>
          <p:cNvSpPr>
            <a:spLocks noChangeArrowheads="1"/>
          </p:cNvSpPr>
          <p:nvPr/>
        </p:nvSpPr>
        <p:spPr bwMode="auto">
          <a:xfrm>
            <a:off x="285666" y="1075557"/>
            <a:ext cx="1180994" cy="47282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1539685" y="1075557"/>
            <a:ext cx="8925048" cy="4616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53129" y="9702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/>
              <a:t>   </a:t>
            </a:r>
          </a:p>
          <a:p>
            <a:pPr indent="-88900" algn="just">
              <a:buFont typeface="Arial" pitchFamily="34" charset="0"/>
              <a:buChar char="•"/>
              <a:defRPr/>
            </a:pPr>
            <a:r>
              <a:rPr lang="ko-KR" altLang="en-US" sz="1200" b="1" dirty="0" smtClean="0"/>
              <a:t>환경 제어 시스템 개발</a:t>
            </a:r>
            <a:endParaRPr lang="en-US" altLang="ko-KR" sz="1200" b="1" dirty="0" smtClean="0">
              <a:solidFill>
                <a:srgbClr val="E96DA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201" y="2988543"/>
            <a:ext cx="10179067" cy="4320480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56662" y="1716206"/>
            <a:ext cx="890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웹상에서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30FPS</a:t>
            </a:r>
            <a:r>
              <a:rPr lang="ko-KR" altLang="en-US" sz="1200" b="1" dirty="0" smtClean="0"/>
              <a:t>이상의 성능으로 환경제어가 가능</a:t>
            </a:r>
            <a:endParaRPr lang="ko-KR" altLang="en-US" sz="1200" b="1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최대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만개이상의 </a:t>
            </a:r>
            <a:r>
              <a:rPr lang="ko-KR" altLang="en-US" sz="1200" b="1" dirty="0" err="1" smtClean="0"/>
              <a:t>파티클을</a:t>
            </a:r>
            <a:r>
              <a:rPr lang="ko-KR" altLang="en-US" sz="1200" b="1" dirty="0" smtClean="0"/>
              <a:t> 사용하여 눈과 비 그리고 안개와 같은 날씨 제어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지형의 높이와 기울기에 맞게 </a:t>
            </a:r>
            <a:r>
              <a:rPr lang="ko-KR" altLang="en-US" sz="1200" b="1" dirty="0" err="1" smtClean="0"/>
              <a:t>텍스쳐를</a:t>
            </a:r>
            <a:r>
              <a:rPr lang="ko-KR" altLang="en-US" sz="1200" b="1" dirty="0" smtClean="0"/>
              <a:t> 배치하여 자연스러운 지형을 표현하는 기술 구현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날씨에 의해 지형의 변화 구현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환경맵의</a:t>
            </a:r>
            <a:r>
              <a:rPr lang="ko-KR" altLang="en-US" sz="1200" b="1" dirty="0" smtClean="0"/>
              <a:t> 변화와 광원을 이동 시키는 기술을 적용하여 시간에 따른 환경 변화 기술 구현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사용자 입력에 의해 지형을 편집하는 기능 구현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194488"/>
            <a:ext cx="2495127" cy="402567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추진 실적 세부 내용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280201" y="1692399"/>
            <a:ext cx="1180994" cy="122413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>
            <a:off x="1534220" y="1692399"/>
            <a:ext cx="8925048" cy="12241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5" name="AutoShape 119"/>
          <p:cNvSpPr>
            <a:spLocks noChangeArrowheads="1"/>
          </p:cNvSpPr>
          <p:nvPr/>
        </p:nvSpPr>
        <p:spPr bwMode="auto">
          <a:xfrm>
            <a:off x="285666" y="1075557"/>
            <a:ext cx="1180994" cy="47282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1539685" y="1075557"/>
            <a:ext cx="8925048" cy="4616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53129" y="9702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/>
              <a:t>   </a:t>
            </a:r>
          </a:p>
          <a:p>
            <a:pPr indent="-88900" algn="just">
              <a:buFont typeface="Arial" pitchFamily="34" charset="0"/>
              <a:buChar char="•"/>
              <a:defRPr/>
            </a:pPr>
            <a:r>
              <a:rPr lang="ko-KR" altLang="en-US" sz="1200" b="1" dirty="0" smtClean="0"/>
              <a:t>상호작용을 위한 공간 기술 개발</a:t>
            </a:r>
            <a:endParaRPr lang="en-US" altLang="ko-KR" sz="1200" b="1" dirty="0" smtClean="0">
              <a:solidFill>
                <a:srgbClr val="E96DA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201" y="2988543"/>
            <a:ext cx="10179067" cy="4320480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56662" y="1716206"/>
            <a:ext cx="8902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웹상에서</a:t>
            </a:r>
            <a:r>
              <a:rPr lang="ko-KR" altLang="en-US" sz="1200" b="1" dirty="0" smtClean="0"/>
              <a:t> 공간 분할 기술을 통한 </a:t>
            </a:r>
            <a:r>
              <a:rPr lang="ko-KR" altLang="en-US" sz="1200" b="1" dirty="0" err="1" smtClean="0"/>
              <a:t>파티클과</a:t>
            </a:r>
            <a:r>
              <a:rPr lang="ko-KR" altLang="en-US" sz="1200" b="1" dirty="0" smtClean="0"/>
              <a:t> 오브젝트간의 상호작용 가속화 구현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공간을 </a:t>
            </a:r>
            <a:r>
              <a:rPr lang="en-US" altLang="ko-KR" sz="1200" b="1" dirty="0" smtClean="0"/>
              <a:t>1</a:t>
            </a:r>
            <a:r>
              <a:rPr lang="ko-KR" altLang="en-US" sz="1200" b="1" dirty="0" err="1" smtClean="0"/>
              <a:t>천개로</a:t>
            </a:r>
            <a:r>
              <a:rPr lang="ko-KR" altLang="en-US" sz="1200" b="1" dirty="0" smtClean="0"/>
              <a:t> 분할한 공간에서 </a:t>
            </a:r>
            <a:r>
              <a:rPr lang="ko-KR" altLang="en-US" sz="1200" b="1" dirty="0" err="1" smtClean="0"/>
              <a:t>파티클과</a:t>
            </a:r>
            <a:r>
              <a:rPr lang="ko-KR" altLang="en-US" sz="1200" b="1" dirty="0" smtClean="0"/>
              <a:t> 지형 및 오브젝트간의 상호작용이 가능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동적인 애니메이션 오브젝트와 </a:t>
            </a:r>
            <a:r>
              <a:rPr lang="ko-KR" altLang="en-US" sz="1200" b="1" dirty="0" err="1" smtClean="0"/>
              <a:t>파티클간의</a:t>
            </a:r>
            <a:r>
              <a:rPr lang="ko-KR" altLang="en-US" sz="1200" b="1" dirty="0" smtClean="0"/>
              <a:t> 상호작용이 가능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194488"/>
            <a:ext cx="2495127" cy="402567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4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추진 실적 세부 내용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280201" y="1692399"/>
            <a:ext cx="1180994" cy="122413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>
            <a:off x="1534220" y="1692399"/>
            <a:ext cx="8925048" cy="12241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5" name="AutoShape 119"/>
          <p:cNvSpPr>
            <a:spLocks noChangeArrowheads="1"/>
          </p:cNvSpPr>
          <p:nvPr/>
        </p:nvSpPr>
        <p:spPr bwMode="auto">
          <a:xfrm>
            <a:off x="285666" y="1075557"/>
            <a:ext cx="1180994" cy="47282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1539685" y="1075557"/>
            <a:ext cx="8925048" cy="4616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53129" y="9702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/>
              <a:t>   </a:t>
            </a:r>
          </a:p>
          <a:p>
            <a:pPr indent="-88900" algn="just">
              <a:buFont typeface="Arial" pitchFamily="34" charset="0"/>
              <a:buChar char="•"/>
              <a:defRPr/>
            </a:pPr>
            <a:r>
              <a:rPr lang="ko-KR" altLang="en-US" sz="1200" b="1" dirty="0" smtClean="0"/>
              <a:t>고품질 </a:t>
            </a:r>
            <a:r>
              <a:rPr lang="ko-KR" altLang="en-US" sz="1200" b="1" dirty="0" err="1" smtClean="0"/>
              <a:t>렌더링</a:t>
            </a:r>
            <a:r>
              <a:rPr lang="ko-KR" altLang="en-US" sz="1200" b="1" dirty="0" smtClean="0"/>
              <a:t> 시스템 개발</a:t>
            </a:r>
            <a:endParaRPr lang="en-US" altLang="ko-KR" sz="1200" b="1" dirty="0" smtClean="0">
              <a:solidFill>
                <a:srgbClr val="E96DA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201" y="2988543"/>
            <a:ext cx="10179067" cy="4320480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56662" y="1716206"/>
            <a:ext cx="8902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30FPS </a:t>
            </a:r>
            <a:r>
              <a:rPr lang="ko-KR" altLang="en-US" sz="1200" b="1" dirty="0" smtClean="0"/>
              <a:t>이상의 성능으로 동작하는 다양한 후처리 기법 구현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다양한 종류의 광원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재질 제공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194488"/>
            <a:ext cx="2495127" cy="402567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7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추진 실적 세부 내용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280201" y="1692399"/>
            <a:ext cx="1180994" cy="122413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>
            <a:off x="1534220" y="1692399"/>
            <a:ext cx="8925048" cy="12241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5" name="AutoShape 119"/>
          <p:cNvSpPr>
            <a:spLocks noChangeArrowheads="1"/>
          </p:cNvSpPr>
          <p:nvPr/>
        </p:nvSpPr>
        <p:spPr bwMode="auto">
          <a:xfrm>
            <a:off x="285666" y="1075557"/>
            <a:ext cx="1180994" cy="47282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1539685" y="1075557"/>
            <a:ext cx="8925048" cy="4616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53129" y="9702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/>
              <a:t>   </a:t>
            </a:r>
          </a:p>
          <a:p>
            <a:pPr indent="-88900" algn="just">
              <a:buFont typeface="Arial" pitchFamily="34" charset="0"/>
              <a:buChar char="•"/>
              <a:defRPr/>
            </a:pPr>
            <a:r>
              <a:rPr lang="ko-KR" altLang="en-US" sz="1200" b="1" dirty="0" smtClean="0"/>
              <a:t>소스코드 및 예제 공개</a:t>
            </a:r>
            <a:endParaRPr lang="en-US" altLang="ko-KR" sz="1200" b="1" dirty="0" smtClean="0">
              <a:solidFill>
                <a:srgbClr val="E96DA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201" y="2988543"/>
            <a:ext cx="10179067" cy="4320480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56662" y="1716206"/>
            <a:ext cx="890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홈페이지</a:t>
            </a:r>
            <a:r>
              <a:rPr lang="en-US" altLang="ko-KR" sz="1200" b="1" dirty="0" smtClean="0"/>
              <a:t>(3d.dongguk.edu)</a:t>
            </a:r>
            <a:r>
              <a:rPr lang="ko-KR" altLang="en-US" sz="1200" b="1" dirty="0" smtClean="0"/>
              <a:t>를 통해 전체 소스코드 및 예제 공개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예제 중심의 소스코스 설명 문서 제공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블로그를</a:t>
            </a:r>
            <a:r>
              <a:rPr lang="ko-KR" altLang="en-US" sz="1200" b="1" dirty="0" smtClean="0"/>
              <a:t> 통해 설명 문서를 제공함으로써 누구나 쉽게 접근 가능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194488"/>
            <a:ext cx="2495127" cy="402567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75158"/>
              </p:ext>
            </p:extLst>
          </p:nvPr>
        </p:nvGraphicFramePr>
        <p:xfrm>
          <a:off x="1926249" y="3101971"/>
          <a:ext cx="71289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71"/>
                <a:gridCol w="4860469"/>
                <a:gridCol w="13682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VFX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상층부에서 눈이 떨어짐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물체에 불이 붙음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상층부에서 비가 떨어짐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바람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파티클이</a:t>
                      </a:r>
                      <a:r>
                        <a:rPr lang="ko-KR" altLang="en-US" sz="1200" dirty="0" smtClean="0"/>
                        <a:t> 바람에 의해</a:t>
                      </a:r>
                      <a:r>
                        <a:rPr lang="ko-KR" altLang="en-US" sz="1200" baseline="0" dirty="0" smtClean="0"/>
                        <a:t> 움직임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전체가 흔들림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웅덩이에서 아래 방향으로 용암이 흘러내림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웅덩이에서 아래 방향으로 물이 흘러내림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폭포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상층부에서 모델을 타고 흐르다가 </a:t>
                      </a:r>
                      <a:r>
                        <a:rPr lang="ko-KR" altLang="en-US" sz="1200" dirty="0" err="1" smtClean="0"/>
                        <a:t>사람짐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태양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상층부에서 아침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점심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저녁 광원 생성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빛번짐</a:t>
                      </a:r>
                      <a:r>
                        <a:rPr lang="ko-KR" altLang="en-US" sz="1200" dirty="0" smtClean="0"/>
                        <a:t> 효과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안개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물의 상층부에서 안개가 생성됨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구현완료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2124" y="612279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6BEF8"/>
                </a:solidFill>
                <a:latin typeface="나눔고딕 ExtraBold" pitchFamily="50" charset="-127"/>
                <a:ea typeface="나눔고딕 ExtraBold" pitchFamily="50" charset="-127"/>
              </a:rPr>
              <a:t>추진 실적 세부 내용</a:t>
            </a:r>
            <a:endParaRPr lang="ko-KR" altLang="en-US" sz="1400" b="1" dirty="0">
              <a:solidFill>
                <a:srgbClr val="06BEF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66657" y="144016"/>
            <a:ext cx="2876744" cy="32424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추진 실적 및 성과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76" y="972319"/>
            <a:ext cx="252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AutoShape 119"/>
          <p:cNvSpPr>
            <a:spLocks noChangeArrowheads="1"/>
          </p:cNvSpPr>
          <p:nvPr/>
        </p:nvSpPr>
        <p:spPr bwMode="auto">
          <a:xfrm>
            <a:off x="280201" y="1692399"/>
            <a:ext cx="1180994" cy="122413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주요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실적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>
            <a:off x="1534220" y="1692399"/>
            <a:ext cx="8925048" cy="122413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5" name="AutoShape 119"/>
          <p:cNvSpPr>
            <a:spLocks noChangeArrowheads="1"/>
          </p:cNvSpPr>
          <p:nvPr/>
        </p:nvSpPr>
        <p:spPr bwMode="auto">
          <a:xfrm>
            <a:off x="285666" y="1075557"/>
            <a:ext cx="1180994" cy="472826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6" name="AutoShape 66"/>
          <p:cNvSpPr>
            <a:spLocks noChangeArrowheads="1"/>
          </p:cNvSpPr>
          <p:nvPr/>
        </p:nvSpPr>
        <p:spPr bwMode="auto">
          <a:xfrm>
            <a:off x="1539685" y="1075557"/>
            <a:ext cx="8925048" cy="46166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tIns="0" anchor="ctr"/>
          <a:lstStyle/>
          <a:p>
            <a:pPr marL="176213" indent="-8890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53129" y="97028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89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/>
              <a:t>   </a:t>
            </a:r>
          </a:p>
          <a:p>
            <a:pPr indent="-88900" algn="just">
              <a:buFont typeface="Arial" pitchFamily="34" charset="0"/>
              <a:buChar char="•"/>
              <a:defRPr/>
            </a:pPr>
            <a:r>
              <a:rPr lang="ko-KR" altLang="en-US" sz="1200" b="1" dirty="0" smtClean="0"/>
              <a:t>응용 사례</a:t>
            </a:r>
            <a:endParaRPr lang="en-US" altLang="ko-KR" sz="1200" b="1" dirty="0" smtClean="0">
              <a:solidFill>
                <a:srgbClr val="E96DA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201" y="2988543"/>
            <a:ext cx="10179067" cy="4320480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56662" y="1716206"/>
            <a:ext cx="8902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크리스마스 카드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새해 축하 카드</a:t>
            </a: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3603" y="7194488"/>
            <a:ext cx="2495127" cy="402567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9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38421</TotalTime>
  <Words>560</Words>
  <Application>Microsoft Office PowerPoint</Application>
  <PresentationFormat>사용자 지정</PresentationFormat>
  <Paragraphs>180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Bold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임재광</cp:lastModifiedBy>
  <cp:revision>1352</cp:revision>
  <cp:lastPrinted>2015-11-24T01:09:18Z</cp:lastPrinted>
  <dcterms:created xsi:type="dcterms:W3CDTF">2006-10-05T04:04:58Z</dcterms:created>
  <dcterms:modified xsi:type="dcterms:W3CDTF">2016-02-11T10:22:28Z</dcterms:modified>
</cp:coreProperties>
</file>