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ED53-F8B8-47AF-8C13-AAE10E31670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228C-CFF1-44A0-8FBA-6134F6E5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lignedleft/d3-book/master/chapter_12/us-states.js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nivan/teaching/data_vis/fall_2016/material/lecture10_1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.ocks.org/mbostock/371165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lignedleft/d3-book/master/chapter_12/us-ag-productivity-2004.csv" TargetMode="External"/><Relationship Id="rId2" Type="http://schemas.openxmlformats.org/officeDocument/2006/relationships/hyperlink" Target="https://en.wikipedia.org/wiki/Choropleth_ma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lignedleft/d3-book/master/chapter_12/us-ag-productivity-2004.csv" TargetMode="External"/><Relationship Id="rId2" Type="http://schemas.openxmlformats.org/officeDocument/2006/relationships/hyperlink" Target="https://en.wikipedia.org/wiki/Choropleth_ma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.ufpe.br/~nivan/teaching/data_vis/fall_2016/material/lecture10.js" TargetMode="External"/><Relationship Id="rId2" Type="http://schemas.openxmlformats.org/officeDocument/2006/relationships/hyperlink" Target="http://www.cin.ufpe.br/~nivan/teaching/data_vis/fall_2016/material/lecture1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</a:t>
            </a:r>
            <a:r>
              <a:rPr lang="pt-BR" dirty="0" smtClean="0"/>
              <a:t>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9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Vamos adicionar capacidade de zoom e pan no nosso scatterplot. No espírito da lista faremos tudo sem usar métodos de D3 para gerar essas capacidades automaticamente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2925" y="3552825"/>
            <a:ext cx="3362325" cy="2228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9475" y="3552825"/>
            <a:ext cx="3362325" cy="2228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5900" y="60007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Espaço dos Dados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2899" y="590419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Espaço de tela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371475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19312" y="449580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0412" y="537210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58250" y="4588908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2587" y="4129087"/>
            <a:ext cx="1143000" cy="885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705349" y="4495800"/>
            <a:ext cx="18002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 algn="ctr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var xOffset = 0;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var yOffset = 0;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var </a:t>
            </a:r>
            <a:r>
              <a:rPr lang="pt-BR" dirty="0" smtClean="0">
                <a:solidFill>
                  <a:srgbClr val="FF0000"/>
                </a:solidFill>
              </a:rPr>
              <a:t>initialMousePosition  = [0,0] 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var state = "idle";</a:t>
            </a: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No método init, includa: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d3.select("svg")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	.on("mousedown",function(d){	    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	    var p = d3.mouse( this);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	    initialMousePosition = p;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	    state = "pan";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	})</a:t>
            </a:r>
          </a:p>
          <a:p>
            <a:pPr marL="0" indent="0" algn="ctr">
              <a:buNone/>
            </a:pPr>
            <a:endParaRPr lang="pt-B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658225" y="365124"/>
            <a:ext cx="1990725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38675" y="1552576"/>
            <a:ext cx="3971925" cy="1171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2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 fontScale="77500" lnSpcReduction="2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.on("mousemove",function(d){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if(state === "pan"){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var p = d3.mouse( this),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 move = {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     x : p[0] - initialMousePosition[0],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     y : p[1] - initialMousePosition[1]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 };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	xOffset -= (move.x/width) * d3.max(dataset, function(d) { return d[0]; });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	yOffset += (move.y/height)* d3.max(dataset, function(d) { return d[1]; });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initialMousePosition = p;    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	renderDataset();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})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89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 </a:t>
            </a:r>
          </a:p>
          <a:p>
            <a:pPr marL="0" indent="0" algn="ctr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.on("mouseup",function(d){	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state = "idle";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renderDataset();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})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303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 </a:t>
            </a:r>
          </a:p>
          <a:p>
            <a:pPr marL="0" indent="0" algn="ctr">
              <a:buNone/>
            </a:pPr>
            <a:r>
              <a:rPr lang="pt-BR" dirty="0" smtClean="0"/>
              <a:t>	Na função renderDataset, mude o domínio das escalas para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var xDomain = [xOffset,(xOffset+d3.max(dataset, function(d) { return d[0]; }))]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var yDomain = [yOffset,(yOffset+d3.max(dataset, function(d) { return d[1]; }))]</a:t>
            </a:r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6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Para evitar interação com outros elementos do SVG, nas funções de mouse inclua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	 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d3.event.stopPropagation();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d3.event.preventDefault();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17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Como fazer o zoom?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Escalar a caixa no espaço dos dados!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var scaleFactor = 1.0;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25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.on("wheel.zoom",function(d){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d3.event.stopPropagation();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d3.event.preventDefault();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if(d3.event.wheelDeltaY &gt; 0)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	scaleFactor *= 1.1;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else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	scaleFactor *= 0.9;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    renderDataset();  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})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675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xDomain = [scaleFactor*xDomain[0],scaleFactor*xDomain[1]]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y</a:t>
            </a:r>
            <a:r>
              <a:rPr lang="pt-BR" dirty="0" smtClean="0">
                <a:solidFill>
                  <a:srgbClr val="FF0000"/>
                </a:solidFill>
              </a:rPr>
              <a:t>Domain = [scaleFactor*yDomain[0],scaleFactor*yDomain[1]]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Como este zoom se comporta? Você está satisfeito?</a:t>
            </a:r>
          </a:p>
          <a:p>
            <a:pPr marL="0" indent="0" algn="ctr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29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O problema é que movimentamos o centro da caixa, para obter um zoom intuitivo devemos fixar o centro da caixa! Como fazemos isso?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267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vimos até agora (D3)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Básico de Data Binding  e Manipulação do DOM</a:t>
            </a:r>
          </a:p>
          <a:p>
            <a:r>
              <a:rPr lang="pt-BR" dirty="0" smtClean="0"/>
              <a:t>Escalas, Eixos e Transições</a:t>
            </a:r>
          </a:p>
          <a:p>
            <a:r>
              <a:rPr lang="pt-BR" dirty="0" smtClean="0"/>
              <a:t>Princípio de Interação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Hoje: Mais sobre Interação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7687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var xCenter = (xDomain[0]+xDomain[1])/2;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   xDomain = [scaleFactor*xDomain[0] + (1-scaleFactor)*xCenter,scaleFactor*xDomain[1] + (1-scaleFactor)*xCenter] 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var yCenter = (yDomain[0]+yDomain[1])/2;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    yDomain = [scaleFactor*yDomain[0] + (1-scaleFactor)*yCenter,scaleFactor*yDomain[1] + (1-scaleFactor)*yCenter]	</a:t>
            </a:r>
          </a:p>
        </p:txBody>
      </p:sp>
    </p:spTree>
    <p:extLst>
      <p:ext uri="{BB962C8B-B14F-4D97-AF65-F5344CB8AC3E}">
        <p14:creationId xmlns:p14="http://schemas.microsoft.com/office/powerpoint/2010/main" val="140095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Agora para algo mais interessante!</a:t>
            </a:r>
          </a:p>
          <a:p>
            <a:r>
              <a:rPr lang="pt-BR" dirty="0" smtClean="0"/>
              <a:t>Baixe e abra </a:t>
            </a:r>
            <a:r>
              <a:rPr lang="pt-BR" dirty="0" smtClean="0">
                <a:hlinkClick r:id="rId2"/>
              </a:rPr>
              <a:t>este </a:t>
            </a:r>
            <a:r>
              <a:rPr lang="pt-BR" dirty="0" smtClean="0"/>
              <a:t>arquivo JSON, o que você ve no arquivo?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Este tipo de arquivo é conhecido como GeoJSON</a:t>
            </a:r>
          </a:p>
        </p:txBody>
      </p:sp>
    </p:spTree>
    <p:extLst>
      <p:ext uri="{BB962C8B-B14F-4D97-AF65-F5344CB8AC3E}">
        <p14:creationId xmlns:p14="http://schemas.microsoft.com/office/powerpoint/2010/main" val="189914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Baixe o </a:t>
            </a:r>
            <a:r>
              <a:rPr lang="pt-BR" dirty="0" smtClean="0">
                <a:hlinkClick r:id="rId2"/>
              </a:rPr>
              <a:t>arquivo </a:t>
            </a:r>
            <a:r>
              <a:rPr lang="pt-BR" dirty="0" smtClean="0"/>
              <a:t>base para a nossa segunda parte</a:t>
            </a:r>
          </a:p>
          <a:p>
            <a:r>
              <a:rPr lang="pt-BR" dirty="0" smtClean="0"/>
              <a:t>Entenda o arquivo</a:t>
            </a:r>
          </a:p>
          <a:p>
            <a:r>
              <a:rPr lang="pt-BR" dirty="0" smtClean="0"/>
              <a:t>Porque nada aparece?</a:t>
            </a:r>
          </a:p>
        </p:txBody>
      </p:sp>
    </p:spTree>
    <p:extLst>
      <p:ext uri="{BB962C8B-B14F-4D97-AF65-F5344CB8AC3E}">
        <p14:creationId xmlns:p14="http://schemas.microsoft.com/office/powerpoint/2010/main" val="257807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Em GIS, projeções são a alma do negócio!</a:t>
            </a:r>
          </a:p>
          <a:p>
            <a:r>
              <a:rPr lang="pt-BR" dirty="0" smtClean="0"/>
              <a:t>Existem várias projeções </a:t>
            </a:r>
            <a:r>
              <a:rPr lang="pt-BR" dirty="0" smtClean="0">
                <a:hlinkClick r:id="rId2"/>
              </a:rPr>
              <a:t>veja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6726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Usaremos primeiramente uma projeção em particular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projection = d3.geoAlbersUsa()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.translate([w/2, h/2])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.scale([500]);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		var path = d3.geoPath()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			.projection(projection);</a:t>
            </a:r>
          </a:p>
        </p:txBody>
      </p:sp>
    </p:spTree>
    <p:extLst>
      <p:ext uri="{BB962C8B-B14F-4D97-AF65-F5344CB8AC3E}">
        <p14:creationId xmlns:p14="http://schemas.microsoft.com/office/powerpoint/2010/main" val="216889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Faremos um </a:t>
            </a:r>
            <a:r>
              <a:rPr lang="pt-BR" dirty="0" smtClean="0">
                <a:hlinkClick r:id="rId2"/>
              </a:rPr>
              <a:t>choropleth</a:t>
            </a:r>
            <a:r>
              <a:rPr lang="pt-BR" dirty="0" smtClean="0"/>
              <a:t>, baixe o </a:t>
            </a:r>
            <a:r>
              <a:rPr lang="pt-BR" dirty="0" smtClean="0">
                <a:hlinkClick r:id="rId3"/>
              </a:rPr>
              <a:t>arquivo </a:t>
            </a:r>
            <a:r>
              <a:rPr lang="pt-BR" dirty="0" smtClean="0"/>
              <a:t>de dados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Carregue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arquivo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d3.csv("us-ag-productivity-2004.csv", function(data) {...</a:t>
            </a:r>
          </a:p>
        </p:txBody>
      </p:sp>
    </p:spTree>
    <p:extLst>
      <p:ext uri="{BB962C8B-B14F-4D97-AF65-F5344CB8AC3E}">
        <p14:creationId xmlns:p14="http://schemas.microsoft.com/office/powerpoint/2010/main" val="3949075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Faremos um </a:t>
            </a:r>
            <a:r>
              <a:rPr lang="pt-BR" dirty="0" smtClean="0">
                <a:hlinkClick r:id="rId2"/>
              </a:rPr>
              <a:t>choropleth</a:t>
            </a:r>
            <a:r>
              <a:rPr lang="pt-BR" dirty="0" smtClean="0"/>
              <a:t>, baixe o </a:t>
            </a:r>
            <a:r>
              <a:rPr lang="pt-BR" dirty="0" smtClean="0">
                <a:hlinkClick r:id="rId3"/>
              </a:rPr>
              <a:t>arquivo </a:t>
            </a:r>
            <a:r>
              <a:rPr lang="pt-BR" dirty="0" smtClean="0"/>
              <a:t>de dados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Carregue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arquivo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d3.csv("us-ag-productivity-2004.csv", function(data) {...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Guarde o resultado em um objeto</a:t>
            </a:r>
          </a:p>
        </p:txBody>
      </p:sp>
    </p:spTree>
    <p:extLst>
      <p:ext uri="{BB962C8B-B14F-4D97-AF65-F5344CB8AC3E}">
        <p14:creationId xmlns:p14="http://schemas.microsoft.com/office/powerpoint/2010/main" val="243337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Crie uma scala de cores usando o dominio dos dados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color.domain([ d3.min(data, function(d) { return d.value; }), d3.max(data, function(d) { return d.value; }) ]);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Note que voce devera especificar o range da escala, que cores você usaria?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12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 fontScale="92500" lnSpcReduction="10000"/>
          </a:bodyPr>
          <a:lstStyle/>
          <a:p>
            <a:r>
              <a:rPr lang="pt-BR" dirty="0" smtClean="0"/>
              <a:t>Faça um join dos dados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d3.json("us-</a:t>
            </a:r>
            <a:r>
              <a:rPr lang="en-US" dirty="0" err="1" smtClean="0">
                <a:solidFill>
                  <a:srgbClr val="FF0000"/>
                </a:solidFill>
              </a:rPr>
              <a:t>states.json</a:t>
            </a:r>
            <a:r>
              <a:rPr lang="en-US" dirty="0" smtClean="0">
                <a:solidFill>
                  <a:srgbClr val="FF0000"/>
                </a:solidFill>
              </a:rPr>
              <a:t>", function(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&lt; </a:t>
            </a:r>
            <a:r>
              <a:rPr lang="en-US" dirty="0" err="1" smtClean="0">
                <a:solidFill>
                  <a:srgbClr val="FF0000"/>
                </a:solidFill>
              </a:rPr>
              <a:t>data.length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++) {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dataState</a:t>
            </a:r>
            <a:r>
              <a:rPr lang="en-US" dirty="0" smtClean="0">
                <a:solidFill>
                  <a:srgbClr val="FF0000"/>
                </a:solidFill>
              </a:rPr>
              <a:t> = data[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].state; 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dataValue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parseFloat</a:t>
            </a:r>
            <a:r>
              <a:rPr lang="en-US" dirty="0" smtClean="0">
                <a:solidFill>
                  <a:srgbClr val="FF0000"/>
                </a:solidFill>
              </a:rPr>
              <a:t>(data[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].value);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j = 0; j &lt; </a:t>
            </a:r>
            <a:r>
              <a:rPr lang="en-US" dirty="0" err="1" smtClean="0">
                <a:solidFill>
                  <a:srgbClr val="FF0000"/>
                </a:solidFill>
              </a:rPr>
              <a:t>json.features.length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j++</a:t>
            </a:r>
            <a:r>
              <a:rPr lang="en-US" dirty="0" smtClean="0">
                <a:solidFill>
                  <a:srgbClr val="FF0000"/>
                </a:solidFill>
              </a:rPr>
              <a:t>) {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jsonState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json.features</a:t>
            </a:r>
            <a:r>
              <a:rPr lang="en-US" dirty="0" smtClean="0">
                <a:solidFill>
                  <a:srgbClr val="FF0000"/>
                </a:solidFill>
              </a:rPr>
              <a:t>[j].properties.name;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if (</a:t>
            </a:r>
            <a:r>
              <a:rPr lang="en-US" dirty="0" err="1" smtClean="0">
                <a:solidFill>
                  <a:srgbClr val="FF0000"/>
                </a:solidFill>
              </a:rPr>
              <a:t>dataState</a:t>
            </a:r>
            <a:r>
              <a:rPr lang="en-US" dirty="0" smtClean="0">
                <a:solidFill>
                  <a:srgbClr val="FF0000"/>
                </a:solidFill>
              </a:rPr>
              <a:t> == </a:t>
            </a:r>
            <a:r>
              <a:rPr lang="en-US" dirty="0" err="1" smtClean="0">
                <a:solidFill>
                  <a:srgbClr val="FF0000"/>
                </a:solidFill>
              </a:rPr>
              <a:t>jsonState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json.features</a:t>
            </a:r>
            <a:r>
              <a:rPr lang="en-US" dirty="0" smtClean="0">
                <a:solidFill>
                  <a:srgbClr val="FF0000"/>
                </a:solidFill>
              </a:rPr>
              <a:t>[j].</a:t>
            </a:r>
            <a:r>
              <a:rPr lang="en-US" dirty="0" err="1" smtClean="0">
                <a:solidFill>
                  <a:srgbClr val="FF0000"/>
                </a:solidFill>
              </a:rPr>
              <a:t>properties.value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dataValue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break; } } }			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Use a escala para definir o “fill” de cada path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.style("fill", function(d) {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//Get data value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value = 	</a:t>
            </a:r>
            <a:r>
              <a:rPr lang="en-US" dirty="0" err="1" smtClean="0">
                <a:solidFill>
                  <a:srgbClr val="FF0000"/>
                </a:solidFill>
              </a:rPr>
              <a:t>d.properties.value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return 	color(value);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});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5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Baixe o arquivo </a:t>
            </a:r>
            <a:r>
              <a:rPr lang="pt-BR" dirty="0" smtClean="0">
                <a:hlinkClick r:id="rId2"/>
              </a:rPr>
              <a:t>html</a:t>
            </a:r>
            <a:r>
              <a:rPr lang="pt-BR" dirty="0" smtClean="0"/>
              <a:t> e o </a:t>
            </a:r>
            <a:r>
              <a:rPr lang="pt-BR" dirty="0" smtClean="0">
                <a:hlinkClick r:id="rId3"/>
              </a:rPr>
              <a:t>js</a:t>
            </a:r>
            <a:endParaRPr lang="pt-BR" dirty="0" smtClean="0"/>
          </a:p>
          <a:p>
            <a:r>
              <a:rPr lang="pt-BR" dirty="0" smtClean="0"/>
              <a:t>Se for baixar pelo browser, clique com o botao direito no html e clique em “view page source”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34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05400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Desafio: Implemente Pan and Zoom no mapa!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3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d3.select("p")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.on("click", function() {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//Do something on click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});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Faça com que toda vez com que o mouse passe sobre um dos pontos do scatterplot, a cor do ponto mude para laranja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	.on("</a:t>
            </a:r>
            <a:r>
              <a:rPr lang="en-US" dirty="0" err="1" smtClean="0">
                <a:solidFill>
                  <a:srgbClr val="FF0000"/>
                </a:solidFill>
              </a:rPr>
              <a:t>mouseover</a:t>
            </a:r>
            <a:r>
              <a:rPr lang="en-US" dirty="0" smtClean="0">
                <a:solidFill>
                  <a:srgbClr val="FF0000"/>
                </a:solidFill>
              </a:rPr>
              <a:t>", function() {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d3.select(this)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		.</a:t>
            </a:r>
            <a:r>
              <a:rPr lang="en-US" dirty="0" err="1" smtClean="0">
                <a:solidFill>
                  <a:srgbClr val="FF0000"/>
                </a:solidFill>
              </a:rPr>
              <a:t>attr</a:t>
            </a:r>
            <a:r>
              <a:rPr lang="en-US" dirty="0" smtClean="0">
                <a:solidFill>
                  <a:srgbClr val="FF0000"/>
                </a:solidFill>
              </a:rPr>
              <a:t>("fill", "orange");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98280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Faça com que toda vez com que o mouse passe sobre um dos pontos do scatterplot, a cor do ponto mude para laranja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	.on("</a:t>
            </a:r>
            <a:r>
              <a:rPr lang="en-US" dirty="0" err="1" smtClean="0">
                <a:solidFill>
                  <a:srgbClr val="FF0000"/>
                </a:solidFill>
              </a:rPr>
              <a:t>mouseout</a:t>
            </a:r>
            <a:r>
              <a:rPr lang="en-US" dirty="0" smtClean="0">
                <a:solidFill>
                  <a:srgbClr val="FF0000"/>
                </a:solidFill>
              </a:rPr>
              <a:t>", function() {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d3.select(this)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		.</a:t>
            </a:r>
            <a:r>
              <a:rPr lang="en-US" dirty="0" err="1" smtClean="0">
                <a:solidFill>
                  <a:srgbClr val="FF0000"/>
                </a:solidFill>
              </a:rPr>
              <a:t>attr</a:t>
            </a:r>
            <a:r>
              <a:rPr lang="en-US" dirty="0" smtClean="0">
                <a:solidFill>
                  <a:srgbClr val="FF0000"/>
                </a:solidFill>
              </a:rPr>
              <a:t>("fill", "orange");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42531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O que está faltando no nosso scatterplot? Como exploramos mais detalhes dos dados? Lembre do mantra!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en-US" sz="4000" dirty="0" smtClean="0"/>
              <a:t>“Overview first,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zoom and filter,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then details on demand</a:t>
            </a:r>
            <a:r>
              <a:rPr lang="en-US" sz="4000" dirty="0" smtClean="0"/>
              <a:t>.”</a:t>
            </a:r>
          </a:p>
          <a:p>
            <a:pPr marL="0" indent="0" algn="ctr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88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Vamos adicionar capacidade de zoom e pan no nosso scatterplot. No espírito da lista faremos tudo sem usar métodos de D3 para gerar essas capacidades automaticamente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2925" y="3552825"/>
            <a:ext cx="3362325" cy="2228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9475" y="3552825"/>
            <a:ext cx="3362325" cy="2228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5900" y="60007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Espaço dos Dados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2899" y="590419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Espaço de tela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371475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19312" y="449580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0412" y="537210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77138" y="3807858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58250" y="4588908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39350" y="5465208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743450" y="4495800"/>
            <a:ext cx="18002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Básicos de Interação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Vamos adicionar capacidade de zoom e pan no nosso scatterplot. No espírito da lista faremos tudo sem usar métodos de D3 para gerar essas capacidades automaticamente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2925" y="3552825"/>
            <a:ext cx="3362325" cy="2228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9475" y="3552825"/>
            <a:ext cx="3362325" cy="2228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5900" y="60007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Espaço dos Dados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2899" y="590419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Espaço de tela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371475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19312" y="449580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0412" y="537210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58250" y="4588908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2587" y="4129087"/>
            <a:ext cx="1143000" cy="885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705349" y="4495800"/>
            <a:ext cx="18002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591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Visualização de Dados</vt:lpstr>
      <vt:lpstr>O que vimos até agora (D3)</vt:lpstr>
      <vt:lpstr>Material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Interação</vt:lpstr>
      <vt:lpstr>Básicos de GIS</vt:lpstr>
      <vt:lpstr>Básicos de GIS</vt:lpstr>
      <vt:lpstr>Básicos de GIS</vt:lpstr>
      <vt:lpstr>Básicos de GIS</vt:lpstr>
      <vt:lpstr>Básicos de GIS</vt:lpstr>
      <vt:lpstr>Básicos de GIS</vt:lpstr>
      <vt:lpstr>Básicos de GIS</vt:lpstr>
      <vt:lpstr>Básicos de GIS</vt:lpstr>
      <vt:lpstr>Básicos de GIS</vt:lpstr>
      <vt:lpstr>Básicos de GIS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13</cp:revision>
  <dcterms:created xsi:type="dcterms:W3CDTF">2016-09-13T11:04:57Z</dcterms:created>
  <dcterms:modified xsi:type="dcterms:W3CDTF">2016-09-13T12:42:39Z</dcterms:modified>
</cp:coreProperties>
</file>