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1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3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9CB8-B7BB-4B2F-B5DF-E51B63D3EAD3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25DA-46FB-4F8A-8644-78002866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n.ufpe.br/~nivan/teaching/data_vis/fall_2016/material/lecture7_2.js" TargetMode="External"/><Relationship Id="rId2" Type="http://schemas.openxmlformats.org/officeDocument/2006/relationships/hyperlink" Target="http://www.cin.ufpe.br/~nivan/teaching/data_vis/fall_2016/material/lecture7_2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nivan/teaching/data_vis/fall_2016/material/lecture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Visualiza</a:t>
            </a:r>
            <a:r>
              <a:rPr lang="pt-BR" dirty="0" smtClean="0"/>
              <a:t>ção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Vimos na lista de exercícios que desenhar eixos em visualizações é uma tarefa não trivial</a:t>
            </a:r>
          </a:p>
          <a:p>
            <a:r>
              <a:rPr lang="pt-BR" dirty="0" smtClean="0"/>
              <a:t>D3 possui funcionalidades para auxiliar nesta tarefa</a:t>
            </a:r>
          </a:p>
          <a:p>
            <a:pPr marL="0" indent="0">
              <a:buNone/>
            </a:pPr>
            <a:r>
              <a:rPr lang="pt-BR" dirty="0" smtClean="0"/>
              <a:t>                                  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var xAxis = d3.axisBottom(xScale);</a:t>
            </a:r>
          </a:p>
          <a:p>
            <a:pPr marL="0" indent="0">
              <a:buNone/>
            </a:pPr>
            <a:r>
              <a:rPr lang="pt-BR" dirty="0" smtClean="0"/>
              <a:t>                         svg.append("g").call(xAxis);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2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Insira o eixo Y</a:t>
            </a:r>
          </a:p>
          <a:p>
            <a:pPr marL="0" indent="0">
              <a:buNone/>
            </a:pPr>
            <a:r>
              <a:rPr lang="pt-BR" dirty="0" smtClean="0"/>
              <a:t>                                  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var yAxis = d3.axisLeft(yScale);</a:t>
            </a:r>
          </a:p>
          <a:p>
            <a:pPr marL="0" indent="0">
              <a:buNone/>
            </a:pPr>
            <a:r>
              <a:rPr lang="pt-BR" dirty="0" smtClean="0"/>
              <a:t>                         svg.append("g").call(yAxis);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Em aulas passadas vimos o papel das seleções enter() e exit() na atualização de visualizações </a:t>
            </a:r>
          </a:p>
          <a:p>
            <a:r>
              <a:rPr lang="pt-BR" dirty="0" smtClean="0"/>
              <a:t>Vamos falar um pouco mais sobre esse ponto considerando transições (</a:t>
            </a:r>
            <a:r>
              <a:rPr lang="pt-BR" dirty="0" smtClean="0">
                <a:solidFill>
                  <a:srgbClr val="FF0000"/>
                </a:solidFill>
              </a:rPr>
              <a:t>baixe </a:t>
            </a:r>
            <a:r>
              <a:rPr lang="pt-BR" dirty="0" smtClean="0">
                <a:solidFill>
                  <a:srgbClr val="FF0000"/>
                </a:solidFill>
                <a:hlinkClick r:id="rId2"/>
              </a:rPr>
              <a:t>link</a:t>
            </a:r>
            <a:r>
              <a:rPr lang="pt-BR" dirty="0" smtClean="0">
                <a:solidFill>
                  <a:srgbClr val="FF0000"/>
                </a:solidFill>
              </a:rPr>
              <a:t> e </a:t>
            </a:r>
            <a:r>
              <a:rPr lang="pt-BR" dirty="0" smtClean="0">
                <a:solidFill>
                  <a:srgbClr val="FF0000"/>
                </a:solidFill>
                <a:hlinkClick r:id="rId3"/>
              </a:rPr>
              <a:t>link</a:t>
            </a:r>
            <a:r>
              <a:rPr lang="pt-BR" dirty="0" smtClean="0"/>
              <a:t>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Na atualização dos pontos, modifique para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		 </a:t>
            </a:r>
            <a:r>
              <a:rPr lang="pt-BR" dirty="0"/>
              <a:t>circleSelection</a:t>
            </a:r>
          </a:p>
          <a:p>
            <a:pPr marL="0" indent="0">
              <a:buNone/>
            </a:pPr>
            <a:r>
              <a:rPr lang="pt-BR" dirty="0" smtClean="0"/>
              <a:t>                                  .</a:t>
            </a:r>
            <a:r>
              <a:rPr lang="pt-BR" dirty="0"/>
              <a:t>transition</a:t>
            </a:r>
            <a:r>
              <a:rPr lang="pt-BR" dirty="0" smtClean="0"/>
              <a:t>()</a:t>
            </a:r>
          </a:p>
          <a:p>
            <a:pPr marL="0" indent="0">
              <a:buNone/>
            </a:pPr>
            <a:r>
              <a:rPr lang="pt-BR" dirty="0" smtClean="0"/>
              <a:t>			.attr(...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4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/>
              <a:t>Depois de chamar  .</a:t>
            </a:r>
            <a:r>
              <a:rPr lang="pt-BR" dirty="0"/>
              <a:t>transition</a:t>
            </a:r>
            <a:r>
              <a:rPr lang="pt-BR" dirty="0" smtClean="0"/>
              <a:t>(), é possível incluir opções de atraso e duração com as funções  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delay(1000) //1,000 </a:t>
            </a:r>
            <a:r>
              <a:rPr lang="en-US" dirty="0" err="1"/>
              <a:t>ms</a:t>
            </a:r>
            <a:r>
              <a:rPr lang="en-US" dirty="0"/>
              <a:t> or 1 second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/>
              <a:t>duration(2000) //2,000 </a:t>
            </a:r>
            <a:r>
              <a:rPr lang="en-US" dirty="0" err="1"/>
              <a:t>ms</a:t>
            </a:r>
            <a:r>
              <a:rPr lang="en-US" dirty="0"/>
              <a:t> or 2 </a:t>
            </a:r>
            <a:r>
              <a:rPr lang="en-US" dirty="0" smtClean="0"/>
              <a:t>seconds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Teste o resultado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Defina para o atraso de cada ponto individualmente usando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.</a:t>
            </a:r>
            <a:r>
              <a:rPr lang="pt-BR" dirty="0">
                <a:solidFill>
                  <a:srgbClr val="FF0000"/>
                </a:solidFill>
              </a:rPr>
              <a:t>delay(function(d, i) </a:t>
            </a:r>
            <a:r>
              <a:rPr lang="pt-BR" dirty="0" smtClean="0">
                <a:solidFill>
                  <a:srgbClr val="FF0000"/>
                </a:solidFill>
              </a:rPr>
              <a:t>{...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990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Atualize os exios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/>
              <a:t>	d3.select</a:t>
            </a:r>
            <a:r>
              <a:rPr lang="pt-BR" dirty="0"/>
              <a:t>("#xAxis")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.</a:t>
            </a:r>
            <a:r>
              <a:rPr lang="pt-BR" dirty="0"/>
              <a:t>transition()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dirty="0"/>
              <a:t>	.call(xAxis);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9764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das Visualizações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Implemente uma função que gera um pie-chart onde onde o número de categorias é fixo, mas as probabilidades de cada categoria variam com o tempo (por exemplo, ao clique de um botão). Use transições para ter uma visualização que mude de maneira suave.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2050" name="Picture 2" descr="http://canvasjs.com/wp-content/uploads/2013/01/javascript_pie_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33686"/>
            <a:ext cx="6553200" cy="315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0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Modernizar o Nosso Scatterplot!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Baixe </a:t>
            </a:r>
            <a:r>
              <a:rPr lang="pt-BR" dirty="0" smtClean="0">
                <a:solidFill>
                  <a:srgbClr val="FF0000"/>
                </a:solidFill>
                <a:hlinkClick r:id="rId2"/>
              </a:rPr>
              <a:t>link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Note que os pontos e texto do nosso scatterplot estão fora do SVG</a:t>
            </a:r>
          </a:p>
          <a:p>
            <a:r>
              <a:rPr lang="pt-BR" dirty="0" smtClean="0"/>
              <a:t>Para corrigir isso definiremos “margens” para o desenho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2797946"/>
            <a:ext cx="7723822" cy="40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Margens (Mike Bostock)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Defina a margem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margin = {top: 3, right: 2, bottom: 5, left: 5};</a:t>
            </a:r>
          </a:p>
          <a:p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largura</a:t>
            </a:r>
            <a:r>
              <a:rPr lang="en-US" dirty="0" smtClean="0"/>
              <a:t> e </a:t>
            </a:r>
            <a:r>
              <a:rPr lang="en-US" dirty="0" err="1" smtClean="0"/>
              <a:t>altura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width = 500- </a:t>
            </a:r>
            <a:r>
              <a:rPr lang="en-US" dirty="0" err="1" smtClean="0"/>
              <a:t>margin.left</a:t>
            </a:r>
            <a:r>
              <a:rPr lang="en-US" dirty="0" smtClean="0"/>
              <a:t> - </a:t>
            </a:r>
            <a:r>
              <a:rPr lang="en-US" dirty="0" err="1" smtClean="0"/>
              <a:t>margin.right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height = 300 - </a:t>
            </a:r>
            <a:r>
              <a:rPr lang="en-US" dirty="0" err="1" smtClean="0"/>
              <a:t>margin.top</a:t>
            </a:r>
            <a:r>
              <a:rPr lang="en-US" dirty="0" smtClean="0"/>
              <a:t> - </a:t>
            </a:r>
            <a:r>
              <a:rPr lang="en-US" dirty="0" err="1" smtClean="0"/>
              <a:t>margin.bottom</a:t>
            </a:r>
            <a:r>
              <a:rPr lang="en-US" dirty="0" smtClean="0"/>
              <a:t>;</a:t>
            </a:r>
            <a:endParaRPr lang="pt-BR" dirty="0" smtClean="0"/>
          </a:p>
          <a:p>
            <a:r>
              <a:rPr lang="pt-BR" dirty="0" smtClean="0"/>
              <a:t>Defina o SVG</a:t>
            </a:r>
          </a:p>
          <a:p>
            <a:pPr lvl="1"/>
            <a:r>
              <a:rPr lang="pt-BR" dirty="0" smtClean="0"/>
              <a:t>var svg = d3.select("body").append("svg") </a:t>
            </a:r>
            <a:br>
              <a:rPr lang="pt-BR" dirty="0" smtClean="0"/>
            </a:br>
            <a:r>
              <a:rPr lang="pt-BR" dirty="0" smtClean="0"/>
              <a:t>                   .attr("width", width + margin.left + margin.right) </a:t>
            </a:r>
            <a:br>
              <a:rPr lang="pt-BR" dirty="0" smtClean="0"/>
            </a:br>
            <a:r>
              <a:rPr lang="pt-BR" dirty="0" smtClean="0"/>
              <a:t>                   .attr("height", height + margin.top + margin.bottom) </a:t>
            </a:r>
            <a:br>
              <a:rPr lang="pt-BR" dirty="0" smtClean="0"/>
            </a:br>
            <a:r>
              <a:rPr lang="pt-BR" dirty="0" smtClean="0"/>
              <a:t>                   .append("g")</a:t>
            </a:r>
            <a:br>
              <a:rPr lang="pt-BR" dirty="0" smtClean="0"/>
            </a:br>
            <a:r>
              <a:rPr lang="pt-BR" dirty="0" smtClean="0"/>
              <a:t>                   .attr("transform", "translate(" + margin.left + "," + margin.top + ")");</a:t>
            </a:r>
          </a:p>
        </p:txBody>
      </p:sp>
      <p:sp>
        <p:nvSpPr>
          <p:cNvPr id="16" name="Oval 15"/>
          <p:cNvSpPr/>
          <p:nvPr/>
        </p:nvSpPr>
        <p:spPr>
          <a:xfrm>
            <a:off x="9363456" y="2212848"/>
            <a:ext cx="2304288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 partir daqui, podemos ignorar as margens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0085832" y="3822192"/>
            <a:ext cx="438912" cy="1984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D3 possui um grande número de recursos para ajudar em operações comuns em desenhar visualizações</a:t>
            </a:r>
          </a:p>
          <a:p>
            <a:r>
              <a:rPr lang="pt-BR" dirty="0" smtClean="0"/>
              <a:t>Escalas são um desses recursos. Existem vários tipos de escala, veremos agora a mais comum: Escalas Lineares</a:t>
            </a:r>
          </a:p>
          <a:p>
            <a:pPr marL="0" indent="0">
              <a:buNone/>
            </a:pPr>
            <a:r>
              <a:rPr lang="pt-BR" dirty="0" smtClean="0"/>
              <a:t>                                                  </a:t>
            </a:r>
          </a:p>
          <a:p>
            <a:pPr marL="0" indent="0">
              <a:buNone/>
            </a:pPr>
            <a:r>
              <a:rPr lang="pt-BR" i="1" dirty="0" smtClean="0"/>
              <a:t>         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                      var x = d3.scaleLinear()  //cria a escala identidade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                      x(1) // retorna 1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526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9494520" y="4032504"/>
            <a:ext cx="0" cy="167116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D3 possui um grande número de recursos para ajudar em operações comuns em desenhar visualizações</a:t>
            </a:r>
          </a:p>
          <a:p>
            <a:r>
              <a:rPr lang="pt-BR" dirty="0" smtClean="0"/>
              <a:t>Escalas são um desses recursos. Existem vários tipos de escala, veremos agora a mais comum: Escalas Lineares</a:t>
            </a:r>
          </a:p>
          <a:p>
            <a:pPr marL="0" indent="0">
              <a:buNone/>
            </a:pPr>
            <a:r>
              <a:rPr lang="pt-BR" i="1" dirty="0" smtClean="0"/>
              <a:t>      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var x = d3.scaleLinear()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             .domain([0,100])</a:t>
            </a:r>
          </a:p>
          <a:p>
            <a:pPr marL="0" indent="0">
              <a:buNone/>
            </a:pPr>
            <a:r>
              <a:rPr lang="pt-BR" i="1" dirty="0" smtClean="0"/>
              <a:t>                     .range([30,500])</a:t>
            </a:r>
          </a:p>
          <a:p>
            <a:pPr marL="0" indent="0">
              <a:buNone/>
            </a:pPr>
            <a:r>
              <a:rPr lang="pt-BR" i="1" dirty="0"/>
              <a:t> </a:t>
            </a:r>
            <a:r>
              <a:rPr lang="pt-BR" i="1" dirty="0" smtClean="0"/>
              <a:t>       x(0) //retorna 30</a:t>
            </a:r>
          </a:p>
          <a:p>
            <a:pPr marL="0" indent="0">
              <a:buNone/>
            </a:pPr>
            <a:r>
              <a:rPr lang="pt-BR" i="1" dirty="0" smtClean="0"/>
              <a:t>       x(50) //retorna 265</a:t>
            </a:r>
          </a:p>
          <a:p>
            <a:endParaRPr lang="pt-B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343042" y="3895344"/>
            <a:ext cx="2757774" cy="2178845"/>
            <a:chOff x="6377082" y="3950208"/>
            <a:chExt cx="2757774" cy="217884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711696" y="3950208"/>
              <a:ext cx="0" cy="1856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562344" y="5684520"/>
              <a:ext cx="1932432" cy="213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91856" y="5758530"/>
              <a:ext cx="1143000" cy="370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Domain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6170151" y="4636532"/>
              <a:ext cx="784385" cy="370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Range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8677656" y="4032504"/>
            <a:ext cx="816864" cy="13898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07133" y="519285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94549" y="384876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80302" y="5653937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604313" y="4032504"/>
            <a:ext cx="890207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var xScale = </a:t>
            </a:r>
            <a:r>
              <a:rPr lang="pt-BR" dirty="0" smtClean="0"/>
              <a:t>d3.scaleLinear</a:t>
            </a:r>
            <a:r>
              <a:rPr lang="pt-BR" dirty="0" smtClean="0"/>
              <a:t>() </a:t>
            </a:r>
          </a:p>
          <a:p>
            <a:pPr marL="0" indent="0">
              <a:buNone/>
            </a:pPr>
            <a:r>
              <a:rPr lang="pt-BR" dirty="0" smtClean="0"/>
              <a:t>                   .domain([0, d3.max(dataset, function(d) { return d[0]; })])</a:t>
            </a:r>
          </a:p>
          <a:p>
            <a:pPr marL="0" indent="0">
              <a:buNone/>
            </a:pPr>
            <a:r>
              <a:rPr lang="pt-BR" dirty="0" smtClean="0"/>
              <a:t>                   .range([0, w]);</a:t>
            </a:r>
          </a:p>
          <a:p>
            <a:r>
              <a:rPr lang="pt-BR" dirty="0" smtClean="0"/>
              <a:t>var yScale = </a:t>
            </a:r>
            <a:r>
              <a:rPr lang="pt-BR" dirty="0" smtClean="0"/>
              <a:t>d3.scaleLinear</a:t>
            </a:r>
            <a:r>
              <a:rPr lang="pt-BR" dirty="0" smtClean="0"/>
              <a:t>()</a:t>
            </a:r>
          </a:p>
          <a:p>
            <a:pPr marL="0" indent="0">
              <a:buNone/>
            </a:pPr>
            <a:r>
              <a:rPr lang="pt-BR" dirty="0" smtClean="0"/>
              <a:t>                  .domain([0, d3.max(dataset, function(d) { return d[1]; })])</a:t>
            </a:r>
            <a:br>
              <a:rPr lang="pt-BR" dirty="0" smtClean="0"/>
            </a:br>
            <a:r>
              <a:rPr lang="pt-BR" dirty="0" smtClean="0"/>
              <a:t>                  .range([0, h]);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Essas escalas permitem transformar um retângulo contendo os dados no viewport desejado. </a:t>
            </a:r>
            <a:br>
              <a:rPr lang="pt-BR" dirty="0" smtClean="0"/>
            </a:br>
            <a:r>
              <a:rPr lang="pt-BR" dirty="0" smtClean="0">
                <a:solidFill>
                  <a:srgbClr val="FF0000"/>
                </a:solidFill>
              </a:rPr>
              <a:t>Use as escalas para definir as coordenadas dos pontos e do texto.</a:t>
            </a:r>
          </a:p>
        </p:txBody>
      </p:sp>
    </p:spTree>
    <p:extLst>
      <p:ext uri="{BB962C8B-B14F-4D97-AF65-F5344CB8AC3E}">
        <p14:creationId xmlns:p14="http://schemas.microsoft.com/office/powerpoint/2010/main" val="26443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/>
          <a:lstStyle/>
          <a:p>
            <a:r>
              <a:rPr lang="pt-BR" dirty="0" smtClean="0"/>
              <a:t>O plot está “invertido”, como usar escalas para resolver isso?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                                                  .range([h, 0]);</a:t>
            </a:r>
          </a:p>
        </p:txBody>
      </p:sp>
    </p:spTree>
    <p:extLst>
      <p:ext uri="{BB962C8B-B14F-4D97-AF65-F5344CB8AC3E}">
        <p14:creationId xmlns:p14="http://schemas.microsoft.com/office/powerpoint/2010/main" val="275322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Escalas em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Use escalas para definir o raio dos pontos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var rScale = d3.scale.linear()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.domain([0, d3.max(dataset, function(d) { return d[1]; })])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    .range([2, 5]);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Use escalas para colorir pontos de acordo com a coordenada y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676503"/>
            <a:ext cx="1051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	var cScale </a:t>
            </a:r>
            <a:r>
              <a:rPr lang="pt-BR" sz="2800" dirty="0"/>
              <a:t>= d3.scale.linear() </a:t>
            </a:r>
          </a:p>
          <a:p>
            <a:r>
              <a:rPr lang="pt-BR" sz="2800" dirty="0"/>
              <a:t>                     .domain([0, d3.max(dataset, function(d) { return d[1]; })]) </a:t>
            </a:r>
          </a:p>
          <a:p>
            <a:r>
              <a:rPr lang="pt-BR" sz="2800" dirty="0"/>
              <a:t>                     .range([“gray”, “red”]);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476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Visualização de Dados</vt:lpstr>
      <vt:lpstr>Vamos Modernizar o Nosso Scatterplot!</vt:lpstr>
      <vt:lpstr>Margens</vt:lpstr>
      <vt:lpstr>Conversão de Margens (Mike Bostock)</vt:lpstr>
      <vt:lpstr>Escalas em D3</vt:lpstr>
      <vt:lpstr>Escalas em D3</vt:lpstr>
      <vt:lpstr>Escalas em D3</vt:lpstr>
      <vt:lpstr>Escalas em D3</vt:lpstr>
      <vt:lpstr>Escalas em D3</vt:lpstr>
      <vt:lpstr>Eixos</vt:lpstr>
      <vt:lpstr>Eixos</vt:lpstr>
      <vt:lpstr>Atualização das Visualizações</vt:lpstr>
      <vt:lpstr>Atualização das Visualizações</vt:lpstr>
      <vt:lpstr>Atualização das Visualizações</vt:lpstr>
      <vt:lpstr>Atualização das Visualizações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Nivan Ferreira</dc:creator>
  <cp:lastModifiedBy>Nivan Ferreira</cp:lastModifiedBy>
  <cp:revision>29</cp:revision>
  <dcterms:created xsi:type="dcterms:W3CDTF">2016-08-28T21:47:10Z</dcterms:created>
  <dcterms:modified xsi:type="dcterms:W3CDTF">2016-09-01T13:08:04Z</dcterms:modified>
</cp:coreProperties>
</file>