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8" r:id="rId2"/>
    <p:sldId id="256" r:id="rId3"/>
    <p:sldId id="279" r:id="rId4"/>
    <p:sldId id="284" r:id="rId5"/>
    <p:sldId id="280" r:id="rId6"/>
    <p:sldId id="266" r:id="rId7"/>
    <p:sldId id="282" r:id="rId8"/>
    <p:sldId id="281" r:id="rId9"/>
    <p:sldId id="25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D6C"/>
    <a:srgbClr val="F7DAA3"/>
    <a:srgbClr val="C01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72928"/>
  </p:normalViewPr>
  <p:slideViewPr>
    <p:cSldViewPr snapToGrid="0" snapToObjects="1">
      <p:cViewPr>
        <p:scale>
          <a:sx n="98" d="100"/>
          <a:sy n="98" d="100"/>
        </p:scale>
        <p:origin x="1312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0166-B7CB-F248-B7DA-A519E4A542E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0C4A-91AE-F843-8E8A-B5EB6FECA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D126-93C6-EA4D-B14B-7B214C334571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D827-D7A3-934A-BC67-58526B6EB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FD827-D7A3-934A-BC67-58526B6EBA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24F2-44E5-9547-9C16-D0D7791C3A77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3FD1-C9A9-7E41-A548-7207596B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01" y="1577332"/>
            <a:ext cx="1428750" cy="1428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10110" y="2731762"/>
            <a:ext cx="7346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 smtClean="0">
                <a:solidFill>
                  <a:schemeClr val="bg1"/>
                </a:solidFill>
                <a:latin typeface="Pacifico" charset="0"/>
                <a:ea typeface="Pacifico" charset="0"/>
                <a:cs typeface="Pacifico" charset="0"/>
              </a:rPr>
              <a:t>VisualizeFinance.</a:t>
            </a:r>
            <a:r>
              <a:rPr lang="en-US" sz="7500" dirty="0" smtClean="0">
                <a:solidFill>
                  <a:srgbClr val="F7DAA3"/>
                </a:solidFill>
                <a:latin typeface="Pacifico" charset="0"/>
                <a:ea typeface="Pacifico" charset="0"/>
                <a:cs typeface="Pacifico" charset="0"/>
              </a:rPr>
              <a:t>io</a:t>
            </a:r>
            <a:endParaRPr lang="en-US" sz="7500" dirty="0">
              <a:solidFill>
                <a:srgbClr val="F7DAA3"/>
              </a:solidFill>
              <a:latin typeface="Pacifico" charset="0"/>
              <a:ea typeface="Pacifico" charset="0"/>
              <a:cs typeface="Pacific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5029" y="4160512"/>
            <a:ext cx="483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Rabel Marte, Joshua Wu, Alex Hardwick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06" y="922730"/>
            <a:ext cx="9581890" cy="33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01" y="1577332"/>
            <a:ext cx="1428750" cy="1428750"/>
          </a:xfrm>
          <a:prstGeom prst="rect">
            <a:avLst/>
          </a:prstGeom>
        </p:spPr>
      </p:pic>
      <p:sp>
        <p:nvSpPr>
          <p:cNvPr id="3" name="TextBox 9"/>
          <p:cNvSpPr txBox="1"/>
          <p:nvPr/>
        </p:nvSpPr>
        <p:spPr>
          <a:xfrm>
            <a:off x="2610110" y="2731762"/>
            <a:ext cx="7346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chemeClr val="bg1"/>
                </a:solidFill>
                <a:latin typeface="Pacifico" charset="0"/>
                <a:ea typeface="Pacifico" charset="0"/>
                <a:cs typeface="Pacifico" charset="0"/>
              </a:rPr>
              <a:t>VisualizeFinance.</a:t>
            </a:r>
            <a:r>
              <a:rPr lang="en-US" sz="7500" dirty="0">
                <a:solidFill>
                  <a:srgbClr val="F7DAA3"/>
                </a:solidFill>
                <a:latin typeface="Pacifico" charset="0"/>
                <a:ea typeface="Pacifico" charset="0"/>
                <a:cs typeface="Pacifico" charset="0"/>
              </a:rPr>
              <a:t>io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2066925" y="3968214"/>
            <a:ext cx="8337889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solidFill>
                  <a:srgbClr val="FFFFFF"/>
                </a:solidFill>
              </a:rPr>
              <a:t>Everyone has a Point A </a:t>
            </a:r>
          </a:p>
          <a:p>
            <a:pPr algn="ctr"/>
            <a:r>
              <a:rPr lang="en-US" sz="2800" i="1">
                <a:solidFill>
                  <a:srgbClr val="FFFFFF"/>
                </a:solidFill>
              </a:rPr>
              <a:t>let us get you to your Point B</a:t>
            </a:r>
            <a:endParaRPr lang="en-US" sz="2800" i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28" y="1254034"/>
            <a:ext cx="7720845" cy="27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717" y="439998"/>
            <a:ext cx="997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49% </a:t>
            </a:r>
            <a:r>
              <a:rPr lang="en-US" sz="4000" i="1" dirty="0" smtClean="0">
                <a:solidFill>
                  <a:schemeClr val="bg1"/>
                </a:solidFill>
              </a:rPr>
              <a:t>of Americans are not confident that they’ll</a:t>
            </a:r>
          </a:p>
          <a:p>
            <a:r>
              <a:rPr lang="en-US" sz="4000" i="1" dirty="0" smtClean="0">
                <a:solidFill>
                  <a:schemeClr val="bg1"/>
                </a:solidFill>
              </a:rPr>
              <a:t>reach their financial goals by retirement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5717" y="2409531"/>
            <a:ext cx="9972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chemeClr val="bg1"/>
                </a:solidFill>
              </a:rPr>
              <a:t>Only</a:t>
            </a:r>
            <a:r>
              <a:rPr lang="en-US" sz="4000" i="1" dirty="0" smtClean="0">
                <a:solidFill>
                  <a:srgbClr val="F5C97A"/>
                </a:solidFill>
              </a:rPr>
              <a:t> 14% </a:t>
            </a:r>
            <a:r>
              <a:rPr lang="en-US" sz="4000" i="1" dirty="0" smtClean="0">
                <a:solidFill>
                  <a:schemeClr val="bg1"/>
                </a:solidFill>
              </a:rPr>
              <a:t>of millennials seek financial advice from a financial advisor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718" y="4379064"/>
            <a:ext cx="9972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5C97A"/>
                </a:solidFill>
              </a:rPr>
              <a:t>40% </a:t>
            </a:r>
            <a:r>
              <a:rPr lang="en-US" sz="4000" i="1" dirty="0" smtClean="0">
                <a:solidFill>
                  <a:schemeClr val="bg1"/>
                </a:solidFill>
              </a:rPr>
              <a:t>of Americans cite not knowing what questions to ask as the barrier to a professional advisor</a:t>
            </a:r>
          </a:p>
        </p:txBody>
      </p:sp>
    </p:spTree>
    <p:extLst>
      <p:ext uri="{BB962C8B-B14F-4D97-AF65-F5344CB8AC3E}">
        <p14:creationId xmlns:p14="http://schemas.microsoft.com/office/powerpoint/2010/main" val="596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88360" y="2593156"/>
            <a:ext cx="184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3143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033" y="356839"/>
            <a:ext cx="1833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Problem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6792" y="2593156"/>
            <a:ext cx="86868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People know where they want to be in </a:t>
            </a:r>
            <a:r>
              <a:rPr lang="en-US" sz="3600" dirty="0" smtClean="0">
                <a:solidFill>
                  <a:schemeClr val="bg1"/>
                </a:solidFill>
              </a:rPr>
              <a:t>life but </a:t>
            </a:r>
            <a:r>
              <a:rPr lang="en-US" sz="3600" dirty="0">
                <a:solidFill>
                  <a:schemeClr val="bg1"/>
                </a:solidFill>
              </a:rPr>
              <a:t>do not know what financial steps to take in order to get there.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ualize finance spr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274363" y="1110301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9856554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97836" y="3404296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274363" y="5484153"/>
            <a:ext cx="1371600" cy="0"/>
          </a:xfrm>
          <a:prstGeom prst="straightConnector1">
            <a:avLst/>
          </a:prstGeom>
          <a:ln w="38100">
            <a:solidFill>
              <a:srgbClr val="F5C97A"/>
            </a:solidFill>
            <a:tailEnd type="triangle" w="lg" len="lg"/>
          </a:ln>
          <a:scene3d>
            <a:camera prst="orthographicFront">
              <a:rot lat="180000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68" y="1564764"/>
            <a:ext cx="2544355" cy="16962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2" y="395926"/>
            <a:ext cx="1428750" cy="1428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625" y="1857293"/>
            <a:ext cx="1547003" cy="1547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96" y="3061320"/>
            <a:ext cx="1144516" cy="11445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778681"/>
            <a:ext cx="4451927" cy="166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144" y="4329390"/>
            <a:ext cx="2000827" cy="1154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9523" y="167733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Personalized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085" y="622458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General Advice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001" y="2755171"/>
            <a:ext cx="23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 Your Own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31299" y="2930834"/>
            <a:ext cx="1110889" cy="37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Guidance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032" y="356839"/>
            <a:ext cx="29735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Competition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15471" y="1667436"/>
            <a:ext cx="3657600" cy="36576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1.7 Trillion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60222" y="3039036"/>
            <a:ext cx="2286000" cy="22860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3M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966446" y="2124636"/>
            <a:ext cx="3200400" cy="3200400"/>
          </a:xfrm>
          <a:prstGeom prst="ellipse">
            <a:avLst/>
          </a:prstGeom>
          <a:solidFill>
            <a:srgbClr val="F7D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600B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988" y="5407450"/>
            <a:ext cx="290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Financial Technology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Total Available Market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8332" y="5482317"/>
            <a:ext cx="3484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Personal 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Serviceable Available Market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0222" y="5485010"/>
            <a:ext cx="227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VisualizeFinance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Proxima Nova Soft" charset="0"/>
                <a:ea typeface="Proxima Nova Soft" charset="0"/>
                <a:cs typeface="Proxima Nova Soft" charset="0"/>
              </a:rPr>
              <a:t>Market Share</a:t>
            </a:r>
            <a:endParaRPr lang="en-US" sz="2000" dirty="0">
              <a:solidFill>
                <a:schemeClr val="bg1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33" y="356839"/>
            <a:ext cx="27748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Market Size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43033" y="356839"/>
            <a:ext cx="3669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Business Model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pic>
        <p:nvPicPr>
          <p:cNvPr id="2050" name="Picture 2" descr="https://lh6.googleusercontent.com/SQS2FHHvXicywtPpHdDUcji8yx9QLpQ04XpcDyhSYu789Crgi_CmbuA9Uc4YCBfVmGIZnbQyA8qoqy5fdyxXf3J0zxjHVGFgIOzODupHz9_2TGv0NnFTnLvRXEK_b0ICFy-lUOPkgy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3" y="356839"/>
            <a:ext cx="10410825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90" y="1954395"/>
            <a:ext cx="5269102" cy="30757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Head of </a:t>
            </a:r>
            <a:r>
              <a:rPr lang="en-US" b="1" dirty="0">
                <a:solidFill>
                  <a:schemeClr val="bg1"/>
                </a:solidFill>
              </a:rPr>
              <a:t>Engineering 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</a:t>
            </a:r>
            <a:r>
              <a:rPr lang="en-US" b="1" i="1" dirty="0" smtClean="0">
                <a:solidFill>
                  <a:schemeClr val="bg1"/>
                </a:solidFill>
              </a:rPr>
              <a:t>of </a:t>
            </a:r>
            <a:r>
              <a:rPr lang="en-US" sz="4800" b="1" dirty="0" smtClean="0">
                <a:solidFill>
                  <a:schemeClr val="bg1"/>
                </a:solidFill>
              </a:rPr>
              <a:t>Finances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Head of </a:t>
            </a:r>
            <a:r>
              <a:rPr lang="en-US" sz="4800" b="1" dirty="0" smtClean="0">
                <a:solidFill>
                  <a:schemeClr val="bg1"/>
                </a:solidFill>
              </a:rPr>
              <a:t>Marketing</a:t>
            </a:r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 smtClean="0">
                <a:solidFill>
                  <a:schemeClr val="bg1"/>
                </a:solidFill>
              </a:rPr>
              <a:t>www.visualizefinance.io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033" y="356839"/>
            <a:ext cx="1833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Team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3033" y="356839"/>
            <a:ext cx="23025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F7DAA3"/>
                </a:solidFill>
                <a:latin typeface="Proxima Nova Soft" charset="0"/>
                <a:ea typeface="Proxima Nova Soft" charset="0"/>
                <a:cs typeface="Proxima Nova Soft" charset="0"/>
              </a:rPr>
              <a:t>Financials</a:t>
            </a:r>
            <a:endParaRPr lang="en-US" sz="3500" b="1" dirty="0">
              <a:solidFill>
                <a:srgbClr val="F7DAA3"/>
              </a:solidFill>
              <a:latin typeface="Proxima Nova Soft" charset="0"/>
              <a:ea typeface="Proxima Nova Soft" charset="0"/>
              <a:cs typeface="Proxima Nova Sof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033" y="1469345"/>
            <a:ext cx="10716768" cy="538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fontAlgn="base"/>
            <a:r>
              <a:rPr lang="en-US" sz="2400" dirty="0">
                <a:solidFill>
                  <a:srgbClr val="000000"/>
                </a:solidFill>
                <a:latin typeface="Arial" charset="0"/>
              </a:rPr>
              <a:t>    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Arial" charset="0"/>
              </a:rPr>
              <a:t>           </a:t>
            </a:r>
            <a:r>
              <a:rPr lang="en-US" sz="3000" dirty="0" smtClean="0">
                <a:solidFill>
                  <a:srgbClr val="000000"/>
                </a:solidFill>
                <a:latin typeface="Arial" charset="0"/>
              </a:rPr>
              <a:t>		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</a:t>
            </a:r>
            <a:r>
              <a:rPr lang="en-US" sz="3000" u="sng" dirty="0" smtClean="0">
                <a:solidFill>
                  <a:schemeClr val="bg1"/>
                </a:solidFill>
                <a:latin typeface="Arial" charset="0"/>
              </a:rPr>
              <a:t>Year</a:t>
            </a:r>
          </a:p>
          <a:p>
            <a:pPr indent="-342900" fontAlgn="base"/>
            <a:endParaRPr lang="en-US" sz="3000" dirty="0">
              <a:solidFill>
                <a:schemeClr val="bg1"/>
              </a:solidFill>
              <a:latin typeface="Arial" charset="0"/>
            </a:endParaRPr>
          </a:p>
          <a:p>
            <a:pPr indent="-342900">
              <a:lnSpc>
                <a:spcPct val="150000"/>
              </a:lnSpc>
              <a:spcBef>
                <a:spcPts val="48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          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</a:t>
            </a:r>
            <a:r>
              <a:rPr lang="en-US" sz="3000" u="sng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    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</a:t>
            </a:r>
            <a:r>
              <a:rPr lang="en-US" sz="3000" u="sng" dirty="0" smtClean="0">
                <a:solidFill>
                  <a:schemeClr val="bg1"/>
                </a:solidFill>
                <a:latin typeface="Arial" charset="0"/>
              </a:rPr>
              <a:t>II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     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</a:t>
            </a:r>
            <a:r>
              <a:rPr lang="en-US" sz="3000" u="sng" dirty="0">
                <a:solidFill>
                  <a:schemeClr val="bg1"/>
                </a:solidFill>
                <a:latin typeface="Arial" charset="0"/>
              </a:rPr>
              <a:t>III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Sales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$408,974 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1,226,922 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2,453,844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Expenses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	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523,571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 $703,461	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706,759</a:t>
            </a:r>
            <a:endParaRPr lang="en-US" sz="3000" dirty="0">
              <a:solidFill>
                <a:schemeClr val="bg1"/>
              </a:solidFill>
            </a:endParaRPr>
          </a:p>
          <a:p>
            <a:pPr indent="-342900">
              <a:lnSpc>
                <a:spcPct val="150000"/>
              </a:lnSpc>
              <a:spcBef>
                <a:spcPts val="400"/>
              </a:spcBef>
            </a:pPr>
            <a:r>
              <a:rPr lang="en-US" sz="3000" dirty="0">
                <a:solidFill>
                  <a:schemeClr val="bg1"/>
                </a:solidFill>
                <a:latin typeface="Arial" charset="0"/>
              </a:rPr>
              <a:t>Profits (Loss)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	-$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114,597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	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523,461  </a:t>
            </a: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   $</a:t>
            </a:r>
            <a:r>
              <a:rPr lang="en-US" sz="3000" dirty="0">
                <a:solidFill>
                  <a:schemeClr val="bg1"/>
                </a:solidFill>
                <a:latin typeface="Arial" charset="0"/>
              </a:rPr>
              <a:t>1,747,085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123</Words>
  <Application>Microsoft Macintosh PowerPoint</Application>
  <PresentationFormat>Widescreen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Pacifico</vt:lpstr>
      <vt:lpstr>Proxima Nova Soft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 of Engineering  Head of Finances Head of Marketing  www.visualizefinance.io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Marte, Rabel</cp:lastModifiedBy>
  <cp:revision>38</cp:revision>
  <dcterms:created xsi:type="dcterms:W3CDTF">2017-04-30T22:40:30Z</dcterms:created>
  <dcterms:modified xsi:type="dcterms:W3CDTF">2017-05-02T12:04:06Z</dcterms:modified>
</cp:coreProperties>
</file>