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84" r:id="rId5"/>
    <p:sldId id="285" r:id="rId6"/>
    <p:sldId id="286" r:id="rId7"/>
    <p:sldId id="287" r:id="rId8"/>
    <p:sldId id="288" r:id="rId9"/>
    <p:sldId id="289" r:id="rId10"/>
    <p:sldId id="290" r:id="rId11"/>
    <p:sldId id="291" r:id="rId12"/>
    <p:sldId id="292" r:id="rId13"/>
    <p:sldId id="293"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5B4FC-F6A7-4205-9061-5D4B951B5208}" v="3" dt="2021-08-09T15:25:47.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010" autoAdjust="0"/>
  </p:normalViewPr>
  <p:slideViewPr>
    <p:cSldViewPr snapToGrid="0">
      <p:cViewPr varScale="1">
        <p:scale>
          <a:sx n="71" d="100"/>
          <a:sy n="71" d="100"/>
        </p:scale>
        <p:origin x="11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ynoch, Tess" userId="fc38c2a7-1849-4761-8358-cad21c770e80" providerId="ADAL" clId="{A1E5B4FC-F6A7-4205-9061-5D4B951B5208}"/>
    <pc:docChg chg="addSld modSld">
      <pc:chgData name="Grynoch, Tess" userId="fc38c2a7-1849-4761-8358-cad21c770e80" providerId="ADAL" clId="{A1E5B4FC-F6A7-4205-9061-5D4B951B5208}" dt="2021-08-09T15:25:47.620" v="4"/>
      <pc:docMkLst>
        <pc:docMk/>
      </pc:docMkLst>
      <pc:sldChg chg="modTransition">
        <pc:chgData name="Grynoch, Tess" userId="fc38c2a7-1849-4761-8358-cad21c770e80" providerId="ADAL" clId="{A1E5B4FC-F6A7-4205-9061-5D4B951B5208}" dt="2021-08-09T15:25:47.620" v="4"/>
        <pc:sldMkLst>
          <pc:docMk/>
          <pc:sldMk cId="0" sldId="286"/>
        </pc:sldMkLst>
      </pc:sldChg>
      <pc:sldChg chg="modSp add">
        <pc:chgData name="Grynoch, Tess" userId="fc38c2a7-1849-4761-8358-cad21c770e80" providerId="ADAL" clId="{A1E5B4FC-F6A7-4205-9061-5D4B951B5208}" dt="2021-08-09T15:23:56.105" v="2" actId="20577"/>
        <pc:sldMkLst>
          <pc:docMk/>
          <pc:sldMk cId="0" sldId="296"/>
        </pc:sldMkLst>
        <pc:spChg chg="mod">
          <ac:chgData name="Grynoch, Tess" userId="fc38c2a7-1849-4761-8358-cad21c770e80" providerId="ADAL" clId="{A1E5B4FC-F6A7-4205-9061-5D4B951B5208}" dt="2021-08-09T15:23:56.105" v="2" actId="20577"/>
          <ac:spMkLst>
            <pc:docMk/>
            <pc:sldMk cId="0" sldId="296"/>
            <ac:spMk id="401" creationId="{00000000-0000-0000-0000-000000000000}"/>
          </ac:spMkLst>
        </pc:spChg>
        <pc:spChg chg="mod">
          <ac:chgData name="Grynoch, Tess" userId="fc38c2a7-1849-4761-8358-cad21c770e80" providerId="ADAL" clId="{A1E5B4FC-F6A7-4205-9061-5D4B951B5208}" dt="2021-08-09T15:23:54.603" v="1" actId="20577"/>
          <ac:spMkLst>
            <pc:docMk/>
            <pc:sldMk cId="0" sldId="296"/>
            <ac:spMk id="4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8BF9D-0F3D-4A89-871C-6A4726E3162B}"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54F88-71AA-4D9C-BEE9-AEADCCBFB57B}" type="slidenum">
              <a:rPr lang="en-US" smtClean="0"/>
              <a:t>‹#›</a:t>
            </a:fld>
            <a:endParaRPr lang="en-US"/>
          </a:p>
        </p:txBody>
      </p:sp>
    </p:spTree>
    <p:extLst>
      <p:ext uri="{BB962C8B-B14F-4D97-AF65-F5344CB8AC3E}">
        <p14:creationId xmlns:p14="http://schemas.microsoft.com/office/powerpoint/2010/main" val="1135244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lteryx.com/input/coronavirus-data-visualizations-and-how-charts-li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nsgrantham.shinyapps.io/tidytuesdayrocks/" TargetMode="External"/><Relationship Id="rId4" Type="http://schemas.openxmlformats.org/officeDocument/2006/relationships/hyperlink" Target="https://www.makeovermonday.co.uk/makeover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f3b2a9a8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df3b2a9a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 chart by Setyo Ari Wibowo from the Noun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c5d287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c5d287f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Message this chart is trying to get across: Highlight the amount of surplus in Germany’s budget (very hard to get just by looking at the chart - better understanding of context based on article it appears in)</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What is misleading about this chart or preventing this message from getting across: Too many colors, too many countries included (accompanying article only mentioned a few countries)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Note: probably should not be a stacked chart because positive and negative amounts not added together. Not sure if this is common in economics.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Might make more sense as a Fishbone diagram or waterfall chart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Medium (with article context) - easy fix for design, harder if you think about the numbers </a:t>
            </a: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498320034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49832003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548f286dc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548f286d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that you would show the class]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9fdeedf5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9fdeedf5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Possible concern is that students may not be as familiar with Western economics concepts like trade deficit, GDP, and surplus so maybe be prepared to provide some context if needed</a:t>
            </a:r>
            <a:endParaRPr/>
          </a:p>
          <a:p>
            <a:pPr marL="0" lvl="0" indent="0" algn="l" rtl="0">
              <a:spcBef>
                <a:spcPts val="0"/>
              </a:spcBef>
              <a:spcAft>
                <a:spcPts val="0"/>
              </a:spcAft>
              <a:buNone/>
            </a:pPr>
            <a:endParaRPr/>
          </a:p>
          <a:p>
            <a:pPr marL="0" lvl="0" indent="0" algn="l" rtl="0">
              <a:spcBef>
                <a:spcPts val="0"/>
              </a:spcBef>
              <a:spcAft>
                <a:spcPts val="0"/>
              </a:spcAft>
              <a:buNone/>
            </a:pPr>
            <a:r>
              <a:rPr lang="en"/>
              <a:t>Some interesting themes that might come up in discussion: who is the likely audience of this publication? What can they be expected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If these examples are not great for your audience, here are some other thoughts:</a:t>
            </a:r>
            <a:endParaRPr/>
          </a:p>
          <a:p>
            <a:pPr marL="457200" lvl="0" indent="-298450" algn="l" rtl="0">
              <a:spcBef>
                <a:spcPts val="0"/>
              </a:spcBef>
              <a:spcAft>
                <a:spcPts val="0"/>
              </a:spcAft>
              <a:buSzPts val="1100"/>
              <a:buChar char="-"/>
            </a:pPr>
            <a:r>
              <a:rPr lang="en" u="sng">
                <a:solidFill>
                  <a:schemeClr val="hlink"/>
                </a:solidFill>
                <a:hlinkClick r:id="rId3"/>
              </a:rPr>
              <a:t>https://www.alteryx.com/input/coronavirus-data-visualizations-and-how-charts-lie</a:t>
            </a:r>
            <a:endParaRPr/>
          </a:p>
          <a:p>
            <a:pPr marL="457200" lvl="0" indent="-298450" algn="l" rtl="0">
              <a:spcBef>
                <a:spcPts val="0"/>
              </a:spcBef>
              <a:spcAft>
                <a:spcPts val="0"/>
              </a:spcAft>
              <a:buSzPts val="1100"/>
              <a:buChar char="-"/>
            </a:pPr>
            <a:r>
              <a:rPr lang="en" u="sng">
                <a:solidFill>
                  <a:schemeClr val="hlink"/>
                </a:solidFill>
                <a:hlinkClick r:id="rId4"/>
              </a:rPr>
              <a:t>https://www.makeovermonday.co.uk/makeovers/</a:t>
            </a:r>
            <a:endParaRPr/>
          </a:p>
          <a:p>
            <a:pPr marL="457200" lvl="0" indent="-298450" algn="l" rtl="0">
              <a:spcBef>
                <a:spcPts val="0"/>
              </a:spcBef>
              <a:spcAft>
                <a:spcPts val="0"/>
              </a:spcAft>
              <a:buSzPts val="1100"/>
              <a:buChar char="-"/>
            </a:pPr>
            <a:r>
              <a:rPr lang="en" u="sng">
                <a:solidFill>
                  <a:schemeClr val="hlink"/>
                </a:solidFill>
                <a:hlinkClick r:id="rId5"/>
              </a:rPr>
              <a:t>https://nsgrantham.shinyapps.io/tidytuesdayrocks/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Three levels of interpretation of the actual redesign:</a:t>
            </a:r>
            <a:endParaRPr/>
          </a:p>
          <a:p>
            <a:pPr marL="457200" lvl="0" indent="-298450" algn="l" rtl="0">
              <a:spcBef>
                <a:spcPts val="0"/>
              </a:spcBef>
              <a:spcAft>
                <a:spcPts val="0"/>
              </a:spcAft>
              <a:buSzPts val="1100"/>
              <a:buAutoNum type="arabicPeriod"/>
            </a:pPr>
            <a:r>
              <a:rPr lang="en"/>
              <a:t>What principles of “good design” / “bad design” do you see here? How do they change from initial design to redesign?</a:t>
            </a:r>
            <a:endParaRPr/>
          </a:p>
          <a:p>
            <a:pPr marL="457200" lvl="0" indent="-298450" algn="l" rtl="0">
              <a:spcBef>
                <a:spcPts val="0"/>
              </a:spcBef>
              <a:spcAft>
                <a:spcPts val="0"/>
              </a:spcAft>
              <a:buSzPts val="1100"/>
              <a:buAutoNum type="arabicPeriod"/>
            </a:pPr>
            <a:r>
              <a:rPr lang="en"/>
              <a:t>What do you think this redesign says about the context in which it was released (The Economist) and the intended audience? Why do you think this team made these decisions?</a:t>
            </a:r>
            <a:endParaRPr/>
          </a:p>
          <a:p>
            <a:pPr marL="457200" lvl="0" indent="-298450" algn="l" rtl="0">
              <a:spcBef>
                <a:spcPts val="0"/>
              </a:spcBef>
              <a:spcAft>
                <a:spcPts val="0"/>
              </a:spcAft>
              <a:buSzPts val="1100"/>
              <a:buAutoNum type="arabicPeriod"/>
            </a:pPr>
            <a:r>
              <a:rPr lang="en"/>
              <a:t>What ideas and assumptions are embedded in this redesign? What might the team have done differently (ie missed in the redesign) that could have helped the audience understand the ideas better?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9fdeedf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9fdeedf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9fdeedf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9fdeedf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Message the chart is trying to get across: How far Jeremy Corbyn surpasses other British political parties and candidates in the number of Facebook likes.</a:t>
            </a:r>
            <a:endParaRPr/>
          </a:p>
          <a:p>
            <a:pPr marL="0" lvl="0" indent="0" algn="l" rtl="0">
              <a:spcBef>
                <a:spcPts val="0"/>
              </a:spcBef>
              <a:spcAft>
                <a:spcPts val="0"/>
              </a:spcAft>
              <a:buNone/>
            </a:pPr>
            <a:r>
              <a:rPr lang="en"/>
              <a:t>What is misleading about this chart or preventing this message from getting across: The truncated scale.</a:t>
            </a:r>
            <a:endParaRPr/>
          </a:p>
          <a:p>
            <a:pPr marL="0" lvl="0" indent="0" algn="l" rtl="0">
              <a:spcBef>
                <a:spcPts val="0"/>
              </a:spcBef>
              <a:spcAft>
                <a:spcPts val="0"/>
              </a:spcAft>
              <a:buNone/>
            </a:pPr>
            <a:r>
              <a:rPr lang="en"/>
              <a:t>Other improvements made to the chart: move to a single color for the bars</a:t>
            </a:r>
            <a:endParaRPr/>
          </a:p>
          <a:p>
            <a:pPr marL="0" lvl="0" indent="0" algn="l" rtl="0">
              <a:spcBef>
                <a:spcPts val="0"/>
              </a:spcBef>
              <a:spcAft>
                <a:spcPts val="0"/>
              </a:spcAft>
              <a:buNone/>
            </a:pPr>
            <a:r>
              <a:rPr lang="en"/>
              <a:t>Other things to note: Potential confusion of thousands notation in better chart</a:t>
            </a:r>
            <a:endParaRPr/>
          </a:p>
          <a:p>
            <a:pPr marL="0" lvl="0" indent="0" algn="l" rtl="0">
              <a:spcBef>
                <a:spcPts val="0"/>
              </a:spcBef>
              <a:spcAft>
                <a:spcPts val="0"/>
              </a:spcAft>
              <a:buNone/>
            </a:pPr>
            <a:endParaRPr/>
          </a:p>
          <a:p>
            <a:pPr marL="0" lvl="0" indent="0" algn="l" rtl="0">
              <a:spcBef>
                <a:spcPts val="0"/>
              </a:spcBef>
              <a:spcAft>
                <a:spcPts val="0"/>
              </a:spcAft>
              <a:buNone/>
            </a:pPr>
            <a:r>
              <a:rPr lang="en"/>
              <a:t>Easy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9fdeedf5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9fdeedf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Message the chart is trying to get across: Neck size and weight dogs registered with the UK’s Kennel Club are decreasing at the same rate</a:t>
            </a:r>
            <a:endParaRPr/>
          </a:p>
          <a:p>
            <a:pPr marL="0" lvl="0" indent="0" algn="l" rtl="0">
              <a:spcBef>
                <a:spcPts val="0"/>
              </a:spcBef>
              <a:spcAft>
                <a:spcPts val="0"/>
              </a:spcAft>
              <a:buNone/>
            </a:pPr>
            <a:r>
              <a:rPr lang="en"/>
              <a:t>What is misleading about this chart or preventing this message from getting across: Forced relationship by selecting scales. Issues of indexing, starting point of a scale.</a:t>
            </a:r>
            <a:endParaRPr/>
          </a:p>
          <a:p>
            <a:pPr marL="0" lvl="0" indent="0" algn="l" rtl="0">
              <a:spcBef>
                <a:spcPts val="0"/>
              </a:spcBef>
              <a:spcAft>
                <a:spcPts val="0"/>
              </a:spcAft>
              <a:buNone/>
            </a:pPr>
            <a:endParaRPr/>
          </a:p>
          <a:p>
            <a:pPr marL="0" lvl="0" indent="0" algn="l" rtl="0">
              <a:spcBef>
                <a:spcPts val="0"/>
              </a:spcBef>
              <a:spcAft>
                <a:spcPts val="0"/>
              </a:spcAft>
              <a:buNone/>
            </a:pPr>
            <a:r>
              <a:rPr lang="en"/>
              <a:t>Difficult</a:t>
            </a:r>
            <a:endParaRPr/>
          </a:p>
          <a:p>
            <a:pPr marL="0" lvl="0" indent="0" algn="l" rtl="0">
              <a:spcBef>
                <a:spcPts val="0"/>
              </a:spcBef>
              <a:spcAft>
                <a:spcPts val="0"/>
              </a:spcAft>
              <a:buNone/>
            </a:pPr>
            <a:r>
              <a:rPr lang="en"/>
              <a:t>Note: this might be difficult to pick out. The way to see the difference is look at difference in percentage. Could be a class example with the whole class at the end (either work through whole thing as a big group discussion or present the before to everyone and have them break out again to brainstorm redesigns) or challenge question (try this in your small group if you finish early).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cac5d287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cac5d287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Message this chart is trying to get across: Increasing number of respondents believe it was wrong for Britain to leave the EU, decreasing number of respondents believe it was right for Britain to leave the EU</a:t>
            </a:r>
            <a:endParaRPr/>
          </a:p>
          <a:p>
            <a:pPr marL="0" lvl="0" indent="0" algn="l" rtl="0">
              <a:spcBef>
                <a:spcPts val="0"/>
              </a:spcBef>
              <a:spcAft>
                <a:spcPts val="0"/>
              </a:spcAft>
              <a:buClr>
                <a:schemeClr val="dk1"/>
              </a:buClr>
              <a:buSzPts val="1100"/>
              <a:buFont typeface="Arial"/>
              <a:buNone/>
            </a:pPr>
            <a:r>
              <a:rPr lang="en">
                <a:solidFill>
                  <a:schemeClr val="dk1"/>
                </a:solidFill>
              </a:rPr>
              <a:t>What is misleading about this chart or preventing this message from getting across: Hard to see the general trend with the line chart type, overemphasizes the smaller fluctuations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Easy</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cac5d287f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cac5d287f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Message this chart is trying to get across: Relationship between trade deficit with China and manufacturing employment, trade deficit is increasing while manufacturing employment is decreasing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is misleading about this chart or preventing this message from getting across: Difficult to read because left axis is negative and reads top to bottom, where the right axis reads from bottom to top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Hint for the group: look at the axes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Medium</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ac5d28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ac5d28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Message this chart is trying to get across: Brazil is paying a lot in pension considering it has a small portion of the population over 65, with other countries highlighted for comparison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is misleading about this chart or preventing this message from getting across: color (specifically hue) implies there are different groups when there are no categories, multiple colors are distracting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Something to note: Inclusion of both gridlines to better highlight the intersection between the age and spending, why were these countries chosen to be labeled?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Easy</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E23D-C25A-47AB-A6DA-B1AB04792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76A1C-F50D-46B2-9E87-5E0C8753F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10DD1-3B05-4D0F-AE1E-5578D211F46D}"/>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5" name="Footer Placeholder 4">
            <a:extLst>
              <a:ext uri="{FF2B5EF4-FFF2-40B4-BE49-F238E27FC236}">
                <a16:creationId xmlns:a16="http://schemas.microsoft.com/office/drawing/2014/main" id="{DC450CFB-3A1A-488E-8128-2D7EFD807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15EB8-BF9A-47DC-9DA7-E6533FC9AA8B}"/>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414316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7AC7-0D01-4ED5-BBE5-8140BDC07D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407FD-B11F-49DF-B384-95798FD299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C4E5A-3282-45F5-9E54-378A7BE2C3F1}"/>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5" name="Footer Placeholder 4">
            <a:extLst>
              <a:ext uri="{FF2B5EF4-FFF2-40B4-BE49-F238E27FC236}">
                <a16:creationId xmlns:a16="http://schemas.microsoft.com/office/drawing/2014/main" id="{B60EA860-935E-42E3-A771-D9C999694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E63A5-9631-47D0-ABC7-DDF5FE7D8F36}"/>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381842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4BCC4-A456-487E-84FA-3B368FCFA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763672-4EC3-436D-84B4-ABA133C05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3E44F-877C-453C-A20A-B88696125F58}"/>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5" name="Footer Placeholder 4">
            <a:extLst>
              <a:ext uri="{FF2B5EF4-FFF2-40B4-BE49-F238E27FC236}">
                <a16:creationId xmlns:a16="http://schemas.microsoft.com/office/drawing/2014/main" id="{32E62777-E4C0-4F0C-A3B2-490402F14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EDFD7-7015-4642-89E9-0769F8D39632}"/>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393853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3041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781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75FD-AA0B-44CC-8573-020BA42529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5EA61-3EE0-46CA-8942-931EE729F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B0855-A5CD-4E8F-BC6E-BC9E5CFD576F}"/>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5" name="Footer Placeholder 4">
            <a:extLst>
              <a:ext uri="{FF2B5EF4-FFF2-40B4-BE49-F238E27FC236}">
                <a16:creationId xmlns:a16="http://schemas.microsoft.com/office/drawing/2014/main" id="{1BCF5873-6F37-4930-B614-6BDECEB97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AD429-61B5-422B-B0C6-169BC6D60F06}"/>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278216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683C-33FA-4EEF-A1DD-87A7E8229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117988-0818-425D-9821-1C09A77FF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DA44D-5075-4AB6-B0AD-3EC6A534D2B0}"/>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5" name="Footer Placeholder 4">
            <a:extLst>
              <a:ext uri="{FF2B5EF4-FFF2-40B4-BE49-F238E27FC236}">
                <a16:creationId xmlns:a16="http://schemas.microsoft.com/office/drawing/2014/main" id="{BB80EB09-294F-4565-B18D-57086D660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787D6-08A0-449A-86AD-FEF680DFD53C}"/>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3571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CC3B-ADBD-4089-B001-7DA854E11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00C8E-2654-4657-9348-FF747CD991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D99EE-6CCB-4C93-A96B-A5C9D6956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9102A0-4D01-4349-9BEF-9B140B45FB4B}"/>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6" name="Footer Placeholder 5">
            <a:extLst>
              <a:ext uri="{FF2B5EF4-FFF2-40B4-BE49-F238E27FC236}">
                <a16:creationId xmlns:a16="http://schemas.microsoft.com/office/drawing/2014/main" id="{2333A9D8-8F69-4902-988D-107A61E84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60EEB-9C62-4CD6-AF11-A6123A24445D}"/>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292068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33FE-1BB5-475B-B304-C30BF8BE74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B6648-22E1-4220-B126-FE6347BEB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1587F-7690-4A54-B1FC-C4D73F790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F1A62-6584-4438-9D85-465716EDF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AAED96-B97C-442C-90C0-F99F70E9E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FD3F8-C2F1-4413-82EB-805109C59AC6}"/>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8" name="Footer Placeholder 7">
            <a:extLst>
              <a:ext uri="{FF2B5EF4-FFF2-40B4-BE49-F238E27FC236}">
                <a16:creationId xmlns:a16="http://schemas.microsoft.com/office/drawing/2014/main" id="{CA9C05BE-D24C-4508-B007-0EF0F0B9F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C8DAE-6781-4F0F-812F-05CBB2BCF753}"/>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279736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8629-146C-4E78-9593-ADE8DB6BFE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5F47A-B2E1-4D25-8ECB-32EF78744F90}"/>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4" name="Footer Placeholder 3">
            <a:extLst>
              <a:ext uri="{FF2B5EF4-FFF2-40B4-BE49-F238E27FC236}">
                <a16:creationId xmlns:a16="http://schemas.microsoft.com/office/drawing/2014/main" id="{2E14F2D8-8921-4B72-BD2C-9587701543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0B1952-A688-4523-B05F-B3E51AFD11D1}"/>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124030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AA962-1540-41A3-A53E-E08A877F63A8}"/>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3" name="Footer Placeholder 2">
            <a:extLst>
              <a:ext uri="{FF2B5EF4-FFF2-40B4-BE49-F238E27FC236}">
                <a16:creationId xmlns:a16="http://schemas.microsoft.com/office/drawing/2014/main" id="{5B2E6AEA-2ACB-4618-A033-733CBE0AF1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64E8A-B042-4301-A089-D4F79CF1E701}"/>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22957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6597-8358-451B-A7E6-90BD652D0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4F376-5BB2-4081-9E21-9F06D370A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3EBF48-4A38-463B-90EA-3C4AA0C23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45B75-37E2-43A1-A594-CD057298D008}"/>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6" name="Footer Placeholder 5">
            <a:extLst>
              <a:ext uri="{FF2B5EF4-FFF2-40B4-BE49-F238E27FC236}">
                <a16:creationId xmlns:a16="http://schemas.microsoft.com/office/drawing/2014/main" id="{688748DB-5A52-478E-A9F2-AAD2E15A6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52889-C7ED-4ADB-BB40-1F19AB6F032F}"/>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418270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406F-F006-45D9-8A47-C9261C11D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DAF226-6D3D-42AB-B58B-E990AD68B6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9B1291-C14B-4080-9C8F-92B1DFDD4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67C2F-407D-4FAA-AA06-6A82EBD12D5A}"/>
              </a:ext>
            </a:extLst>
          </p:cNvPr>
          <p:cNvSpPr>
            <a:spLocks noGrp="1"/>
          </p:cNvSpPr>
          <p:nvPr>
            <p:ph type="dt" sz="half" idx="10"/>
          </p:nvPr>
        </p:nvSpPr>
        <p:spPr/>
        <p:txBody>
          <a:bodyPr/>
          <a:lstStyle/>
          <a:p>
            <a:fld id="{0DAED02D-2A46-47F9-9171-7F3E2736B9D5}" type="datetimeFigureOut">
              <a:rPr lang="en-US" smtClean="0"/>
              <a:t>8/9/2021</a:t>
            </a:fld>
            <a:endParaRPr lang="en-US"/>
          </a:p>
        </p:txBody>
      </p:sp>
      <p:sp>
        <p:nvSpPr>
          <p:cNvPr id="6" name="Footer Placeholder 5">
            <a:extLst>
              <a:ext uri="{FF2B5EF4-FFF2-40B4-BE49-F238E27FC236}">
                <a16:creationId xmlns:a16="http://schemas.microsoft.com/office/drawing/2014/main" id="{05D38480-4A33-412C-BB85-E767C11CB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1600A-2990-42ED-A67A-AA98FA84EBE3}"/>
              </a:ext>
            </a:extLst>
          </p:cNvPr>
          <p:cNvSpPr>
            <a:spLocks noGrp="1"/>
          </p:cNvSpPr>
          <p:nvPr>
            <p:ph type="sldNum" sz="quarter" idx="12"/>
          </p:nvPr>
        </p:nvSpPr>
        <p:spPr/>
        <p:txBody>
          <a:bodyPr/>
          <a:lstStyle/>
          <a:p>
            <a:fld id="{49BF5D6C-FAB6-483F-A513-F32F17520793}" type="slidenum">
              <a:rPr lang="en-US" smtClean="0"/>
              <a:t>‹#›</a:t>
            </a:fld>
            <a:endParaRPr lang="en-US"/>
          </a:p>
        </p:txBody>
      </p:sp>
    </p:spTree>
    <p:extLst>
      <p:ext uri="{BB962C8B-B14F-4D97-AF65-F5344CB8AC3E}">
        <p14:creationId xmlns:p14="http://schemas.microsoft.com/office/powerpoint/2010/main" val="289837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0F5B1-74C0-47AD-AABE-C6E2F3DD9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FC66A1-E106-458D-A459-3DF38870D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2E323-3441-4068-9818-3257784C2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ED02D-2A46-47F9-9171-7F3E2736B9D5}" type="datetimeFigureOut">
              <a:rPr lang="en-US" smtClean="0"/>
              <a:t>8/9/2021</a:t>
            </a:fld>
            <a:endParaRPr lang="en-US"/>
          </a:p>
        </p:txBody>
      </p:sp>
      <p:sp>
        <p:nvSpPr>
          <p:cNvPr id="5" name="Footer Placeholder 4">
            <a:extLst>
              <a:ext uri="{FF2B5EF4-FFF2-40B4-BE49-F238E27FC236}">
                <a16:creationId xmlns:a16="http://schemas.microsoft.com/office/drawing/2014/main" id="{06370A4E-B0A3-47C5-93B9-2D26A196D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D4D878-6615-451B-8C7D-53ECAE1DE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F5D6C-FAB6-483F-A513-F32F17520793}" type="slidenum">
              <a:rPr lang="en-US" smtClean="0"/>
              <a:t>‹#›</a:t>
            </a:fld>
            <a:endParaRPr lang="en-US"/>
          </a:p>
        </p:txBody>
      </p:sp>
    </p:spTree>
    <p:extLst>
      <p:ext uri="{BB962C8B-B14F-4D97-AF65-F5344CB8AC3E}">
        <p14:creationId xmlns:p14="http://schemas.microsoft.com/office/powerpoint/2010/main" val="2744373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economist.com/mistakes-weve-drawn-a-few-8cdd8a42d368"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dirty="0"/>
              <a:t>Redesigning Economist Charts Activity</a:t>
            </a:r>
            <a:endParaRPr dirty="0"/>
          </a:p>
        </p:txBody>
      </p:sp>
      <p:pic>
        <p:nvPicPr>
          <p:cNvPr id="320" name="Google Shape;320;p53" descr="Icon of a bar chart indicating a slide related to a workshop activity. "/>
          <p:cNvPicPr preferRelativeResize="0"/>
          <p:nvPr/>
        </p:nvPicPr>
        <p:blipFill rotWithShape="1">
          <a:blip r:embed="rId3">
            <a:alphaModFix/>
          </a:blip>
          <a:srcRect b="23815"/>
          <a:stretch/>
        </p:blipFill>
        <p:spPr>
          <a:xfrm>
            <a:off x="11388334" y="-203199"/>
            <a:ext cx="1006865" cy="76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2" name="Title 1">
            <a:extLst>
              <a:ext uri="{FF2B5EF4-FFF2-40B4-BE49-F238E27FC236}">
                <a16:creationId xmlns:a16="http://schemas.microsoft.com/office/drawing/2014/main" id="{2852D42C-A5B6-4EF1-8113-84FFD05C031E}"/>
              </a:ext>
              <a:ext uri="{C183D7F6-B498-43B3-948B-1728B52AA6E4}">
                <adec:decorative xmlns:adec="http://schemas.microsoft.com/office/drawing/2017/decorative" val="0"/>
              </a:ext>
            </a:extLst>
          </p:cNvPr>
          <p:cNvSpPr>
            <a:spLocks noGrp="1"/>
          </p:cNvSpPr>
          <p:nvPr>
            <p:ph type="title"/>
          </p:nvPr>
        </p:nvSpPr>
        <p:spPr>
          <a:xfrm>
            <a:off x="7487612" y="310117"/>
            <a:ext cx="4251843" cy="1515416"/>
          </a:xfrm>
        </p:spPr>
        <p:txBody>
          <a:bodyPr/>
          <a:lstStyle/>
          <a:p>
            <a:r>
              <a:rPr lang="en-US" sz="2667" dirty="0"/>
              <a:t>Germany compared to Greece, Netherlands, and Spain in the article</a:t>
            </a:r>
          </a:p>
        </p:txBody>
      </p:sp>
      <p:pic>
        <p:nvPicPr>
          <p:cNvPr id="384" name="Google Shape;384;p62" descr="Icon of a bar chart indicating a slide related to a workshop activity. ">
            <a:extLst>
              <a:ext uri="{C183D7F6-B498-43B3-948B-1728B52AA6E4}">
                <adec:decorative xmlns:adec="http://schemas.microsoft.com/office/drawing/2017/decorative" val="0"/>
              </a:ext>
            </a:extLst>
          </p:cNvPr>
          <p:cNvPicPr preferRelativeResize="0"/>
          <p:nvPr/>
        </p:nvPicPr>
        <p:blipFill rotWithShape="1">
          <a:blip r:embed="rId3">
            <a:alphaModFix/>
          </a:blip>
          <a:srcRect b="25267"/>
          <a:stretch/>
        </p:blipFill>
        <p:spPr>
          <a:xfrm>
            <a:off x="11388334" y="-203200"/>
            <a:ext cx="1006865" cy="752432"/>
          </a:xfrm>
          <a:prstGeom prst="rect">
            <a:avLst/>
          </a:prstGeom>
          <a:noFill/>
          <a:ln>
            <a:noFill/>
          </a:ln>
        </p:spPr>
      </p:pic>
      <p:pic>
        <p:nvPicPr>
          <p:cNvPr id="380" name="Google Shape;380;p62" descr="The Economist article heading for: &quot;More spend, less thrift: German budget surpluses are bad for the global economy&quot; 9/3/2016 edition."/>
          <p:cNvPicPr preferRelativeResize="0"/>
          <p:nvPr/>
        </p:nvPicPr>
        <p:blipFill>
          <a:blip r:embed="rId4">
            <a:alphaModFix/>
          </a:blip>
          <a:stretch>
            <a:fillRect/>
          </a:stretch>
        </p:blipFill>
        <p:spPr>
          <a:xfrm>
            <a:off x="552568" y="134636"/>
            <a:ext cx="6512633" cy="1983233"/>
          </a:xfrm>
          <a:prstGeom prst="rect">
            <a:avLst/>
          </a:prstGeom>
          <a:noFill/>
          <a:ln w="9525" cap="flat" cmpd="sng">
            <a:solidFill>
              <a:srgbClr val="000000"/>
            </a:solidFill>
            <a:prstDash val="solid"/>
            <a:round/>
            <a:headEnd type="none" w="sm" len="sm"/>
            <a:tailEnd type="none" w="sm" len="sm"/>
          </a:ln>
        </p:spPr>
      </p:pic>
      <p:pic>
        <p:nvPicPr>
          <p:cNvPr id="382" name="Google Shape;382;p62" descr="Budget balances and current-account balances in billions of pounds for some European countries from 2009 to 2015. Left chart hard to read, right chart is simplified. "/>
          <p:cNvPicPr preferRelativeResize="0"/>
          <p:nvPr/>
        </p:nvPicPr>
        <p:blipFill>
          <a:blip r:embed="rId5">
            <a:alphaModFix/>
          </a:blip>
          <a:stretch>
            <a:fillRect/>
          </a:stretch>
        </p:blipFill>
        <p:spPr>
          <a:xfrm>
            <a:off x="2292400" y="2235933"/>
            <a:ext cx="8890000" cy="4038600"/>
          </a:xfrm>
          <a:prstGeom prst="rect">
            <a:avLst/>
          </a:prstGeom>
          <a:noFill/>
          <a:ln>
            <a:noFill/>
          </a:ln>
        </p:spPr>
      </p:pic>
      <p:sp>
        <p:nvSpPr>
          <p:cNvPr id="383" name="Google Shape;383;p62"/>
          <p:cNvSpPr txBox="1"/>
          <p:nvPr/>
        </p:nvSpPr>
        <p:spPr>
          <a:xfrm>
            <a:off x="3032400" y="6274533"/>
            <a:ext cx="8150000" cy="410393"/>
          </a:xfrm>
          <a:prstGeom prst="rect">
            <a:avLst/>
          </a:prstGeom>
          <a:noFill/>
          <a:ln>
            <a:noFill/>
          </a:ln>
        </p:spPr>
        <p:txBody>
          <a:bodyPr spcFirstLastPara="1" wrap="square" lIns="121900" tIns="121900" rIns="121900" bIns="121900" anchor="t" anchorCtr="0">
            <a:spAutoFit/>
          </a:bodyPr>
          <a:lstStyle/>
          <a:p>
            <a:pPr algn="r"/>
            <a:r>
              <a:rPr lang="en" sz="1067"/>
              <a:t>https://medium.economist.com/mistakes-weve-drawn-a-few-8cdd8a42d368</a:t>
            </a:r>
            <a:endParaRPr sz="106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Icon</a:t>
            </a:r>
            <a:endParaRPr dirty="0"/>
          </a:p>
        </p:txBody>
      </p:sp>
      <p:sp>
        <p:nvSpPr>
          <p:cNvPr id="402" name="Google Shape;402;p6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397923">
              <a:lnSpc>
                <a:spcPct val="100000"/>
              </a:lnSpc>
              <a:buClr>
                <a:schemeClr val="dk1"/>
              </a:buClr>
              <a:buSzPts val="1100"/>
            </a:pPr>
            <a:r>
              <a:rPr lang="en" sz="1467" dirty="0">
                <a:solidFill>
                  <a:schemeClr val="dk1"/>
                </a:solidFill>
              </a:rPr>
              <a:t>chart by Setyo Ari Wibowo from the Noun Project</a:t>
            </a:r>
            <a:endParaRPr sz="1467"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415600" y="317267"/>
            <a:ext cx="11360800" cy="763600"/>
          </a:xfrm>
          <a:prstGeom prst="rect">
            <a:avLst/>
          </a:prstGeom>
        </p:spPr>
        <p:txBody>
          <a:bodyPr spcFirstLastPara="1" vert="horz" wrap="square" lIns="121900" tIns="121900" rIns="121900" bIns="121900" rtlCol="0" anchor="t" anchorCtr="0">
            <a:noAutofit/>
          </a:bodyPr>
          <a:lstStyle/>
          <a:p>
            <a:r>
              <a:rPr lang="en"/>
              <a:t>Redesigning Economist Charts </a:t>
            </a:r>
            <a:endParaRPr/>
          </a:p>
          <a:p>
            <a:r>
              <a:rPr lang="en"/>
              <a:t>Group Activity Instructions </a:t>
            </a:r>
            <a:endParaRPr/>
          </a:p>
        </p:txBody>
      </p:sp>
      <p:sp>
        <p:nvSpPr>
          <p:cNvPr id="326" name="Google Shape;326;p54"/>
          <p:cNvSpPr txBox="1">
            <a:spLocks noGrp="1"/>
          </p:cNvSpPr>
          <p:nvPr>
            <p:ph type="body" idx="1"/>
          </p:nvPr>
        </p:nvSpPr>
        <p:spPr>
          <a:xfrm>
            <a:off x="415600" y="1733967"/>
            <a:ext cx="9777600" cy="4555200"/>
          </a:xfrm>
          <a:prstGeom prst="rect">
            <a:avLst/>
          </a:prstGeom>
        </p:spPr>
        <p:txBody>
          <a:bodyPr spcFirstLastPara="1" vert="horz" wrap="square" lIns="121900" tIns="121900" rIns="121900" bIns="121900" rtlCol="0" anchor="t" anchorCtr="0">
            <a:noAutofit/>
          </a:bodyPr>
          <a:lstStyle/>
          <a:p>
            <a:pPr indent="-448722">
              <a:buClr>
                <a:schemeClr val="dk1"/>
              </a:buClr>
              <a:buSzPts val="1700"/>
            </a:pPr>
            <a:r>
              <a:rPr lang="en" sz="2267">
                <a:solidFill>
                  <a:schemeClr val="dk1"/>
                </a:solidFill>
              </a:rPr>
              <a:t>Split class into groups of 2-4 people</a:t>
            </a:r>
            <a:endParaRPr sz="2267">
              <a:solidFill>
                <a:schemeClr val="dk1"/>
              </a:solidFill>
            </a:endParaRPr>
          </a:p>
          <a:p>
            <a:pPr indent="-448722">
              <a:buClr>
                <a:schemeClr val="dk1"/>
              </a:buClr>
              <a:buSzPts val="1700"/>
            </a:pPr>
            <a:r>
              <a:rPr lang="en" sz="2267">
                <a:solidFill>
                  <a:schemeClr val="dk1"/>
                </a:solidFill>
              </a:rPr>
              <a:t>Each group will receive a chart</a:t>
            </a:r>
            <a:endParaRPr sz="2267">
              <a:solidFill>
                <a:schemeClr val="dk1"/>
              </a:solidFill>
            </a:endParaRPr>
          </a:p>
          <a:p>
            <a:pPr indent="-448722">
              <a:buClr>
                <a:schemeClr val="dk1"/>
              </a:buClr>
              <a:buSzPts val="1700"/>
            </a:pPr>
            <a:r>
              <a:rPr lang="en" sz="2267">
                <a:solidFill>
                  <a:schemeClr val="dk1"/>
                </a:solidFill>
              </a:rPr>
              <a:t>Answer the following questions about the chart:</a:t>
            </a:r>
            <a:endParaRPr sz="2267">
              <a:solidFill>
                <a:schemeClr val="dk1"/>
              </a:solidFill>
            </a:endParaRPr>
          </a:p>
          <a:p>
            <a:pPr lvl="1" indent="-414856">
              <a:spcBef>
                <a:spcPts val="0"/>
              </a:spcBef>
              <a:buClr>
                <a:schemeClr val="dk1"/>
              </a:buClr>
              <a:buSzPts val="1300"/>
            </a:pPr>
            <a:r>
              <a:rPr lang="en" sz="1733">
                <a:solidFill>
                  <a:schemeClr val="dk1"/>
                </a:solidFill>
              </a:rPr>
              <a:t>What message is the chart trying to get across?</a:t>
            </a:r>
            <a:endParaRPr sz="1733">
              <a:solidFill>
                <a:schemeClr val="dk1"/>
              </a:solidFill>
            </a:endParaRPr>
          </a:p>
          <a:p>
            <a:pPr lvl="1" indent="-414856">
              <a:spcBef>
                <a:spcPts val="0"/>
              </a:spcBef>
              <a:buClr>
                <a:schemeClr val="dk1"/>
              </a:buClr>
              <a:buSzPts val="1300"/>
            </a:pPr>
            <a:r>
              <a:rPr lang="en" sz="1733">
                <a:solidFill>
                  <a:schemeClr val="dk1"/>
                </a:solidFill>
              </a:rPr>
              <a:t>What is misleading about this chart or preventing the message from getting across?</a:t>
            </a:r>
            <a:endParaRPr sz="1733">
              <a:solidFill>
                <a:schemeClr val="dk1"/>
              </a:solidFill>
            </a:endParaRPr>
          </a:p>
          <a:p>
            <a:pPr lvl="1" indent="-414856">
              <a:spcBef>
                <a:spcPts val="0"/>
              </a:spcBef>
              <a:buClr>
                <a:schemeClr val="dk1"/>
              </a:buClr>
              <a:buSzPts val="1300"/>
            </a:pPr>
            <a:r>
              <a:rPr lang="en" sz="1733">
                <a:solidFill>
                  <a:schemeClr val="dk1"/>
                </a:solidFill>
              </a:rPr>
              <a:t>With the above questions in mind, how would you redesign the chart? Sketch out or use your preferred visualization software to redesign the chart.</a:t>
            </a:r>
            <a:endParaRPr sz="1733">
              <a:solidFill>
                <a:schemeClr val="dk1"/>
              </a:solidFill>
            </a:endParaRPr>
          </a:p>
          <a:p>
            <a:pPr indent="-448722">
              <a:buClr>
                <a:schemeClr val="dk1"/>
              </a:buClr>
              <a:buSzPts val="1700"/>
            </a:pPr>
            <a:r>
              <a:rPr lang="en" sz="2267">
                <a:solidFill>
                  <a:schemeClr val="dk1"/>
                </a:solidFill>
              </a:rPr>
              <a:t>Share redesigns and discuss.</a:t>
            </a:r>
            <a:endParaRPr sz="1733">
              <a:solidFill>
                <a:schemeClr val="dk1"/>
              </a:solidFill>
            </a:endParaRPr>
          </a:p>
        </p:txBody>
      </p:sp>
      <p:pic>
        <p:nvPicPr>
          <p:cNvPr id="327" name="Google Shape;327;p54" descr="Icon of a bar chart indicating a slide related to a workshop activity. "/>
          <p:cNvPicPr preferRelativeResize="0"/>
          <p:nvPr/>
        </p:nvPicPr>
        <p:blipFill rotWithShape="1">
          <a:blip r:embed="rId3">
            <a:alphaModFix/>
          </a:blip>
          <a:srcRect b="24161"/>
          <a:stretch/>
        </p:blipFill>
        <p:spPr>
          <a:xfrm>
            <a:off x="11388334" y="-203200"/>
            <a:ext cx="1006865" cy="76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415600" y="317267"/>
            <a:ext cx="11360800" cy="763600"/>
          </a:xfrm>
          <a:prstGeom prst="rect">
            <a:avLst/>
          </a:prstGeom>
        </p:spPr>
        <p:txBody>
          <a:bodyPr spcFirstLastPara="1" vert="horz" wrap="square" lIns="121900" tIns="121900" rIns="121900" bIns="121900" rtlCol="0" anchor="t" anchorCtr="0">
            <a:noAutofit/>
          </a:bodyPr>
          <a:lstStyle/>
          <a:p>
            <a:r>
              <a:rPr lang="en"/>
              <a:t>Redesigning Economist Charts </a:t>
            </a:r>
            <a:endParaRPr/>
          </a:p>
          <a:p>
            <a:r>
              <a:rPr lang="en"/>
              <a:t>Group Activity Instructions (for instructor)</a:t>
            </a:r>
            <a:endParaRPr/>
          </a:p>
        </p:txBody>
      </p:sp>
      <p:sp>
        <p:nvSpPr>
          <p:cNvPr id="333" name="Google Shape;333;p55"/>
          <p:cNvSpPr txBox="1">
            <a:spLocks noGrp="1"/>
          </p:cNvSpPr>
          <p:nvPr>
            <p:ph type="body" idx="1"/>
          </p:nvPr>
        </p:nvSpPr>
        <p:spPr>
          <a:xfrm>
            <a:off x="415600" y="1655067"/>
            <a:ext cx="11360800" cy="4555200"/>
          </a:xfrm>
          <a:prstGeom prst="rect">
            <a:avLst/>
          </a:prstGeom>
        </p:spPr>
        <p:txBody>
          <a:bodyPr spcFirstLastPara="1" vert="horz" wrap="square" lIns="121900" tIns="121900" rIns="121900" bIns="121900" rtlCol="0" anchor="t" anchorCtr="0">
            <a:noAutofit/>
          </a:bodyPr>
          <a:lstStyle/>
          <a:p>
            <a:pPr indent="-440256">
              <a:buSzPts val="1600"/>
            </a:pPr>
            <a:r>
              <a:rPr lang="en" sz="2133" dirty="0"/>
              <a:t>Split class into small groups (2-4 people)</a:t>
            </a:r>
            <a:endParaRPr sz="2133" dirty="0"/>
          </a:p>
          <a:p>
            <a:pPr indent="-440256">
              <a:buSzPts val="1600"/>
            </a:pPr>
            <a:r>
              <a:rPr lang="en" sz="2133" dirty="0"/>
              <a:t>Give each group an original chart from </a:t>
            </a:r>
            <a:r>
              <a:rPr lang="en" sz="2133" u="sng" dirty="0">
                <a:solidFill>
                  <a:schemeClr val="accent5"/>
                </a:solidFill>
                <a:hlinkClick r:id="rId3">
                  <a:extLst>
                    <a:ext uri="{A12FA001-AC4F-418D-AE19-62706E023703}">
                      <ahyp:hlinkClr xmlns:ahyp="http://schemas.microsoft.com/office/drawing/2018/hyperlinkcolor" val="tx"/>
                    </a:ext>
                  </a:extLst>
                </a:hlinkClick>
              </a:rPr>
              <a:t>https://medium.economist.com/mistakes-weve-drawn-a-few-8cdd8a42d368</a:t>
            </a:r>
            <a:r>
              <a:rPr lang="en" sz="2133" dirty="0"/>
              <a:t> </a:t>
            </a:r>
            <a:endParaRPr sz="2133" dirty="0"/>
          </a:p>
          <a:p>
            <a:pPr indent="-440256">
              <a:buSzPts val="1600"/>
            </a:pPr>
            <a:r>
              <a:rPr lang="en" sz="2133" dirty="0"/>
              <a:t>Ask each group to answer the following questions about the chart:</a:t>
            </a:r>
            <a:endParaRPr sz="2133" dirty="0"/>
          </a:p>
          <a:p>
            <a:pPr lvl="1" indent="-406390">
              <a:spcBef>
                <a:spcPts val="0"/>
              </a:spcBef>
              <a:buSzPts val="1200"/>
            </a:pPr>
            <a:r>
              <a:rPr lang="en" sz="1600" dirty="0"/>
              <a:t>What message is the chart trying to get across?</a:t>
            </a:r>
            <a:endParaRPr sz="1600" dirty="0"/>
          </a:p>
          <a:p>
            <a:pPr lvl="1" indent="-406390">
              <a:spcBef>
                <a:spcPts val="0"/>
              </a:spcBef>
              <a:buSzPts val="1200"/>
            </a:pPr>
            <a:r>
              <a:rPr lang="en" sz="1600" dirty="0"/>
              <a:t>What is misleading about this chart or preventing this message from getting across?</a:t>
            </a:r>
            <a:endParaRPr sz="1600" dirty="0"/>
          </a:p>
          <a:p>
            <a:pPr lvl="1" indent="-406390">
              <a:spcBef>
                <a:spcPts val="0"/>
              </a:spcBef>
              <a:buSzPts val="1200"/>
            </a:pPr>
            <a:r>
              <a:rPr lang="en" sz="1600" dirty="0"/>
              <a:t>With the above questions in mind, how would you redesign the chart? Sketch out or use your preferred visualization software to redesign the chart.</a:t>
            </a:r>
            <a:endParaRPr sz="1600" dirty="0"/>
          </a:p>
          <a:p>
            <a:pPr indent="-440256">
              <a:buSzPts val="1600"/>
            </a:pPr>
            <a:r>
              <a:rPr lang="en" sz="2133" dirty="0"/>
              <a:t>If possible, pop into each group briefly to make sure they’re not overwhelmed/spiralling</a:t>
            </a:r>
            <a:endParaRPr sz="2133" dirty="0"/>
          </a:p>
          <a:p>
            <a:pPr indent="-440256">
              <a:buSzPts val="1600"/>
            </a:pPr>
            <a:r>
              <a:rPr lang="en" sz="2133" dirty="0"/>
              <a:t>Ask each group to share their redesign and show the better versions from the article.</a:t>
            </a:r>
            <a:endParaRPr sz="2133" dirty="0"/>
          </a:p>
          <a:p>
            <a:pPr lvl="1" indent="-406390">
              <a:spcBef>
                <a:spcPts val="0"/>
              </a:spcBef>
              <a:buSzPts val="1200"/>
            </a:pPr>
            <a:r>
              <a:rPr lang="en" sz="1600" dirty="0"/>
              <a:t>Discuss the misleading and confusing elements and if the group found something different than the article. Great chance to talk about differences in perspectives and the many ways to visualize the same data.</a:t>
            </a:r>
            <a:endParaRPr sz="1600" dirty="0"/>
          </a:p>
          <a:p>
            <a:pPr lvl="1" indent="-406390">
              <a:spcBef>
                <a:spcPts val="0"/>
              </a:spcBef>
              <a:buSzPts val="1200"/>
            </a:pPr>
            <a:r>
              <a:rPr lang="en" sz="1600" dirty="0"/>
              <a:t>If demonstrating a particular software, you could also demonstrate how to adjust scale and colors</a:t>
            </a:r>
            <a:endParaRPr sz="1600" dirty="0"/>
          </a:p>
        </p:txBody>
      </p:sp>
      <p:pic>
        <p:nvPicPr>
          <p:cNvPr id="334" name="Google Shape;334;p55" descr="Icon of a bar chart indicating a slide related to a workshop activity. "/>
          <p:cNvPicPr preferRelativeResize="0"/>
          <p:nvPr/>
        </p:nvPicPr>
        <p:blipFill rotWithShape="1">
          <a:blip r:embed="rId4">
            <a:alphaModFix/>
          </a:blip>
          <a:srcRect b="17979"/>
          <a:stretch/>
        </p:blipFill>
        <p:spPr>
          <a:xfrm>
            <a:off x="11388334" y="-203200"/>
            <a:ext cx="1006865" cy="8258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6"/>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t>What were the solutions from </a:t>
            </a:r>
            <a:endParaRPr/>
          </a:p>
          <a:p>
            <a:r>
              <a:rPr lang="en"/>
              <a:t>The Economist? </a:t>
            </a:r>
            <a:endParaRPr/>
          </a:p>
        </p:txBody>
      </p:sp>
      <p:pic>
        <p:nvPicPr>
          <p:cNvPr id="340" name="Google Shape;340;p56" descr="Icon of a bar chart indicating a slide related to a workshop activity. "/>
          <p:cNvPicPr preferRelativeResize="0"/>
          <p:nvPr/>
        </p:nvPicPr>
        <p:blipFill rotWithShape="1">
          <a:blip r:embed="rId3">
            <a:alphaModFix/>
          </a:blip>
          <a:srcRect b="16520"/>
          <a:stretch/>
        </p:blipFill>
        <p:spPr>
          <a:xfrm>
            <a:off x="11388334" y="-203200"/>
            <a:ext cx="1006865" cy="8405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4" name="Title 3">
            <a:extLst>
              <a:ext uri="{FF2B5EF4-FFF2-40B4-BE49-F238E27FC236}">
                <a16:creationId xmlns:a16="http://schemas.microsoft.com/office/drawing/2014/main" id="{5A94473E-98A7-4719-B7A9-4C704DEC3829}"/>
              </a:ext>
            </a:extLst>
          </p:cNvPr>
          <p:cNvSpPr>
            <a:spLocks noGrp="1"/>
          </p:cNvSpPr>
          <p:nvPr>
            <p:ph type="title"/>
          </p:nvPr>
        </p:nvSpPr>
        <p:spPr>
          <a:xfrm>
            <a:off x="415600" y="672208"/>
            <a:ext cx="11360800" cy="763600"/>
          </a:xfrm>
        </p:spPr>
        <p:txBody>
          <a:bodyPr/>
          <a:lstStyle/>
          <a:p>
            <a:r>
              <a:rPr lang="en-US" dirty="0"/>
              <a:t>Left-click</a:t>
            </a:r>
          </a:p>
        </p:txBody>
      </p:sp>
      <p:pic>
        <p:nvPicPr>
          <p:cNvPr id="347" name="Google Shape;347;p57" descr="Icon of a bar chart indicating a slide related to a workshop activity. "/>
          <p:cNvPicPr preferRelativeResize="0"/>
          <p:nvPr/>
        </p:nvPicPr>
        <p:blipFill rotWithShape="1">
          <a:blip r:embed="rId3">
            <a:alphaModFix/>
          </a:blip>
          <a:srcRect b="20898"/>
          <a:stretch/>
        </p:blipFill>
        <p:spPr>
          <a:xfrm>
            <a:off x="11388334" y="-203200"/>
            <a:ext cx="1006865" cy="796467"/>
          </a:xfrm>
          <a:prstGeom prst="rect">
            <a:avLst/>
          </a:prstGeom>
          <a:noFill/>
          <a:ln>
            <a:noFill/>
          </a:ln>
        </p:spPr>
      </p:pic>
      <p:pic>
        <p:nvPicPr>
          <p:cNvPr id="345" name="Google Shape;345;p57" descr="Number of likes per Facebook post for political parties/candidates. Bar graph with truncated scale and misleading colors is shown improved on right."/>
          <p:cNvPicPr preferRelativeResize="0"/>
          <p:nvPr/>
        </p:nvPicPr>
        <p:blipFill>
          <a:blip r:embed="rId4">
            <a:alphaModFix/>
          </a:blip>
          <a:stretch>
            <a:fillRect/>
          </a:stretch>
        </p:blipFill>
        <p:spPr>
          <a:xfrm>
            <a:off x="687118" y="1372094"/>
            <a:ext cx="10817765" cy="4801033"/>
          </a:xfrm>
          <a:prstGeom prst="rect">
            <a:avLst/>
          </a:prstGeom>
          <a:noFill/>
          <a:ln>
            <a:noFill/>
          </a:ln>
        </p:spPr>
      </p:pic>
      <p:sp>
        <p:nvSpPr>
          <p:cNvPr id="346" name="Google Shape;346;p57"/>
          <p:cNvSpPr txBox="1"/>
          <p:nvPr/>
        </p:nvSpPr>
        <p:spPr>
          <a:xfrm>
            <a:off x="3354867" y="6173127"/>
            <a:ext cx="8150000" cy="410393"/>
          </a:xfrm>
          <a:prstGeom prst="rect">
            <a:avLst/>
          </a:prstGeom>
          <a:noFill/>
          <a:ln>
            <a:noFill/>
          </a:ln>
        </p:spPr>
        <p:txBody>
          <a:bodyPr spcFirstLastPara="1" wrap="square" lIns="121900" tIns="121900" rIns="121900" bIns="121900" anchor="t" anchorCtr="0">
            <a:spAutoFit/>
          </a:bodyPr>
          <a:lstStyle/>
          <a:p>
            <a:pPr algn="r"/>
            <a:r>
              <a:rPr lang="en" sz="1067"/>
              <a:t>https://medium.economist.com/mistakes-weve-drawn-a-few-8cdd8a42d368</a:t>
            </a:r>
            <a:endParaRPr sz="1067"/>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2" name="Title 1">
            <a:extLst>
              <a:ext uri="{FF2B5EF4-FFF2-40B4-BE49-F238E27FC236}">
                <a16:creationId xmlns:a16="http://schemas.microsoft.com/office/drawing/2014/main" id="{73D51331-76E8-4519-A9AF-64E6722B1DD7}"/>
              </a:ext>
            </a:extLst>
          </p:cNvPr>
          <p:cNvSpPr>
            <a:spLocks noGrp="1"/>
          </p:cNvSpPr>
          <p:nvPr>
            <p:ph type="title"/>
          </p:nvPr>
        </p:nvSpPr>
        <p:spPr>
          <a:xfrm>
            <a:off x="415600" y="531793"/>
            <a:ext cx="11360800" cy="763600"/>
          </a:xfrm>
        </p:spPr>
        <p:txBody>
          <a:bodyPr/>
          <a:lstStyle/>
          <a:p>
            <a:r>
              <a:rPr lang="en-US" dirty="0"/>
              <a:t>Fit as a butcher’s dog</a:t>
            </a:r>
          </a:p>
        </p:txBody>
      </p:sp>
      <p:pic>
        <p:nvPicPr>
          <p:cNvPr id="354" name="Google Shape;354;p58" descr="Icon of a bar chart indicating a slide related to a workshop activity. "/>
          <p:cNvPicPr preferRelativeResize="0"/>
          <p:nvPr/>
        </p:nvPicPr>
        <p:blipFill rotWithShape="1">
          <a:blip r:embed="rId3">
            <a:alphaModFix/>
          </a:blip>
          <a:srcRect b="16520"/>
          <a:stretch/>
        </p:blipFill>
        <p:spPr>
          <a:xfrm>
            <a:off x="11388334" y="-203200"/>
            <a:ext cx="1006865" cy="840535"/>
          </a:xfrm>
          <a:prstGeom prst="rect">
            <a:avLst/>
          </a:prstGeom>
          <a:noFill/>
          <a:ln>
            <a:noFill/>
          </a:ln>
        </p:spPr>
      </p:pic>
      <p:pic>
        <p:nvPicPr>
          <p:cNvPr id="352" name="Google Shape;352;p58" descr="Average dog weight and neck size chart with overlapping and difficult to read on left and improved due to better axis on right. "/>
          <p:cNvPicPr preferRelativeResize="0"/>
          <p:nvPr/>
        </p:nvPicPr>
        <p:blipFill>
          <a:blip r:embed="rId4">
            <a:alphaModFix/>
          </a:blip>
          <a:stretch>
            <a:fillRect/>
          </a:stretch>
        </p:blipFill>
        <p:spPr>
          <a:xfrm>
            <a:off x="1205533" y="1256145"/>
            <a:ext cx="9780939" cy="5114033"/>
          </a:xfrm>
          <a:prstGeom prst="rect">
            <a:avLst/>
          </a:prstGeom>
          <a:noFill/>
          <a:ln>
            <a:noFill/>
          </a:ln>
        </p:spPr>
      </p:pic>
      <p:sp>
        <p:nvSpPr>
          <p:cNvPr id="353" name="Google Shape;353;p58"/>
          <p:cNvSpPr txBox="1"/>
          <p:nvPr/>
        </p:nvSpPr>
        <p:spPr>
          <a:xfrm>
            <a:off x="2836467" y="6370177"/>
            <a:ext cx="8150000" cy="410393"/>
          </a:xfrm>
          <a:prstGeom prst="rect">
            <a:avLst/>
          </a:prstGeom>
          <a:noFill/>
          <a:ln>
            <a:noFill/>
          </a:ln>
        </p:spPr>
        <p:txBody>
          <a:bodyPr spcFirstLastPara="1" wrap="square" lIns="121900" tIns="121900" rIns="121900" bIns="121900" anchor="t" anchorCtr="0">
            <a:spAutoFit/>
          </a:bodyPr>
          <a:lstStyle/>
          <a:p>
            <a:pPr algn="r"/>
            <a:r>
              <a:rPr lang="en" sz="1067"/>
              <a:t>https://medium.economist.com/mistakes-weve-drawn-a-few-8cdd8a42d368</a:t>
            </a:r>
            <a:endParaRPr sz="1067"/>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2" name="Title 1">
            <a:extLst>
              <a:ext uri="{FF2B5EF4-FFF2-40B4-BE49-F238E27FC236}">
                <a16:creationId xmlns:a16="http://schemas.microsoft.com/office/drawing/2014/main" id="{80869B4C-FF27-4F9E-9FFB-A906CD54F8C7}"/>
              </a:ext>
            </a:extLst>
          </p:cNvPr>
          <p:cNvSpPr>
            <a:spLocks noGrp="1"/>
          </p:cNvSpPr>
          <p:nvPr>
            <p:ph type="title"/>
          </p:nvPr>
        </p:nvSpPr>
        <p:spPr/>
        <p:txBody>
          <a:bodyPr/>
          <a:lstStyle/>
          <a:p>
            <a:r>
              <a:rPr lang="en-US" dirty="0" err="1"/>
              <a:t>Bremorse</a:t>
            </a:r>
            <a:endParaRPr lang="en-US" dirty="0"/>
          </a:p>
        </p:txBody>
      </p:sp>
      <p:pic>
        <p:nvPicPr>
          <p:cNvPr id="361" name="Google Shape;361;p59" descr="Icon of a bar chart indicating a slide related to a workshop activity."/>
          <p:cNvPicPr preferRelativeResize="0"/>
          <p:nvPr/>
        </p:nvPicPr>
        <p:blipFill rotWithShape="1">
          <a:blip r:embed="rId3">
            <a:alphaModFix/>
          </a:blip>
          <a:srcRect b="17979"/>
          <a:stretch/>
        </p:blipFill>
        <p:spPr>
          <a:xfrm>
            <a:off x="11427664" y="-203200"/>
            <a:ext cx="1006865" cy="825867"/>
          </a:xfrm>
          <a:prstGeom prst="rect">
            <a:avLst/>
          </a:prstGeom>
          <a:noFill/>
          <a:ln>
            <a:noFill/>
          </a:ln>
        </p:spPr>
      </p:pic>
      <p:pic>
        <p:nvPicPr>
          <p:cNvPr id="359" name="Google Shape;359;p59" descr="Two line charts showing responses to question: Do you think Britain was right or wrong to vote to leave the EU? In improved chart, scatter chart and a trend line is used."/>
          <p:cNvPicPr preferRelativeResize="0"/>
          <p:nvPr/>
        </p:nvPicPr>
        <p:blipFill>
          <a:blip r:embed="rId4">
            <a:alphaModFix/>
          </a:blip>
          <a:stretch>
            <a:fillRect/>
          </a:stretch>
        </p:blipFill>
        <p:spPr>
          <a:xfrm>
            <a:off x="1651000" y="1693875"/>
            <a:ext cx="8890000" cy="4648200"/>
          </a:xfrm>
          <a:prstGeom prst="rect">
            <a:avLst/>
          </a:prstGeom>
          <a:noFill/>
          <a:ln>
            <a:noFill/>
          </a:ln>
        </p:spPr>
      </p:pic>
      <p:sp>
        <p:nvSpPr>
          <p:cNvPr id="360" name="Google Shape;360;p59"/>
          <p:cNvSpPr txBox="1"/>
          <p:nvPr/>
        </p:nvSpPr>
        <p:spPr>
          <a:xfrm>
            <a:off x="2391000" y="6342075"/>
            <a:ext cx="8150000" cy="410393"/>
          </a:xfrm>
          <a:prstGeom prst="rect">
            <a:avLst/>
          </a:prstGeom>
          <a:noFill/>
          <a:ln>
            <a:noFill/>
          </a:ln>
        </p:spPr>
        <p:txBody>
          <a:bodyPr spcFirstLastPara="1" wrap="square" lIns="121900" tIns="121900" rIns="121900" bIns="121900" anchor="t" anchorCtr="0">
            <a:spAutoFit/>
          </a:bodyPr>
          <a:lstStyle/>
          <a:p>
            <a:pPr algn="r"/>
            <a:r>
              <a:rPr lang="en" sz="1067"/>
              <a:t>https://medium.economist.com/mistakes-weve-drawn-a-few-8cdd8a42d368</a:t>
            </a:r>
            <a:endParaRPr sz="10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Title 1">
            <a:extLst>
              <a:ext uri="{FF2B5EF4-FFF2-40B4-BE49-F238E27FC236}">
                <a16:creationId xmlns:a16="http://schemas.microsoft.com/office/drawing/2014/main" id="{8C48CD27-E89D-494B-8526-E56DAF60EAD9}"/>
              </a:ext>
            </a:extLst>
          </p:cNvPr>
          <p:cNvSpPr>
            <a:spLocks noGrp="1"/>
          </p:cNvSpPr>
          <p:nvPr>
            <p:ph type="title"/>
          </p:nvPr>
        </p:nvSpPr>
        <p:spPr/>
        <p:txBody>
          <a:bodyPr/>
          <a:lstStyle/>
          <a:p>
            <a:r>
              <a:rPr lang="en-US" dirty="0"/>
              <a:t>Free markets and free workers</a:t>
            </a:r>
          </a:p>
        </p:txBody>
      </p:sp>
      <p:pic>
        <p:nvPicPr>
          <p:cNvPr id="368" name="Google Shape;368;p60" descr="Icon of a bar chart indicating a slide related to a workshop activity. "/>
          <p:cNvPicPr preferRelativeResize="0"/>
          <p:nvPr/>
        </p:nvPicPr>
        <p:blipFill rotWithShape="1">
          <a:blip r:embed="rId3">
            <a:alphaModFix/>
          </a:blip>
          <a:srcRect b="16520"/>
          <a:stretch/>
        </p:blipFill>
        <p:spPr>
          <a:xfrm>
            <a:off x="11388334" y="-203200"/>
            <a:ext cx="1006865" cy="840535"/>
          </a:xfrm>
          <a:prstGeom prst="rect">
            <a:avLst/>
          </a:prstGeom>
          <a:noFill/>
          <a:ln>
            <a:noFill/>
          </a:ln>
        </p:spPr>
      </p:pic>
      <p:pic>
        <p:nvPicPr>
          <p:cNvPr id="366" name="Google Shape;366;p60" descr="Two charts depicting US manufacturing and trade deficit with China. First chart is difficult to read because of overlapping lines. Improved chart separates concepts.  "/>
          <p:cNvPicPr preferRelativeResize="0"/>
          <p:nvPr/>
        </p:nvPicPr>
        <p:blipFill>
          <a:blip r:embed="rId4">
            <a:alphaModFix/>
          </a:blip>
          <a:stretch>
            <a:fillRect/>
          </a:stretch>
        </p:blipFill>
        <p:spPr>
          <a:xfrm>
            <a:off x="1651000" y="1612599"/>
            <a:ext cx="8890000" cy="4648200"/>
          </a:xfrm>
          <a:prstGeom prst="rect">
            <a:avLst/>
          </a:prstGeom>
          <a:noFill/>
          <a:ln>
            <a:noFill/>
          </a:ln>
        </p:spPr>
      </p:pic>
      <p:sp>
        <p:nvSpPr>
          <p:cNvPr id="367" name="Google Shape;367;p60"/>
          <p:cNvSpPr txBox="1"/>
          <p:nvPr/>
        </p:nvSpPr>
        <p:spPr>
          <a:xfrm>
            <a:off x="2391000" y="6231232"/>
            <a:ext cx="8150000" cy="410393"/>
          </a:xfrm>
          <a:prstGeom prst="rect">
            <a:avLst/>
          </a:prstGeom>
          <a:noFill/>
          <a:ln>
            <a:noFill/>
          </a:ln>
        </p:spPr>
        <p:txBody>
          <a:bodyPr spcFirstLastPara="1" wrap="square" lIns="121900" tIns="121900" rIns="121900" bIns="121900" anchor="t" anchorCtr="0">
            <a:spAutoFit/>
          </a:bodyPr>
          <a:lstStyle/>
          <a:p>
            <a:pPr algn="r"/>
            <a:r>
              <a:rPr lang="en" sz="1067"/>
              <a:t>https://medium.economist.com/mistakes-weve-drawn-a-few-8cdd8a42d368</a:t>
            </a:r>
            <a:endParaRPr sz="1067"/>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4" name="Title 3">
            <a:extLst>
              <a:ext uri="{FF2B5EF4-FFF2-40B4-BE49-F238E27FC236}">
                <a16:creationId xmlns:a16="http://schemas.microsoft.com/office/drawing/2014/main" id="{E8B586A8-0574-48F7-92DC-9E2EA95D09F8}"/>
              </a:ext>
            </a:extLst>
          </p:cNvPr>
          <p:cNvSpPr>
            <a:spLocks noGrp="1"/>
          </p:cNvSpPr>
          <p:nvPr>
            <p:ph type="title"/>
          </p:nvPr>
        </p:nvSpPr>
        <p:spPr/>
        <p:txBody>
          <a:bodyPr/>
          <a:lstStyle/>
          <a:p>
            <a:r>
              <a:rPr lang="en-US" dirty="0"/>
              <a:t>Brazil’s golden oldie blowout</a:t>
            </a:r>
          </a:p>
        </p:txBody>
      </p:sp>
      <p:pic>
        <p:nvPicPr>
          <p:cNvPr id="375" name="Google Shape;375;p61" descr="Icon of a bar chart indicating a slide related to a workshop activity. "/>
          <p:cNvPicPr preferRelativeResize="0"/>
          <p:nvPr/>
        </p:nvPicPr>
        <p:blipFill rotWithShape="1">
          <a:blip r:embed="rId3">
            <a:alphaModFix/>
          </a:blip>
          <a:srcRect b="15533"/>
          <a:stretch/>
        </p:blipFill>
        <p:spPr>
          <a:xfrm>
            <a:off x="11388334" y="-203200"/>
            <a:ext cx="1006865" cy="850432"/>
          </a:xfrm>
          <a:prstGeom prst="rect">
            <a:avLst/>
          </a:prstGeom>
          <a:noFill/>
          <a:ln>
            <a:noFill/>
          </a:ln>
        </p:spPr>
      </p:pic>
      <p:pic>
        <p:nvPicPr>
          <p:cNvPr id="373" name="Google Shape;373;p61" descr="Two scatter charts of government spending on pension benefits as a percentage of GDP, emphasis on Brazil. Left chart difficult to read, right chart highlights specific points. "/>
          <p:cNvPicPr preferRelativeResize="0"/>
          <p:nvPr/>
        </p:nvPicPr>
        <p:blipFill>
          <a:blip r:embed="rId4">
            <a:alphaModFix/>
          </a:blip>
          <a:stretch>
            <a:fillRect/>
          </a:stretch>
        </p:blipFill>
        <p:spPr>
          <a:xfrm>
            <a:off x="1651000" y="1423083"/>
            <a:ext cx="8890000" cy="4864100"/>
          </a:xfrm>
          <a:prstGeom prst="rect">
            <a:avLst/>
          </a:prstGeom>
          <a:noFill/>
          <a:ln>
            <a:noFill/>
          </a:ln>
        </p:spPr>
      </p:pic>
      <p:sp>
        <p:nvSpPr>
          <p:cNvPr id="374" name="Google Shape;374;p61"/>
          <p:cNvSpPr txBox="1"/>
          <p:nvPr/>
        </p:nvSpPr>
        <p:spPr>
          <a:xfrm>
            <a:off x="2391000" y="6287183"/>
            <a:ext cx="8150000" cy="410393"/>
          </a:xfrm>
          <a:prstGeom prst="rect">
            <a:avLst/>
          </a:prstGeom>
          <a:noFill/>
          <a:ln>
            <a:noFill/>
          </a:ln>
        </p:spPr>
        <p:txBody>
          <a:bodyPr spcFirstLastPara="1" wrap="square" lIns="121900" tIns="121900" rIns="121900" bIns="121900" anchor="t" anchorCtr="0">
            <a:spAutoFit/>
          </a:bodyPr>
          <a:lstStyle/>
          <a:p>
            <a:pPr algn="r"/>
            <a:r>
              <a:rPr lang="en" sz="1067"/>
              <a:t>https://medium.economist.com/mistakes-weve-drawn-a-few-8cdd8a42d368</a:t>
            </a:r>
            <a:endParaRPr sz="1067"/>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2CC436FA76AE4693E830F6EBCE667E" ma:contentTypeVersion="13" ma:contentTypeDescription="Create a new document." ma:contentTypeScope="" ma:versionID="5d476d68a5941ad943b582754781e501">
  <xsd:schema xmlns:xsd="http://www.w3.org/2001/XMLSchema" xmlns:xs="http://www.w3.org/2001/XMLSchema" xmlns:p="http://schemas.microsoft.com/office/2006/metadata/properties" xmlns:ns3="811eeda2-0136-4443-ae2e-65ff4050e54f" xmlns:ns4="6e723b10-8bff-4196-a07c-6239afb9cc86" targetNamespace="http://schemas.microsoft.com/office/2006/metadata/properties" ma:root="true" ma:fieldsID="d61f8ce7f4f8f4cc2438cc7e9d31116c" ns3:_="" ns4:_="">
    <xsd:import namespace="811eeda2-0136-4443-ae2e-65ff4050e54f"/>
    <xsd:import namespace="6e723b10-8bff-4196-a07c-6239afb9cc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1eeda2-0136-4443-ae2e-65ff4050e5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723b10-8bff-4196-a07c-6239afb9cc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DC2F21-435C-4041-B6E1-41F2DE4B6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1eeda2-0136-4443-ae2e-65ff4050e54f"/>
    <ds:schemaRef ds:uri="6e723b10-8bff-4196-a07c-6239afb9cc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799A51-AE0F-4981-B66B-23629C81DF83}">
  <ds:schemaRefs>
    <ds:schemaRef ds:uri="http://schemas.microsoft.com/sharepoint/v3/contenttype/forms"/>
  </ds:schemaRefs>
</ds:datastoreItem>
</file>

<file path=customXml/itemProps3.xml><?xml version="1.0" encoding="utf-8"?>
<ds:datastoreItem xmlns:ds="http://schemas.openxmlformats.org/officeDocument/2006/customXml" ds:itemID="{E33A38D9-A695-490E-BBEE-AF81026A5994}">
  <ds:schemaRefs>
    <ds:schemaRef ds:uri="http://purl.org/dc/elements/1.1/"/>
    <ds:schemaRef ds:uri="6e723b10-8bff-4196-a07c-6239afb9cc86"/>
    <ds:schemaRef ds:uri="http://schemas.microsoft.com/office/2006/documentManagement/types"/>
    <ds:schemaRef ds:uri="http://purl.org/dc/terms/"/>
    <ds:schemaRef ds:uri="http://schemas.microsoft.com/office/infopath/2007/PartnerControls"/>
    <ds:schemaRef ds:uri="811eeda2-0136-4443-ae2e-65ff4050e54f"/>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TotalTime>
  <Words>1178</Words>
  <Application>Microsoft Office PowerPoint</Application>
  <PresentationFormat>Widescreen</PresentationFormat>
  <Paragraphs>85</Paragraphs>
  <Slides>11</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Redesigning Economist Charts Activity</vt:lpstr>
      <vt:lpstr>Redesigning Economist Charts  Group Activity Instructions </vt:lpstr>
      <vt:lpstr>Redesigning Economist Charts  Group Activity Instructions (for instructor)</vt:lpstr>
      <vt:lpstr>What were the solutions from  The Economist? </vt:lpstr>
      <vt:lpstr>Left-click</vt:lpstr>
      <vt:lpstr>Fit as a butcher’s dog</vt:lpstr>
      <vt:lpstr>Bremorse</vt:lpstr>
      <vt:lpstr>Free markets and free workers</vt:lpstr>
      <vt:lpstr>Brazil’s golden oldie blowout</vt:lpstr>
      <vt:lpstr>Germany compared to Greece, Netherlands, and Spain in the article</vt:lpstr>
      <vt:lpstr>Icon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Redesigning Economist Charts Activity</dc:title>
  <dc:creator>Grynoch, Tess</dc:creator>
  <cp:lastModifiedBy>Grynoch, Tess</cp:lastModifiedBy>
  <cp:revision>1</cp:revision>
  <dcterms:created xsi:type="dcterms:W3CDTF">2021-08-09T15:22:06Z</dcterms:created>
  <dcterms:modified xsi:type="dcterms:W3CDTF">2021-08-09T15:25:49Z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0x010100EC2CC436FA76AE4693E830F6EBCE667E</vt:lpwstr>
  </property>
</Properties>
</file>