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78" r:id="rId5"/>
    <p:sldId id="279" r:id="rId6"/>
    <p:sldId id="280" r:id="rId7"/>
    <p:sldId id="281" r:id="rId8"/>
    <p:sldId id="282" r:id="rId9"/>
    <p:sldId id="283"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D6F0EE-2495-4208-81ED-C3C25094552D}" v="1" dt="2021-08-09T15:16:11.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93" autoAdjust="0"/>
  </p:normalViewPr>
  <p:slideViewPr>
    <p:cSldViewPr snapToGrid="0">
      <p:cViewPr varScale="1">
        <p:scale>
          <a:sx n="73" d="100"/>
          <a:sy n="73" d="100"/>
        </p:scale>
        <p:origin x="10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ynoch, Tess" userId="fc38c2a7-1849-4761-8358-cad21c770e80" providerId="ADAL" clId="{32D6F0EE-2495-4208-81ED-C3C25094552D}"/>
    <pc:docChg chg="addSld modSld">
      <pc:chgData name="Grynoch, Tess" userId="fc38c2a7-1849-4761-8358-cad21c770e80" providerId="ADAL" clId="{32D6F0EE-2495-4208-81ED-C3C25094552D}" dt="2021-08-09T15:16:19.868" v="4" actId="20577"/>
      <pc:docMkLst>
        <pc:docMk/>
      </pc:docMkLst>
      <pc:sldChg chg="modSp">
        <pc:chgData name="Grynoch, Tess" userId="fc38c2a7-1849-4761-8358-cad21c770e80" providerId="ADAL" clId="{32D6F0EE-2495-4208-81ED-C3C25094552D}" dt="2021-08-09T15:16:03.381" v="0" actId="1076"/>
        <pc:sldMkLst>
          <pc:docMk/>
          <pc:sldMk cId="0" sldId="279"/>
        </pc:sldMkLst>
        <pc:spChg chg="mod">
          <ac:chgData name="Grynoch, Tess" userId="fc38c2a7-1849-4761-8358-cad21c770e80" providerId="ADAL" clId="{32D6F0EE-2495-4208-81ED-C3C25094552D}" dt="2021-08-09T15:16:03.381" v="0" actId="1076"/>
          <ac:spMkLst>
            <pc:docMk/>
            <pc:sldMk cId="0" sldId="279"/>
            <ac:spMk id="278" creationId="{00000000-0000-0000-0000-000000000000}"/>
          </ac:spMkLst>
        </pc:spChg>
      </pc:sldChg>
      <pc:sldChg chg="modSp add">
        <pc:chgData name="Grynoch, Tess" userId="fc38c2a7-1849-4761-8358-cad21c770e80" providerId="ADAL" clId="{32D6F0EE-2495-4208-81ED-C3C25094552D}" dt="2021-08-09T15:16:19.868" v="4" actId="20577"/>
        <pc:sldMkLst>
          <pc:docMk/>
          <pc:sldMk cId="0" sldId="296"/>
        </pc:sldMkLst>
        <pc:spChg chg="mod">
          <ac:chgData name="Grynoch, Tess" userId="fc38c2a7-1849-4761-8358-cad21c770e80" providerId="ADAL" clId="{32D6F0EE-2495-4208-81ED-C3C25094552D}" dt="2021-08-09T15:16:15.109" v="2" actId="6549"/>
          <ac:spMkLst>
            <pc:docMk/>
            <pc:sldMk cId="0" sldId="296"/>
            <ac:spMk id="401" creationId="{00000000-0000-0000-0000-000000000000}"/>
          </ac:spMkLst>
        </pc:spChg>
        <pc:spChg chg="mod">
          <ac:chgData name="Grynoch, Tess" userId="fc38c2a7-1849-4761-8358-cad21c770e80" providerId="ADAL" clId="{32D6F0EE-2495-4208-81ED-C3C25094552D}" dt="2021-08-09T15:16:19.868" v="4" actId="20577"/>
          <ac:spMkLst>
            <pc:docMk/>
            <pc:sldMk cId="0" sldId="296"/>
            <ac:spMk id="40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3BDA5-0B6C-47CB-8CDA-434F47E144AD}" type="datetimeFigureOut">
              <a:rPr lang="en-US" smtClean="0"/>
              <a:t>8/9/2021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4FD07-5880-4232-AF49-B6467B214C34}" type="slidenum">
              <a:rPr lang="en-US" smtClean="0"/>
              <a:t>‹#›</a:t>
            </a:fld>
            <a:endParaRPr lang="en-US"/>
          </a:p>
        </p:txBody>
      </p:sp>
    </p:spTree>
    <p:extLst>
      <p:ext uri="{BB962C8B-B14F-4D97-AF65-F5344CB8AC3E}">
        <p14:creationId xmlns:p14="http://schemas.microsoft.com/office/powerpoint/2010/main" val="2593102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uides.lib.berkeley.edu/USCensus/AC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ppinginjustice.org/unprivileging-the-map-a-community-collaboration-in-understanding-economic-securit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8c1cef00d8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8c1cef00d8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Icon: demographic by Nithinan Tatah from the Noun Project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d39ab69ce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d39ab69ce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there are students who are not familiar with Census or American Community Survey data, a brief overview can be included.</a:t>
            </a:r>
            <a:endParaRPr/>
          </a:p>
          <a:p>
            <a:pPr marL="0" lvl="0" indent="0" algn="l" rtl="0">
              <a:spcBef>
                <a:spcPts val="0"/>
              </a:spcBef>
              <a:spcAft>
                <a:spcPts val="0"/>
              </a:spcAft>
              <a:buNone/>
            </a:pPr>
            <a:endParaRPr/>
          </a:p>
          <a:p>
            <a:pPr marL="0" lvl="0" indent="0" algn="l" rtl="0">
              <a:spcBef>
                <a:spcPts val="0"/>
              </a:spcBef>
              <a:spcAft>
                <a:spcPts val="0"/>
              </a:spcAft>
              <a:buNone/>
            </a:pPr>
            <a:r>
              <a:rPr lang="en"/>
              <a:t>Here is a good brief guide: </a:t>
            </a:r>
            <a:r>
              <a:rPr lang="en" u="sng">
                <a:solidFill>
                  <a:schemeClr val="hlink"/>
                </a:solidFill>
                <a:hlinkClick r:id="rId3"/>
              </a:rPr>
              <a:t>https://guides.lib.berkeley.edu/USCensus/ACS</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c548f286dc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c548f286d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Instructor “solutions” for discussion after each group has shared their responses to their assigned questions:</a:t>
            </a:r>
            <a:endParaRPr/>
          </a:p>
          <a:p>
            <a:pPr marL="914400" lvl="1" indent="-298450" algn="l" rtl="0">
              <a:spcBef>
                <a:spcPts val="0"/>
              </a:spcBef>
              <a:spcAft>
                <a:spcPts val="0"/>
              </a:spcAft>
              <a:buSzPts val="1100"/>
              <a:buChar char="○"/>
            </a:pPr>
            <a:r>
              <a:rPr lang="en"/>
              <a:t>Generally, the distribution across counties seems similar for men and women, with women experiencing higher levels of poverty overall and in some specific counties</a:t>
            </a:r>
            <a:endParaRPr/>
          </a:p>
          <a:p>
            <a:pPr marL="914400" lvl="1" indent="-298450" algn="l" rtl="0">
              <a:spcBef>
                <a:spcPts val="0"/>
              </a:spcBef>
              <a:spcAft>
                <a:spcPts val="0"/>
              </a:spcAft>
              <a:buSzPts val="1100"/>
              <a:buChar char="○"/>
            </a:pPr>
            <a:r>
              <a:rPr lang="en"/>
              <a:t>The maps and note are missing specifics about the source of the data. Is it decennial Census? American Community Survey? From what year? Also missing north arrow, scale bar, label identifying the state as Mississippi.</a:t>
            </a:r>
            <a:endParaRPr/>
          </a:p>
          <a:p>
            <a:pPr marL="914400" lvl="1" indent="-298450" algn="l" rtl="0">
              <a:spcBef>
                <a:spcPts val="0"/>
              </a:spcBef>
              <a:spcAft>
                <a:spcPts val="0"/>
              </a:spcAft>
              <a:buSzPts val="1100"/>
              <a:buChar char="○"/>
            </a:pPr>
            <a:r>
              <a:rPr lang="en"/>
              <a:t>For context, we might need to know the general population density for each county. </a:t>
            </a:r>
            <a:endParaRPr/>
          </a:p>
          <a:p>
            <a:pPr marL="914400" lvl="1" indent="-298450" algn="l" rtl="0">
              <a:spcBef>
                <a:spcPts val="0"/>
              </a:spcBef>
              <a:spcAft>
                <a:spcPts val="0"/>
              </a:spcAft>
              <a:buSzPts val="1100"/>
              <a:buChar char="○"/>
            </a:pPr>
            <a:r>
              <a:rPr lang="en"/>
              <a:t>Advanced: the data classification method used results in different scales for each map, making it more difficult - or not possible - to make direct comparisons across groups</a:t>
            </a:r>
            <a:endParaRPr/>
          </a:p>
          <a:p>
            <a:pPr marL="91440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d39ab69ce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d39ab69ce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Sources: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Crenshaw, Kimberlé. 1989. "Demarginalizing the Intersection of Race and Sex: A Black Feminist Critique of Antidiscrimination Doctrine, Feminist Theory and Antiracist Politics." </a:t>
            </a:r>
            <a:r>
              <a:rPr lang="en" sz="1200" i="1">
                <a:solidFill>
                  <a:schemeClr val="dk1"/>
                </a:solidFill>
                <a:latin typeface="Times New Roman"/>
                <a:ea typeface="Times New Roman"/>
                <a:cs typeface="Times New Roman"/>
                <a:sym typeface="Times New Roman"/>
              </a:rPr>
              <a:t>University of Chicago Legal Forum</a:t>
            </a:r>
            <a:r>
              <a:rPr lang="en" sz="1200">
                <a:solidFill>
                  <a:schemeClr val="dk1"/>
                </a:solidFill>
                <a:latin typeface="Times New Roman"/>
                <a:ea typeface="Times New Roman"/>
                <a:cs typeface="Times New Roman"/>
                <a:sym typeface="Times New Roman"/>
              </a:rPr>
              <a:t> 1989, Article 8:139-167.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Koli, F., Nadasen, P. and Rod, A.B. “(Un)Privileging the Map: A Community Collaboration in Understanding Economic Security”, proceedings of the MAPPING (IN)JUSTICE SYMPOSIUM: Digital Theory + Praxis For Critical Scholarship, Fordham University, New York, New York, USA. (2019). Available at:</a:t>
            </a:r>
            <a:r>
              <a:rPr lang="en" sz="12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a:t>
            </a:r>
            <a:r>
              <a:rPr lang="en" sz="1200" u="sng">
                <a:solidFill>
                  <a:schemeClr val="hlink"/>
                </a:solidFill>
                <a:latin typeface="Times New Roman"/>
                <a:ea typeface="Times New Roman"/>
                <a:cs typeface="Times New Roman"/>
                <a:sym typeface="Times New Roman"/>
                <a:hlinkClick r:id="rId3"/>
              </a:rPr>
              <a:t>https://mappinginjustice.org/unprivileging-the-map-a-community-collaboration-in-understanding-economic-security/</a:t>
            </a:r>
            <a:endParaRPr sz="1200" u="sng">
              <a:solidFill>
                <a:schemeClr val="hlink"/>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39ab69ce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d39ab69ce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Bonus: ask which step of the data visualization process relates to each assumption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d39ab69ce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d39ab69ce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Discussion questions:</a:t>
            </a:r>
            <a:endParaRPr/>
          </a:p>
          <a:p>
            <a:pPr marL="914400" lvl="1" indent="-298450" algn="l" rtl="0">
              <a:spcBef>
                <a:spcPts val="0"/>
              </a:spcBef>
              <a:spcAft>
                <a:spcPts val="0"/>
              </a:spcAft>
              <a:buSzPts val="1100"/>
              <a:buChar char="○"/>
            </a:pPr>
            <a:r>
              <a:rPr lang="en"/>
              <a:t>Now looking at poverty stratified by both race and gender, what do the visualizations reveal? </a:t>
            </a:r>
            <a:endParaRPr/>
          </a:p>
          <a:p>
            <a:pPr marL="914400" lvl="1" indent="-298450" algn="l" rtl="0">
              <a:spcBef>
                <a:spcPts val="0"/>
              </a:spcBef>
              <a:spcAft>
                <a:spcPts val="0"/>
              </a:spcAft>
              <a:buSzPts val="1100"/>
              <a:buChar char="○"/>
            </a:pPr>
            <a:r>
              <a:rPr lang="en"/>
              <a:t>Which group is most affected by poverty across Mississippi?</a:t>
            </a:r>
            <a:endParaRPr/>
          </a:p>
          <a:p>
            <a:pPr marL="457200" lvl="0" indent="-298450" algn="l" rtl="0">
              <a:spcBef>
                <a:spcPts val="0"/>
              </a:spcBef>
              <a:spcAft>
                <a:spcPts val="0"/>
              </a:spcAft>
              <a:buSzPts val="1100"/>
              <a:buChar char="●"/>
            </a:pPr>
            <a:r>
              <a:rPr lang="en"/>
              <a:t>Instructor notes:</a:t>
            </a:r>
            <a:endParaRPr/>
          </a:p>
          <a:p>
            <a:pPr marL="914400" lvl="1" indent="-298450" algn="l" rtl="0">
              <a:spcBef>
                <a:spcPts val="0"/>
              </a:spcBef>
              <a:spcAft>
                <a:spcPts val="0"/>
              </a:spcAft>
              <a:buSzPts val="1100"/>
              <a:buChar char="○"/>
            </a:pPr>
            <a:r>
              <a:rPr lang="en"/>
              <a:t>Taking an intersectional approach looking at poverty by both race and gender </a:t>
            </a:r>
            <a:r>
              <a:rPr lang="en">
                <a:solidFill>
                  <a:schemeClr val="dk1"/>
                </a:solidFill>
              </a:rPr>
              <a:t>reveals that Black women are most affected by poverty across Mississippi. It highlights the limitations of exploring gender absent race. Black men face higher rates of poverty than white women, but this would be rendered invisible if aggregated with data on white men</a:t>
            </a:r>
            <a:endParaRPr>
              <a:solidFill>
                <a:schemeClr val="dk1"/>
              </a:solidFill>
            </a:endParaRPr>
          </a:p>
          <a:p>
            <a:pPr marL="914400" lvl="1" indent="-298450" algn="l" rtl="0">
              <a:lnSpc>
                <a:spcPct val="115000"/>
              </a:lnSpc>
              <a:spcBef>
                <a:spcPts val="0"/>
              </a:spcBef>
              <a:spcAft>
                <a:spcPts val="0"/>
              </a:spcAft>
              <a:buSzPts val="1100"/>
              <a:buChar char="○"/>
            </a:pPr>
            <a:r>
              <a:rPr lang="en">
                <a:solidFill>
                  <a:schemeClr val="dk1"/>
                </a:solidFill>
              </a:rPr>
              <a:t>The power granted to maps and data, which in many cases can and has led to the reinforcement of oppressive structures, is also the reason why they have the potential to be used to bring attention to those oppressive structures.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e498320034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e498320034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9190-5E9B-401F-B707-4EBCE4B9C1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00DEE3-BAB6-4204-B52C-DB40D4A6DC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551123-2978-4938-B50C-162929EEFC7F}"/>
              </a:ext>
            </a:extLst>
          </p:cNvPr>
          <p:cNvSpPr>
            <a:spLocks noGrp="1"/>
          </p:cNvSpPr>
          <p:nvPr>
            <p:ph type="dt" sz="half" idx="10"/>
          </p:nvPr>
        </p:nvSpPr>
        <p:spPr/>
        <p:txBody>
          <a:bodyPr/>
          <a:lstStyle/>
          <a:p>
            <a:fld id="{750983E5-3E6F-4DC3-B6DF-D010CB207AAA}" type="datetimeFigureOut">
              <a:rPr lang="en-US" smtClean="0"/>
              <a:t>8/9/2021</a:t>
            </a:fld>
            <a:endParaRPr lang="en-US"/>
          </a:p>
        </p:txBody>
      </p:sp>
      <p:sp>
        <p:nvSpPr>
          <p:cNvPr id="5" name="Footer Placeholder 4">
            <a:extLst>
              <a:ext uri="{FF2B5EF4-FFF2-40B4-BE49-F238E27FC236}">
                <a16:creationId xmlns:a16="http://schemas.microsoft.com/office/drawing/2014/main" id="{EF7F097E-AC75-406A-B528-38C15BCB0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ACA890-137C-45B5-A8A2-46B833BB6995}"/>
              </a:ext>
            </a:extLst>
          </p:cNvPr>
          <p:cNvSpPr>
            <a:spLocks noGrp="1"/>
          </p:cNvSpPr>
          <p:nvPr>
            <p:ph type="sldNum" sz="quarter" idx="12"/>
          </p:nvPr>
        </p:nvSpPr>
        <p:spPr/>
        <p:txBody>
          <a:bodyPr/>
          <a:lstStyle/>
          <a:p>
            <a:fld id="{E1AC6148-E62A-4E29-BF6E-7158B647C690}" type="slidenum">
              <a:rPr lang="en-US" smtClean="0"/>
              <a:t>‹#›</a:t>
            </a:fld>
            <a:endParaRPr lang="en-US"/>
          </a:p>
        </p:txBody>
      </p:sp>
    </p:spTree>
    <p:extLst>
      <p:ext uri="{BB962C8B-B14F-4D97-AF65-F5344CB8AC3E}">
        <p14:creationId xmlns:p14="http://schemas.microsoft.com/office/powerpoint/2010/main" val="2973451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43AD-E9DE-413B-984E-950B38C6D3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B14069-650C-4B31-8ACD-1C0434AC7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8F654-5A28-4639-83F0-26B01166DD89}"/>
              </a:ext>
            </a:extLst>
          </p:cNvPr>
          <p:cNvSpPr>
            <a:spLocks noGrp="1"/>
          </p:cNvSpPr>
          <p:nvPr>
            <p:ph type="dt" sz="half" idx="10"/>
          </p:nvPr>
        </p:nvSpPr>
        <p:spPr/>
        <p:txBody>
          <a:bodyPr/>
          <a:lstStyle/>
          <a:p>
            <a:fld id="{750983E5-3E6F-4DC3-B6DF-D010CB207AAA}" type="datetimeFigureOut">
              <a:rPr lang="en-US" smtClean="0"/>
              <a:t>8/9/2021</a:t>
            </a:fld>
            <a:endParaRPr lang="en-US"/>
          </a:p>
        </p:txBody>
      </p:sp>
      <p:sp>
        <p:nvSpPr>
          <p:cNvPr id="5" name="Footer Placeholder 4">
            <a:extLst>
              <a:ext uri="{FF2B5EF4-FFF2-40B4-BE49-F238E27FC236}">
                <a16:creationId xmlns:a16="http://schemas.microsoft.com/office/drawing/2014/main" id="{34079E62-94F1-456C-A1B8-494312F74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17C6B-6037-44DB-BB6F-56C4A8C0BCD6}"/>
              </a:ext>
            </a:extLst>
          </p:cNvPr>
          <p:cNvSpPr>
            <a:spLocks noGrp="1"/>
          </p:cNvSpPr>
          <p:nvPr>
            <p:ph type="sldNum" sz="quarter" idx="12"/>
          </p:nvPr>
        </p:nvSpPr>
        <p:spPr/>
        <p:txBody>
          <a:bodyPr/>
          <a:lstStyle/>
          <a:p>
            <a:fld id="{E1AC6148-E62A-4E29-BF6E-7158B647C690}" type="slidenum">
              <a:rPr lang="en-US" smtClean="0"/>
              <a:t>‹#›</a:t>
            </a:fld>
            <a:endParaRPr lang="en-US"/>
          </a:p>
        </p:txBody>
      </p:sp>
    </p:spTree>
    <p:extLst>
      <p:ext uri="{BB962C8B-B14F-4D97-AF65-F5344CB8AC3E}">
        <p14:creationId xmlns:p14="http://schemas.microsoft.com/office/powerpoint/2010/main" val="4116124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8947DF-913C-44F6-9785-6D1961B10D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028DE6-DA9D-49DC-B40B-7A8262235A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9B11D-E8C5-4BDC-8C5B-DAE6D0989B3A}"/>
              </a:ext>
            </a:extLst>
          </p:cNvPr>
          <p:cNvSpPr>
            <a:spLocks noGrp="1"/>
          </p:cNvSpPr>
          <p:nvPr>
            <p:ph type="dt" sz="half" idx="10"/>
          </p:nvPr>
        </p:nvSpPr>
        <p:spPr/>
        <p:txBody>
          <a:bodyPr/>
          <a:lstStyle/>
          <a:p>
            <a:fld id="{750983E5-3E6F-4DC3-B6DF-D010CB207AAA}" type="datetimeFigureOut">
              <a:rPr lang="en-US" smtClean="0"/>
              <a:t>8/9/2021</a:t>
            </a:fld>
            <a:endParaRPr lang="en-US"/>
          </a:p>
        </p:txBody>
      </p:sp>
      <p:sp>
        <p:nvSpPr>
          <p:cNvPr id="5" name="Footer Placeholder 4">
            <a:extLst>
              <a:ext uri="{FF2B5EF4-FFF2-40B4-BE49-F238E27FC236}">
                <a16:creationId xmlns:a16="http://schemas.microsoft.com/office/drawing/2014/main" id="{84705FA8-BD9F-4992-A817-37E7966D3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1B000-9D5F-4C05-A206-416F74A7C19B}"/>
              </a:ext>
            </a:extLst>
          </p:cNvPr>
          <p:cNvSpPr>
            <a:spLocks noGrp="1"/>
          </p:cNvSpPr>
          <p:nvPr>
            <p:ph type="sldNum" sz="quarter" idx="12"/>
          </p:nvPr>
        </p:nvSpPr>
        <p:spPr/>
        <p:txBody>
          <a:bodyPr/>
          <a:lstStyle/>
          <a:p>
            <a:fld id="{E1AC6148-E62A-4E29-BF6E-7158B647C690}" type="slidenum">
              <a:rPr lang="en-US" smtClean="0"/>
              <a:t>‹#›</a:t>
            </a:fld>
            <a:endParaRPr lang="en-US"/>
          </a:p>
        </p:txBody>
      </p:sp>
    </p:spTree>
    <p:extLst>
      <p:ext uri="{BB962C8B-B14F-4D97-AF65-F5344CB8AC3E}">
        <p14:creationId xmlns:p14="http://schemas.microsoft.com/office/powerpoint/2010/main" val="2552723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38567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42294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8668-7AB1-4F85-A83E-18E02E0742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B46A58-6E4C-48BA-8A11-F7A1B64CB7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80479-D401-4339-A096-DB89DC56B003}"/>
              </a:ext>
            </a:extLst>
          </p:cNvPr>
          <p:cNvSpPr>
            <a:spLocks noGrp="1"/>
          </p:cNvSpPr>
          <p:nvPr>
            <p:ph type="dt" sz="half" idx="10"/>
          </p:nvPr>
        </p:nvSpPr>
        <p:spPr/>
        <p:txBody>
          <a:bodyPr/>
          <a:lstStyle/>
          <a:p>
            <a:fld id="{750983E5-3E6F-4DC3-B6DF-D010CB207AAA}" type="datetimeFigureOut">
              <a:rPr lang="en-US" smtClean="0"/>
              <a:t>8/9/2021</a:t>
            </a:fld>
            <a:endParaRPr lang="en-US"/>
          </a:p>
        </p:txBody>
      </p:sp>
      <p:sp>
        <p:nvSpPr>
          <p:cNvPr id="5" name="Footer Placeholder 4">
            <a:extLst>
              <a:ext uri="{FF2B5EF4-FFF2-40B4-BE49-F238E27FC236}">
                <a16:creationId xmlns:a16="http://schemas.microsoft.com/office/drawing/2014/main" id="{6F100EC3-3DC4-4525-922D-4D9417C053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71DC7-F958-481E-A387-5F3CD1695965}"/>
              </a:ext>
            </a:extLst>
          </p:cNvPr>
          <p:cNvSpPr>
            <a:spLocks noGrp="1"/>
          </p:cNvSpPr>
          <p:nvPr>
            <p:ph type="sldNum" sz="quarter" idx="12"/>
          </p:nvPr>
        </p:nvSpPr>
        <p:spPr/>
        <p:txBody>
          <a:bodyPr/>
          <a:lstStyle/>
          <a:p>
            <a:fld id="{E1AC6148-E62A-4E29-BF6E-7158B647C690}" type="slidenum">
              <a:rPr lang="en-US" smtClean="0"/>
              <a:t>‹#›</a:t>
            </a:fld>
            <a:endParaRPr lang="en-US"/>
          </a:p>
        </p:txBody>
      </p:sp>
    </p:spTree>
    <p:extLst>
      <p:ext uri="{BB962C8B-B14F-4D97-AF65-F5344CB8AC3E}">
        <p14:creationId xmlns:p14="http://schemas.microsoft.com/office/powerpoint/2010/main" val="2531356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7FEB-2264-4AD2-BF07-6E1726FCD3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193FE8-8AC5-4369-B611-A820C41410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67C16C-B2E6-48FC-9C51-932084CC7E5E}"/>
              </a:ext>
            </a:extLst>
          </p:cNvPr>
          <p:cNvSpPr>
            <a:spLocks noGrp="1"/>
          </p:cNvSpPr>
          <p:nvPr>
            <p:ph type="dt" sz="half" idx="10"/>
          </p:nvPr>
        </p:nvSpPr>
        <p:spPr/>
        <p:txBody>
          <a:bodyPr/>
          <a:lstStyle/>
          <a:p>
            <a:fld id="{750983E5-3E6F-4DC3-B6DF-D010CB207AAA}" type="datetimeFigureOut">
              <a:rPr lang="en-US" smtClean="0"/>
              <a:t>8/9/2021</a:t>
            </a:fld>
            <a:endParaRPr lang="en-US"/>
          </a:p>
        </p:txBody>
      </p:sp>
      <p:sp>
        <p:nvSpPr>
          <p:cNvPr id="5" name="Footer Placeholder 4">
            <a:extLst>
              <a:ext uri="{FF2B5EF4-FFF2-40B4-BE49-F238E27FC236}">
                <a16:creationId xmlns:a16="http://schemas.microsoft.com/office/drawing/2014/main" id="{189DF44C-18D3-4EF2-99B3-7AC6C595A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A966C-42AD-43C4-8F0C-C07E3B52D8A4}"/>
              </a:ext>
            </a:extLst>
          </p:cNvPr>
          <p:cNvSpPr>
            <a:spLocks noGrp="1"/>
          </p:cNvSpPr>
          <p:nvPr>
            <p:ph type="sldNum" sz="quarter" idx="12"/>
          </p:nvPr>
        </p:nvSpPr>
        <p:spPr/>
        <p:txBody>
          <a:bodyPr/>
          <a:lstStyle/>
          <a:p>
            <a:fld id="{E1AC6148-E62A-4E29-BF6E-7158B647C690}" type="slidenum">
              <a:rPr lang="en-US" smtClean="0"/>
              <a:t>‹#›</a:t>
            </a:fld>
            <a:endParaRPr lang="en-US"/>
          </a:p>
        </p:txBody>
      </p:sp>
    </p:spTree>
    <p:extLst>
      <p:ext uri="{BB962C8B-B14F-4D97-AF65-F5344CB8AC3E}">
        <p14:creationId xmlns:p14="http://schemas.microsoft.com/office/powerpoint/2010/main" val="971031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16387-B42D-4F05-81DA-06459D3243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DCA8AD-604F-4A9B-907A-2408CBEE5A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ACB409-BA44-4ADA-B24A-CF95DB4247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78B2BD-FC8A-4552-A5BD-29C6E9F2A6D0}"/>
              </a:ext>
            </a:extLst>
          </p:cNvPr>
          <p:cNvSpPr>
            <a:spLocks noGrp="1"/>
          </p:cNvSpPr>
          <p:nvPr>
            <p:ph type="dt" sz="half" idx="10"/>
          </p:nvPr>
        </p:nvSpPr>
        <p:spPr/>
        <p:txBody>
          <a:bodyPr/>
          <a:lstStyle/>
          <a:p>
            <a:fld id="{750983E5-3E6F-4DC3-B6DF-D010CB207AAA}" type="datetimeFigureOut">
              <a:rPr lang="en-US" smtClean="0"/>
              <a:t>8/9/2021</a:t>
            </a:fld>
            <a:endParaRPr lang="en-US"/>
          </a:p>
        </p:txBody>
      </p:sp>
      <p:sp>
        <p:nvSpPr>
          <p:cNvPr id="6" name="Footer Placeholder 5">
            <a:extLst>
              <a:ext uri="{FF2B5EF4-FFF2-40B4-BE49-F238E27FC236}">
                <a16:creationId xmlns:a16="http://schemas.microsoft.com/office/drawing/2014/main" id="{DE6C45B6-A5C0-4512-A51C-D2858EC66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F3C3AA-6148-4D9D-B400-68A5D4AAACB9}"/>
              </a:ext>
            </a:extLst>
          </p:cNvPr>
          <p:cNvSpPr>
            <a:spLocks noGrp="1"/>
          </p:cNvSpPr>
          <p:nvPr>
            <p:ph type="sldNum" sz="quarter" idx="12"/>
          </p:nvPr>
        </p:nvSpPr>
        <p:spPr/>
        <p:txBody>
          <a:bodyPr/>
          <a:lstStyle/>
          <a:p>
            <a:fld id="{E1AC6148-E62A-4E29-BF6E-7158B647C690}" type="slidenum">
              <a:rPr lang="en-US" smtClean="0"/>
              <a:t>‹#›</a:t>
            </a:fld>
            <a:endParaRPr lang="en-US"/>
          </a:p>
        </p:txBody>
      </p:sp>
    </p:spTree>
    <p:extLst>
      <p:ext uri="{BB962C8B-B14F-4D97-AF65-F5344CB8AC3E}">
        <p14:creationId xmlns:p14="http://schemas.microsoft.com/office/powerpoint/2010/main" val="211026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00ED-A091-48F4-9CAF-06C3CC25CB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F1C2E1-E751-4806-960E-1278D5135B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023132-7596-40EB-A7C5-4DEB0B880B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5D4FE-2605-47FA-9905-BFE60DF00B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39F41F-427F-48D7-8938-BB839E3583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46266C-0D62-4B2F-970F-C43086F716A8}"/>
              </a:ext>
            </a:extLst>
          </p:cNvPr>
          <p:cNvSpPr>
            <a:spLocks noGrp="1"/>
          </p:cNvSpPr>
          <p:nvPr>
            <p:ph type="dt" sz="half" idx="10"/>
          </p:nvPr>
        </p:nvSpPr>
        <p:spPr/>
        <p:txBody>
          <a:bodyPr/>
          <a:lstStyle/>
          <a:p>
            <a:fld id="{750983E5-3E6F-4DC3-B6DF-D010CB207AAA}" type="datetimeFigureOut">
              <a:rPr lang="en-US" smtClean="0"/>
              <a:t>8/9/2021</a:t>
            </a:fld>
            <a:endParaRPr lang="en-US"/>
          </a:p>
        </p:txBody>
      </p:sp>
      <p:sp>
        <p:nvSpPr>
          <p:cNvPr id="8" name="Footer Placeholder 7">
            <a:extLst>
              <a:ext uri="{FF2B5EF4-FFF2-40B4-BE49-F238E27FC236}">
                <a16:creationId xmlns:a16="http://schemas.microsoft.com/office/drawing/2014/main" id="{AD7623E7-4ABA-4BE1-ACBD-1CC59A89DD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A08763-3D79-4327-8BAA-BB1D54CABAAE}"/>
              </a:ext>
            </a:extLst>
          </p:cNvPr>
          <p:cNvSpPr>
            <a:spLocks noGrp="1"/>
          </p:cNvSpPr>
          <p:nvPr>
            <p:ph type="sldNum" sz="quarter" idx="12"/>
          </p:nvPr>
        </p:nvSpPr>
        <p:spPr/>
        <p:txBody>
          <a:bodyPr/>
          <a:lstStyle/>
          <a:p>
            <a:fld id="{E1AC6148-E62A-4E29-BF6E-7158B647C690}" type="slidenum">
              <a:rPr lang="en-US" smtClean="0"/>
              <a:t>‹#›</a:t>
            </a:fld>
            <a:endParaRPr lang="en-US"/>
          </a:p>
        </p:txBody>
      </p:sp>
    </p:spTree>
    <p:extLst>
      <p:ext uri="{BB962C8B-B14F-4D97-AF65-F5344CB8AC3E}">
        <p14:creationId xmlns:p14="http://schemas.microsoft.com/office/powerpoint/2010/main" val="179036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77B0A-31C5-4538-9553-05B6D6ABF2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A6E8E0-3F82-4CCD-A82F-6E67B58CF4C7}"/>
              </a:ext>
            </a:extLst>
          </p:cNvPr>
          <p:cNvSpPr>
            <a:spLocks noGrp="1"/>
          </p:cNvSpPr>
          <p:nvPr>
            <p:ph type="dt" sz="half" idx="10"/>
          </p:nvPr>
        </p:nvSpPr>
        <p:spPr/>
        <p:txBody>
          <a:bodyPr/>
          <a:lstStyle/>
          <a:p>
            <a:fld id="{750983E5-3E6F-4DC3-B6DF-D010CB207AAA}" type="datetimeFigureOut">
              <a:rPr lang="en-US" smtClean="0"/>
              <a:t>8/9/2021</a:t>
            </a:fld>
            <a:endParaRPr lang="en-US"/>
          </a:p>
        </p:txBody>
      </p:sp>
      <p:sp>
        <p:nvSpPr>
          <p:cNvPr id="4" name="Footer Placeholder 3">
            <a:extLst>
              <a:ext uri="{FF2B5EF4-FFF2-40B4-BE49-F238E27FC236}">
                <a16:creationId xmlns:a16="http://schemas.microsoft.com/office/drawing/2014/main" id="{E6593301-3193-4B62-B3C4-C82ACA6667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E88FE1-2779-412A-A739-EC669C6A0D9F}"/>
              </a:ext>
            </a:extLst>
          </p:cNvPr>
          <p:cNvSpPr>
            <a:spLocks noGrp="1"/>
          </p:cNvSpPr>
          <p:nvPr>
            <p:ph type="sldNum" sz="quarter" idx="12"/>
          </p:nvPr>
        </p:nvSpPr>
        <p:spPr/>
        <p:txBody>
          <a:bodyPr/>
          <a:lstStyle/>
          <a:p>
            <a:fld id="{E1AC6148-E62A-4E29-BF6E-7158B647C690}" type="slidenum">
              <a:rPr lang="en-US" smtClean="0"/>
              <a:t>‹#›</a:t>
            </a:fld>
            <a:endParaRPr lang="en-US"/>
          </a:p>
        </p:txBody>
      </p:sp>
    </p:spTree>
    <p:extLst>
      <p:ext uri="{BB962C8B-B14F-4D97-AF65-F5344CB8AC3E}">
        <p14:creationId xmlns:p14="http://schemas.microsoft.com/office/powerpoint/2010/main" val="3288971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D203E5-5B4A-4833-9D93-A5126B9E82DC}"/>
              </a:ext>
            </a:extLst>
          </p:cNvPr>
          <p:cNvSpPr>
            <a:spLocks noGrp="1"/>
          </p:cNvSpPr>
          <p:nvPr>
            <p:ph type="dt" sz="half" idx="10"/>
          </p:nvPr>
        </p:nvSpPr>
        <p:spPr/>
        <p:txBody>
          <a:bodyPr/>
          <a:lstStyle/>
          <a:p>
            <a:fld id="{750983E5-3E6F-4DC3-B6DF-D010CB207AAA}" type="datetimeFigureOut">
              <a:rPr lang="en-US" smtClean="0"/>
              <a:t>8/9/2021</a:t>
            </a:fld>
            <a:endParaRPr lang="en-US"/>
          </a:p>
        </p:txBody>
      </p:sp>
      <p:sp>
        <p:nvSpPr>
          <p:cNvPr id="3" name="Footer Placeholder 2">
            <a:extLst>
              <a:ext uri="{FF2B5EF4-FFF2-40B4-BE49-F238E27FC236}">
                <a16:creationId xmlns:a16="http://schemas.microsoft.com/office/drawing/2014/main" id="{65E2B371-278F-4EEA-BC0B-CAB3CCFE1B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E3CCBC-1B04-47A8-AF95-79E888F6F076}"/>
              </a:ext>
            </a:extLst>
          </p:cNvPr>
          <p:cNvSpPr>
            <a:spLocks noGrp="1"/>
          </p:cNvSpPr>
          <p:nvPr>
            <p:ph type="sldNum" sz="quarter" idx="12"/>
          </p:nvPr>
        </p:nvSpPr>
        <p:spPr/>
        <p:txBody>
          <a:bodyPr/>
          <a:lstStyle/>
          <a:p>
            <a:fld id="{E1AC6148-E62A-4E29-BF6E-7158B647C690}" type="slidenum">
              <a:rPr lang="en-US" smtClean="0"/>
              <a:t>‹#›</a:t>
            </a:fld>
            <a:endParaRPr lang="en-US"/>
          </a:p>
        </p:txBody>
      </p:sp>
    </p:spTree>
    <p:extLst>
      <p:ext uri="{BB962C8B-B14F-4D97-AF65-F5344CB8AC3E}">
        <p14:creationId xmlns:p14="http://schemas.microsoft.com/office/powerpoint/2010/main" val="45711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C3E8-40AB-4C78-B579-FFA6EF38A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4F651C-C089-4360-91C6-4012FAA97D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297039-A7A2-489A-92F8-870E19B17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B4AA17-212C-42CD-879E-4B4D163D9E5F}"/>
              </a:ext>
            </a:extLst>
          </p:cNvPr>
          <p:cNvSpPr>
            <a:spLocks noGrp="1"/>
          </p:cNvSpPr>
          <p:nvPr>
            <p:ph type="dt" sz="half" idx="10"/>
          </p:nvPr>
        </p:nvSpPr>
        <p:spPr/>
        <p:txBody>
          <a:bodyPr/>
          <a:lstStyle/>
          <a:p>
            <a:fld id="{750983E5-3E6F-4DC3-B6DF-D010CB207AAA}" type="datetimeFigureOut">
              <a:rPr lang="en-US" smtClean="0"/>
              <a:t>8/9/2021</a:t>
            </a:fld>
            <a:endParaRPr lang="en-US"/>
          </a:p>
        </p:txBody>
      </p:sp>
      <p:sp>
        <p:nvSpPr>
          <p:cNvPr id="6" name="Footer Placeholder 5">
            <a:extLst>
              <a:ext uri="{FF2B5EF4-FFF2-40B4-BE49-F238E27FC236}">
                <a16:creationId xmlns:a16="http://schemas.microsoft.com/office/drawing/2014/main" id="{FA80FC90-D5D2-4D5D-A4A3-D75A13A590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986BB8-1346-4743-83B6-84BC00A58AB5}"/>
              </a:ext>
            </a:extLst>
          </p:cNvPr>
          <p:cNvSpPr>
            <a:spLocks noGrp="1"/>
          </p:cNvSpPr>
          <p:nvPr>
            <p:ph type="sldNum" sz="quarter" idx="12"/>
          </p:nvPr>
        </p:nvSpPr>
        <p:spPr/>
        <p:txBody>
          <a:bodyPr/>
          <a:lstStyle/>
          <a:p>
            <a:fld id="{E1AC6148-E62A-4E29-BF6E-7158B647C690}" type="slidenum">
              <a:rPr lang="en-US" smtClean="0"/>
              <a:t>‹#›</a:t>
            </a:fld>
            <a:endParaRPr lang="en-US"/>
          </a:p>
        </p:txBody>
      </p:sp>
    </p:spTree>
    <p:extLst>
      <p:ext uri="{BB962C8B-B14F-4D97-AF65-F5344CB8AC3E}">
        <p14:creationId xmlns:p14="http://schemas.microsoft.com/office/powerpoint/2010/main" val="600239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EAE7-FBAA-44B9-B45F-76F12FCC48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5F855D-03E0-4EE1-8520-40235894AF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AD2899-8CB3-45A9-ADAE-041C14302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99B98-A208-4253-8E6C-0016CBDACF3F}"/>
              </a:ext>
            </a:extLst>
          </p:cNvPr>
          <p:cNvSpPr>
            <a:spLocks noGrp="1"/>
          </p:cNvSpPr>
          <p:nvPr>
            <p:ph type="dt" sz="half" idx="10"/>
          </p:nvPr>
        </p:nvSpPr>
        <p:spPr/>
        <p:txBody>
          <a:bodyPr/>
          <a:lstStyle/>
          <a:p>
            <a:fld id="{750983E5-3E6F-4DC3-B6DF-D010CB207AAA}" type="datetimeFigureOut">
              <a:rPr lang="en-US" smtClean="0"/>
              <a:t>8/9/2021</a:t>
            </a:fld>
            <a:endParaRPr lang="en-US"/>
          </a:p>
        </p:txBody>
      </p:sp>
      <p:sp>
        <p:nvSpPr>
          <p:cNvPr id="6" name="Footer Placeholder 5">
            <a:extLst>
              <a:ext uri="{FF2B5EF4-FFF2-40B4-BE49-F238E27FC236}">
                <a16:creationId xmlns:a16="http://schemas.microsoft.com/office/drawing/2014/main" id="{0D5E73A9-F066-4679-B5DF-ECACECCB2B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06CC15-17FF-4D35-8C2B-9A373678C666}"/>
              </a:ext>
            </a:extLst>
          </p:cNvPr>
          <p:cNvSpPr>
            <a:spLocks noGrp="1"/>
          </p:cNvSpPr>
          <p:nvPr>
            <p:ph type="sldNum" sz="quarter" idx="12"/>
          </p:nvPr>
        </p:nvSpPr>
        <p:spPr/>
        <p:txBody>
          <a:bodyPr/>
          <a:lstStyle/>
          <a:p>
            <a:fld id="{E1AC6148-E62A-4E29-BF6E-7158B647C690}" type="slidenum">
              <a:rPr lang="en-US" smtClean="0"/>
              <a:t>‹#›</a:t>
            </a:fld>
            <a:endParaRPr lang="en-US"/>
          </a:p>
        </p:txBody>
      </p:sp>
    </p:spTree>
    <p:extLst>
      <p:ext uri="{BB962C8B-B14F-4D97-AF65-F5344CB8AC3E}">
        <p14:creationId xmlns:p14="http://schemas.microsoft.com/office/powerpoint/2010/main" val="372561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AC659E-A434-417A-AAB3-59725D0E24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54EF18-3745-46EC-986D-BFF496959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F9CCBA-A594-4638-B9D0-37AE0ECA33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983E5-3E6F-4DC3-B6DF-D010CB207AAA}" type="datetimeFigureOut">
              <a:rPr lang="en-US" smtClean="0"/>
              <a:t>8/9/2021</a:t>
            </a:fld>
            <a:endParaRPr lang="en-US"/>
          </a:p>
        </p:txBody>
      </p:sp>
      <p:sp>
        <p:nvSpPr>
          <p:cNvPr id="5" name="Footer Placeholder 4">
            <a:extLst>
              <a:ext uri="{FF2B5EF4-FFF2-40B4-BE49-F238E27FC236}">
                <a16:creationId xmlns:a16="http://schemas.microsoft.com/office/drawing/2014/main" id="{5E3A5FFB-7E86-4D12-B3B1-8B0712D942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FC7AE1-87AD-41FD-A392-697EB0619E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C6148-E62A-4E29-BF6E-7158B647C690}" type="slidenum">
              <a:rPr lang="en-US" smtClean="0"/>
              <a:t>‹#›</a:t>
            </a:fld>
            <a:endParaRPr lang="en-US"/>
          </a:p>
        </p:txBody>
      </p:sp>
    </p:spTree>
    <p:extLst>
      <p:ext uri="{BB962C8B-B14F-4D97-AF65-F5344CB8AC3E}">
        <p14:creationId xmlns:p14="http://schemas.microsoft.com/office/powerpoint/2010/main" val="2773890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hyperlink" Target="https://www.census.gov/data/tables/time-series/demo/income-poverty/historical-poverty-thresholds.html" TargetMode="External"/><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7"/>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Autofit/>
          </a:bodyPr>
          <a:lstStyle/>
          <a:p>
            <a:r>
              <a:rPr lang="en"/>
              <a:t>Mapping Census (ACS) Data Activity</a:t>
            </a:r>
            <a:endParaRPr/>
          </a:p>
        </p:txBody>
      </p:sp>
      <p:sp>
        <p:nvSpPr>
          <p:cNvPr id="272" name="Google Shape;272;p47"/>
          <p:cNvSpPr txBox="1"/>
          <p:nvPr/>
        </p:nvSpPr>
        <p:spPr>
          <a:xfrm>
            <a:off x="8192000" y="6409200"/>
            <a:ext cx="4000000" cy="448800"/>
          </a:xfrm>
          <a:prstGeom prst="rect">
            <a:avLst/>
          </a:prstGeom>
          <a:noFill/>
          <a:ln>
            <a:noFill/>
          </a:ln>
        </p:spPr>
        <p:txBody>
          <a:bodyPr spcFirstLastPara="1" wrap="square" lIns="121900" tIns="121900" rIns="121900" bIns="121900" anchor="t" anchorCtr="0">
            <a:noAutofit/>
          </a:bodyPr>
          <a:lstStyle/>
          <a:p>
            <a:pPr algn="r"/>
            <a:r>
              <a:rPr lang="en" sz="1467">
                <a:solidFill>
                  <a:schemeClr val="dk1"/>
                </a:solidFill>
              </a:rPr>
              <a:t>Based on Hepworth &amp; Church, 2018</a:t>
            </a:r>
            <a:endParaRPr sz="1467">
              <a:solidFill>
                <a:schemeClr val="dk1"/>
              </a:solidFill>
            </a:endParaRPr>
          </a:p>
        </p:txBody>
      </p:sp>
      <p:pic>
        <p:nvPicPr>
          <p:cNvPr id="273" name="Google Shape;273;p47" descr="Icon with a magnifying glass, geographic marker, and chart indicating an activity about the Census. "/>
          <p:cNvPicPr preferRelativeResize="0"/>
          <p:nvPr/>
        </p:nvPicPr>
        <p:blipFill rotWithShape="1">
          <a:blip r:embed="rId3">
            <a:alphaModFix/>
          </a:blip>
          <a:srcRect b="13807"/>
          <a:stretch/>
        </p:blipFill>
        <p:spPr>
          <a:xfrm>
            <a:off x="11238201" y="42833"/>
            <a:ext cx="965767" cy="83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277"/>
        <p:cNvGrpSpPr/>
        <p:nvPr/>
      </p:nvGrpSpPr>
      <p:grpSpPr>
        <a:xfrm>
          <a:off x="0" y="0"/>
          <a:ext cx="0" cy="0"/>
          <a:chOff x="0" y="0"/>
          <a:chExt cx="0" cy="0"/>
        </a:xfrm>
      </p:grpSpPr>
      <p:sp>
        <p:nvSpPr>
          <p:cNvPr id="278" name="Google Shape;278;p48"/>
          <p:cNvSpPr txBox="1">
            <a:spLocks noGrp="1"/>
          </p:cNvSpPr>
          <p:nvPr>
            <p:ph type="title"/>
          </p:nvPr>
        </p:nvSpPr>
        <p:spPr>
          <a:xfrm>
            <a:off x="0" y="384367"/>
            <a:ext cx="11360800" cy="763600"/>
          </a:xfrm>
          <a:prstGeom prst="rect">
            <a:avLst/>
          </a:prstGeom>
        </p:spPr>
        <p:txBody>
          <a:bodyPr spcFirstLastPara="1" vert="horz" wrap="square" lIns="121900" tIns="121900" rIns="121900" bIns="121900" rtlCol="0" anchor="t" anchorCtr="0">
            <a:noAutofit/>
          </a:bodyPr>
          <a:lstStyle/>
          <a:p>
            <a:r>
              <a:rPr lang="en" dirty="0"/>
              <a:t>Mapping Census Data Group Activity Instructions </a:t>
            </a:r>
            <a:endParaRPr dirty="0"/>
          </a:p>
        </p:txBody>
      </p:sp>
      <p:sp>
        <p:nvSpPr>
          <p:cNvPr id="279" name="Google Shape;279;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48722">
              <a:buClr>
                <a:schemeClr val="dk1"/>
              </a:buClr>
              <a:buSzPts val="1700"/>
            </a:pPr>
            <a:r>
              <a:rPr lang="en" sz="2267">
                <a:solidFill>
                  <a:schemeClr val="dk1"/>
                </a:solidFill>
              </a:rPr>
              <a:t>Split class into groups of 5-6 people</a:t>
            </a:r>
            <a:endParaRPr sz="2267">
              <a:solidFill>
                <a:schemeClr val="dk1"/>
              </a:solidFill>
            </a:endParaRPr>
          </a:p>
          <a:p>
            <a:pPr indent="-448722">
              <a:buClr>
                <a:schemeClr val="dk1"/>
              </a:buClr>
              <a:buSzPts val="1700"/>
            </a:pPr>
            <a:r>
              <a:rPr lang="en" sz="2267">
                <a:solidFill>
                  <a:schemeClr val="dk1"/>
                </a:solidFill>
              </a:rPr>
              <a:t>Each group receives the same 2 maps showing Income Below Poverty by County in Mississippi. </a:t>
            </a:r>
            <a:endParaRPr sz="2267">
              <a:solidFill>
                <a:schemeClr val="dk1"/>
              </a:solidFill>
            </a:endParaRPr>
          </a:p>
          <a:p>
            <a:pPr indent="-448722">
              <a:buClr>
                <a:schemeClr val="dk1"/>
              </a:buClr>
              <a:buSzPts val="1700"/>
            </a:pPr>
            <a:r>
              <a:rPr lang="en" sz="2267">
                <a:solidFill>
                  <a:schemeClr val="dk1"/>
                </a:solidFill>
              </a:rPr>
              <a:t>Context: We want to understand the relationship between gender and poverty in Mississippi by county. Mississippi is one of the poorest states in the US.</a:t>
            </a:r>
            <a:endParaRPr sz="2267">
              <a:solidFill>
                <a:schemeClr val="dk1"/>
              </a:solidFill>
            </a:endParaRPr>
          </a:p>
          <a:p>
            <a:pPr indent="-448722">
              <a:buClr>
                <a:schemeClr val="dk1"/>
              </a:buClr>
              <a:buSzPts val="1700"/>
            </a:pPr>
            <a:r>
              <a:rPr lang="en" sz="2267">
                <a:solidFill>
                  <a:schemeClr val="dk1"/>
                </a:solidFill>
              </a:rPr>
              <a:t>Each group is given one of the following questions (only one question per group):</a:t>
            </a:r>
            <a:endParaRPr sz="2267">
              <a:solidFill>
                <a:schemeClr val="dk1"/>
              </a:solidFill>
            </a:endParaRPr>
          </a:p>
          <a:p>
            <a:pPr lvl="1" indent="-414856">
              <a:lnSpc>
                <a:spcPct val="100000"/>
              </a:lnSpc>
              <a:spcBef>
                <a:spcPts val="0"/>
              </a:spcBef>
              <a:buClr>
                <a:schemeClr val="dk1"/>
              </a:buClr>
              <a:buSzPts val="1300"/>
            </a:pPr>
            <a:r>
              <a:rPr lang="en" sz="1733">
                <a:solidFill>
                  <a:schemeClr val="dk1"/>
                </a:solidFill>
              </a:rPr>
              <a:t>What conclusions would you draw about any effect of gender on poverty levels in Mississippi?</a:t>
            </a:r>
            <a:endParaRPr sz="1733">
              <a:solidFill>
                <a:schemeClr val="dk1"/>
              </a:solidFill>
            </a:endParaRPr>
          </a:p>
          <a:p>
            <a:pPr lvl="1" indent="-414856">
              <a:lnSpc>
                <a:spcPct val="100000"/>
              </a:lnSpc>
              <a:spcBef>
                <a:spcPts val="0"/>
              </a:spcBef>
              <a:buClr>
                <a:schemeClr val="dk1"/>
              </a:buClr>
              <a:buSzPts val="1300"/>
            </a:pPr>
            <a:r>
              <a:rPr lang="en" sz="1733">
                <a:solidFill>
                  <a:schemeClr val="dk1"/>
                </a:solidFill>
              </a:rPr>
              <a:t>Are there any misleading components of the maps?</a:t>
            </a:r>
            <a:endParaRPr sz="1733">
              <a:solidFill>
                <a:schemeClr val="dk1"/>
              </a:solidFill>
            </a:endParaRPr>
          </a:p>
          <a:p>
            <a:pPr lvl="1" indent="-414856">
              <a:spcBef>
                <a:spcPts val="0"/>
              </a:spcBef>
              <a:buClr>
                <a:schemeClr val="dk1"/>
              </a:buClr>
              <a:buSzPts val="1300"/>
            </a:pPr>
            <a:r>
              <a:rPr lang="en" sz="1733">
                <a:solidFill>
                  <a:schemeClr val="dk1"/>
                </a:solidFill>
              </a:rPr>
              <a:t>Is there any information that is missing that would be necessary for interpreting these maps?</a:t>
            </a:r>
            <a:endParaRPr sz="1733">
              <a:solidFill>
                <a:schemeClr val="dk1"/>
              </a:solidFill>
            </a:endParaRPr>
          </a:p>
          <a:p>
            <a:pPr indent="-448722">
              <a:buClr>
                <a:schemeClr val="dk1"/>
              </a:buClr>
              <a:buSzPts val="1700"/>
            </a:pPr>
            <a:r>
              <a:rPr lang="en" sz="2267">
                <a:solidFill>
                  <a:schemeClr val="dk1"/>
                </a:solidFill>
              </a:rPr>
              <a:t>Share each group’s question and their response and discuss all together</a:t>
            </a:r>
            <a:endParaRPr sz="1733">
              <a:solidFill>
                <a:schemeClr val="dk1"/>
              </a:solidFill>
            </a:endParaRPr>
          </a:p>
        </p:txBody>
      </p:sp>
      <p:pic>
        <p:nvPicPr>
          <p:cNvPr id="280" name="Google Shape;280;p48" descr="Icon with a magnifying glass, geographic marker, and chart indicating an activity about the Census. "/>
          <p:cNvPicPr preferRelativeResize="0"/>
          <p:nvPr/>
        </p:nvPicPr>
        <p:blipFill rotWithShape="1">
          <a:blip r:embed="rId3">
            <a:alphaModFix/>
          </a:blip>
          <a:srcRect b="13807"/>
          <a:stretch/>
        </p:blipFill>
        <p:spPr>
          <a:xfrm>
            <a:off x="11238201" y="42833"/>
            <a:ext cx="965767" cy="832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Mapping Census (ACS) Data: Poverty and Gender</a:t>
            </a:r>
            <a:endParaRPr dirty="0"/>
          </a:p>
        </p:txBody>
      </p:sp>
      <p:pic>
        <p:nvPicPr>
          <p:cNvPr id="289" name="Google Shape;289;p49" descr="Icon with a magnifying glass, geographic marker, and chart indicating an activity about the Census. "/>
          <p:cNvPicPr preferRelativeResize="0"/>
          <p:nvPr/>
        </p:nvPicPr>
        <p:blipFill rotWithShape="1">
          <a:blip r:embed="rId3">
            <a:alphaModFix/>
          </a:blip>
          <a:srcRect b="10889"/>
          <a:stretch/>
        </p:blipFill>
        <p:spPr>
          <a:xfrm>
            <a:off x="11238201" y="-58766"/>
            <a:ext cx="965767" cy="860567"/>
          </a:xfrm>
          <a:prstGeom prst="rect">
            <a:avLst/>
          </a:prstGeom>
          <a:noFill/>
          <a:ln>
            <a:noFill/>
          </a:ln>
        </p:spPr>
      </p:pic>
      <p:pic>
        <p:nvPicPr>
          <p:cNvPr id="286" name="Google Shape;286;p49" descr="Map using US Census data that shows the population of men with income below poverty in Mississippi. "/>
          <p:cNvPicPr preferRelativeResize="0"/>
          <p:nvPr/>
        </p:nvPicPr>
        <p:blipFill>
          <a:blip r:embed="rId4">
            <a:alphaModFix/>
          </a:blip>
          <a:stretch>
            <a:fillRect/>
          </a:stretch>
        </p:blipFill>
        <p:spPr>
          <a:xfrm>
            <a:off x="1659433" y="1554367"/>
            <a:ext cx="5018648" cy="4988496"/>
          </a:xfrm>
          <a:prstGeom prst="rect">
            <a:avLst/>
          </a:prstGeom>
          <a:noFill/>
          <a:ln>
            <a:noFill/>
          </a:ln>
        </p:spPr>
      </p:pic>
      <p:pic>
        <p:nvPicPr>
          <p:cNvPr id="287" name="Google Shape;287;p49" descr="Map using US Census data that shows the population of women with income below poverty in Mississippi. "/>
          <p:cNvPicPr preferRelativeResize="0"/>
          <p:nvPr/>
        </p:nvPicPr>
        <p:blipFill>
          <a:blip r:embed="rId5">
            <a:alphaModFix/>
          </a:blip>
          <a:stretch>
            <a:fillRect/>
          </a:stretch>
        </p:blipFill>
        <p:spPr>
          <a:xfrm>
            <a:off x="6884265" y="1554367"/>
            <a:ext cx="5068201" cy="4988500"/>
          </a:xfrm>
          <a:prstGeom prst="rect">
            <a:avLst/>
          </a:prstGeom>
          <a:noFill/>
          <a:ln>
            <a:noFill/>
          </a:ln>
        </p:spPr>
      </p:pic>
      <p:sp>
        <p:nvSpPr>
          <p:cNvPr id="288" name="Google Shape;288;p49">
            <a:extLst>
              <a:ext uri="{C183D7F6-B498-43B3-948B-1728B52AA6E4}">
                <adec:decorative xmlns:adec="http://schemas.microsoft.com/office/drawing/2017/decorative" val="0"/>
              </a:ext>
            </a:extLst>
          </p:cNvPr>
          <p:cNvSpPr txBox="1"/>
          <p:nvPr/>
        </p:nvSpPr>
        <p:spPr>
          <a:xfrm>
            <a:off x="158233" y="3156467"/>
            <a:ext cx="2816800" cy="3200836"/>
          </a:xfrm>
          <a:prstGeom prst="rect">
            <a:avLst/>
          </a:prstGeom>
          <a:noFill/>
          <a:ln>
            <a:noFill/>
          </a:ln>
        </p:spPr>
        <p:txBody>
          <a:bodyPr spcFirstLastPara="1" wrap="square" lIns="121900" tIns="121900" rIns="121900" bIns="121900" anchor="t" anchorCtr="0">
            <a:spAutoFit/>
          </a:bodyPr>
          <a:lstStyle/>
          <a:p>
            <a:r>
              <a:rPr lang="en" sz="1200" b="1" dirty="0">
                <a:highlight>
                  <a:srgbClr val="FFFFFF"/>
                </a:highlight>
                <a:latin typeface="+mj-lt"/>
                <a:ea typeface="Roboto"/>
                <a:cs typeface="Roboto"/>
                <a:sym typeface="Roboto"/>
              </a:rPr>
              <a:t>Note:</a:t>
            </a:r>
            <a:r>
              <a:rPr lang="en" sz="1200" dirty="0">
                <a:highlight>
                  <a:srgbClr val="FFFFFF"/>
                </a:highlight>
                <a:latin typeface="+mj-lt"/>
                <a:ea typeface="Roboto"/>
                <a:cs typeface="Roboto"/>
                <a:sym typeface="Roboto"/>
              </a:rPr>
              <a:t> Maps display percent of each demographic group below poverty by county. Poverty thresholds vary depending on the size of the family unit and the number of children under 18 years in the family. In 2018, the poverty threshold for an individual under 65 years is $12,784. For a family of four (two parents, two children) the threshold is $25,465. For each additional child, the threshold increases by between $3,000 and $5,000. The thresholds for each year since 1978 can be found here: </a:t>
            </a:r>
            <a:r>
              <a:rPr lang="en" sz="1200" u="sng" dirty="0">
                <a:solidFill>
                  <a:srgbClr val="0070C0"/>
                </a:solidFill>
                <a:highlight>
                  <a:srgbClr val="FFFFFF"/>
                </a:highlight>
                <a:latin typeface="+mj-lt"/>
                <a:ea typeface="Roboto"/>
                <a:cs typeface="Roboto"/>
                <a:sym typeface="Roboto"/>
                <a:hlinkClick r:id="rId6">
                  <a:extLst>
                    <a:ext uri="{A12FA001-AC4F-418D-AE19-62706E023703}">
                      <ahyp:hlinkClr xmlns:ahyp="http://schemas.microsoft.com/office/drawing/2018/hyperlinkcolor" val="tx"/>
                    </a:ext>
                  </a:extLst>
                </a:hlinkClick>
              </a:rPr>
              <a:t>https://www.census.gov/data/tables/time-series/demo/income-poverty/historical-poverty-thresholds.html</a:t>
            </a:r>
            <a:endParaRPr sz="1467" dirty="0">
              <a:solidFill>
                <a:srgbClr val="0070C0"/>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0"/>
          <p:cNvSpPr txBox="1">
            <a:spLocks noGrp="1"/>
          </p:cNvSpPr>
          <p:nvPr>
            <p:ph type="title"/>
          </p:nvPr>
        </p:nvSpPr>
        <p:spPr>
          <a:xfrm>
            <a:off x="415600" y="317267"/>
            <a:ext cx="11360800" cy="763600"/>
          </a:xfrm>
          <a:prstGeom prst="rect">
            <a:avLst/>
          </a:prstGeom>
        </p:spPr>
        <p:txBody>
          <a:bodyPr spcFirstLastPara="1" vert="horz" wrap="square" lIns="121900" tIns="121900" rIns="121900" bIns="121900" rtlCol="0" anchor="t" anchorCtr="0">
            <a:noAutofit/>
          </a:bodyPr>
          <a:lstStyle/>
          <a:p>
            <a:r>
              <a:rPr lang="en"/>
              <a:t>Mapping Census Data: A Critical Lens</a:t>
            </a:r>
            <a:endParaRPr/>
          </a:p>
        </p:txBody>
      </p:sp>
      <p:sp>
        <p:nvSpPr>
          <p:cNvPr id="295" name="Google Shape;295;p50"/>
          <p:cNvSpPr txBox="1">
            <a:spLocks noGrp="1"/>
          </p:cNvSpPr>
          <p:nvPr>
            <p:ph type="body" idx="1"/>
          </p:nvPr>
        </p:nvSpPr>
        <p:spPr>
          <a:xfrm>
            <a:off x="415600" y="1151400"/>
            <a:ext cx="11444800" cy="4555200"/>
          </a:xfrm>
          <a:prstGeom prst="rect">
            <a:avLst/>
          </a:prstGeom>
        </p:spPr>
        <p:txBody>
          <a:bodyPr spcFirstLastPara="1" vert="horz" wrap="square" lIns="121900" tIns="121900" rIns="121900" bIns="121900" rtlCol="0" anchor="t" anchorCtr="0">
            <a:noAutofit/>
          </a:bodyPr>
          <a:lstStyle/>
          <a:p>
            <a:pPr indent="-448722">
              <a:buSzPts val="1700"/>
            </a:pPr>
            <a:r>
              <a:rPr lang="en" sz="2267">
                <a:solidFill>
                  <a:srgbClr val="000000"/>
                </a:solidFill>
              </a:rPr>
              <a:t>A challenge with Census data: it is often stratified by one demographic variable (e.g. income below poverty by gender).</a:t>
            </a:r>
            <a:endParaRPr sz="2267">
              <a:solidFill>
                <a:srgbClr val="000000"/>
              </a:solidFill>
            </a:endParaRPr>
          </a:p>
          <a:p>
            <a:pPr indent="-448722">
              <a:lnSpc>
                <a:spcPct val="100000"/>
              </a:lnSpc>
              <a:buClr>
                <a:srgbClr val="000000"/>
              </a:buClr>
              <a:buSzPts val="1700"/>
            </a:pPr>
            <a:r>
              <a:rPr lang="en" sz="2267">
                <a:solidFill>
                  <a:srgbClr val="000000"/>
                </a:solidFill>
              </a:rPr>
              <a:t>Consider Kimberlé Crenshaw’s theory of intersectionality</a:t>
            </a:r>
            <a:endParaRPr sz="2267">
              <a:solidFill>
                <a:srgbClr val="000000"/>
              </a:solidFill>
            </a:endParaRPr>
          </a:p>
          <a:p>
            <a:pPr lvl="1" indent="-414856">
              <a:lnSpc>
                <a:spcPct val="100000"/>
              </a:lnSpc>
              <a:spcBef>
                <a:spcPts val="0"/>
              </a:spcBef>
              <a:buClr>
                <a:srgbClr val="000000"/>
              </a:buClr>
              <a:buSzPts val="1300"/>
            </a:pPr>
            <a:r>
              <a:rPr lang="en" sz="1733">
                <a:solidFill>
                  <a:srgbClr val="000000"/>
                </a:solidFill>
              </a:rPr>
              <a:t>“Crenshaw describes the social construction of multiple identities as overlapping systems of discrimination.”</a:t>
            </a:r>
            <a:endParaRPr sz="1733">
              <a:solidFill>
                <a:srgbClr val="000000"/>
              </a:solidFill>
            </a:endParaRPr>
          </a:p>
          <a:p>
            <a:pPr indent="-448722">
              <a:lnSpc>
                <a:spcPct val="100000"/>
              </a:lnSpc>
              <a:buClr>
                <a:srgbClr val="000000"/>
              </a:buClr>
              <a:buSzPts val="1700"/>
            </a:pPr>
            <a:r>
              <a:rPr lang="en" sz="2267">
                <a:solidFill>
                  <a:srgbClr val="000000"/>
                </a:solidFill>
              </a:rPr>
              <a:t>Also consider this map of the distribution of African-American people across the US by county:</a:t>
            </a:r>
            <a:endParaRPr sz="2267">
              <a:solidFill>
                <a:srgbClr val="000000"/>
              </a:solidFill>
            </a:endParaRPr>
          </a:p>
        </p:txBody>
      </p:sp>
      <p:pic>
        <p:nvPicPr>
          <p:cNvPr id="296" name="Google Shape;296;p50" descr="Density map of African American people in the United States, showing relatively greater concentration in the southeast. "/>
          <p:cNvPicPr preferRelativeResize="0"/>
          <p:nvPr/>
        </p:nvPicPr>
        <p:blipFill>
          <a:blip r:embed="rId3">
            <a:alphaModFix/>
          </a:blip>
          <a:stretch>
            <a:fillRect/>
          </a:stretch>
        </p:blipFill>
        <p:spPr>
          <a:xfrm>
            <a:off x="4383634" y="3513968"/>
            <a:ext cx="7476700" cy="3344033"/>
          </a:xfrm>
          <a:prstGeom prst="rect">
            <a:avLst/>
          </a:prstGeom>
          <a:noFill/>
          <a:ln>
            <a:noFill/>
          </a:ln>
        </p:spPr>
      </p:pic>
      <p:pic>
        <p:nvPicPr>
          <p:cNvPr id="297" name="Google Shape;297;p50" descr="Icon with a magnifying glass, geographic marker, and chart indicating an activity about the Census. "/>
          <p:cNvPicPr preferRelativeResize="0"/>
          <p:nvPr/>
        </p:nvPicPr>
        <p:blipFill rotWithShape="1">
          <a:blip r:embed="rId4">
            <a:alphaModFix/>
          </a:blip>
          <a:srcRect b="12411"/>
          <a:stretch/>
        </p:blipFill>
        <p:spPr>
          <a:xfrm>
            <a:off x="11238201" y="-58767"/>
            <a:ext cx="965767" cy="845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1"/>
          <p:cNvSpPr txBox="1">
            <a:spLocks noGrp="1"/>
          </p:cNvSpPr>
          <p:nvPr>
            <p:ph type="title"/>
          </p:nvPr>
        </p:nvSpPr>
        <p:spPr>
          <a:xfrm>
            <a:off x="247900" y="202867"/>
            <a:ext cx="11360800" cy="1122400"/>
          </a:xfrm>
          <a:prstGeom prst="rect">
            <a:avLst/>
          </a:prstGeom>
        </p:spPr>
        <p:txBody>
          <a:bodyPr spcFirstLastPara="1" vert="horz" wrap="square" lIns="121900" tIns="121900" rIns="121900" bIns="121900" rtlCol="0" anchor="ctr" anchorCtr="0">
            <a:noAutofit/>
          </a:bodyPr>
          <a:lstStyle/>
          <a:p>
            <a:pPr algn="l"/>
            <a:r>
              <a:rPr lang="en"/>
              <a:t>Challenging Assumptions</a:t>
            </a:r>
            <a:endParaRPr/>
          </a:p>
        </p:txBody>
      </p:sp>
      <p:sp>
        <p:nvSpPr>
          <p:cNvPr id="303" name="Google Shape;303;p51"/>
          <p:cNvSpPr txBox="1"/>
          <p:nvPr/>
        </p:nvSpPr>
        <p:spPr>
          <a:xfrm>
            <a:off x="559467" y="1585267"/>
            <a:ext cx="10175200" cy="3200836"/>
          </a:xfrm>
          <a:prstGeom prst="rect">
            <a:avLst/>
          </a:prstGeom>
          <a:noFill/>
          <a:ln>
            <a:noFill/>
          </a:ln>
        </p:spPr>
        <p:txBody>
          <a:bodyPr spcFirstLastPara="1" wrap="square" lIns="121900" tIns="121900" rIns="121900" bIns="121900" anchor="t" anchorCtr="0">
            <a:spAutoFit/>
          </a:bodyPr>
          <a:lstStyle/>
          <a:p>
            <a:pPr marL="609585" indent="-457189">
              <a:buSzPts val="1800"/>
              <a:buChar char="●"/>
            </a:pPr>
            <a:r>
              <a:rPr lang="en" sz="2400"/>
              <a:t>Did we know enough about the history of Mississippi to be able to interpret the relationship between poverty and gender?</a:t>
            </a:r>
            <a:endParaRPr sz="2400"/>
          </a:p>
          <a:p>
            <a:pPr marL="609585" indent="-457189">
              <a:buSzPts val="1800"/>
              <a:buChar char="●"/>
            </a:pPr>
            <a:r>
              <a:rPr lang="en" sz="2400"/>
              <a:t>Should the map creator(s) have investigated the intersection of race and gender as it relates to poverty in Mississippi? </a:t>
            </a:r>
            <a:endParaRPr sz="2400"/>
          </a:p>
          <a:p>
            <a:pPr marL="609585" indent="-457189">
              <a:buSzPts val="1800"/>
              <a:buChar char="●"/>
            </a:pPr>
            <a:r>
              <a:rPr lang="en" sz="2400"/>
              <a:t>Examining positionality: Who is benefitting from this work?</a:t>
            </a:r>
            <a:endParaRPr sz="2400"/>
          </a:p>
          <a:p>
            <a:pPr marL="609585" indent="-457189">
              <a:buSzPts val="1800"/>
              <a:buChar char="●"/>
            </a:pPr>
            <a:r>
              <a:rPr lang="en" sz="2400"/>
              <a:t>“Mapping inequality is not impactful in and of itself. Must continuously ask ourselves: are our practices creating the knowledge by which communities can build power?” (Koli 2019)</a:t>
            </a:r>
            <a:endParaRPr sz="2400"/>
          </a:p>
        </p:txBody>
      </p:sp>
      <p:pic>
        <p:nvPicPr>
          <p:cNvPr id="304" name="Google Shape;304;p51" descr="Icon with a magnifying glass, geographic marker, and chart indicating an activity about the Census. "/>
          <p:cNvPicPr preferRelativeResize="0"/>
          <p:nvPr/>
        </p:nvPicPr>
        <p:blipFill rotWithShape="1">
          <a:blip r:embed="rId3">
            <a:alphaModFix/>
          </a:blip>
          <a:srcRect b="15454"/>
          <a:stretch/>
        </p:blipFill>
        <p:spPr>
          <a:xfrm>
            <a:off x="11238201" y="-58767"/>
            <a:ext cx="965767" cy="8165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Mapping ACS Data: Race and Gender and Poverty</a:t>
            </a:r>
            <a:endParaRPr/>
          </a:p>
        </p:txBody>
      </p:sp>
      <p:pic>
        <p:nvPicPr>
          <p:cNvPr id="310" name="Google Shape;310;p52" descr="Two maps of Mississippi counties using US Census data to show the percent population of white men vs. white women with income below poverty in Mississippi."/>
          <p:cNvPicPr preferRelativeResize="0"/>
          <p:nvPr/>
        </p:nvPicPr>
        <p:blipFill rotWithShape="1">
          <a:blip r:embed="rId3">
            <a:alphaModFix/>
          </a:blip>
          <a:srcRect t="7062" r="27974" b="51321"/>
          <a:stretch/>
        </p:blipFill>
        <p:spPr>
          <a:xfrm>
            <a:off x="683400" y="1857134"/>
            <a:ext cx="4617533" cy="3314565"/>
          </a:xfrm>
          <a:prstGeom prst="rect">
            <a:avLst/>
          </a:prstGeom>
          <a:noFill/>
          <a:ln>
            <a:noFill/>
          </a:ln>
        </p:spPr>
      </p:pic>
      <p:pic>
        <p:nvPicPr>
          <p:cNvPr id="311" name="Google Shape;311;p52" descr="Two maps of Mississippi counties showing higher percentage of Black men vs. Black women with income below poverty over white women and men. "/>
          <p:cNvPicPr preferRelativeResize="0"/>
          <p:nvPr/>
        </p:nvPicPr>
        <p:blipFill rotWithShape="1">
          <a:blip r:embed="rId3">
            <a:alphaModFix/>
          </a:blip>
          <a:srcRect t="48184" r="28397" b="7525"/>
          <a:stretch/>
        </p:blipFill>
        <p:spPr>
          <a:xfrm>
            <a:off x="5300934" y="1803548"/>
            <a:ext cx="4552433" cy="3498219"/>
          </a:xfrm>
          <a:prstGeom prst="rect">
            <a:avLst/>
          </a:prstGeom>
          <a:noFill/>
          <a:ln>
            <a:noFill/>
          </a:ln>
        </p:spPr>
      </p:pic>
      <p:pic>
        <p:nvPicPr>
          <p:cNvPr id="312" name="Google Shape;312;p52" descr="Percent of Demographic Group Below Poverty with scale increasing by 10% and ranging from 0-51% resulting in 5 categories."/>
          <p:cNvPicPr preferRelativeResize="0"/>
          <p:nvPr/>
        </p:nvPicPr>
        <p:blipFill rotWithShape="1">
          <a:blip r:embed="rId3">
            <a:alphaModFix/>
          </a:blip>
          <a:srcRect l="71006" t="36354" b="37149"/>
          <a:stretch/>
        </p:blipFill>
        <p:spPr>
          <a:xfrm>
            <a:off x="9999934" y="2554172"/>
            <a:ext cx="2078165" cy="2359267"/>
          </a:xfrm>
          <a:prstGeom prst="rect">
            <a:avLst/>
          </a:prstGeom>
          <a:noFill/>
          <a:ln>
            <a:noFill/>
          </a:ln>
        </p:spPr>
      </p:pic>
      <p:sp>
        <p:nvSpPr>
          <p:cNvPr id="313" name="Google Shape;313;p52"/>
          <p:cNvSpPr txBox="1"/>
          <p:nvPr/>
        </p:nvSpPr>
        <p:spPr>
          <a:xfrm>
            <a:off x="803267" y="5582034"/>
            <a:ext cx="7002800" cy="1066662"/>
          </a:xfrm>
          <a:prstGeom prst="rect">
            <a:avLst/>
          </a:prstGeom>
          <a:noFill/>
          <a:ln>
            <a:noFill/>
          </a:ln>
        </p:spPr>
        <p:txBody>
          <a:bodyPr spcFirstLastPara="1" wrap="square" lIns="121900" tIns="121900" rIns="121900" bIns="121900" anchor="t" anchorCtr="0">
            <a:spAutoFit/>
          </a:bodyPr>
          <a:lstStyle/>
          <a:p>
            <a:r>
              <a:rPr lang="en" sz="1333"/>
              <a:t>Source: 2012 ACS 5-year estimates. Koli, F. “(Un)Privileging the Map: A Community Collaboration in Understanding Economic Security.” Paper presented at the </a:t>
            </a:r>
            <a:r>
              <a:rPr lang="en" sz="1333" b="1">
                <a:solidFill>
                  <a:schemeClr val="dk1"/>
                </a:solidFill>
              </a:rPr>
              <a:t>MAPPING (IN)JUSTICE SYMPOSIUM</a:t>
            </a:r>
            <a:r>
              <a:rPr lang="en" sz="1333">
                <a:solidFill>
                  <a:schemeClr val="dk1"/>
                </a:solidFill>
              </a:rPr>
              <a:t>: Digital Theory + Praxis For Critical Scholarship. Fordham University / November 7-9 2019</a:t>
            </a:r>
            <a:endParaRPr sz="1333">
              <a:solidFill>
                <a:schemeClr val="dk1"/>
              </a:solidFill>
            </a:endParaRPr>
          </a:p>
          <a:p>
            <a:endParaRPr sz="1333"/>
          </a:p>
        </p:txBody>
      </p:sp>
      <p:pic>
        <p:nvPicPr>
          <p:cNvPr id="314" name="Google Shape;314;p52" descr="Icon with a magnifying glass, geographic marker, and chart indicating an activity about the Census. "/>
          <p:cNvPicPr preferRelativeResize="0"/>
          <p:nvPr/>
        </p:nvPicPr>
        <p:blipFill rotWithShape="1">
          <a:blip r:embed="rId4">
            <a:alphaModFix/>
          </a:blip>
          <a:srcRect b="13926"/>
          <a:stretch/>
        </p:blipFill>
        <p:spPr>
          <a:xfrm>
            <a:off x="11238201" y="-58766"/>
            <a:ext cx="965767" cy="831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Icon</a:t>
            </a:r>
            <a:endParaRPr dirty="0"/>
          </a:p>
        </p:txBody>
      </p:sp>
      <p:sp>
        <p:nvSpPr>
          <p:cNvPr id="402" name="Google Shape;402;p6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397923">
              <a:lnSpc>
                <a:spcPct val="100000"/>
              </a:lnSpc>
              <a:buClr>
                <a:schemeClr val="dk1"/>
              </a:buClr>
              <a:buSzPts val="1100"/>
            </a:pPr>
            <a:r>
              <a:rPr lang="en" sz="1467">
                <a:solidFill>
                  <a:schemeClr val="dk1"/>
                </a:solidFill>
              </a:rPr>
              <a:t>demographic </a:t>
            </a:r>
            <a:r>
              <a:rPr lang="en" sz="1467" dirty="0">
                <a:solidFill>
                  <a:schemeClr val="dk1"/>
                </a:solidFill>
              </a:rPr>
              <a:t>by Nithinan Tatah from the Noun Project</a:t>
            </a:r>
            <a:endParaRPr sz="1467" dirty="0">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C2CC436FA76AE4693E830F6EBCE667E" ma:contentTypeVersion="13" ma:contentTypeDescription="Create a new document." ma:contentTypeScope="" ma:versionID="5d476d68a5941ad943b582754781e501">
  <xsd:schema xmlns:xsd="http://www.w3.org/2001/XMLSchema" xmlns:xs="http://www.w3.org/2001/XMLSchema" xmlns:p="http://schemas.microsoft.com/office/2006/metadata/properties" xmlns:ns3="811eeda2-0136-4443-ae2e-65ff4050e54f" xmlns:ns4="6e723b10-8bff-4196-a07c-6239afb9cc86" targetNamespace="http://schemas.microsoft.com/office/2006/metadata/properties" ma:root="true" ma:fieldsID="d61f8ce7f4f8f4cc2438cc7e9d31116c" ns3:_="" ns4:_="">
    <xsd:import namespace="811eeda2-0136-4443-ae2e-65ff4050e54f"/>
    <xsd:import namespace="6e723b10-8bff-4196-a07c-6239afb9cc8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1eeda2-0136-4443-ae2e-65ff4050e54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e723b10-8bff-4196-a07c-6239afb9cc8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52E839-4683-441F-B362-90F80D52B00A}">
  <ds:schemaRefs>
    <ds:schemaRef ds:uri="811eeda2-0136-4443-ae2e-65ff4050e54f"/>
    <ds:schemaRef ds:uri="http://purl.org/dc/elements/1.1/"/>
    <ds:schemaRef ds:uri="http://schemas.microsoft.com/office/2006/metadata/properties"/>
    <ds:schemaRef ds:uri="6e723b10-8bff-4196-a07c-6239afb9cc86"/>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63EE5302-2D85-49A6-A3F3-EECE4F381D88}">
  <ds:schemaRefs>
    <ds:schemaRef ds:uri="http://schemas.microsoft.com/sharepoint/v3/contenttype/forms"/>
  </ds:schemaRefs>
</ds:datastoreItem>
</file>

<file path=customXml/itemProps3.xml><?xml version="1.0" encoding="utf-8"?>
<ds:datastoreItem xmlns:ds="http://schemas.openxmlformats.org/officeDocument/2006/customXml" ds:itemID="{1D8CE1E4-DAC6-4190-997D-3C41CE7BCF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1eeda2-0136-4443-ae2e-65ff4050e54f"/>
    <ds:schemaRef ds:uri="6e723b10-8bff-4196-a07c-6239afb9cc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TotalTime>
  <Words>943</Words>
  <Application>Microsoft Office PowerPoint</Application>
  <PresentationFormat>Widescreen</PresentationFormat>
  <Paragraphs>48</Paragraphs>
  <Slides>7</Slides>
  <Notes>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Mapping Census (ACS) Data Activity</vt:lpstr>
      <vt:lpstr>Mapping Census Data Group Activity Instructions </vt:lpstr>
      <vt:lpstr>Mapping Census (ACS) Data: Poverty and Gender</vt:lpstr>
      <vt:lpstr>Mapping Census Data: A Critical Lens</vt:lpstr>
      <vt:lpstr>Challenging Assumptions</vt:lpstr>
      <vt:lpstr>Mapping ACS Data: Race and Gender and Poverty</vt:lpstr>
      <vt:lpstr>Icon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Census (ACS) Data Activity</dc:title>
  <dc:creator>Grynoch, Tess</dc:creator>
  <cp:lastModifiedBy>Grynoch, Tess</cp:lastModifiedBy>
  <cp:revision>1</cp:revision>
  <dcterms:created xsi:type="dcterms:W3CDTF">2021-08-09T15:03:09Z</dcterms:created>
  <dcterms:modified xsi:type="dcterms:W3CDTF">2021-08-09T15:16:23Z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0x010100EC2CC436FA76AE4693E830F6EBCE667E</vt:lpwstr>
  </property>
</Properties>
</file>