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geen Aghassibake" initials="" lastIdx="1" clrIdx="0"/>
  <p:cmAuthor id="1" name="Angela Zoss"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0F5E0-DE07-4CA8-9F48-F09122AB0D4E}" v="342" dt="2021-07-30T21:46:26.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snapToGrid="0">
      <p:cViewPr varScale="1">
        <p:scale>
          <a:sx n="107" d="100"/>
          <a:sy n="107" d="100"/>
        </p:scale>
        <p:origin x="125"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geen Aghassibake" userId="7a54e22d-9e3d-4c2d-bbf6-71f56a630bc1" providerId="ADAL" clId="{ABF0F5E0-DE07-4CA8-9F48-F09122AB0D4E}"/>
    <pc:docChg chg="undo custSel modSld">
      <pc:chgData name="Negeen Aghassibake" userId="7a54e22d-9e3d-4c2d-bbf6-71f56a630bc1" providerId="ADAL" clId="{ABF0F5E0-DE07-4CA8-9F48-F09122AB0D4E}" dt="2021-07-30T21:46:15.703" v="1413" actId="20577"/>
      <pc:docMkLst>
        <pc:docMk/>
      </pc:docMkLst>
      <pc:sldChg chg="modSp mod">
        <pc:chgData name="Negeen Aghassibake" userId="7a54e22d-9e3d-4c2d-bbf6-71f56a630bc1" providerId="ADAL" clId="{ABF0F5E0-DE07-4CA8-9F48-F09122AB0D4E}" dt="2021-07-30T21:46:15.703" v="1413" actId="20577"/>
        <pc:sldMkLst>
          <pc:docMk/>
          <pc:sldMk cId="0" sldId="256"/>
        </pc:sldMkLst>
        <pc:spChg chg="mod">
          <ac:chgData name="Negeen Aghassibake" userId="7a54e22d-9e3d-4c2d-bbf6-71f56a630bc1" providerId="ADAL" clId="{ABF0F5E0-DE07-4CA8-9F48-F09122AB0D4E}" dt="2021-07-30T21:46:15.703" v="1413" actId="20577"/>
          <ac:spMkLst>
            <pc:docMk/>
            <pc:sldMk cId="0" sldId="256"/>
            <ac:spMk id="100" creationId="{00000000-0000-0000-0000-000000000000}"/>
          </ac:spMkLst>
        </pc:spChg>
      </pc:sldChg>
      <pc:sldChg chg="modSp mod">
        <pc:chgData name="Negeen Aghassibake" userId="7a54e22d-9e3d-4c2d-bbf6-71f56a630bc1" providerId="ADAL" clId="{ABF0F5E0-DE07-4CA8-9F48-F09122AB0D4E}" dt="2021-07-30T15:26:10.425" v="3" actId="962"/>
        <pc:sldMkLst>
          <pc:docMk/>
          <pc:sldMk cId="0" sldId="258"/>
        </pc:sldMkLst>
        <pc:picChg chg="mod">
          <ac:chgData name="Negeen Aghassibake" userId="7a54e22d-9e3d-4c2d-bbf6-71f56a630bc1" providerId="ADAL" clId="{ABF0F5E0-DE07-4CA8-9F48-F09122AB0D4E}" dt="2021-07-30T15:26:10.425" v="3" actId="962"/>
          <ac:picMkLst>
            <pc:docMk/>
            <pc:sldMk cId="0" sldId="258"/>
            <ac:picMk id="113" creationId="{00000000-0000-0000-0000-000000000000}"/>
          </ac:picMkLst>
        </pc:picChg>
      </pc:sldChg>
      <pc:sldChg chg="modSp mod">
        <pc:chgData name="Negeen Aghassibake" userId="7a54e22d-9e3d-4c2d-bbf6-71f56a630bc1" providerId="ADAL" clId="{ABF0F5E0-DE07-4CA8-9F48-F09122AB0D4E}" dt="2021-07-30T18:50:54.944" v="1348" actId="13244"/>
        <pc:sldMkLst>
          <pc:docMk/>
          <pc:sldMk cId="0" sldId="263"/>
        </pc:sldMkLst>
        <pc:spChg chg="mod">
          <ac:chgData name="Negeen Aghassibake" userId="7a54e22d-9e3d-4c2d-bbf6-71f56a630bc1" providerId="ADAL" clId="{ABF0F5E0-DE07-4CA8-9F48-F09122AB0D4E}" dt="2021-07-30T15:26:20.880" v="23" actId="962"/>
          <ac:spMkLst>
            <pc:docMk/>
            <pc:sldMk cId="0" sldId="263"/>
            <ac:spMk id="143" creationId="{00000000-0000-0000-0000-000000000000}"/>
          </ac:spMkLst>
        </pc:spChg>
        <pc:spChg chg="mod">
          <ac:chgData name="Negeen Aghassibake" userId="7a54e22d-9e3d-4c2d-bbf6-71f56a630bc1" providerId="ADAL" clId="{ABF0F5E0-DE07-4CA8-9F48-F09122AB0D4E}" dt="2021-07-30T18:50:54.944" v="1348" actId="13244"/>
          <ac:spMkLst>
            <pc:docMk/>
            <pc:sldMk cId="0" sldId="263"/>
            <ac:spMk id="144" creationId="{00000000-0000-0000-0000-000000000000}"/>
          </ac:spMkLst>
        </pc:spChg>
        <pc:spChg chg="mod">
          <ac:chgData name="Negeen Aghassibake" userId="7a54e22d-9e3d-4c2d-bbf6-71f56a630bc1" providerId="ADAL" clId="{ABF0F5E0-DE07-4CA8-9F48-F09122AB0D4E}" dt="2021-07-30T15:26:24.578" v="29" actId="962"/>
          <ac:spMkLst>
            <pc:docMk/>
            <pc:sldMk cId="0" sldId="263"/>
            <ac:spMk id="146" creationId="{00000000-0000-0000-0000-000000000000}"/>
          </ac:spMkLst>
        </pc:spChg>
        <pc:spChg chg="mod">
          <ac:chgData name="Negeen Aghassibake" userId="7a54e22d-9e3d-4c2d-bbf6-71f56a630bc1" providerId="ADAL" clId="{ABF0F5E0-DE07-4CA8-9F48-F09122AB0D4E}" dt="2021-07-30T15:26:26.957" v="35" actId="962"/>
          <ac:spMkLst>
            <pc:docMk/>
            <pc:sldMk cId="0" sldId="263"/>
            <ac:spMk id="148" creationId="{00000000-0000-0000-0000-000000000000}"/>
          </ac:spMkLst>
        </pc:spChg>
        <pc:spChg chg="mod">
          <ac:chgData name="Negeen Aghassibake" userId="7a54e22d-9e3d-4c2d-bbf6-71f56a630bc1" providerId="ADAL" clId="{ABF0F5E0-DE07-4CA8-9F48-F09122AB0D4E}" dt="2021-07-30T15:27:02.034" v="153" actId="962"/>
          <ac:spMkLst>
            <pc:docMk/>
            <pc:sldMk cId="0" sldId="263"/>
            <ac:spMk id="150" creationId="{00000000-0000-0000-0000-000000000000}"/>
          </ac:spMkLst>
        </pc:spChg>
        <pc:cxnChg chg="mod">
          <ac:chgData name="Negeen Aghassibake" userId="7a54e22d-9e3d-4c2d-bbf6-71f56a630bc1" providerId="ADAL" clId="{ABF0F5E0-DE07-4CA8-9F48-F09122AB0D4E}" dt="2021-07-30T15:26:54.905" v="147" actId="962"/>
          <ac:cxnSpMkLst>
            <pc:docMk/>
            <pc:sldMk cId="0" sldId="263"/>
            <ac:cxnSpMk id="145" creationId="{00000000-0000-0000-0000-000000000000}"/>
          </ac:cxnSpMkLst>
        </pc:cxnChg>
        <pc:cxnChg chg="mod">
          <ac:chgData name="Negeen Aghassibake" userId="7a54e22d-9e3d-4c2d-bbf6-71f56a630bc1" providerId="ADAL" clId="{ABF0F5E0-DE07-4CA8-9F48-F09122AB0D4E}" dt="2021-07-30T15:26:59.157" v="149" actId="962"/>
          <ac:cxnSpMkLst>
            <pc:docMk/>
            <pc:sldMk cId="0" sldId="263"/>
            <ac:cxnSpMk id="147" creationId="{00000000-0000-0000-0000-000000000000}"/>
          </ac:cxnSpMkLst>
        </pc:cxnChg>
        <pc:cxnChg chg="mod">
          <ac:chgData name="Negeen Aghassibake" userId="7a54e22d-9e3d-4c2d-bbf6-71f56a630bc1" providerId="ADAL" clId="{ABF0F5E0-DE07-4CA8-9F48-F09122AB0D4E}" dt="2021-07-30T15:27:05.060" v="155" actId="962"/>
          <ac:cxnSpMkLst>
            <pc:docMk/>
            <pc:sldMk cId="0" sldId="263"/>
            <ac:cxnSpMk id="149" creationId="{00000000-0000-0000-0000-000000000000}"/>
          </ac:cxnSpMkLst>
        </pc:cxnChg>
        <pc:cxnChg chg="mod">
          <ac:chgData name="Negeen Aghassibake" userId="7a54e22d-9e3d-4c2d-bbf6-71f56a630bc1" providerId="ADAL" clId="{ABF0F5E0-DE07-4CA8-9F48-F09122AB0D4E}" dt="2021-07-30T15:27:08.080" v="157" actId="962"/>
          <ac:cxnSpMkLst>
            <pc:docMk/>
            <pc:sldMk cId="0" sldId="263"/>
            <ac:cxnSpMk id="151" creationId="{00000000-0000-0000-0000-000000000000}"/>
          </ac:cxnSpMkLst>
        </pc:cxnChg>
      </pc:sldChg>
      <pc:sldChg chg="modSp mod">
        <pc:chgData name="Negeen Aghassibake" userId="7a54e22d-9e3d-4c2d-bbf6-71f56a630bc1" providerId="ADAL" clId="{ABF0F5E0-DE07-4CA8-9F48-F09122AB0D4E}" dt="2021-07-30T15:29:13.115" v="255" actId="962"/>
        <pc:sldMkLst>
          <pc:docMk/>
          <pc:sldMk cId="0" sldId="264"/>
        </pc:sldMkLst>
        <pc:picChg chg="mod">
          <ac:chgData name="Negeen Aghassibake" userId="7a54e22d-9e3d-4c2d-bbf6-71f56a630bc1" providerId="ADAL" clId="{ABF0F5E0-DE07-4CA8-9F48-F09122AB0D4E}" dt="2021-07-30T15:29:13.115" v="255" actId="962"/>
          <ac:picMkLst>
            <pc:docMk/>
            <pc:sldMk cId="0" sldId="264"/>
            <ac:picMk id="158" creationId="{00000000-0000-0000-0000-000000000000}"/>
          </ac:picMkLst>
        </pc:picChg>
      </pc:sldChg>
      <pc:sldChg chg="modSp mod">
        <pc:chgData name="Negeen Aghassibake" userId="7a54e22d-9e3d-4c2d-bbf6-71f56a630bc1" providerId="ADAL" clId="{ABF0F5E0-DE07-4CA8-9F48-F09122AB0D4E}" dt="2021-07-30T18:51:32.411" v="1351" actId="13244"/>
        <pc:sldMkLst>
          <pc:docMk/>
          <pc:sldMk cId="0" sldId="265"/>
        </pc:sldMkLst>
        <pc:spChg chg="mod">
          <ac:chgData name="Negeen Aghassibake" userId="7a54e22d-9e3d-4c2d-bbf6-71f56a630bc1" providerId="ADAL" clId="{ABF0F5E0-DE07-4CA8-9F48-F09122AB0D4E}" dt="2021-07-30T15:28:20.748" v="201" actId="962"/>
          <ac:spMkLst>
            <pc:docMk/>
            <pc:sldMk cId="0" sldId="265"/>
            <ac:spMk id="164" creationId="{00000000-0000-0000-0000-000000000000}"/>
          </ac:spMkLst>
        </pc:spChg>
        <pc:spChg chg="mod">
          <ac:chgData name="Negeen Aghassibake" userId="7a54e22d-9e3d-4c2d-bbf6-71f56a630bc1" providerId="ADAL" clId="{ABF0F5E0-DE07-4CA8-9F48-F09122AB0D4E}" dt="2021-07-30T18:51:19.218" v="1349" actId="13244"/>
          <ac:spMkLst>
            <pc:docMk/>
            <pc:sldMk cId="0" sldId="265"/>
            <ac:spMk id="165" creationId="{00000000-0000-0000-0000-000000000000}"/>
          </ac:spMkLst>
        </pc:spChg>
        <pc:spChg chg="mod">
          <ac:chgData name="Negeen Aghassibake" userId="7a54e22d-9e3d-4c2d-bbf6-71f56a630bc1" providerId="ADAL" clId="{ABF0F5E0-DE07-4CA8-9F48-F09122AB0D4E}" dt="2021-07-30T15:28:15.491" v="193" actId="962"/>
          <ac:spMkLst>
            <pc:docMk/>
            <pc:sldMk cId="0" sldId="265"/>
            <ac:spMk id="167" creationId="{00000000-0000-0000-0000-000000000000}"/>
          </ac:spMkLst>
        </pc:spChg>
        <pc:spChg chg="mod">
          <ac:chgData name="Negeen Aghassibake" userId="7a54e22d-9e3d-4c2d-bbf6-71f56a630bc1" providerId="ADAL" clId="{ABF0F5E0-DE07-4CA8-9F48-F09122AB0D4E}" dt="2021-07-30T15:28:17.351" v="195" actId="962"/>
          <ac:spMkLst>
            <pc:docMk/>
            <pc:sldMk cId="0" sldId="265"/>
            <ac:spMk id="169" creationId="{00000000-0000-0000-0000-000000000000}"/>
          </ac:spMkLst>
        </pc:spChg>
        <pc:spChg chg="mod">
          <ac:chgData name="Negeen Aghassibake" userId="7a54e22d-9e3d-4c2d-bbf6-71f56a630bc1" providerId="ADAL" clId="{ABF0F5E0-DE07-4CA8-9F48-F09122AB0D4E}" dt="2021-07-30T18:51:30.082" v="1350" actId="13244"/>
          <ac:spMkLst>
            <pc:docMk/>
            <pc:sldMk cId="0" sldId="265"/>
            <ac:spMk id="171" creationId="{00000000-0000-0000-0000-000000000000}"/>
          </ac:spMkLst>
        </pc:spChg>
        <pc:cxnChg chg="mod">
          <ac:chgData name="Negeen Aghassibake" userId="7a54e22d-9e3d-4c2d-bbf6-71f56a630bc1" providerId="ADAL" clId="{ABF0F5E0-DE07-4CA8-9F48-F09122AB0D4E}" dt="2021-07-30T15:27:15.034" v="161" actId="962"/>
          <ac:cxnSpMkLst>
            <pc:docMk/>
            <pc:sldMk cId="0" sldId="265"/>
            <ac:cxnSpMk id="166" creationId="{00000000-0000-0000-0000-000000000000}"/>
          </ac:cxnSpMkLst>
        </pc:cxnChg>
        <pc:cxnChg chg="mod">
          <ac:chgData name="Negeen Aghassibake" userId="7a54e22d-9e3d-4c2d-bbf6-71f56a630bc1" providerId="ADAL" clId="{ABF0F5E0-DE07-4CA8-9F48-F09122AB0D4E}" dt="2021-07-30T15:27:17.599" v="163" actId="962"/>
          <ac:cxnSpMkLst>
            <pc:docMk/>
            <pc:sldMk cId="0" sldId="265"/>
            <ac:cxnSpMk id="168" creationId="{00000000-0000-0000-0000-000000000000}"/>
          </ac:cxnSpMkLst>
        </pc:cxnChg>
        <pc:cxnChg chg="mod">
          <ac:chgData name="Negeen Aghassibake" userId="7a54e22d-9e3d-4c2d-bbf6-71f56a630bc1" providerId="ADAL" clId="{ABF0F5E0-DE07-4CA8-9F48-F09122AB0D4E}" dt="2021-07-30T15:27:19.745" v="165" actId="962"/>
          <ac:cxnSpMkLst>
            <pc:docMk/>
            <pc:sldMk cId="0" sldId="265"/>
            <ac:cxnSpMk id="170" creationId="{00000000-0000-0000-0000-000000000000}"/>
          </ac:cxnSpMkLst>
        </pc:cxnChg>
        <pc:cxnChg chg="mod">
          <ac:chgData name="Negeen Aghassibake" userId="7a54e22d-9e3d-4c2d-bbf6-71f56a630bc1" providerId="ADAL" clId="{ABF0F5E0-DE07-4CA8-9F48-F09122AB0D4E}" dt="2021-07-30T18:51:32.411" v="1351" actId="13244"/>
          <ac:cxnSpMkLst>
            <pc:docMk/>
            <pc:sldMk cId="0" sldId="265"/>
            <ac:cxnSpMk id="172" creationId="{00000000-0000-0000-0000-000000000000}"/>
          </ac:cxnSpMkLst>
        </pc:cxnChg>
      </pc:sldChg>
      <pc:sldChg chg="modSp mod">
        <pc:chgData name="Negeen Aghassibake" userId="7a54e22d-9e3d-4c2d-bbf6-71f56a630bc1" providerId="ADAL" clId="{ABF0F5E0-DE07-4CA8-9F48-F09122AB0D4E}" dt="2021-07-30T15:29:20.080" v="257" actId="962"/>
        <pc:sldMkLst>
          <pc:docMk/>
          <pc:sldMk cId="0" sldId="266"/>
        </pc:sldMkLst>
        <pc:picChg chg="mod">
          <ac:chgData name="Negeen Aghassibake" userId="7a54e22d-9e3d-4c2d-bbf6-71f56a630bc1" providerId="ADAL" clId="{ABF0F5E0-DE07-4CA8-9F48-F09122AB0D4E}" dt="2021-07-30T15:29:20.080" v="257" actId="962"/>
          <ac:picMkLst>
            <pc:docMk/>
            <pc:sldMk cId="0" sldId="266"/>
            <ac:picMk id="179" creationId="{00000000-0000-0000-0000-000000000000}"/>
          </ac:picMkLst>
        </pc:picChg>
      </pc:sldChg>
      <pc:sldChg chg="modSp mod">
        <pc:chgData name="Negeen Aghassibake" userId="7a54e22d-9e3d-4c2d-bbf6-71f56a630bc1" providerId="ADAL" clId="{ABF0F5E0-DE07-4CA8-9F48-F09122AB0D4E}" dt="2021-07-30T18:52:14.927" v="1354" actId="962"/>
        <pc:sldMkLst>
          <pc:docMk/>
          <pc:sldMk cId="0" sldId="267"/>
        </pc:sldMkLst>
        <pc:spChg chg="mod">
          <ac:chgData name="Negeen Aghassibake" userId="7a54e22d-9e3d-4c2d-bbf6-71f56a630bc1" providerId="ADAL" clId="{ABF0F5E0-DE07-4CA8-9F48-F09122AB0D4E}" dt="2021-07-30T15:28:33.771" v="215" actId="962"/>
          <ac:spMkLst>
            <pc:docMk/>
            <pc:sldMk cId="0" sldId="267"/>
            <ac:spMk id="185" creationId="{00000000-0000-0000-0000-000000000000}"/>
          </ac:spMkLst>
        </pc:spChg>
        <pc:spChg chg="mod">
          <ac:chgData name="Negeen Aghassibake" userId="7a54e22d-9e3d-4c2d-bbf6-71f56a630bc1" providerId="ADAL" clId="{ABF0F5E0-DE07-4CA8-9F48-F09122AB0D4E}" dt="2021-07-30T18:51:51.924" v="1352" actId="13244"/>
          <ac:spMkLst>
            <pc:docMk/>
            <pc:sldMk cId="0" sldId="267"/>
            <ac:spMk id="186" creationId="{00000000-0000-0000-0000-000000000000}"/>
          </ac:spMkLst>
        </pc:spChg>
        <pc:spChg chg="mod">
          <ac:chgData name="Negeen Aghassibake" userId="7a54e22d-9e3d-4c2d-bbf6-71f56a630bc1" providerId="ADAL" clId="{ABF0F5E0-DE07-4CA8-9F48-F09122AB0D4E}" dt="2021-07-30T15:28:29.994" v="209" actId="962"/>
          <ac:spMkLst>
            <pc:docMk/>
            <pc:sldMk cId="0" sldId="267"/>
            <ac:spMk id="188" creationId="{00000000-0000-0000-0000-000000000000}"/>
          </ac:spMkLst>
        </pc:spChg>
        <pc:spChg chg="mod">
          <ac:chgData name="Negeen Aghassibake" userId="7a54e22d-9e3d-4c2d-bbf6-71f56a630bc1" providerId="ADAL" clId="{ABF0F5E0-DE07-4CA8-9F48-F09122AB0D4E}" dt="2021-07-30T18:52:14.927" v="1354" actId="962"/>
          <ac:spMkLst>
            <pc:docMk/>
            <pc:sldMk cId="0" sldId="267"/>
            <ac:spMk id="190" creationId="{00000000-0000-0000-0000-000000000000}"/>
          </ac:spMkLst>
        </pc:spChg>
        <pc:spChg chg="mod">
          <ac:chgData name="Negeen Aghassibake" userId="7a54e22d-9e3d-4c2d-bbf6-71f56a630bc1" providerId="ADAL" clId="{ABF0F5E0-DE07-4CA8-9F48-F09122AB0D4E}" dt="2021-07-30T18:52:14.927" v="1354" actId="962"/>
          <ac:spMkLst>
            <pc:docMk/>
            <pc:sldMk cId="0" sldId="267"/>
            <ac:spMk id="192" creationId="{00000000-0000-0000-0000-000000000000}"/>
          </ac:spMkLst>
        </pc:spChg>
        <pc:cxnChg chg="mod">
          <ac:chgData name="Negeen Aghassibake" userId="7a54e22d-9e3d-4c2d-bbf6-71f56a630bc1" providerId="ADAL" clId="{ABF0F5E0-DE07-4CA8-9F48-F09122AB0D4E}" dt="2021-07-30T15:27:32.217" v="171" actId="962"/>
          <ac:cxnSpMkLst>
            <pc:docMk/>
            <pc:sldMk cId="0" sldId="267"/>
            <ac:cxnSpMk id="187" creationId="{00000000-0000-0000-0000-000000000000}"/>
          </ac:cxnSpMkLst>
        </pc:cxnChg>
        <pc:cxnChg chg="mod">
          <ac:chgData name="Negeen Aghassibake" userId="7a54e22d-9e3d-4c2d-bbf6-71f56a630bc1" providerId="ADAL" clId="{ABF0F5E0-DE07-4CA8-9F48-F09122AB0D4E}" dt="2021-07-30T15:27:34.382" v="173" actId="962"/>
          <ac:cxnSpMkLst>
            <pc:docMk/>
            <pc:sldMk cId="0" sldId="267"/>
            <ac:cxnSpMk id="189" creationId="{00000000-0000-0000-0000-000000000000}"/>
          </ac:cxnSpMkLst>
        </pc:cxnChg>
        <pc:cxnChg chg="mod">
          <ac:chgData name="Negeen Aghassibake" userId="7a54e22d-9e3d-4c2d-bbf6-71f56a630bc1" providerId="ADAL" clId="{ABF0F5E0-DE07-4CA8-9F48-F09122AB0D4E}" dt="2021-07-30T18:52:14.927" v="1354" actId="962"/>
          <ac:cxnSpMkLst>
            <pc:docMk/>
            <pc:sldMk cId="0" sldId="267"/>
            <ac:cxnSpMk id="191" creationId="{00000000-0000-0000-0000-000000000000}"/>
          </ac:cxnSpMkLst>
        </pc:cxnChg>
        <pc:cxnChg chg="mod">
          <ac:chgData name="Negeen Aghassibake" userId="7a54e22d-9e3d-4c2d-bbf6-71f56a630bc1" providerId="ADAL" clId="{ABF0F5E0-DE07-4CA8-9F48-F09122AB0D4E}" dt="2021-07-30T18:52:14.927" v="1354" actId="962"/>
          <ac:cxnSpMkLst>
            <pc:docMk/>
            <pc:sldMk cId="0" sldId="267"/>
            <ac:cxnSpMk id="193" creationId="{00000000-0000-0000-0000-000000000000}"/>
          </ac:cxnSpMkLst>
        </pc:cxnChg>
      </pc:sldChg>
      <pc:sldChg chg="modSp mod">
        <pc:chgData name="Negeen Aghassibake" userId="7a54e22d-9e3d-4c2d-bbf6-71f56a630bc1" providerId="ADAL" clId="{ABF0F5E0-DE07-4CA8-9F48-F09122AB0D4E}" dt="2021-07-30T15:29:24.470" v="259" actId="962"/>
        <pc:sldMkLst>
          <pc:docMk/>
          <pc:sldMk cId="0" sldId="268"/>
        </pc:sldMkLst>
        <pc:picChg chg="mod">
          <ac:chgData name="Negeen Aghassibake" userId="7a54e22d-9e3d-4c2d-bbf6-71f56a630bc1" providerId="ADAL" clId="{ABF0F5E0-DE07-4CA8-9F48-F09122AB0D4E}" dt="2021-07-30T15:29:24.470" v="259" actId="962"/>
          <ac:picMkLst>
            <pc:docMk/>
            <pc:sldMk cId="0" sldId="268"/>
            <ac:picMk id="200" creationId="{00000000-0000-0000-0000-000000000000}"/>
          </ac:picMkLst>
        </pc:picChg>
      </pc:sldChg>
      <pc:sldChg chg="modSp mod">
        <pc:chgData name="Negeen Aghassibake" userId="7a54e22d-9e3d-4c2d-bbf6-71f56a630bc1" providerId="ADAL" clId="{ABF0F5E0-DE07-4CA8-9F48-F09122AB0D4E}" dt="2021-07-30T18:52:52.224" v="1356" actId="13244"/>
        <pc:sldMkLst>
          <pc:docMk/>
          <pc:sldMk cId="0" sldId="269"/>
        </pc:sldMkLst>
        <pc:spChg chg="mod">
          <ac:chgData name="Negeen Aghassibake" userId="7a54e22d-9e3d-4c2d-bbf6-71f56a630bc1" providerId="ADAL" clId="{ABF0F5E0-DE07-4CA8-9F48-F09122AB0D4E}" dt="2021-07-30T15:28:44.435" v="227" actId="962"/>
          <ac:spMkLst>
            <pc:docMk/>
            <pc:sldMk cId="0" sldId="269"/>
            <ac:spMk id="206" creationId="{00000000-0000-0000-0000-000000000000}"/>
          </ac:spMkLst>
        </pc:spChg>
        <pc:spChg chg="mod">
          <ac:chgData name="Negeen Aghassibake" userId="7a54e22d-9e3d-4c2d-bbf6-71f56a630bc1" providerId="ADAL" clId="{ABF0F5E0-DE07-4CA8-9F48-F09122AB0D4E}" dt="2021-07-30T18:52:40.778" v="1355" actId="13244"/>
          <ac:spMkLst>
            <pc:docMk/>
            <pc:sldMk cId="0" sldId="269"/>
            <ac:spMk id="207" creationId="{00000000-0000-0000-0000-000000000000}"/>
          </ac:spMkLst>
        </pc:spChg>
        <pc:spChg chg="mod">
          <ac:chgData name="Negeen Aghassibake" userId="7a54e22d-9e3d-4c2d-bbf6-71f56a630bc1" providerId="ADAL" clId="{ABF0F5E0-DE07-4CA8-9F48-F09122AB0D4E}" dt="2021-07-30T18:52:52.224" v="1356" actId="13244"/>
          <ac:spMkLst>
            <pc:docMk/>
            <pc:sldMk cId="0" sldId="269"/>
            <ac:spMk id="209" creationId="{00000000-0000-0000-0000-000000000000}"/>
          </ac:spMkLst>
        </pc:spChg>
        <pc:spChg chg="mod">
          <ac:chgData name="Negeen Aghassibake" userId="7a54e22d-9e3d-4c2d-bbf6-71f56a630bc1" providerId="ADAL" clId="{ABF0F5E0-DE07-4CA8-9F48-F09122AB0D4E}" dt="2021-07-30T18:52:52.224" v="1356" actId="13244"/>
          <ac:spMkLst>
            <pc:docMk/>
            <pc:sldMk cId="0" sldId="269"/>
            <ac:spMk id="211" creationId="{00000000-0000-0000-0000-000000000000}"/>
          </ac:spMkLst>
        </pc:spChg>
        <pc:spChg chg="mod">
          <ac:chgData name="Negeen Aghassibake" userId="7a54e22d-9e3d-4c2d-bbf6-71f56a630bc1" providerId="ADAL" clId="{ABF0F5E0-DE07-4CA8-9F48-F09122AB0D4E}" dt="2021-07-30T18:52:52.224" v="1356" actId="13244"/>
          <ac:spMkLst>
            <pc:docMk/>
            <pc:sldMk cId="0" sldId="269"/>
            <ac:spMk id="213" creationId="{00000000-0000-0000-0000-000000000000}"/>
          </ac:spMkLst>
        </pc:spChg>
        <pc:cxnChg chg="mod">
          <ac:chgData name="Negeen Aghassibake" userId="7a54e22d-9e3d-4c2d-bbf6-71f56a630bc1" providerId="ADAL" clId="{ABF0F5E0-DE07-4CA8-9F48-F09122AB0D4E}" dt="2021-07-30T15:27:47.183" v="181" actId="962"/>
          <ac:cxnSpMkLst>
            <pc:docMk/>
            <pc:sldMk cId="0" sldId="269"/>
            <ac:cxnSpMk id="208" creationId="{00000000-0000-0000-0000-000000000000}"/>
          </ac:cxnSpMkLst>
        </pc:cxnChg>
        <pc:cxnChg chg="mod">
          <ac:chgData name="Negeen Aghassibake" userId="7a54e22d-9e3d-4c2d-bbf6-71f56a630bc1" providerId="ADAL" clId="{ABF0F5E0-DE07-4CA8-9F48-F09122AB0D4E}" dt="2021-07-30T18:52:52.224" v="1356" actId="13244"/>
          <ac:cxnSpMkLst>
            <pc:docMk/>
            <pc:sldMk cId="0" sldId="269"/>
            <ac:cxnSpMk id="210" creationId="{00000000-0000-0000-0000-000000000000}"/>
          </ac:cxnSpMkLst>
        </pc:cxnChg>
        <pc:cxnChg chg="mod">
          <ac:chgData name="Negeen Aghassibake" userId="7a54e22d-9e3d-4c2d-bbf6-71f56a630bc1" providerId="ADAL" clId="{ABF0F5E0-DE07-4CA8-9F48-F09122AB0D4E}" dt="2021-07-30T18:52:52.224" v="1356" actId="13244"/>
          <ac:cxnSpMkLst>
            <pc:docMk/>
            <pc:sldMk cId="0" sldId="269"/>
            <ac:cxnSpMk id="212" creationId="{00000000-0000-0000-0000-000000000000}"/>
          </ac:cxnSpMkLst>
        </pc:cxnChg>
        <pc:cxnChg chg="mod">
          <ac:chgData name="Negeen Aghassibake" userId="7a54e22d-9e3d-4c2d-bbf6-71f56a630bc1" providerId="ADAL" clId="{ABF0F5E0-DE07-4CA8-9F48-F09122AB0D4E}" dt="2021-07-30T18:52:52.224" v="1356" actId="13244"/>
          <ac:cxnSpMkLst>
            <pc:docMk/>
            <pc:sldMk cId="0" sldId="269"/>
            <ac:cxnSpMk id="214" creationId="{00000000-0000-0000-0000-000000000000}"/>
          </ac:cxnSpMkLst>
        </pc:cxnChg>
      </pc:sldChg>
      <pc:sldChg chg="modSp mod">
        <pc:chgData name="Negeen Aghassibake" userId="7a54e22d-9e3d-4c2d-bbf6-71f56a630bc1" providerId="ADAL" clId="{ABF0F5E0-DE07-4CA8-9F48-F09122AB0D4E}" dt="2021-07-30T15:29:27.439" v="261" actId="962"/>
        <pc:sldMkLst>
          <pc:docMk/>
          <pc:sldMk cId="0" sldId="270"/>
        </pc:sldMkLst>
        <pc:picChg chg="mod">
          <ac:chgData name="Negeen Aghassibake" userId="7a54e22d-9e3d-4c2d-bbf6-71f56a630bc1" providerId="ADAL" clId="{ABF0F5E0-DE07-4CA8-9F48-F09122AB0D4E}" dt="2021-07-30T15:29:27.439" v="261" actId="962"/>
          <ac:picMkLst>
            <pc:docMk/>
            <pc:sldMk cId="0" sldId="270"/>
            <ac:picMk id="221" creationId="{00000000-0000-0000-0000-000000000000}"/>
          </ac:picMkLst>
        </pc:picChg>
      </pc:sldChg>
      <pc:sldChg chg="modSp mod">
        <pc:chgData name="Negeen Aghassibake" userId="7a54e22d-9e3d-4c2d-bbf6-71f56a630bc1" providerId="ADAL" clId="{ABF0F5E0-DE07-4CA8-9F48-F09122AB0D4E}" dt="2021-07-30T15:28:50.917" v="233" actId="962"/>
        <pc:sldMkLst>
          <pc:docMk/>
          <pc:sldMk cId="0" sldId="271"/>
        </pc:sldMkLst>
        <pc:spChg chg="mod">
          <ac:chgData name="Negeen Aghassibake" userId="7a54e22d-9e3d-4c2d-bbf6-71f56a630bc1" providerId="ADAL" clId="{ABF0F5E0-DE07-4CA8-9F48-F09122AB0D4E}" dt="2021-07-30T15:28:50.917" v="233" actId="962"/>
          <ac:spMkLst>
            <pc:docMk/>
            <pc:sldMk cId="0" sldId="271"/>
            <ac:spMk id="228" creationId="{00000000-0000-0000-0000-000000000000}"/>
          </ac:spMkLst>
        </pc:spChg>
        <pc:cxnChg chg="mod">
          <ac:chgData name="Negeen Aghassibake" userId="7a54e22d-9e3d-4c2d-bbf6-71f56a630bc1" providerId="ADAL" clId="{ABF0F5E0-DE07-4CA8-9F48-F09122AB0D4E}" dt="2021-07-30T15:27:52.536" v="183" actId="962"/>
          <ac:cxnSpMkLst>
            <pc:docMk/>
            <pc:sldMk cId="0" sldId="271"/>
            <ac:cxnSpMk id="227" creationId="{00000000-0000-0000-0000-000000000000}"/>
          </ac:cxnSpMkLst>
        </pc:cxnChg>
      </pc:sldChg>
      <pc:sldChg chg="modSp mod">
        <pc:chgData name="Negeen Aghassibake" userId="7a54e22d-9e3d-4c2d-bbf6-71f56a630bc1" providerId="ADAL" clId="{ABF0F5E0-DE07-4CA8-9F48-F09122AB0D4E}" dt="2021-07-30T15:28:56.427" v="249" actId="962"/>
        <pc:sldMkLst>
          <pc:docMk/>
          <pc:sldMk cId="0" sldId="272"/>
        </pc:sldMkLst>
        <pc:spChg chg="mod">
          <ac:chgData name="Negeen Aghassibake" userId="7a54e22d-9e3d-4c2d-bbf6-71f56a630bc1" providerId="ADAL" clId="{ABF0F5E0-DE07-4CA8-9F48-F09122AB0D4E}" dt="2021-07-30T15:28:56.427" v="249" actId="962"/>
          <ac:spMkLst>
            <pc:docMk/>
            <pc:sldMk cId="0" sldId="272"/>
            <ac:spMk id="236" creationId="{00000000-0000-0000-0000-000000000000}"/>
          </ac:spMkLst>
        </pc:spChg>
        <pc:cxnChg chg="mod">
          <ac:chgData name="Negeen Aghassibake" userId="7a54e22d-9e3d-4c2d-bbf6-71f56a630bc1" providerId="ADAL" clId="{ABF0F5E0-DE07-4CA8-9F48-F09122AB0D4E}" dt="2021-07-30T15:27:57.285" v="185" actId="962"/>
          <ac:cxnSpMkLst>
            <pc:docMk/>
            <pc:sldMk cId="0" sldId="272"/>
            <ac:cxnSpMk id="235" creationId="{00000000-0000-0000-0000-000000000000}"/>
          </ac:cxnSpMkLst>
        </pc:cxnChg>
      </pc:sldChg>
      <pc:sldChg chg="addSp delSp modSp mod modClrScheme chgLayout">
        <pc:chgData name="Negeen Aghassibake" userId="7a54e22d-9e3d-4c2d-bbf6-71f56a630bc1" providerId="ADAL" clId="{ABF0F5E0-DE07-4CA8-9F48-F09122AB0D4E}" dt="2021-07-30T18:41:54.267" v="1040" actId="1076"/>
        <pc:sldMkLst>
          <pc:docMk/>
          <pc:sldMk cId="0" sldId="276"/>
        </pc:sldMkLst>
        <pc:spChg chg="add del mod">
          <ac:chgData name="Negeen Aghassibake" userId="7a54e22d-9e3d-4c2d-bbf6-71f56a630bc1" providerId="ADAL" clId="{ABF0F5E0-DE07-4CA8-9F48-F09122AB0D4E}" dt="2021-07-30T18:41:18.715" v="1029" actId="6264"/>
          <ac:spMkLst>
            <pc:docMk/>
            <pc:sldMk cId="0" sldId="276"/>
            <ac:spMk id="2" creationId="{5C392DEB-47EB-43AD-AD11-C19C2007A45F}"/>
          </ac:spMkLst>
        </pc:spChg>
        <pc:spChg chg="add mod ord">
          <ac:chgData name="Negeen Aghassibake" userId="7a54e22d-9e3d-4c2d-bbf6-71f56a630bc1" providerId="ADAL" clId="{ABF0F5E0-DE07-4CA8-9F48-F09122AB0D4E}" dt="2021-07-30T18:41:54.267" v="1040" actId="1076"/>
          <ac:spMkLst>
            <pc:docMk/>
            <pc:sldMk cId="0" sldId="276"/>
            <ac:spMk id="3" creationId="{4032E36E-5C54-4D72-BBA1-09BA01900C17}"/>
          </ac:spMkLst>
        </pc:spChg>
        <pc:spChg chg="del mod ord">
          <ac:chgData name="Negeen Aghassibake" userId="7a54e22d-9e3d-4c2d-bbf6-71f56a630bc1" providerId="ADAL" clId="{ABF0F5E0-DE07-4CA8-9F48-F09122AB0D4E}" dt="2021-07-30T18:41:33.583" v="1032" actId="478"/>
          <ac:spMkLst>
            <pc:docMk/>
            <pc:sldMk cId="0" sldId="276"/>
            <ac:spMk id="259" creationId="{00000000-0000-0000-0000-000000000000}"/>
          </ac:spMkLst>
        </pc:spChg>
        <pc:picChg chg="mod">
          <ac:chgData name="Negeen Aghassibake" userId="7a54e22d-9e3d-4c2d-bbf6-71f56a630bc1" providerId="ADAL" clId="{ABF0F5E0-DE07-4CA8-9F48-F09122AB0D4E}" dt="2021-07-30T18:41:14.058" v="1028" actId="1076"/>
          <ac:picMkLst>
            <pc:docMk/>
            <pc:sldMk cId="0" sldId="276"/>
            <ac:picMk id="258" creationId="{00000000-0000-0000-0000-000000000000}"/>
          </ac:picMkLst>
        </pc:picChg>
      </pc:sldChg>
      <pc:sldChg chg="modSp mod">
        <pc:chgData name="Negeen Aghassibake" userId="7a54e22d-9e3d-4c2d-bbf6-71f56a630bc1" providerId="ADAL" clId="{ABF0F5E0-DE07-4CA8-9F48-F09122AB0D4E}" dt="2021-07-30T15:29:39.935" v="267" actId="962"/>
        <pc:sldMkLst>
          <pc:docMk/>
          <pc:sldMk cId="0" sldId="277"/>
        </pc:sldMkLst>
        <pc:picChg chg="mod">
          <ac:chgData name="Negeen Aghassibake" userId="7a54e22d-9e3d-4c2d-bbf6-71f56a630bc1" providerId="ADAL" clId="{ABF0F5E0-DE07-4CA8-9F48-F09122AB0D4E}" dt="2021-07-30T15:29:39.935" v="267" actId="962"/>
          <ac:picMkLst>
            <pc:docMk/>
            <pc:sldMk cId="0" sldId="277"/>
            <ac:picMk id="266" creationId="{00000000-0000-0000-0000-000000000000}"/>
          </ac:picMkLst>
        </pc:picChg>
      </pc:sldChg>
      <pc:sldChg chg="modSp mod">
        <pc:chgData name="Negeen Aghassibake" userId="7a54e22d-9e3d-4c2d-bbf6-71f56a630bc1" providerId="ADAL" clId="{ABF0F5E0-DE07-4CA8-9F48-F09122AB0D4E}" dt="2021-07-30T15:29:45.836" v="273" actId="962"/>
        <pc:sldMkLst>
          <pc:docMk/>
          <pc:sldMk cId="0" sldId="278"/>
        </pc:sldMkLst>
        <pc:picChg chg="mod">
          <ac:chgData name="Negeen Aghassibake" userId="7a54e22d-9e3d-4c2d-bbf6-71f56a630bc1" providerId="ADAL" clId="{ABF0F5E0-DE07-4CA8-9F48-F09122AB0D4E}" dt="2021-07-30T15:29:45.836" v="273" actId="962"/>
          <ac:picMkLst>
            <pc:docMk/>
            <pc:sldMk cId="0" sldId="278"/>
            <ac:picMk id="273" creationId="{00000000-0000-0000-0000-000000000000}"/>
          </ac:picMkLst>
        </pc:picChg>
      </pc:sldChg>
      <pc:sldChg chg="modSp mod">
        <pc:chgData name="Negeen Aghassibake" userId="7a54e22d-9e3d-4c2d-bbf6-71f56a630bc1" providerId="ADAL" clId="{ABF0F5E0-DE07-4CA8-9F48-F09122AB0D4E}" dt="2021-07-30T15:29:50.311" v="275" actId="962"/>
        <pc:sldMkLst>
          <pc:docMk/>
          <pc:sldMk cId="0" sldId="279"/>
        </pc:sldMkLst>
        <pc:picChg chg="mod">
          <ac:chgData name="Negeen Aghassibake" userId="7a54e22d-9e3d-4c2d-bbf6-71f56a630bc1" providerId="ADAL" clId="{ABF0F5E0-DE07-4CA8-9F48-F09122AB0D4E}" dt="2021-07-30T15:29:50.311" v="275" actId="962"/>
          <ac:picMkLst>
            <pc:docMk/>
            <pc:sldMk cId="0" sldId="279"/>
            <ac:picMk id="280" creationId="{00000000-0000-0000-0000-000000000000}"/>
          </ac:picMkLst>
        </pc:picChg>
      </pc:sldChg>
      <pc:sldChg chg="modSp mod">
        <pc:chgData name="Negeen Aghassibake" userId="7a54e22d-9e3d-4c2d-bbf6-71f56a630bc1" providerId="ADAL" clId="{ABF0F5E0-DE07-4CA8-9F48-F09122AB0D4E}" dt="2021-07-30T19:24:38.847" v="1409" actId="166"/>
        <pc:sldMkLst>
          <pc:docMk/>
          <pc:sldMk cId="0" sldId="280"/>
        </pc:sldMkLst>
        <pc:spChg chg="mod ord">
          <ac:chgData name="Negeen Aghassibake" userId="7a54e22d-9e3d-4c2d-bbf6-71f56a630bc1" providerId="ADAL" clId="{ABF0F5E0-DE07-4CA8-9F48-F09122AB0D4E}" dt="2021-07-30T19:24:38.847" v="1409" actId="166"/>
          <ac:spMkLst>
            <pc:docMk/>
            <pc:sldMk cId="0" sldId="280"/>
            <ac:spMk id="288" creationId="{00000000-0000-0000-0000-000000000000}"/>
          </ac:spMkLst>
        </pc:spChg>
        <pc:picChg chg="mod">
          <ac:chgData name="Negeen Aghassibake" userId="7a54e22d-9e3d-4c2d-bbf6-71f56a630bc1" providerId="ADAL" clId="{ABF0F5E0-DE07-4CA8-9F48-F09122AB0D4E}" dt="2021-07-30T19:24:34.945" v="1408" actId="14100"/>
          <ac:picMkLst>
            <pc:docMk/>
            <pc:sldMk cId="0" sldId="280"/>
            <ac:picMk id="286" creationId="{00000000-0000-0000-0000-000000000000}"/>
          </ac:picMkLst>
        </pc:picChg>
        <pc:picChg chg="mod">
          <ac:chgData name="Negeen Aghassibake" userId="7a54e22d-9e3d-4c2d-bbf6-71f56a630bc1" providerId="ADAL" clId="{ABF0F5E0-DE07-4CA8-9F48-F09122AB0D4E}" dt="2021-07-30T15:32:01.865" v="460" actId="962"/>
          <ac:picMkLst>
            <pc:docMk/>
            <pc:sldMk cId="0" sldId="280"/>
            <ac:picMk id="287" creationId="{00000000-0000-0000-0000-000000000000}"/>
          </ac:picMkLst>
        </pc:picChg>
        <pc:picChg chg="mod">
          <ac:chgData name="Negeen Aghassibake" userId="7a54e22d-9e3d-4c2d-bbf6-71f56a630bc1" providerId="ADAL" clId="{ABF0F5E0-DE07-4CA8-9F48-F09122AB0D4E}" dt="2021-07-30T18:53:14.332" v="1358" actId="13244"/>
          <ac:picMkLst>
            <pc:docMk/>
            <pc:sldMk cId="0" sldId="280"/>
            <ac:picMk id="289" creationId="{00000000-0000-0000-0000-000000000000}"/>
          </ac:picMkLst>
        </pc:picChg>
      </pc:sldChg>
      <pc:sldChg chg="modSp mod">
        <pc:chgData name="Negeen Aghassibake" userId="7a54e22d-9e3d-4c2d-bbf6-71f56a630bc1" providerId="ADAL" clId="{ABF0F5E0-DE07-4CA8-9F48-F09122AB0D4E}" dt="2021-07-30T15:32:08.281" v="466" actId="962"/>
        <pc:sldMkLst>
          <pc:docMk/>
          <pc:sldMk cId="0" sldId="281"/>
        </pc:sldMkLst>
        <pc:picChg chg="mod">
          <ac:chgData name="Negeen Aghassibake" userId="7a54e22d-9e3d-4c2d-bbf6-71f56a630bc1" providerId="ADAL" clId="{ABF0F5E0-DE07-4CA8-9F48-F09122AB0D4E}" dt="2021-07-30T15:32:08.281" v="466" actId="962"/>
          <ac:picMkLst>
            <pc:docMk/>
            <pc:sldMk cId="0" sldId="281"/>
            <ac:picMk id="296" creationId="{00000000-0000-0000-0000-000000000000}"/>
          </ac:picMkLst>
        </pc:picChg>
        <pc:picChg chg="mod">
          <ac:chgData name="Negeen Aghassibake" userId="7a54e22d-9e3d-4c2d-bbf6-71f56a630bc1" providerId="ADAL" clId="{ABF0F5E0-DE07-4CA8-9F48-F09122AB0D4E}" dt="2021-07-30T15:29:57.027" v="279" actId="962"/>
          <ac:picMkLst>
            <pc:docMk/>
            <pc:sldMk cId="0" sldId="281"/>
            <ac:picMk id="297" creationId="{00000000-0000-0000-0000-000000000000}"/>
          </ac:picMkLst>
        </pc:picChg>
      </pc:sldChg>
      <pc:sldChg chg="modSp mod">
        <pc:chgData name="Negeen Aghassibake" userId="7a54e22d-9e3d-4c2d-bbf6-71f56a630bc1" providerId="ADAL" clId="{ABF0F5E0-DE07-4CA8-9F48-F09122AB0D4E}" dt="2021-07-30T15:30:00.215" v="281" actId="962"/>
        <pc:sldMkLst>
          <pc:docMk/>
          <pc:sldMk cId="0" sldId="282"/>
        </pc:sldMkLst>
        <pc:picChg chg="mod">
          <ac:chgData name="Negeen Aghassibake" userId="7a54e22d-9e3d-4c2d-bbf6-71f56a630bc1" providerId="ADAL" clId="{ABF0F5E0-DE07-4CA8-9F48-F09122AB0D4E}" dt="2021-07-30T15:30:00.215" v="281" actId="962"/>
          <ac:picMkLst>
            <pc:docMk/>
            <pc:sldMk cId="0" sldId="282"/>
            <ac:picMk id="304" creationId="{00000000-0000-0000-0000-000000000000}"/>
          </ac:picMkLst>
        </pc:picChg>
      </pc:sldChg>
      <pc:sldChg chg="modSp mod">
        <pc:chgData name="Negeen Aghassibake" userId="7a54e22d-9e3d-4c2d-bbf6-71f56a630bc1" providerId="ADAL" clId="{ABF0F5E0-DE07-4CA8-9F48-F09122AB0D4E}" dt="2021-07-30T18:37:17.127" v="1026" actId="962"/>
        <pc:sldMkLst>
          <pc:docMk/>
          <pc:sldMk cId="0" sldId="283"/>
        </pc:sldMkLst>
        <pc:picChg chg="mod">
          <ac:chgData name="Negeen Aghassibake" userId="7a54e22d-9e3d-4c2d-bbf6-71f56a630bc1" providerId="ADAL" clId="{ABF0F5E0-DE07-4CA8-9F48-F09122AB0D4E}" dt="2021-07-30T18:35:03.122" v="1024" actId="962"/>
          <ac:picMkLst>
            <pc:docMk/>
            <pc:sldMk cId="0" sldId="283"/>
            <ac:picMk id="310" creationId="{00000000-0000-0000-0000-000000000000}"/>
          </ac:picMkLst>
        </pc:picChg>
        <pc:picChg chg="mod">
          <ac:chgData name="Negeen Aghassibake" userId="7a54e22d-9e3d-4c2d-bbf6-71f56a630bc1" providerId="ADAL" clId="{ABF0F5E0-DE07-4CA8-9F48-F09122AB0D4E}" dt="2021-07-30T18:37:17.127" v="1026" actId="962"/>
          <ac:picMkLst>
            <pc:docMk/>
            <pc:sldMk cId="0" sldId="283"/>
            <ac:picMk id="311" creationId="{00000000-0000-0000-0000-000000000000}"/>
          </ac:picMkLst>
        </pc:picChg>
        <pc:picChg chg="mod">
          <ac:chgData name="Negeen Aghassibake" userId="7a54e22d-9e3d-4c2d-bbf6-71f56a630bc1" providerId="ADAL" clId="{ABF0F5E0-DE07-4CA8-9F48-F09122AB0D4E}" dt="2021-07-30T15:32:21.759" v="484" actId="962"/>
          <ac:picMkLst>
            <pc:docMk/>
            <pc:sldMk cId="0" sldId="283"/>
            <ac:picMk id="312" creationId="{00000000-0000-0000-0000-000000000000}"/>
          </ac:picMkLst>
        </pc:picChg>
        <pc:picChg chg="mod">
          <ac:chgData name="Negeen Aghassibake" userId="7a54e22d-9e3d-4c2d-bbf6-71f56a630bc1" providerId="ADAL" clId="{ABF0F5E0-DE07-4CA8-9F48-F09122AB0D4E}" dt="2021-07-30T15:30:03.759" v="283" actId="962"/>
          <ac:picMkLst>
            <pc:docMk/>
            <pc:sldMk cId="0" sldId="283"/>
            <ac:picMk id="314" creationId="{00000000-0000-0000-0000-000000000000}"/>
          </ac:picMkLst>
        </pc:picChg>
      </pc:sldChg>
      <pc:sldChg chg="modSp mod">
        <pc:chgData name="Negeen Aghassibake" userId="7a54e22d-9e3d-4c2d-bbf6-71f56a630bc1" providerId="ADAL" clId="{ABF0F5E0-DE07-4CA8-9F48-F09122AB0D4E}" dt="2021-07-30T15:30:09.717" v="289" actId="962"/>
        <pc:sldMkLst>
          <pc:docMk/>
          <pc:sldMk cId="0" sldId="284"/>
        </pc:sldMkLst>
        <pc:picChg chg="mod">
          <ac:chgData name="Negeen Aghassibake" userId="7a54e22d-9e3d-4c2d-bbf6-71f56a630bc1" providerId="ADAL" clId="{ABF0F5E0-DE07-4CA8-9F48-F09122AB0D4E}" dt="2021-07-30T15:30:09.717" v="289" actId="962"/>
          <ac:picMkLst>
            <pc:docMk/>
            <pc:sldMk cId="0" sldId="284"/>
            <ac:picMk id="320" creationId="{00000000-0000-0000-0000-000000000000}"/>
          </ac:picMkLst>
        </pc:picChg>
      </pc:sldChg>
      <pc:sldChg chg="modSp mod">
        <pc:chgData name="Negeen Aghassibake" userId="7a54e22d-9e3d-4c2d-bbf6-71f56a630bc1" providerId="ADAL" clId="{ABF0F5E0-DE07-4CA8-9F48-F09122AB0D4E}" dt="2021-07-30T15:30:20.931" v="297" actId="962"/>
        <pc:sldMkLst>
          <pc:docMk/>
          <pc:sldMk cId="0" sldId="285"/>
        </pc:sldMkLst>
        <pc:picChg chg="mod">
          <ac:chgData name="Negeen Aghassibake" userId="7a54e22d-9e3d-4c2d-bbf6-71f56a630bc1" providerId="ADAL" clId="{ABF0F5E0-DE07-4CA8-9F48-F09122AB0D4E}" dt="2021-07-30T15:30:20.931" v="297" actId="962"/>
          <ac:picMkLst>
            <pc:docMk/>
            <pc:sldMk cId="0" sldId="285"/>
            <ac:picMk id="327" creationId="{00000000-0000-0000-0000-000000000000}"/>
          </ac:picMkLst>
        </pc:picChg>
      </pc:sldChg>
      <pc:sldChg chg="modSp mod delCm">
        <pc:chgData name="Negeen Aghassibake" userId="7a54e22d-9e3d-4c2d-bbf6-71f56a630bc1" providerId="ADAL" clId="{ABF0F5E0-DE07-4CA8-9F48-F09122AB0D4E}" dt="2021-07-30T18:56:49.778" v="1381" actId="1592"/>
        <pc:sldMkLst>
          <pc:docMk/>
          <pc:sldMk cId="0" sldId="286"/>
        </pc:sldMkLst>
        <pc:picChg chg="mod">
          <ac:chgData name="Negeen Aghassibake" userId="7a54e22d-9e3d-4c2d-bbf6-71f56a630bc1" providerId="ADAL" clId="{ABF0F5E0-DE07-4CA8-9F48-F09122AB0D4E}" dt="2021-07-30T15:30:25.643" v="299" actId="962"/>
          <ac:picMkLst>
            <pc:docMk/>
            <pc:sldMk cId="0" sldId="286"/>
            <ac:picMk id="334" creationId="{00000000-0000-0000-0000-000000000000}"/>
          </ac:picMkLst>
        </pc:picChg>
      </pc:sldChg>
      <pc:sldChg chg="modSp mod">
        <pc:chgData name="Negeen Aghassibake" userId="7a54e22d-9e3d-4c2d-bbf6-71f56a630bc1" providerId="ADAL" clId="{ABF0F5E0-DE07-4CA8-9F48-F09122AB0D4E}" dt="2021-07-30T15:30:29.294" v="301" actId="962"/>
        <pc:sldMkLst>
          <pc:docMk/>
          <pc:sldMk cId="0" sldId="287"/>
        </pc:sldMkLst>
        <pc:picChg chg="mod">
          <ac:chgData name="Negeen Aghassibake" userId="7a54e22d-9e3d-4c2d-bbf6-71f56a630bc1" providerId="ADAL" clId="{ABF0F5E0-DE07-4CA8-9F48-F09122AB0D4E}" dt="2021-07-30T15:30:29.294" v="301" actId="962"/>
          <ac:picMkLst>
            <pc:docMk/>
            <pc:sldMk cId="0" sldId="287"/>
            <ac:picMk id="340" creationId="{00000000-0000-0000-0000-000000000000}"/>
          </ac:picMkLst>
        </pc:picChg>
      </pc:sldChg>
      <pc:sldChg chg="addSp delSp modSp mod modClrScheme chgLayout">
        <pc:chgData name="Negeen Aghassibake" userId="7a54e22d-9e3d-4c2d-bbf6-71f56a630bc1" providerId="ADAL" clId="{ABF0F5E0-DE07-4CA8-9F48-F09122AB0D4E}" dt="2021-07-30T18:53:50" v="1361" actId="13244"/>
        <pc:sldMkLst>
          <pc:docMk/>
          <pc:sldMk cId="0" sldId="288"/>
        </pc:sldMkLst>
        <pc:spChg chg="add del mod ord">
          <ac:chgData name="Negeen Aghassibake" userId="7a54e22d-9e3d-4c2d-bbf6-71f56a630bc1" providerId="ADAL" clId="{ABF0F5E0-DE07-4CA8-9F48-F09122AB0D4E}" dt="2021-07-30T18:42:08.021" v="1042" actId="700"/>
          <ac:spMkLst>
            <pc:docMk/>
            <pc:sldMk cId="0" sldId="288"/>
            <ac:spMk id="2" creationId="{5E1D04A0-7729-4681-A50C-B3AEEFF74292}"/>
          </ac:spMkLst>
        </pc:spChg>
        <pc:spChg chg="add del mod ord">
          <ac:chgData name="Negeen Aghassibake" userId="7a54e22d-9e3d-4c2d-bbf6-71f56a630bc1" providerId="ADAL" clId="{ABF0F5E0-DE07-4CA8-9F48-F09122AB0D4E}" dt="2021-07-30T18:42:08.021" v="1042" actId="700"/>
          <ac:spMkLst>
            <pc:docMk/>
            <pc:sldMk cId="0" sldId="288"/>
            <ac:spMk id="3" creationId="{DD5DF345-5B36-411A-A3F3-62C03FA3D691}"/>
          </ac:spMkLst>
        </pc:spChg>
        <pc:spChg chg="add mod ord">
          <ac:chgData name="Negeen Aghassibake" userId="7a54e22d-9e3d-4c2d-bbf6-71f56a630bc1" providerId="ADAL" clId="{ABF0F5E0-DE07-4CA8-9F48-F09122AB0D4E}" dt="2021-07-30T18:53:44.356" v="1360" actId="13244"/>
          <ac:spMkLst>
            <pc:docMk/>
            <pc:sldMk cId="0" sldId="288"/>
            <ac:spMk id="4" creationId="{5A94473E-98A7-4719-B7A9-4C704DEC3829}"/>
          </ac:spMkLst>
        </pc:spChg>
        <pc:spChg chg="mod">
          <ac:chgData name="Negeen Aghassibake" userId="7a54e22d-9e3d-4c2d-bbf6-71f56a630bc1" providerId="ADAL" clId="{ABF0F5E0-DE07-4CA8-9F48-F09122AB0D4E}" dt="2021-07-30T18:45:02.664" v="1154" actId="1036"/>
          <ac:spMkLst>
            <pc:docMk/>
            <pc:sldMk cId="0" sldId="288"/>
            <ac:spMk id="346" creationId="{00000000-0000-0000-0000-000000000000}"/>
          </ac:spMkLst>
        </pc:spChg>
        <pc:picChg chg="mod">
          <ac:chgData name="Negeen Aghassibake" userId="7a54e22d-9e3d-4c2d-bbf6-71f56a630bc1" providerId="ADAL" clId="{ABF0F5E0-DE07-4CA8-9F48-F09122AB0D4E}" dt="2021-07-30T18:45:02.664" v="1154" actId="1036"/>
          <ac:picMkLst>
            <pc:docMk/>
            <pc:sldMk cId="0" sldId="288"/>
            <ac:picMk id="345" creationId="{00000000-0000-0000-0000-000000000000}"/>
          </ac:picMkLst>
        </pc:picChg>
        <pc:picChg chg="mod">
          <ac:chgData name="Negeen Aghassibake" userId="7a54e22d-9e3d-4c2d-bbf6-71f56a630bc1" providerId="ADAL" clId="{ABF0F5E0-DE07-4CA8-9F48-F09122AB0D4E}" dt="2021-07-30T18:53:50" v="1361" actId="13244"/>
          <ac:picMkLst>
            <pc:docMk/>
            <pc:sldMk cId="0" sldId="288"/>
            <ac:picMk id="347" creationId="{00000000-0000-0000-0000-000000000000}"/>
          </ac:picMkLst>
        </pc:picChg>
      </pc:sldChg>
      <pc:sldChg chg="addSp modSp mod modClrScheme chgLayout">
        <pc:chgData name="Negeen Aghassibake" userId="7a54e22d-9e3d-4c2d-bbf6-71f56a630bc1" providerId="ADAL" clId="{ABF0F5E0-DE07-4CA8-9F48-F09122AB0D4E}" dt="2021-07-30T18:54:00.476" v="1363" actId="13244"/>
        <pc:sldMkLst>
          <pc:docMk/>
          <pc:sldMk cId="0" sldId="289"/>
        </pc:sldMkLst>
        <pc:spChg chg="add mod ord">
          <ac:chgData name="Negeen Aghassibake" userId="7a54e22d-9e3d-4c2d-bbf6-71f56a630bc1" providerId="ADAL" clId="{ABF0F5E0-DE07-4CA8-9F48-F09122AB0D4E}" dt="2021-07-30T18:53:58.280" v="1362" actId="13244"/>
          <ac:spMkLst>
            <pc:docMk/>
            <pc:sldMk cId="0" sldId="289"/>
            <ac:spMk id="2" creationId="{73D51331-76E8-4519-A9AF-64E6722B1DD7}"/>
          </ac:spMkLst>
        </pc:spChg>
        <pc:spChg chg="mod">
          <ac:chgData name="Negeen Aghassibake" userId="7a54e22d-9e3d-4c2d-bbf6-71f56a630bc1" providerId="ADAL" clId="{ABF0F5E0-DE07-4CA8-9F48-F09122AB0D4E}" dt="2021-07-30T18:44:38.515" v="1086" actId="1035"/>
          <ac:spMkLst>
            <pc:docMk/>
            <pc:sldMk cId="0" sldId="289"/>
            <ac:spMk id="353" creationId="{00000000-0000-0000-0000-000000000000}"/>
          </ac:spMkLst>
        </pc:spChg>
        <pc:picChg chg="mod">
          <ac:chgData name="Negeen Aghassibake" userId="7a54e22d-9e3d-4c2d-bbf6-71f56a630bc1" providerId="ADAL" clId="{ABF0F5E0-DE07-4CA8-9F48-F09122AB0D4E}" dt="2021-07-30T18:44:38.515" v="1086" actId="1035"/>
          <ac:picMkLst>
            <pc:docMk/>
            <pc:sldMk cId="0" sldId="289"/>
            <ac:picMk id="352" creationId="{00000000-0000-0000-0000-000000000000}"/>
          </ac:picMkLst>
        </pc:picChg>
        <pc:picChg chg="mod">
          <ac:chgData name="Negeen Aghassibake" userId="7a54e22d-9e3d-4c2d-bbf6-71f56a630bc1" providerId="ADAL" clId="{ABF0F5E0-DE07-4CA8-9F48-F09122AB0D4E}" dt="2021-07-30T18:54:00.476" v="1363" actId="13244"/>
          <ac:picMkLst>
            <pc:docMk/>
            <pc:sldMk cId="0" sldId="289"/>
            <ac:picMk id="354" creationId="{00000000-0000-0000-0000-000000000000}"/>
          </ac:picMkLst>
        </pc:picChg>
      </pc:sldChg>
      <pc:sldChg chg="addSp modSp mod modClrScheme chgLayout">
        <pc:chgData name="Negeen Aghassibake" userId="7a54e22d-9e3d-4c2d-bbf6-71f56a630bc1" providerId="ADAL" clId="{ABF0F5E0-DE07-4CA8-9F48-F09122AB0D4E}" dt="2021-07-30T18:54:13.550" v="1366" actId="962"/>
        <pc:sldMkLst>
          <pc:docMk/>
          <pc:sldMk cId="0" sldId="290"/>
        </pc:sldMkLst>
        <pc:spChg chg="add mod ord">
          <ac:chgData name="Negeen Aghassibake" userId="7a54e22d-9e3d-4c2d-bbf6-71f56a630bc1" providerId="ADAL" clId="{ABF0F5E0-DE07-4CA8-9F48-F09122AB0D4E}" dt="2021-07-30T18:54:09.782" v="1364" actId="13244"/>
          <ac:spMkLst>
            <pc:docMk/>
            <pc:sldMk cId="0" sldId="290"/>
            <ac:spMk id="2" creationId="{80869B4C-FF27-4F9E-9FFB-A906CD54F8C7}"/>
          </ac:spMkLst>
        </pc:spChg>
        <pc:spChg chg="mod">
          <ac:chgData name="Negeen Aghassibake" userId="7a54e22d-9e3d-4c2d-bbf6-71f56a630bc1" providerId="ADAL" clId="{ABF0F5E0-DE07-4CA8-9F48-F09122AB0D4E}" dt="2021-07-30T18:45:18.724" v="1178" actId="1036"/>
          <ac:spMkLst>
            <pc:docMk/>
            <pc:sldMk cId="0" sldId="290"/>
            <ac:spMk id="360" creationId="{00000000-0000-0000-0000-000000000000}"/>
          </ac:spMkLst>
        </pc:spChg>
        <pc:picChg chg="mod">
          <ac:chgData name="Negeen Aghassibake" userId="7a54e22d-9e3d-4c2d-bbf6-71f56a630bc1" providerId="ADAL" clId="{ABF0F5E0-DE07-4CA8-9F48-F09122AB0D4E}" dt="2021-07-30T18:45:18.724" v="1178" actId="1036"/>
          <ac:picMkLst>
            <pc:docMk/>
            <pc:sldMk cId="0" sldId="290"/>
            <ac:picMk id="359" creationId="{00000000-0000-0000-0000-000000000000}"/>
          </ac:picMkLst>
        </pc:picChg>
        <pc:picChg chg="mod">
          <ac:chgData name="Negeen Aghassibake" userId="7a54e22d-9e3d-4c2d-bbf6-71f56a630bc1" providerId="ADAL" clId="{ABF0F5E0-DE07-4CA8-9F48-F09122AB0D4E}" dt="2021-07-30T18:54:13.550" v="1366" actId="962"/>
          <ac:picMkLst>
            <pc:docMk/>
            <pc:sldMk cId="0" sldId="290"/>
            <ac:picMk id="361" creationId="{00000000-0000-0000-0000-000000000000}"/>
          </ac:picMkLst>
        </pc:picChg>
      </pc:sldChg>
      <pc:sldChg chg="addSp modSp mod modClrScheme chgLayout">
        <pc:chgData name="Negeen Aghassibake" userId="7a54e22d-9e3d-4c2d-bbf6-71f56a630bc1" providerId="ADAL" clId="{ABF0F5E0-DE07-4CA8-9F48-F09122AB0D4E}" dt="2021-07-30T18:54:24.974" v="1368" actId="13244"/>
        <pc:sldMkLst>
          <pc:docMk/>
          <pc:sldMk cId="0" sldId="291"/>
        </pc:sldMkLst>
        <pc:spChg chg="add mod ord">
          <ac:chgData name="Negeen Aghassibake" userId="7a54e22d-9e3d-4c2d-bbf6-71f56a630bc1" providerId="ADAL" clId="{ABF0F5E0-DE07-4CA8-9F48-F09122AB0D4E}" dt="2021-07-30T18:54:23.200" v="1367" actId="13244"/>
          <ac:spMkLst>
            <pc:docMk/>
            <pc:sldMk cId="0" sldId="291"/>
            <ac:spMk id="2" creationId="{8C48CD27-E89D-494B-8526-E56DAF60EAD9}"/>
          </ac:spMkLst>
        </pc:spChg>
        <pc:spChg chg="mod">
          <ac:chgData name="Negeen Aghassibake" userId="7a54e22d-9e3d-4c2d-bbf6-71f56a630bc1" providerId="ADAL" clId="{ABF0F5E0-DE07-4CA8-9F48-F09122AB0D4E}" dt="2021-07-30T18:46:20.779" v="1222" actId="1036"/>
          <ac:spMkLst>
            <pc:docMk/>
            <pc:sldMk cId="0" sldId="291"/>
            <ac:spMk id="367" creationId="{00000000-0000-0000-0000-000000000000}"/>
          </ac:spMkLst>
        </pc:spChg>
        <pc:picChg chg="mod">
          <ac:chgData name="Negeen Aghassibake" userId="7a54e22d-9e3d-4c2d-bbf6-71f56a630bc1" providerId="ADAL" clId="{ABF0F5E0-DE07-4CA8-9F48-F09122AB0D4E}" dt="2021-07-30T18:46:20.779" v="1222" actId="1036"/>
          <ac:picMkLst>
            <pc:docMk/>
            <pc:sldMk cId="0" sldId="291"/>
            <ac:picMk id="366" creationId="{00000000-0000-0000-0000-000000000000}"/>
          </ac:picMkLst>
        </pc:picChg>
        <pc:picChg chg="mod">
          <ac:chgData name="Negeen Aghassibake" userId="7a54e22d-9e3d-4c2d-bbf6-71f56a630bc1" providerId="ADAL" clId="{ABF0F5E0-DE07-4CA8-9F48-F09122AB0D4E}" dt="2021-07-30T18:54:24.974" v="1368" actId="13244"/>
          <ac:picMkLst>
            <pc:docMk/>
            <pc:sldMk cId="0" sldId="291"/>
            <ac:picMk id="368" creationId="{00000000-0000-0000-0000-000000000000}"/>
          </ac:picMkLst>
        </pc:picChg>
      </pc:sldChg>
      <pc:sldChg chg="addSp delSp modSp mod modClrScheme chgLayout">
        <pc:chgData name="Negeen Aghassibake" userId="7a54e22d-9e3d-4c2d-bbf6-71f56a630bc1" providerId="ADAL" clId="{ABF0F5E0-DE07-4CA8-9F48-F09122AB0D4E}" dt="2021-07-30T18:54:35.710" v="1370" actId="13244"/>
        <pc:sldMkLst>
          <pc:docMk/>
          <pc:sldMk cId="0" sldId="292"/>
        </pc:sldMkLst>
        <pc:spChg chg="add del mod ord">
          <ac:chgData name="Negeen Aghassibake" userId="7a54e22d-9e3d-4c2d-bbf6-71f56a630bc1" providerId="ADAL" clId="{ABF0F5E0-DE07-4CA8-9F48-F09122AB0D4E}" dt="2021-07-30T18:46:40.558" v="1250" actId="700"/>
          <ac:spMkLst>
            <pc:docMk/>
            <pc:sldMk cId="0" sldId="292"/>
            <ac:spMk id="2" creationId="{2958DA98-1987-4B7B-A10F-CC715086D9F2}"/>
          </ac:spMkLst>
        </pc:spChg>
        <pc:spChg chg="add del mod ord">
          <ac:chgData name="Negeen Aghassibake" userId="7a54e22d-9e3d-4c2d-bbf6-71f56a630bc1" providerId="ADAL" clId="{ABF0F5E0-DE07-4CA8-9F48-F09122AB0D4E}" dt="2021-07-30T18:46:40.558" v="1250" actId="700"/>
          <ac:spMkLst>
            <pc:docMk/>
            <pc:sldMk cId="0" sldId="292"/>
            <ac:spMk id="3" creationId="{FE1CFD93-5BF2-4542-9E49-9DB132B8A772}"/>
          </ac:spMkLst>
        </pc:spChg>
        <pc:spChg chg="add mod ord">
          <ac:chgData name="Negeen Aghassibake" userId="7a54e22d-9e3d-4c2d-bbf6-71f56a630bc1" providerId="ADAL" clId="{ABF0F5E0-DE07-4CA8-9F48-F09122AB0D4E}" dt="2021-07-30T18:54:32.281" v="1369" actId="13244"/>
          <ac:spMkLst>
            <pc:docMk/>
            <pc:sldMk cId="0" sldId="292"/>
            <ac:spMk id="4" creationId="{E8B586A8-0574-48F7-92DC-9E2EA95D09F8}"/>
          </ac:spMkLst>
        </pc:spChg>
        <pc:spChg chg="mod">
          <ac:chgData name="Negeen Aghassibake" userId="7a54e22d-9e3d-4c2d-bbf6-71f56a630bc1" providerId="ADAL" clId="{ABF0F5E0-DE07-4CA8-9F48-F09122AB0D4E}" dt="2021-07-30T18:46:36.562" v="1248" actId="1036"/>
          <ac:spMkLst>
            <pc:docMk/>
            <pc:sldMk cId="0" sldId="292"/>
            <ac:spMk id="374" creationId="{00000000-0000-0000-0000-000000000000}"/>
          </ac:spMkLst>
        </pc:spChg>
        <pc:picChg chg="mod">
          <ac:chgData name="Negeen Aghassibake" userId="7a54e22d-9e3d-4c2d-bbf6-71f56a630bc1" providerId="ADAL" clId="{ABF0F5E0-DE07-4CA8-9F48-F09122AB0D4E}" dt="2021-07-30T18:46:36.562" v="1248" actId="1036"/>
          <ac:picMkLst>
            <pc:docMk/>
            <pc:sldMk cId="0" sldId="292"/>
            <ac:picMk id="373" creationId="{00000000-0000-0000-0000-000000000000}"/>
          </ac:picMkLst>
        </pc:picChg>
        <pc:picChg chg="mod">
          <ac:chgData name="Negeen Aghassibake" userId="7a54e22d-9e3d-4c2d-bbf6-71f56a630bc1" providerId="ADAL" clId="{ABF0F5E0-DE07-4CA8-9F48-F09122AB0D4E}" dt="2021-07-30T18:54:35.710" v="1370" actId="13244"/>
          <ac:picMkLst>
            <pc:docMk/>
            <pc:sldMk cId="0" sldId="292"/>
            <ac:picMk id="375" creationId="{00000000-0000-0000-0000-000000000000}"/>
          </ac:picMkLst>
        </pc:picChg>
      </pc:sldChg>
      <pc:sldChg chg="addSp delSp modSp mod modClrScheme chgLayout">
        <pc:chgData name="Negeen Aghassibake" userId="7a54e22d-9e3d-4c2d-bbf6-71f56a630bc1" providerId="ADAL" clId="{ABF0F5E0-DE07-4CA8-9F48-F09122AB0D4E}" dt="2021-07-30T19:03:50.193" v="1405" actId="962"/>
        <pc:sldMkLst>
          <pc:docMk/>
          <pc:sldMk cId="0" sldId="293"/>
        </pc:sldMkLst>
        <pc:spChg chg="add mod ord">
          <ac:chgData name="Negeen Aghassibake" userId="7a54e22d-9e3d-4c2d-bbf6-71f56a630bc1" providerId="ADAL" clId="{ABF0F5E0-DE07-4CA8-9F48-F09122AB0D4E}" dt="2021-07-30T19:03:41.256" v="1399" actId="962"/>
          <ac:spMkLst>
            <pc:docMk/>
            <pc:sldMk cId="0" sldId="293"/>
            <ac:spMk id="2" creationId="{2852D42C-A5B6-4EF1-8113-84FFD05C031E}"/>
          </ac:spMkLst>
        </pc:spChg>
        <pc:spChg chg="del mod">
          <ac:chgData name="Negeen Aghassibake" userId="7a54e22d-9e3d-4c2d-bbf6-71f56a630bc1" providerId="ADAL" clId="{ABF0F5E0-DE07-4CA8-9F48-F09122AB0D4E}" dt="2021-07-30T18:47:23.971" v="1283" actId="478"/>
          <ac:spMkLst>
            <pc:docMk/>
            <pc:sldMk cId="0" sldId="293"/>
            <ac:spMk id="381" creationId="{00000000-0000-0000-0000-000000000000}"/>
          </ac:spMkLst>
        </pc:spChg>
        <pc:spChg chg="ord">
          <ac:chgData name="Negeen Aghassibake" userId="7a54e22d-9e3d-4c2d-bbf6-71f56a630bc1" providerId="ADAL" clId="{ABF0F5E0-DE07-4CA8-9F48-F09122AB0D4E}" dt="2021-07-30T19:02:30.460" v="1384" actId="13244"/>
          <ac:spMkLst>
            <pc:docMk/>
            <pc:sldMk cId="0" sldId="293"/>
            <ac:spMk id="383" creationId="{00000000-0000-0000-0000-000000000000}"/>
          </ac:spMkLst>
        </pc:spChg>
        <pc:picChg chg="mod ord">
          <ac:chgData name="Negeen Aghassibake" userId="7a54e22d-9e3d-4c2d-bbf6-71f56a630bc1" providerId="ADAL" clId="{ABF0F5E0-DE07-4CA8-9F48-F09122AB0D4E}" dt="2021-07-30T19:03:25.598" v="1396" actId="1076"/>
          <ac:picMkLst>
            <pc:docMk/>
            <pc:sldMk cId="0" sldId="293"/>
            <ac:picMk id="380" creationId="{00000000-0000-0000-0000-000000000000}"/>
          </ac:picMkLst>
        </pc:picChg>
        <pc:picChg chg="mod">
          <ac:chgData name="Negeen Aghassibake" userId="7a54e22d-9e3d-4c2d-bbf6-71f56a630bc1" providerId="ADAL" clId="{ABF0F5E0-DE07-4CA8-9F48-F09122AB0D4E}" dt="2021-07-30T19:03:24.642" v="1393" actId="1076"/>
          <ac:picMkLst>
            <pc:docMk/>
            <pc:sldMk cId="0" sldId="293"/>
            <ac:picMk id="382" creationId="{00000000-0000-0000-0000-000000000000}"/>
          </ac:picMkLst>
        </pc:picChg>
        <pc:picChg chg="mod ord">
          <ac:chgData name="Negeen Aghassibake" userId="7a54e22d-9e3d-4c2d-bbf6-71f56a630bc1" providerId="ADAL" clId="{ABF0F5E0-DE07-4CA8-9F48-F09122AB0D4E}" dt="2021-07-30T19:03:50.193" v="1405" actId="962"/>
          <ac:picMkLst>
            <pc:docMk/>
            <pc:sldMk cId="0" sldId="293"/>
            <ac:picMk id="384" creationId="{00000000-0000-0000-0000-000000000000}"/>
          </ac:picMkLst>
        </pc:picChg>
      </pc:sldChg>
      <pc:sldChg chg="addSp modSp mod modClrScheme chgLayout">
        <pc:chgData name="Negeen Aghassibake" userId="7a54e22d-9e3d-4c2d-bbf6-71f56a630bc1" providerId="ADAL" clId="{ABF0F5E0-DE07-4CA8-9F48-F09122AB0D4E}" dt="2021-07-30T18:54:56.202" v="1373" actId="13244"/>
        <pc:sldMkLst>
          <pc:docMk/>
          <pc:sldMk cId="0" sldId="300"/>
        </pc:sldMkLst>
        <pc:spChg chg="add mod ord">
          <ac:chgData name="Negeen Aghassibake" userId="7a54e22d-9e3d-4c2d-bbf6-71f56a630bc1" providerId="ADAL" clId="{ABF0F5E0-DE07-4CA8-9F48-F09122AB0D4E}" dt="2021-07-30T18:54:56.202" v="1373" actId="13244"/>
          <ac:spMkLst>
            <pc:docMk/>
            <pc:sldMk cId="0" sldId="300"/>
            <ac:spMk id="2" creationId="{75835C76-6A74-4958-A3D0-801C1C43F11C}"/>
          </ac:spMkLst>
        </pc:spChg>
        <pc:picChg chg="mod">
          <ac:chgData name="Negeen Aghassibake" userId="7a54e22d-9e3d-4c2d-bbf6-71f56a630bc1" providerId="ADAL" clId="{ABF0F5E0-DE07-4CA8-9F48-F09122AB0D4E}" dt="2021-07-30T15:33:22.475" v="534" actId="962"/>
          <ac:picMkLst>
            <pc:docMk/>
            <pc:sldMk cId="0" sldId="300"/>
            <ac:picMk id="423" creationId="{00000000-0000-0000-0000-000000000000}"/>
          </ac:picMkLst>
        </pc:picChg>
        <pc:picChg chg="mod">
          <ac:chgData name="Negeen Aghassibake" userId="7a54e22d-9e3d-4c2d-bbf6-71f56a630bc1" providerId="ADAL" clId="{ABF0F5E0-DE07-4CA8-9F48-F09122AB0D4E}" dt="2021-07-30T15:33:25.813" v="540" actId="962"/>
          <ac:picMkLst>
            <pc:docMk/>
            <pc:sldMk cId="0" sldId="300"/>
            <ac:picMk id="424"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1-04-14T10:59:08.838" idx="1">
    <p:pos x="196" y="725"/>
    <p:text>Maybe as an example of just being aware of the decisions you're making/why you're making them and the impacts of those decisions? I don't think the solution is to identify people but rather to be aware of the problems.</p:text>
  </p:cm>
  <p:cm authorId="1" dt="2021-04-14T10:59:08.838" idx="1">
    <p:pos x="196" y="725"/>
    <p:text>Agreed. I think it's nice to raise awareness here, but in some cases I think it's better to run a different study to make sure that the population is both protected and well represented. Maybe it's worth adding a note to data collection to try to oversample from small populations and then use weighting to balance that out in analysis.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uides.lib.berkeley.edu/USCensus/AC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appinginjustice.org/unprivileging-the-map-a-community-collaboration-in-understanding-economic-securit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alteryx.com/input/coronavirus-data-visualizations-and-how-charts-lie"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nsgrantham.shinyapps.io/tidytuesdayrocks/" TargetMode="External"/><Relationship Id="rId4" Type="http://schemas.openxmlformats.org/officeDocument/2006/relationships/hyperlink" Target="https://www.makeovermonday.co.uk/makeovers/"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atalogofbias.org/biases/confirmation-bia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548f286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548f286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89044eed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89044eed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sz="1400">
                <a:solidFill>
                  <a:schemeClr val="dk1"/>
                </a:solidFill>
              </a:rPr>
              <a:t>Collecting the data yourself:</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“Do the people represented in this data have control over how it’s collected?” (Cogley, 2018b) How were they included in the data process? Can they opt out?</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Are you collecting more data than you need? Or not enough?</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One example of not having enough data: if your data breaks down by demographics but one group is a very small percentage of the population, you may have a small number of participants in that group and run the risk of either re-identifying them or misrepresenting them by having only a few people included in the sample. You may want to proactively oversample from these groups. If you do so, you may need to weight the analysis based on the known proportions of the population to re-balance when computing global averages.</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What are you consciously not collecting? Why?</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Note: sometimes not collecting certain demographics categories is important, and other times it perpetuates marginalization. For example, the citizenship question on the 2020 Census would have had a silencing effect, but failing to record gender and race in certain circumstances makes it impossible to identify bias experienced by subsets of the participants.</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Do you have reason to believe the data you’re collecting will answer the question you’re asking?</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Secondary data:</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Who collected the data?</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How was the data collected? In what context (setting, assumptions, limits, etc.)? </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What options appeared in the survey instrument (drop down vs. free form)?</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how subjective are the measures? (Cogley, 2019)</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how is null recorded (Cogley, 2020)</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can we collect data that does not fit our categories (D’Ignazio &amp; Klein, 2016)</a:t>
            </a:r>
            <a:endParaRPr sz="1400">
              <a:solidFill>
                <a:schemeClr val="dk1"/>
              </a:solidFill>
            </a:endParaRPr>
          </a:p>
          <a:p>
            <a:pPr marL="1371600" lvl="2" indent="-317500" algn="l" rtl="0">
              <a:lnSpc>
                <a:spcPct val="115000"/>
              </a:lnSpc>
              <a:spcBef>
                <a:spcPts val="0"/>
              </a:spcBef>
              <a:spcAft>
                <a:spcPts val="0"/>
              </a:spcAft>
              <a:buClr>
                <a:schemeClr val="dk1"/>
              </a:buClr>
              <a:buSzPts val="1400"/>
              <a:buChar char="■"/>
            </a:pPr>
            <a:r>
              <a:rPr lang="en" sz="1400">
                <a:solidFill>
                  <a:schemeClr val="dk1"/>
                </a:solidFill>
              </a:rPr>
              <a:t>Ex. Patient records - for the care and treatment of a patient - patient may be reluctant to disclose information</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Were participants included in the data process?</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Who do I need to give credit to for collecting the data?</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548f286d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548f286d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4e7fed7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4e7fed7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sz="1400">
                <a:solidFill>
                  <a:schemeClr val="dk1"/>
                </a:solidFill>
              </a:rPr>
              <a:t>What data has been normalized in the data cleaning process?</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What assumptions have been made?</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What has been left out?</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How are outliers handled? - how can that data be maintained?</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Who do I need to give credit to for cleaning the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c548f286d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c548f286d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89044eed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89044eed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sz="1400">
                <a:solidFill>
                  <a:schemeClr val="dk1"/>
                </a:solidFill>
              </a:rPr>
              <a:t>What assumptions have been made?</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What or who has been left out? Why?</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Who do I need to give credit to for analyzing the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548f286d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548f286d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rgbClr val="595959"/>
              </a:solidFill>
            </a:endParaRPr>
          </a:p>
          <a:p>
            <a:pPr marL="0" lvl="0" indent="0" algn="l" rtl="0">
              <a:spcBef>
                <a:spcPts val="16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89044eed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89044eed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c1cef00d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c1cef00d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What is being left out? Why? (Ozeran, 2019)</a:t>
            </a:r>
            <a:endParaRPr/>
          </a:p>
          <a:p>
            <a:pPr marL="457200" lvl="0" indent="-298450" algn="l" rtl="0">
              <a:spcBef>
                <a:spcPts val="0"/>
              </a:spcBef>
              <a:spcAft>
                <a:spcPts val="0"/>
              </a:spcAft>
              <a:buSzPts val="1100"/>
              <a:buChar char="●"/>
            </a:pPr>
            <a:r>
              <a:rPr lang="en"/>
              <a:t>Cogley, 2020</a:t>
            </a:r>
            <a:endParaRPr/>
          </a:p>
          <a:p>
            <a:pPr marL="914400" lvl="1" indent="-298450" algn="l" rtl="0">
              <a:spcBef>
                <a:spcPts val="0"/>
              </a:spcBef>
              <a:spcAft>
                <a:spcPts val="0"/>
              </a:spcAft>
              <a:buSzPts val="1100"/>
              <a:buChar char="○"/>
            </a:pPr>
            <a:r>
              <a:rPr lang="en">
                <a:solidFill>
                  <a:schemeClr val="dk1"/>
                </a:solidFill>
              </a:rPr>
              <a:t>Does your design diminish the topic? Consider how it’s interpreted without reading the words.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Do you create overt alarm? Most people are already stressed.</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Does it overly abstract and calm too much? Some people aren’t taking this seriously enough.</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Is the data viz a respectful treatment of the material/ topic?</a:t>
            </a:r>
            <a:endParaRPr>
              <a:solidFill>
                <a:schemeClr val="dk1"/>
              </a:solidFill>
            </a:endParaRPr>
          </a:p>
          <a:p>
            <a:pPr marL="457200" lvl="0" indent="-298450" algn="l" rtl="0">
              <a:spcBef>
                <a:spcPts val="0"/>
              </a:spcBef>
              <a:spcAft>
                <a:spcPts val="0"/>
              </a:spcAft>
              <a:buSzPts val="1100"/>
              <a:buChar char="●"/>
            </a:pPr>
            <a:r>
              <a:rPr lang="en">
                <a:solidFill>
                  <a:schemeClr val="dk1"/>
                </a:solidFill>
              </a:rPr>
              <a:t>Naerland, </a:t>
            </a:r>
            <a:r>
              <a:rPr lang="en"/>
              <a:t>2020</a:t>
            </a:r>
            <a:endParaRPr/>
          </a:p>
          <a:p>
            <a:pPr marL="914400" lvl="1" indent="-298450" algn="l" rtl="0">
              <a:spcBef>
                <a:spcPts val="0"/>
              </a:spcBef>
              <a:spcAft>
                <a:spcPts val="0"/>
              </a:spcAft>
              <a:buSzPts val="1100"/>
              <a:buChar char="○"/>
            </a:pPr>
            <a:r>
              <a:rPr lang="en"/>
              <a:t>“</a:t>
            </a:r>
            <a:r>
              <a:rPr lang="en">
                <a:solidFill>
                  <a:schemeClr val="dk1"/>
                </a:solidFill>
              </a:rPr>
              <a:t>Consider for instance how data visualizations can frame socio-economic disparities as dramatic and critical, or conversely, as natural and inevitable. Such worldviews promoted through data visualizations may in turn be highly significant in legitimating or challenging the priorities of political bodies or actors, or in informing voting preferences.”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c1882a73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c1882a7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rPr>
              <a:t>(Naerland, 2020) - Media constantly mirror back images of their audiences - important source for recognition - people can feel recognized, misrecognized, and unrecognized in data visualization</a:t>
            </a:r>
            <a:endParaRPr sz="1200">
              <a:solidFill>
                <a:schemeClr val="dk1"/>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“Who will be using the visualization? To what end? Will decisions be made that can affect human welfare, whether mental, physical, financial, etc.? Will sharing this visualization violate anyone’s privacy, or right to self-determination? How might the visualization be used or misused for political purposes?” (Ozeran, 2019)</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“promote empathy for the people whom the data represents. For example, if you are representing death, a minimalist, “objective” visualization may not be the best way to respect those people. Second, promote empathy for your audience. Make your visualization accessible, usable, and understandable. Provide ways for them to learn more based on questions that may arise from viewing your visualization.” (Ozeran, 2019)</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f3b2a9a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f3b2a9a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9a9608d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9a9608d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dc9cfead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dc9cfea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next two visualizations (next slide side by side) include great examples of how color, contrast, size, etc. can impact the readability and accessibility of visualizations and be misleading.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548f286dc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548f286d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Country colors almost entirely invisible, and confusing that the light green color isn’t really a data color, just the default country color; </a:t>
            </a:r>
            <a:r>
              <a:rPr lang="en">
                <a:solidFill>
                  <a:schemeClr val="dk1"/>
                </a:solidFill>
              </a:rPr>
              <a:t>possible issue with red/green color blindness</a:t>
            </a:r>
            <a:endParaRPr/>
          </a:p>
          <a:p>
            <a:pPr marL="457200" lvl="0" indent="-298450" algn="l" rtl="0">
              <a:spcBef>
                <a:spcPts val="0"/>
              </a:spcBef>
              <a:spcAft>
                <a:spcPts val="0"/>
              </a:spcAft>
              <a:buSzPts val="1100"/>
              <a:buChar char="●"/>
            </a:pPr>
            <a:r>
              <a:rPr lang="en"/>
              <a:t>Arrows are unclear, hard to follow, and the contrast is likely too low; possible issue with red/green color blindness</a:t>
            </a:r>
            <a:endParaRPr/>
          </a:p>
          <a:p>
            <a:pPr marL="457200" lvl="0" indent="-298450" algn="l" rtl="0">
              <a:spcBef>
                <a:spcPts val="0"/>
              </a:spcBef>
              <a:spcAft>
                <a:spcPts val="0"/>
              </a:spcAft>
              <a:buSzPts val="1100"/>
              <a:buChar char="●"/>
            </a:pPr>
            <a:r>
              <a:rPr lang="en"/>
              <a:t>The circles cover up the map</a:t>
            </a:r>
            <a:endParaRPr/>
          </a:p>
          <a:p>
            <a:pPr marL="457200" lvl="0" indent="-298450" algn="l" rtl="0">
              <a:spcBef>
                <a:spcPts val="0"/>
              </a:spcBef>
              <a:spcAft>
                <a:spcPts val="0"/>
              </a:spcAft>
              <a:buSzPts val="1100"/>
              <a:buChar char="●"/>
            </a:pPr>
            <a:r>
              <a:rPr lang="en"/>
              <a:t>Size of circles not proportionate </a:t>
            </a:r>
            <a:r>
              <a:rPr lang="en">
                <a:solidFill>
                  <a:schemeClr val="dk1"/>
                </a:solidFill>
              </a:rPr>
              <a:t>(legend suggests data were binned, so size isn’t continuous, and the circle area doesn’t seem to represent well either the low value of the bin or the high value)</a:t>
            </a:r>
            <a:endParaRPr/>
          </a:p>
          <a:p>
            <a:pPr marL="457200" lvl="0" indent="-298450" algn="l" rtl="0">
              <a:spcBef>
                <a:spcPts val="0"/>
              </a:spcBef>
              <a:spcAft>
                <a:spcPts val="0"/>
              </a:spcAft>
              <a:buSzPts val="1100"/>
              <a:buChar char="●"/>
            </a:pPr>
            <a:r>
              <a:rPr lang="en"/>
              <a:t>Size of logos not proportionate (distorts the data by changing both width and length instead of just length, like a bar chart)</a:t>
            </a:r>
            <a:endParaRPr/>
          </a:p>
          <a:p>
            <a:pPr marL="457200" lvl="0" indent="-298450" algn="l" rtl="0">
              <a:spcBef>
                <a:spcPts val="0"/>
              </a:spcBef>
              <a:spcAft>
                <a:spcPts val="0"/>
              </a:spcAft>
              <a:buSzPts val="1100"/>
              <a:buChar char="●"/>
            </a:pPr>
            <a:r>
              <a:rPr lang="en"/>
              <a:t>3D chart -- makes it harder to read, also distorts the data by changing volume instead of just length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2a3ea9c4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d2a3ea9c4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Options: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step of the data visualization process do you feel most confident about in terms of identifying ethical concerns? Least confident about?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is one strategy you will (or already do) use to center ethics in the data visualization process?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1cef00d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1cef00d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demographic by Nithinan Tatah from the Noun Project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39ab69ce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39ab69c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there are students who are not familiar with Census or American Community Survey data, a brief overview can be included.</a:t>
            </a:r>
            <a:endParaRPr/>
          </a:p>
          <a:p>
            <a:pPr marL="0" lvl="0" indent="0" algn="l" rtl="0">
              <a:spcBef>
                <a:spcPts val="0"/>
              </a:spcBef>
              <a:spcAft>
                <a:spcPts val="0"/>
              </a:spcAft>
              <a:buNone/>
            </a:pPr>
            <a:endParaRPr/>
          </a:p>
          <a:p>
            <a:pPr marL="0" lvl="0" indent="0" algn="l" rtl="0">
              <a:spcBef>
                <a:spcPts val="0"/>
              </a:spcBef>
              <a:spcAft>
                <a:spcPts val="0"/>
              </a:spcAft>
              <a:buNone/>
            </a:pPr>
            <a:r>
              <a:rPr lang="en"/>
              <a:t>Here is a good brief guide: </a:t>
            </a:r>
            <a:r>
              <a:rPr lang="en" u="sng">
                <a:solidFill>
                  <a:schemeClr val="hlink"/>
                </a:solidFill>
                <a:hlinkClick r:id="rId3"/>
              </a:rPr>
              <a:t>https://guides.lib.berkeley.edu/USCensus/ACS</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c548f286dc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c548f286d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Instructor “solutions” for discussion after each group has shared their responses to their assigned questions:</a:t>
            </a:r>
            <a:endParaRPr/>
          </a:p>
          <a:p>
            <a:pPr marL="914400" lvl="1" indent="-298450" algn="l" rtl="0">
              <a:spcBef>
                <a:spcPts val="0"/>
              </a:spcBef>
              <a:spcAft>
                <a:spcPts val="0"/>
              </a:spcAft>
              <a:buSzPts val="1100"/>
              <a:buChar char="○"/>
            </a:pPr>
            <a:r>
              <a:rPr lang="en"/>
              <a:t>Generally, the distribution across counties seems similar for men and women, with women experiencing higher levels of poverty overall and in some specific counties</a:t>
            </a:r>
            <a:endParaRPr/>
          </a:p>
          <a:p>
            <a:pPr marL="914400" lvl="1" indent="-298450" algn="l" rtl="0">
              <a:spcBef>
                <a:spcPts val="0"/>
              </a:spcBef>
              <a:spcAft>
                <a:spcPts val="0"/>
              </a:spcAft>
              <a:buSzPts val="1100"/>
              <a:buChar char="○"/>
            </a:pPr>
            <a:r>
              <a:rPr lang="en"/>
              <a:t>The maps and note are missing specifics about the source of the data. Is it decennial Census? American Community Survey? From what year? Also missing north arrow, scale bar, label identifying the state as Mississippi.</a:t>
            </a:r>
            <a:endParaRPr/>
          </a:p>
          <a:p>
            <a:pPr marL="914400" lvl="1" indent="-298450" algn="l" rtl="0">
              <a:spcBef>
                <a:spcPts val="0"/>
              </a:spcBef>
              <a:spcAft>
                <a:spcPts val="0"/>
              </a:spcAft>
              <a:buSzPts val="1100"/>
              <a:buChar char="○"/>
            </a:pPr>
            <a:r>
              <a:rPr lang="en"/>
              <a:t>For context, we might need to know the general population density for each county. </a:t>
            </a:r>
            <a:endParaRPr/>
          </a:p>
          <a:p>
            <a:pPr marL="914400" lvl="1" indent="-298450" algn="l" rtl="0">
              <a:spcBef>
                <a:spcPts val="0"/>
              </a:spcBef>
              <a:spcAft>
                <a:spcPts val="0"/>
              </a:spcAft>
              <a:buSzPts val="1100"/>
              <a:buChar char="○"/>
            </a:pPr>
            <a:r>
              <a:rPr lang="en"/>
              <a:t>Advanced: the data classification method used results in different scales for each map, making it more difficult - or not possible - to make direct comparisons across groups</a:t>
            </a:r>
            <a:endParaRPr/>
          </a:p>
          <a:p>
            <a:pPr marL="9144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39ab69c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d39ab69c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Sources: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Crenshaw, Kimberlé. 1989. "Demarginalizing the Intersection of Race and Sex: A Black Feminist Critique of Antidiscrimination Doctrine, Feminist Theory and Antiracist Politics." </a:t>
            </a:r>
            <a:r>
              <a:rPr lang="en" sz="1200" i="1">
                <a:solidFill>
                  <a:schemeClr val="dk1"/>
                </a:solidFill>
                <a:latin typeface="Times New Roman"/>
                <a:ea typeface="Times New Roman"/>
                <a:cs typeface="Times New Roman"/>
                <a:sym typeface="Times New Roman"/>
              </a:rPr>
              <a:t>University of Chicago Legal Forum</a:t>
            </a:r>
            <a:r>
              <a:rPr lang="en" sz="1200">
                <a:solidFill>
                  <a:schemeClr val="dk1"/>
                </a:solidFill>
                <a:latin typeface="Times New Roman"/>
                <a:ea typeface="Times New Roman"/>
                <a:cs typeface="Times New Roman"/>
                <a:sym typeface="Times New Roman"/>
              </a:rPr>
              <a:t> 1989, Article 8:139-167.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Koli, F., Nadasen, P. and Rod, A.B. “(Un)Privileging the Map: A Community Collaboration in Understanding Economic Security”, proceedings of the MAPPING (IN)JUSTICE SYMPOSIUM: Digital Theory + Praxis For Critical Scholarship, Fordham University, New York, New York, USA. (2019). Available at:</a:t>
            </a: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200" u="sng">
                <a:solidFill>
                  <a:schemeClr val="hlink"/>
                </a:solidFill>
                <a:latin typeface="Times New Roman"/>
                <a:ea typeface="Times New Roman"/>
                <a:cs typeface="Times New Roman"/>
                <a:sym typeface="Times New Roman"/>
                <a:hlinkClick r:id="rId3"/>
              </a:rPr>
              <a:t>https://mappinginjustice.org/unprivileging-the-map-a-community-collaboration-in-understanding-economic-security/</a:t>
            </a:r>
            <a:endParaRPr sz="1200" u="sng">
              <a:solidFill>
                <a:schemeClr val="hlink"/>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39ab69ce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39ab69ce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Bonus: ask which step of the data visualization process relates to each assumption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39ab69ce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39ab69ce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Discussion questions:</a:t>
            </a:r>
            <a:endParaRPr/>
          </a:p>
          <a:p>
            <a:pPr marL="914400" lvl="1" indent="-298450" algn="l" rtl="0">
              <a:spcBef>
                <a:spcPts val="0"/>
              </a:spcBef>
              <a:spcAft>
                <a:spcPts val="0"/>
              </a:spcAft>
              <a:buSzPts val="1100"/>
              <a:buChar char="○"/>
            </a:pPr>
            <a:r>
              <a:rPr lang="en"/>
              <a:t>Now looking at poverty stratified by both race and gender, what do the visualizations reveal? </a:t>
            </a:r>
            <a:endParaRPr/>
          </a:p>
          <a:p>
            <a:pPr marL="914400" lvl="1" indent="-298450" algn="l" rtl="0">
              <a:spcBef>
                <a:spcPts val="0"/>
              </a:spcBef>
              <a:spcAft>
                <a:spcPts val="0"/>
              </a:spcAft>
              <a:buSzPts val="1100"/>
              <a:buChar char="○"/>
            </a:pPr>
            <a:r>
              <a:rPr lang="en"/>
              <a:t>Which group is most affected by poverty across Mississippi?</a:t>
            </a:r>
            <a:endParaRPr/>
          </a:p>
          <a:p>
            <a:pPr marL="457200" lvl="0" indent="-298450" algn="l" rtl="0">
              <a:spcBef>
                <a:spcPts val="0"/>
              </a:spcBef>
              <a:spcAft>
                <a:spcPts val="0"/>
              </a:spcAft>
              <a:buSzPts val="1100"/>
              <a:buChar char="●"/>
            </a:pPr>
            <a:r>
              <a:rPr lang="en"/>
              <a:t>Instructor notes:</a:t>
            </a:r>
            <a:endParaRPr/>
          </a:p>
          <a:p>
            <a:pPr marL="914400" lvl="1" indent="-298450" algn="l" rtl="0">
              <a:spcBef>
                <a:spcPts val="0"/>
              </a:spcBef>
              <a:spcAft>
                <a:spcPts val="0"/>
              </a:spcAft>
              <a:buSzPts val="1100"/>
              <a:buChar char="○"/>
            </a:pPr>
            <a:r>
              <a:rPr lang="en"/>
              <a:t>Taking an intersectional approach looking at poverty by both race and gender </a:t>
            </a:r>
            <a:r>
              <a:rPr lang="en">
                <a:solidFill>
                  <a:schemeClr val="dk1"/>
                </a:solidFill>
              </a:rPr>
              <a:t>reveals that Black women are most affected by poverty across Mississippi. It highlights the limitations of exploring gender absent race. Black men face higher rates of poverty than white women, but this would be rendered invisible if aggregated with data on white men</a:t>
            </a:r>
            <a:endParaRPr>
              <a:solidFill>
                <a:schemeClr val="dk1"/>
              </a:solidFill>
            </a:endParaRPr>
          </a:p>
          <a:p>
            <a:pPr marL="914400" lvl="1" indent="-298450" algn="l" rtl="0">
              <a:lnSpc>
                <a:spcPct val="115000"/>
              </a:lnSpc>
              <a:spcBef>
                <a:spcPts val="0"/>
              </a:spcBef>
              <a:spcAft>
                <a:spcPts val="0"/>
              </a:spcAft>
              <a:buSzPts val="1100"/>
              <a:buChar char="○"/>
            </a:pPr>
            <a:r>
              <a:rPr lang="en">
                <a:solidFill>
                  <a:schemeClr val="dk1"/>
                </a:solidFill>
              </a:rPr>
              <a:t>The power granted to maps and data, which in many cases can and has led to the reinforcement of oppressive structures, is also the reason why they have the potential to be used to bring attention to those oppressive structures.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f3b2a9a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f3b2a9a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chart by Setyo Ari Wibowo from the Noun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2a3ea9c4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2a3ea9c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Alternatives:</a:t>
            </a:r>
            <a:endParaRPr/>
          </a:p>
          <a:p>
            <a:pPr marL="0" lvl="0" indent="0" algn="l" rtl="0">
              <a:lnSpc>
                <a:spcPct val="115000"/>
              </a:lnSpc>
              <a:spcBef>
                <a:spcPts val="0"/>
              </a:spcBef>
              <a:spcAft>
                <a:spcPts val="0"/>
              </a:spcAft>
              <a:buNone/>
            </a:pP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1050">
                <a:solidFill>
                  <a:schemeClr val="dk1"/>
                </a:solidFill>
                <a:highlight>
                  <a:srgbClr val="FFFFFF"/>
                </a:highlight>
                <a:latin typeface="Roboto"/>
                <a:ea typeface="Roboto"/>
                <a:cs typeface="Roboto"/>
                <a:sym typeface="Roboto"/>
              </a:rPr>
              <a:t>What do you think about when you think about ethics in data visualization? (more advanced audience)</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sz="1050">
                <a:solidFill>
                  <a:schemeClr val="dk1"/>
                </a:solidFill>
                <a:highlight>
                  <a:srgbClr val="FFFFFF"/>
                </a:highlight>
                <a:latin typeface="Roboto"/>
                <a:ea typeface="Roboto"/>
                <a:cs typeface="Roboto"/>
                <a:sym typeface="Roboto"/>
              </a:rPr>
              <a:t>(younger audience - some combination)</a:t>
            </a:r>
            <a:endParaRPr sz="1050">
              <a:solidFill>
                <a:schemeClr val="dk1"/>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How do you tell if a picture is fake?</a:t>
            </a:r>
            <a:endParaRPr sz="1050">
              <a:solidFill>
                <a:schemeClr val="dk1"/>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How do you tell if data/pictures are trustworthy?</a:t>
            </a:r>
            <a:endParaRPr sz="1050">
              <a:solidFill>
                <a:schemeClr val="dk1"/>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How do you identify bias in data? Research? Pictures? News?</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548f286dc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548f286d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[slide that you would show the class]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9fdeedf5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9fdeedf5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Possible concern is that students may not be as familiar with Western economics concepts like trade deficit, GDP, and surplus so maybe be prepared to provide some context if needed</a:t>
            </a:r>
            <a:endParaRPr/>
          </a:p>
          <a:p>
            <a:pPr marL="0" lvl="0" indent="0" algn="l" rtl="0">
              <a:spcBef>
                <a:spcPts val="0"/>
              </a:spcBef>
              <a:spcAft>
                <a:spcPts val="0"/>
              </a:spcAft>
              <a:buNone/>
            </a:pPr>
            <a:endParaRPr/>
          </a:p>
          <a:p>
            <a:pPr marL="0" lvl="0" indent="0" algn="l" rtl="0">
              <a:spcBef>
                <a:spcPts val="0"/>
              </a:spcBef>
              <a:spcAft>
                <a:spcPts val="0"/>
              </a:spcAft>
              <a:buNone/>
            </a:pPr>
            <a:r>
              <a:rPr lang="en"/>
              <a:t>Some interesting themes that might come up in discussion: who is the likely audience of this publication? What can they be expected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If these examples are not great for your audience, here are some other thoughts:</a:t>
            </a:r>
            <a:endParaRPr/>
          </a:p>
          <a:p>
            <a:pPr marL="457200" lvl="0" indent="-298450" algn="l" rtl="0">
              <a:spcBef>
                <a:spcPts val="0"/>
              </a:spcBef>
              <a:spcAft>
                <a:spcPts val="0"/>
              </a:spcAft>
              <a:buSzPts val="1100"/>
              <a:buChar char="-"/>
            </a:pPr>
            <a:r>
              <a:rPr lang="en" u="sng">
                <a:solidFill>
                  <a:schemeClr val="hlink"/>
                </a:solidFill>
                <a:hlinkClick r:id="rId3"/>
              </a:rPr>
              <a:t>https://www.alteryx.com/input/coronavirus-data-visualizations-and-how-charts-lie</a:t>
            </a:r>
            <a:endParaRPr/>
          </a:p>
          <a:p>
            <a:pPr marL="457200" lvl="0" indent="-298450" algn="l" rtl="0">
              <a:spcBef>
                <a:spcPts val="0"/>
              </a:spcBef>
              <a:spcAft>
                <a:spcPts val="0"/>
              </a:spcAft>
              <a:buSzPts val="1100"/>
              <a:buChar char="-"/>
            </a:pPr>
            <a:r>
              <a:rPr lang="en" u="sng">
                <a:solidFill>
                  <a:schemeClr val="hlink"/>
                </a:solidFill>
                <a:hlinkClick r:id="rId4"/>
              </a:rPr>
              <a:t>https://www.makeovermonday.co.uk/makeovers/</a:t>
            </a:r>
            <a:endParaRPr/>
          </a:p>
          <a:p>
            <a:pPr marL="457200" lvl="0" indent="-298450" algn="l" rtl="0">
              <a:spcBef>
                <a:spcPts val="0"/>
              </a:spcBef>
              <a:spcAft>
                <a:spcPts val="0"/>
              </a:spcAft>
              <a:buSzPts val="1100"/>
              <a:buChar char="-"/>
            </a:pPr>
            <a:r>
              <a:rPr lang="en" u="sng">
                <a:solidFill>
                  <a:schemeClr val="hlink"/>
                </a:solidFill>
                <a:hlinkClick r:id="rId5"/>
              </a:rPr>
              <a:t>https://nsgrantham.shinyapps.io/tidytuesdayrocks/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Three levels of interpretation of the actual redesign:</a:t>
            </a:r>
            <a:endParaRPr/>
          </a:p>
          <a:p>
            <a:pPr marL="457200" lvl="0" indent="-298450" algn="l" rtl="0">
              <a:spcBef>
                <a:spcPts val="0"/>
              </a:spcBef>
              <a:spcAft>
                <a:spcPts val="0"/>
              </a:spcAft>
              <a:buSzPts val="1100"/>
              <a:buAutoNum type="arabicPeriod"/>
            </a:pPr>
            <a:r>
              <a:rPr lang="en"/>
              <a:t>What principles of “good design” / “bad design” do you see here? How do they change from initial design to redesign?</a:t>
            </a:r>
            <a:endParaRPr/>
          </a:p>
          <a:p>
            <a:pPr marL="457200" lvl="0" indent="-298450" algn="l" rtl="0">
              <a:spcBef>
                <a:spcPts val="0"/>
              </a:spcBef>
              <a:spcAft>
                <a:spcPts val="0"/>
              </a:spcAft>
              <a:buSzPts val="1100"/>
              <a:buAutoNum type="arabicPeriod"/>
            </a:pPr>
            <a:r>
              <a:rPr lang="en"/>
              <a:t>What do you think this redesign says about the context in which it was released (The Economist) and the intended audience? Why do you think this team made these decisions?</a:t>
            </a:r>
            <a:endParaRPr/>
          </a:p>
          <a:p>
            <a:pPr marL="457200" lvl="0" indent="-298450" algn="l" rtl="0">
              <a:spcBef>
                <a:spcPts val="0"/>
              </a:spcBef>
              <a:spcAft>
                <a:spcPts val="0"/>
              </a:spcAft>
              <a:buSzPts val="1100"/>
              <a:buAutoNum type="arabicPeriod"/>
            </a:pPr>
            <a:r>
              <a:rPr lang="en"/>
              <a:t>What ideas and assumptions are embedded in this redesign? What might the team have done differently (ie missed in the redesign) that could have helped the audience understand the ideas better?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9fdeedf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9fdeedf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9fdeedf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9fdeedf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the chart is trying to get across: How far Jeremy Corbyn surpasses other British political parties and candidates in the number of Facebook likes.</a:t>
            </a:r>
            <a:endParaRPr/>
          </a:p>
          <a:p>
            <a:pPr marL="0" lvl="0" indent="0" algn="l" rtl="0">
              <a:spcBef>
                <a:spcPts val="0"/>
              </a:spcBef>
              <a:spcAft>
                <a:spcPts val="0"/>
              </a:spcAft>
              <a:buNone/>
            </a:pPr>
            <a:r>
              <a:rPr lang="en"/>
              <a:t>What is misleading about this chart or preventing this message from getting across: The truncated scale.</a:t>
            </a:r>
            <a:endParaRPr/>
          </a:p>
          <a:p>
            <a:pPr marL="0" lvl="0" indent="0" algn="l" rtl="0">
              <a:spcBef>
                <a:spcPts val="0"/>
              </a:spcBef>
              <a:spcAft>
                <a:spcPts val="0"/>
              </a:spcAft>
              <a:buNone/>
            </a:pPr>
            <a:r>
              <a:rPr lang="en"/>
              <a:t>Other improvements made to the chart: move to a single color for the bars</a:t>
            </a:r>
            <a:endParaRPr/>
          </a:p>
          <a:p>
            <a:pPr marL="0" lvl="0" indent="0" algn="l" rtl="0">
              <a:spcBef>
                <a:spcPts val="0"/>
              </a:spcBef>
              <a:spcAft>
                <a:spcPts val="0"/>
              </a:spcAft>
              <a:buNone/>
            </a:pPr>
            <a:r>
              <a:rPr lang="en"/>
              <a:t>Other things to note: Potential confusion of thousands notation in better chart</a:t>
            </a:r>
            <a:endParaRPr/>
          </a:p>
          <a:p>
            <a:pPr marL="0" lvl="0" indent="0" algn="l" rtl="0">
              <a:spcBef>
                <a:spcPts val="0"/>
              </a:spcBef>
              <a:spcAft>
                <a:spcPts val="0"/>
              </a:spcAft>
              <a:buNone/>
            </a:pPr>
            <a:endParaRPr/>
          </a:p>
          <a:p>
            <a:pPr marL="0" lvl="0" indent="0" algn="l" rtl="0">
              <a:spcBef>
                <a:spcPts val="0"/>
              </a:spcBef>
              <a:spcAft>
                <a:spcPts val="0"/>
              </a:spcAft>
              <a:buNone/>
            </a:pPr>
            <a:r>
              <a:rPr lang="en"/>
              <a:t>Easy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9fdeedf5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9fdeedf5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the chart is trying to get across: Neck size and weight dogs registered with the UK’s Kennel Club are decreasing at the same rate</a:t>
            </a:r>
            <a:endParaRPr/>
          </a:p>
          <a:p>
            <a:pPr marL="0" lvl="0" indent="0" algn="l" rtl="0">
              <a:spcBef>
                <a:spcPts val="0"/>
              </a:spcBef>
              <a:spcAft>
                <a:spcPts val="0"/>
              </a:spcAft>
              <a:buNone/>
            </a:pPr>
            <a:r>
              <a:rPr lang="en"/>
              <a:t>What is misleading about this chart or preventing this message from getting across: Forced relationship by selecting scales. Issues of indexing, starting point of a scale.</a:t>
            </a:r>
            <a:endParaRPr/>
          </a:p>
          <a:p>
            <a:pPr marL="0" lvl="0" indent="0" algn="l" rtl="0">
              <a:spcBef>
                <a:spcPts val="0"/>
              </a:spcBef>
              <a:spcAft>
                <a:spcPts val="0"/>
              </a:spcAft>
              <a:buNone/>
            </a:pPr>
            <a:endParaRPr/>
          </a:p>
          <a:p>
            <a:pPr marL="0" lvl="0" indent="0" algn="l" rtl="0">
              <a:spcBef>
                <a:spcPts val="0"/>
              </a:spcBef>
              <a:spcAft>
                <a:spcPts val="0"/>
              </a:spcAft>
              <a:buNone/>
            </a:pPr>
            <a:r>
              <a:rPr lang="en"/>
              <a:t>Difficult</a:t>
            </a:r>
            <a:endParaRPr/>
          </a:p>
          <a:p>
            <a:pPr marL="0" lvl="0" indent="0" algn="l" rtl="0">
              <a:spcBef>
                <a:spcPts val="0"/>
              </a:spcBef>
              <a:spcAft>
                <a:spcPts val="0"/>
              </a:spcAft>
              <a:buNone/>
            </a:pPr>
            <a:r>
              <a:rPr lang="en"/>
              <a:t>Note: this might be difficult to pick out. The way to see the difference is look at difference in percentage. Could be a class example with the whole class at the end (either work through whole thing as a big group discussion or present the before to everyone and have them break out again to brainstorm redesigns) or challenge question (try this in your small group if you finish early).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ac5d287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ac5d287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Message this chart is trying to get across: Increasing number of respondents believe it was wrong for Britain to leave the EU, decreasing number of respondents believe it was right for Britain to leave the EU</a:t>
            </a:r>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Hard to see the general trend with the line chart type, overemphasizes the smaller fluctuations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Easy</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cac5d287f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cac5d287f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Message this chart is trying to get across: Relationship between trade deficit with China and manufacturing employment, trade deficit is increasing while manufacturing employment is decreasing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Difficult to read because left axis is negative and reads top to bottom, where the right axis reads from bottom to top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Hint for the group: look at the axes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Medium</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ac5d28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ac5d28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Message this chart is trying to get across: Brazil is paying a lot in pension considering it has a small portion of the population over 65, with other countries highlighted for comparison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color (specifically hue) implies there are different groups when there are no categories, multiple colors are distracting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Something to note: Inclusion of both gridlines to better highlight the intersection between the age and spending, why were these countries chosen to be labeled?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Easy</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c5d287f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c5d287f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Message this chart is trying to get across: Highlight the amount of surplus in Germany’s budget (very hard to get just by looking at the chart - better understanding of context based on article it appears in)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is misleading about this chart or preventing this message from getting across: Too many colors, too many countries included (accompanying article only mentioned a few countries)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probably should not be a stacked chart because positive and negative amounts not added together. Not sure if this is common in economics.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Might make more sense as a Fishbone diagram or waterfall chart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Medium (with article context) - easy fix for design, harder if you think about the numbers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c1cef00d8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c1cef00d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4e4c587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4e4c587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89044eedb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89044eed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498320034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49832003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d9a9608dc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d9a9608dc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c1cef00d8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c1cef00d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the correct answers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c7e500685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c7e500685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c7e5006853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c7e500685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89044ee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89044ee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c1cef00d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c1cef00d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 with some definitions.</a:t>
            </a:r>
            <a:endParaRPr/>
          </a:p>
          <a:p>
            <a:pPr marL="0" lvl="0" indent="0" algn="l" rtl="0">
              <a:spcBef>
                <a:spcPts val="0"/>
              </a:spcBef>
              <a:spcAft>
                <a:spcPts val="0"/>
              </a:spcAft>
              <a:buNone/>
            </a:pPr>
            <a:r>
              <a:rPr lang="en"/>
              <a:t>-Ethics are not fixed, they can be negotiated. Important to be upfront about what one’s ethics are and make sure that decisions along the way reflect those ethics rather than just a series of accidental choices. </a:t>
            </a:r>
            <a:endParaRPr/>
          </a:p>
          <a:p>
            <a:pPr marL="0" lvl="0" indent="0" algn="l" rtl="0">
              <a:spcBef>
                <a:spcPts val="0"/>
              </a:spcBef>
              <a:spcAft>
                <a:spcPts val="0"/>
              </a:spcAft>
              <a:buNone/>
            </a:pPr>
            <a:r>
              <a:rPr lang="en"/>
              <a:t>-Morals are determined by individuals for themselves, laws are geopolitical, and ethics are usually on someone’s behalf (generally professional) -Cogley, B. From Headlines to Headway - Conference Data Ethics Presentation</a:t>
            </a:r>
            <a:endParaRPr/>
          </a:p>
          <a:p>
            <a:pPr marL="0" lvl="0" indent="0" algn="l" rtl="0">
              <a:spcBef>
                <a:spcPts val="0"/>
              </a:spcBef>
              <a:spcAft>
                <a:spcPts val="0"/>
              </a:spcAft>
              <a:buNone/>
            </a:pPr>
            <a:r>
              <a:rPr lang="en"/>
              <a:t>-There’s no right way to do a data visualization but there are several wrong ways. Most important to make these decisions intentionally as opposed to accidentally.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c1882a73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c1882a7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It’s affected by all the decisions made throughout the data’s lifecycle from collection to visualization/publication</a:t>
            </a:r>
            <a:endParaRPr/>
          </a:p>
          <a:p>
            <a:pPr marL="457200" lvl="0" indent="-298450" algn="l" rtl="0">
              <a:spcBef>
                <a:spcPts val="0"/>
              </a:spcBef>
              <a:spcAft>
                <a:spcPts val="0"/>
              </a:spcAft>
              <a:buSzPts val="1100"/>
              <a:buChar char="●"/>
            </a:pPr>
            <a:r>
              <a:rPr lang="en"/>
              <a:t>No such thing as raw data - all data has been curated (Cogley, 2019; Barrowman, 2018; Hall, 2008)</a:t>
            </a:r>
            <a:endParaRPr/>
          </a:p>
          <a:p>
            <a:pPr marL="457200" lvl="0" indent="-298450" algn="l" rtl="0">
              <a:spcBef>
                <a:spcPts val="0"/>
              </a:spcBef>
              <a:spcAft>
                <a:spcPts val="0"/>
              </a:spcAft>
              <a:buSzPts val="1100"/>
              <a:buChar char="●"/>
            </a:pPr>
            <a:r>
              <a:rPr lang="en"/>
              <a:t>Data is affected by its cultural and institutional contexts and the decisions of people handling the data (Barrowman, 2018)</a:t>
            </a:r>
            <a:endParaRPr/>
          </a:p>
          <a:p>
            <a:pPr marL="457200" lvl="0" indent="-298450" algn="l" rtl="0">
              <a:spcBef>
                <a:spcPts val="0"/>
              </a:spcBef>
              <a:spcAft>
                <a:spcPts val="0"/>
              </a:spcAft>
              <a:buSzPts val="1100"/>
              <a:buChar char="●"/>
            </a:pPr>
            <a:r>
              <a:rPr lang="en"/>
              <a:t>Data is taken, as opposed to given as pre-existing fact, and is therefore subject to human knowledge production which is situated, contextual, and partial (Drucker, 2011) - capta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89044ee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89044ee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sz="1400">
                <a:solidFill>
                  <a:schemeClr val="dk1"/>
                </a:solidFill>
              </a:rPr>
              <a:t>Why is this study being done?</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Will this research actually contribute to new understanding or change? It is very demoralizing to be studied and then have nothing come from it.</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If using secondary data, do you have the data you need to really answer the research question?</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Who benefits from the outcome of this study? Who might be harmed?</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Is there a conflict of interest that might bias analysis/communication? This is a situation where </a:t>
            </a:r>
            <a:r>
              <a:rPr lang="en" sz="1400" u="sng">
                <a:solidFill>
                  <a:schemeClr val="hlink"/>
                </a:solidFill>
                <a:hlinkClick r:id="rId3"/>
              </a:rPr>
              <a:t>confirmation bias</a:t>
            </a:r>
            <a:r>
              <a:rPr lang="en" sz="1400">
                <a:solidFill>
                  <a:schemeClr val="dk1"/>
                </a:solidFill>
              </a:rPr>
              <a:t> might show up, both while framing the research question and while gathering the data.</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Will the study exclude participants, thus preventing them from benefiting from research? (Ozeran, 2019)</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Are participants being protected throughout the process?</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Is this population over-burdened by research?</a:t>
            </a:r>
            <a:endParaRPr sz="14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a:solidFill>
                  <a:schemeClr val="dk1"/>
                </a:solidFill>
              </a:rPr>
              <a:t>Am I the right person to do this research?</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“What knowledge gaps do I have?” (Cogley, 2018a)</a:t>
            </a:r>
            <a:endParaRPr sz="1400">
              <a:solidFill>
                <a:schemeClr val="dk1"/>
              </a:solidFill>
            </a:endParaRPr>
          </a:p>
          <a:p>
            <a:pPr marL="914400" lvl="1" indent="-317500" algn="l" rtl="0">
              <a:lnSpc>
                <a:spcPct val="115000"/>
              </a:lnSpc>
              <a:spcBef>
                <a:spcPts val="0"/>
              </a:spcBef>
              <a:spcAft>
                <a:spcPts val="0"/>
              </a:spcAft>
              <a:buClr>
                <a:schemeClr val="dk1"/>
              </a:buClr>
              <a:buSzPts val="1400"/>
              <a:buChar char="○"/>
            </a:pPr>
            <a:r>
              <a:rPr lang="en" sz="1400">
                <a:solidFill>
                  <a:schemeClr val="dk1"/>
                </a:solidFill>
              </a:rPr>
              <a:t>Have I built trust with this community?</a:t>
            </a:r>
            <a:br>
              <a:rPr lang="en" sz="1400">
                <a:solidFill>
                  <a:schemeClr val="dk1"/>
                </a:solidFill>
              </a:rPr>
            </a:b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548f286d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548f286d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case study by Tomas Knopp from the Noun Project</a:t>
            </a:r>
            <a:endParaRPr/>
          </a:p>
          <a:p>
            <a:pPr marL="0" lvl="0" indent="0" algn="l" rtl="0">
              <a:spcBef>
                <a:spcPts val="0"/>
              </a:spcBef>
              <a:spcAft>
                <a:spcPts val="0"/>
              </a:spcAft>
              <a:buNone/>
            </a:pPr>
            <a:endParaRPr/>
          </a:p>
          <a:p>
            <a:pPr marL="0" lvl="0" indent="0" algn="l" rtl="0">
              <a:spcBef>
                <a:spcPts val="0"/>
              </a:spcBef>
              <a:spcAft>
                <a:spcPts val="0"/>
              </a:spcAft>
              <a:buNone/>
            </a:pPr>
            <a:r>
              <a:rPr lang="en"/>
              <a:t>Alternative approach: populations who are overburdened:</a:t>
            </a:r>
            <a:endParaRPr/>
          </a:p>
          <a:p>
            <a:pPr marL="457200" lvl="0" indent="-298450" algn="l" rtl="0">
              <a:spcBef>
                <a:spcPts val="0"/>
              </a:spcBef>
              <a:spcAft>
                <a:spcPts val="0"/>
              </a:spcAft>
              <a:buSzPts val="1100"/>
              <a:buChar char="-"/>
            </a:pPr>
            <a:r>
              <a:rPr lang="en"/>
              <a:t>Surveying students during a busy time when they have also received surveys from multiple other campus groups</a:t>
            </a:r>
            <a:endParaRPr/>
          </a:p>
          <a:p>
            <a:pPr marL="457200" lvl="0" indent="-298450" algn="l" rtl="0">
              <a:spcBef>
                <a:spcPts val="0"/>
              </a:spcBef>
              <a:spcAft>
                <a:spcPts val="0"/>
              </a:spcAft>
              <a:buSzPts val="1100"/>
              <a:buChar char="-"/>
            </a:pPr>
            <a:r>
              <a:rPr lang="en"/>
              <a:t>Asking community members to participate in a study about their experience of urban renewal activities when there is a history of this population participating in multiple similar studies previously (especially if they have seen no benefit)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Roboto"/>
              <a:buNone/>
              <a:defRPr sz="5200">
                <a:latin typeface="Roboto"/>
                <a:ea typeface="Roboto"/>
                <a:cs typeface="Roboto"/>
                <a:sym typeface="Roboto"/>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Roboto"/>
              <a:buNone/>
              <a:defRPr sz="2800">
                <a:latin typeface="Roboto"/>
                <a:ea typeface="Roboto"/>
                <a:cs typeface="Roboto"/>
                <a:sym typeface="Roboto"/>
              </a:defRPr>
            </a:lvl1pPr>
            <a:lvl2pPr lvl="1" algn="ctr" rtl="0">
              <a:lnSpc>
                <a:spcPct val="100000"/>
              </a:lnSpc>
              <a:spcBef>
                <a:spcPts val="0"/>
              </a:spcBef>
              <a:spcAft>
                <a:spcPts val="0"/>
              </a:spcAft>
              <a:buSzPts val="2800"/>
              <a:buFont typeface="Roboto"/>
              <a:buNone/>
              <a:defRPr sz="2800">
                <a:latin typeface="Roboto"/>
                <a:ea typeface="Roboto"/>
                <a:cs typeface="Roboto"/>
                <a:sym typeface="Roboto"/>
              </a:defRPr>
            </a:lvl2pPr>
            <a:lvl3pPr lvl="2" algn="ctr" rtl="0">
              <a:lnSpc>
                <a:spcPct val="100000"/>
              </a:lnSpc>
              <a:spcBef>
                <a:spcPts val="0"/>
              </a:spcBef>
              <a:spcAft>
                <a:spcPts val="0"/>
              </a:spcAft>
              <a:buSzPts val="2800"/>
              <a:buFont typeface="Roboto"/>
              <a:buNone/>
              <a:defRPr sz="2800">
                <a:latin typeface="Roboto"/>
                <a:ea typeface="Roboto"/>
                <a:cs typeface="Roboto"/>
                <a:sym typeface="Roboto"/>
              </a:defRPr>
            </a:lvl3pPr>
            <a:lvl4pPr lvl="3" algn="ctr" rtl="0">
              <a:lnSpc>
                <a:spcPct val="100000"/>
              </a:lnSpc>
              <a:spcBef>
                <a:spcPts val="0"/>
              </a:spcBef>
              <a:spcAft>
                <a:spcPts val="0"/>
              </a:spcAft>
              <a:buSzPts val="2800"/>
              <a:buFont typeface="Roboto"/>
              <a:buNone/>
              <a:defRPr sz="2800">
                <a:latin typeface="Roboto"/>
                <a:ea typeface="Roboto"/>
                <a:cs typeface="Roboto"/>
                <a:sym typeface="Roboto"/>
              </a:defRPr>
            </a:lvl4pPr>
            <a:lvl5pPr lvl="4" algn="ctr" rtl="0">
              <a:lnSpc>
                <a:spcPct val="100000"/>
              </a:lnSpc>
              <a:spcBef>
                <a:spcPts val="0"/>
              </a:spcBef>
              <a:spcAft>
                <a:spcPts val="0"/>
              </a:spcAft>
              <a:buSzPts val="2800"/>
              <a:buFont typeface="Roboto"/>
              <a:buNone/>
              <a:defRPr sz="2800">
                <a:latin typeface="Roboto"/>
                <a:ea typeface="Roboto"/>
                <a:cs typeface="Roboto"/>
                <a:sym typeface="Roboto"/>
              </a:defRPr>
            </a:lvl5pPr>
            <a:lvl6pPr lvl="5" algn="ctr" rtl="0">
              <a:lnSpc>
                <a:spcPct val="100000"/>
              </a:lnSpc>
              <a:spcBef>
                <a:spcPts val="0"/>
              </a:spcBef>
              <a:spcAft>
                <a:spcPts val="0"/>
              </a:spcAft>
              <a:buSzPts val="2800"/>
              <a:buFont typeface="Roboto"/>
              <a:buNone/>
              <a:defRPr sz="2800">
                <a:latin typeface="Roboto"/>
                <a:ea typeface="Roboto"/>
                <a:cs typeface="Roboto"/>
                <a:sym typeface="Roboto"/>
              </a:defRPr>
            </a:lvl6pPr>
            <a:lvl7pPr lvl="6" algn="ctr" rtl="0">
              <a:lnSpc>
                <a:spcPct val="100000"/>
              </a:lnSpc>
              <a:spcBef>
                <a:spcPts val="0"/>
              </a:spcBef>
              <a:spcAft>
                <a:spcPts val="0"/>
              </a:spcAft>
              <a:buSzPts val="2800"/>
              <a:buFont typeface="Roboto"/>
              <a:buNone/>
              <a:defRPr sz="2800">
                <a:latin typeface="Roboto"/>
                <a:ea typeface="Roboto"/>
                <a:cs typeface="Roboto"/>
                <a:sym typeface="Roboto"/>
              </a:defRPr>
            </a:lvl7pPr>
            <a:lvl8pPr lvl="7" algn="ctr" rtl="0">
              <a:lnSpc>
                <a:spcPct val="100000"/>
              </a:lnSpc>
              <a:spcBef>
                <a:spcPts val="0"/>
              </a:spcBef>
              <a:spcAft>
                <a:spcPts val="0"/>
              </a:spcAft>
              <a:buSzPts val="2800"/>
              <a:buFont typeface="Roboto"/>
              <a:buNone/>
              <a:defRPr sz="2800">
                <a:latin typeface="Roboto"/>
                <a:ea typeface="Roboto"/>
                <a:cs typeface="Roboto"/>
                <a:sym typeface="Roboto"/>
              </a:defRPr>
            </a:lvl8pPr>
            <a:lvl9pPr lvl="8" algn="ctr" rtl="0">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134694"/>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Roboto"/>
              <a:buNone/>
              <a:defRPr sz="3000" i="1">
                <a:latin typeface="Roboto"/>
                <a:ea typeface="Roboto"/>
                <a:cs typeface="Roboto"/>
                <a:sym typeface="Roboto"/>
              </a:defRPr>
            </a:lvl1pPr>
            <a:lvl2pPr lvl="1" rtl="0">
              <a:spcBef>
                <a:spcPts val="0"/>
              </a:spcBef>
              <a:spcAft>
                <a:spcPts val="0"/>
              </a:spcAft>
              <a:buSzPts val="3000"/>
              <a:buFont typeface="Roboto"/>
              <a:buNone/>
              <a:defRPr sz="3000">
                <a:latin typeface="Roboto"/>
                <a:ea typeface="Roboto"/>
                <a:cs typeface="Roboto"/>
                <a:sym typeface="Roboto"/>
              </a:defRPr>
            </a:lvl2pPr>
            <a:lvl3pPr lvl="2" rtl="0">
              <a:spcBef>
                <a:spcPts val="0"/>
              </a:spcBef>
              <a:spcAft>
                <a:spcPts val="0"/>
              </a:spcAft>
              <a:buSzPts val="3000"/>
              <a:buFont typeface="Roboto"/>
              <a:buNone/>
              <a:defRPr sz="3000">
                <a:latin typeface="Roboto"/>
                <a:ea typeface="Roboto"/>
                <a:cs typeface="Roboto"/>
                <a:sym typeface="Roboto"/>
              </a:defRPr>
            </a:lvl3pPr>
            <a:lvl4pPr lvl="3" rtl="0">
              <a:spcBef>
                <a:spcPts val="0"/>
              </a:spcBef>
              <a:spcAft>
                <a:spcPts val="0"/>
              </a:spcAft>
              <a:buSzPts val="3000"/>
              <a:buFont typeface="Roboto"/>
              <a:buNone/>
              <a:defRPr sz="3000">
                <a:latin typeface="Roboto"/>
                <a:ea typeface="Roboto"/>
                <a:cs typeface="Roboto"/>
                <a:sym typeface="Roboto"/>
              </a:defRPr>
            </a:lvl4pPr>
            <a:lvl5pPr lvl="4" rtl="0">
              <a:spcBef>
                <a:spcPts val="0"/>
              </a:spcBef>
              <a:spcAft>
                <a:spcPts val="0"/>
              </a:spcAft>
              <a:buSzPts val="3000"/>
              <a:buFont typeface="Roboto"/>
              <a:buNone/>
              <a:defRPr sz="3000">
                <a:latin typeface="Roboto"/>
                <a:ea typeface="Roboto"/>
                <a:cs typeface="Roboto"/>
                <a:sym typeface="Roboto"/>
              </a:defRPr>
            </a:lvl5pPr>
            <a:lvl6pPr lvl="5" rtl="0">
              <a:spcBef>
                <a:spcPts val="0"/>
              </a:spcBef>
              <a:spcAft>
                <a:spcPts val="0"/>
              </a:spcAft>
              <a:buSzPts val="3000"/>
              <a:buFont typeface="Roboto"/>
              <a:buNone/>
              <a:defRPr sz="3000">
                <a:latin typeface="Roboto"/>
                <a:ea typeface="Roboto"/>
                <a:cs typeface="Roboto"/>
                <a:sym typeface="Roboto"/>
              </a:defRPr>
            </a:lvl6pPr>
            <a:lvl7pPr lvl="6" rtl="0">
              <a:spcBef>
                <a:spcPts val="0"/>
              </a:spcBef>
              <a:spcAft>
                <a:spcPts val="0"/>
              </a:spcAft>
              <a:buSzPts val="3000"/>
              <a:buFont typeface="Roboto"/>
              <a:buNone/>
              <a:defRPr sz="3000">
                <a:latin typeface="Roboto"/>
                <a:ea typeface="Roboto"/>
                <a:cs typeface="Roboto"/>
                <a:sym typeface="Roboto"/>
              </a:defRPr>
            </a:lvl7pPr>
            <a:lvl8pPr lvl="7" rtl="0">
              <a:spcBef>
                <a:spcPts val="0"/>
              </a:spcBef>
              <a:spcAft>
                <a:spcPts val="0"/>
              </a:spcAft>
              <a:buSzPts val="3000"/>
              <a:buFont typeface="Roboto"/>
              <a:buNone/>
              <a:defRPr sz="3000">
                <a:latin typeface="Roboto"/>
                <a:ea typeface="Roboto"/>
                <a:cs typeface="Roboto"/>
                <a:sym typeface="Roboto"/>
              </a:defRPr>
            </a:lvl8pPr>
            <a:lvl9pPr lvl="8" rtl="0">
              <a:spcBef>
                <a:spcPts val="0"/>
              </a:spcBef>
              <a:spcAft>
                <a:spcPts val="0"/>
              </a:spcAft>
              <a:buSzPts val="3000"/>
              <a:buFont typeface="Roboto"/>
              <a:buNone/>
              <a:defRPr sz="3000">
                <a:latin typeface="Roboto"/>
                <a:ea typeface="Roboto"/>
                <a:cs typeface="Roboto"/>
                <a:sym typeface="Roboto"/>
              </a:defRPr>
            </a:lvl9pPr>
          </a:lstStyle>
          <a:p>
            <a:endParaRPr/>
          </a:p>
        </p:txBody>
      </p:sp>
      <p:sp>
        <p:nvSpPr>
          <p:cNvPr id="63" name="Google Shape;63;p16"/>
          <p:cNvSpPr txBox="1">
            <a:spLocks noGrp="1"/>
          </p:cNvSpPr>
          <p:nvPr>
            <p:ph type="body" idx="1"/>
          </p:nvPr>
        </p:nvSpPr>
        <p:spPr>
          <a:xfrm>
            <a:off x="311700" y="809144"/>
            <a:ext cx="8520600" cy="3416400"/>
          </a:xfrm>
          <a:prstGeom prst="rect">
            <a:avLst/>
          </a:prstGeom>
        </p:spPr>
        <p:txBody>
          <a:bodyPr spcFirstLastPara="1" wrap="square" lIns="91425" tIns="91425" rIns="91425" bIns="91425" anchor="t" anchorCtr="0">
            <a:noAutofit/>
          </a:bodyPr>
          <a:lstStyle>
            <a:lvl1pPr marL="457200" lvl="0" indent="-406400" rtl="0">
              <a:spcBef>
                <a:spcPts val="0"/>
              </a:spcBef>
              <a:spcAft>
                <a:spcPts val="0"/>
              </a:spcAft>
              <a:buClr>
                <a:srgbClr val="000000"/>
              </a:buClr>
              <a:buSzPts val="2800"/>
              <a:buFont typeface="Roboto"/>
              <a:buChar char="●"/>
              <a:defRPr sz="2800">
                <a:solidFill>
                  <a:srgbClr val="000000"/>
                </a:solidFill>
                <a:latin typeface="Roboto"/>
                <a:ea typeface="Roboto"/>
                <a:cs typeface="Roboto"/>
                <a:sym typeface="Roboto"/>
              </a:defRPr>
            </a:lvl1pPr>
            <a:lvl2pPr marL="914400" lvl="1" indent="-381000" rtl="0">
              <a:spcBef>
                <a:spcPts val="1600"/>
              </a:spcBef>
              <a:spcAft>
                <a:spcPts val="0"/>
              </a:spcAft>
              <a:buClr>
                <a:srgbClr val="000000"/>
              </a:buClr>
              <a:buSzPts val="2400"/>
              <a:buFont typeface="Roboto"/>
              <a:buChar char="○"/>
              <a:defRPr sz="2400">
                <a:solidFill>
                  <a:srgbClr val="000000"/>
                </a:solidFill>
                <a:latin typeface="Roboto"/>
                <a:ea typeface="Roboto"/>
                <a:cs typeface="Roboto"/>
                <a:sym typeface="Roboto"/>
              </a:defRPr>
            </a:lvl2pPr>
            <a:lvl3pPr marL="1371600" lvl="2"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3pPr>
            <a:lvl4pPr marL="1828800" lvl="3"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4pPr>
            <a:lvl5pPr marL="2286000" lvl="4"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5pPr>
            <a:lvl6pPr marL="2743200" lvl="5"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6pPr>
            <a:lvl7pPr marL="3200400" lvl="6"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7pPr>
            <a:lvl8pPr marL="3657600" lvl="7"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8pPr>
            <a:lvl9pPr marL="4114800" lvl="8" indent="-317500" rtl="0">
              <a:spcBef>
                <a:spcPts val="1600"/>
              </a:spcBef>
              <a:spcAft>
                <a:spcPts val="1600"/>
              </a:spcAft>
              <a:buClr>
                <a:srgbClr val="000000"/>
              </a:buClr>
              <a:buSzPts val="1400"/>
              <a:buFont typeface="Roboto"/>
              <a:buChar char="■"/>
              <a:defRPr>
                <a:solidFill>
                  <a:srgbClr val="000000"/>
                </a:solidFill>
                <a:latin typeface="Roboto"/>
                <a:ea typeface="Roboto"/>
                <a:cs typeface="Roboto"/>
                <a:sym typeface="Roboto"/>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Kg0njQn7Ec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atalogofbias.org/biases/availability-bia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www.princeton.edu/~ina/infographics/starbuck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census.gov/data/tables/time-series/demo/income-poverty/historical-poverty-thresholds.html"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0521vizandtel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economist.com/mistakes-weve-drawn-a-few-8cdd8a42d36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datapractices.org/" TargetMode="External"/><Relationship Id="rId3" Type="http://schemas.openxmlformats.org/officeDocument/2006/relationships/hyperlink" Target="https://www.tableaufit.com/from-headlines-to-headway-tableau-conference-data-ethics-presentation/" TargetMode="External"/><Relationship Id="rId7" Type="http://schemas.openxmlformats.org/officeDocument/2006/relationships/hyperlink" Target="http://vis4dh.dbvis.de/papers/2016/Feminist"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tableaufit.com/the-ethics-of-visualizing-during-a-pandemic/" TargetMode="External"/><Relationship Id="rId5" Type="http://schemas.openxmlformats.org/officeDocument/2006/relationships/hyperlink" Target="https://www.tableaufit.com/how-we-collect-data-matters/" TargetMode="External"/><Relationship Id="rId10" Type="http://schemas.openxmlformats.org/officeDocument/2006/relationships/hyperlink" Target="http://www.digitalhumanities.org/dhq/vol/12/4/000408/000408.html" TargetMode="External"/><Relationship Id="rId4" Type="http://schemas.openxmlformats.org/officeDocument/2006/relationships/hyperlink" Target="https://www.tableaufit.com/the-quantified-life-and-data-ethics-thinking-beyond-privacy/" TargetMode="External"/><Relationship Id="rId9" Type="http://schemas.openxmlformats.org/officeDocument/2006/relationships/hyperlink" Target="http://www.digitalhumanities.org/dhq/vol/5/1/000091/000091.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hyperlink" Target="https://www.alteryx.com/input/coronavirus-data-visualizations-and-how-charts-lie" TargetMode="Externa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s.io/initiatives/prere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Instructor Guide</a:t>
            </a:r>
            <a:endParaRPr dirty="0"/>
          </a:p>
        </p:txBody>
      </p:sp>
      <p:sp>
        <p:nvSpPr>
          <p:cNvPr id="100" name="Google Shape;10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Feel free to localize examples throughout to better tailor to your audience</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For the lecture portion of the class, each process slide is followed by examples of a particular ethical concern with that step in the process</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hlinkClick r:id="rId3"/>
              </a:rPr>
              <a:t>Related material, potentially of interest</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311700" y="17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Acquire data</a:t>
            </a:r>
            <a:endParaRPr dirty="0"/>
          </a:p>
        </p:txBody>
      </p:sp>
      <p:sp>
        <p:nvSpPr>
          <p:cNvPr id="171" name="Google Shape;171;p34" descr="Gray text box"/>
          <p:cNvSpPr/>
          <p:nvPr/>
        </p:nvSpPr>
        <p:spPr>
          <a:xfrm>
            <a:off x="770438"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Select topic, problem, or question</a:t>
            </a:r>
            <a:endParaRPr sz="2000">
              <a:latin typeface="Roboto"/>
              <a:ea typeface="Roboto"/>
              <a:cs typeface="Roboto"/>
              <a:sym typeface="Roboto"/>
            </a:endParaRPr>
          </a:p>
        </p:txBody>
      </p:sp>
      <p:cxnSp>
        <p:nvCxnSpPr>
          <p:cNvPr id="172" name="Google Shape;172;p34" descr="Short black right-facing arrow indicating moving between steps."/>
          <p:cNvCxnSpPr>
            <a:stCxn id="171" idx="3"/>
            <a:endCxn id="164"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4" name="Google Shape;164;p34" descr="Orange text box"/>
          <p:cNvSpPr/>
          <p:nvPr/>
        </p:nvSpPr>
        <p:spPr>
          <a:xfrm>
            <a:off x="286382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66" name="Google Shape;166;p34" descr="Short black right-facing arrow indicating moving between steps."/>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7" name="Google Shape;167;p34" descr="Gray text box"/>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68" name="Google Shape;168;p34" descr="Short black right-facing arrow indicating moving between steps."/>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9" name="Google Shape;169;p34" descr="Gray text box"/>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70" name="Google Shape;170;p34" descr="Short black right-facing arrow indicating moving between steps."/>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65" name="Google Shape;165;p34"/>
          <p:cNvSpPr txBox="1"/>
          <p:nvPr/>
        </p:nvSpPr>
        <p:spPr>
          <a:xfrm>
            <a:off x="743725" y="2403425"/>
            <a:ext cx="8063700" cy="2591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solidFill>
                  <a:schemeClr val="dk1"/>
                </a:solidFill>
              </a:rPr>
              <a:t>What choices were made about collection method, participant selection, questions included, etc.? What influenced those choices?</a:t>
            </a:r>
            <a:endParaRPr/>
          </a:p>
          <a:p>
            <a:pPr marL="457200" lvl="0" indent="-317500" algn="l" rtl="0">
              <a:lnSpc>
                <a:spcPct val="115000"/>
              </a:lnSpc>
              <a:spcBef>
                <a:spcPts val="0"/>
              </a:spcBef>
              <a:spcAft>
                <a:spcPts val="0"/>
              </a:spcAft>
              <a:buSzPts val="1400"/>
              <a:buChar char="●"/>
            </a:pPr>
            <a:r>
              <a:rPr lang="en"/>
              <a:t>Are the people represented by the data being treated with dignity? Have they been included in the decision-making process? Are you minimizing the burden and risk placed on them?</a:t>
            </a:r>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Will the data you have answer your research question?</a:t>
            </a:r>
            <a:endParaRPr>
              <a:solidFill>
                <a:schemeClr val="dk1"/>
              </a:solidFill>
            </a:endParaRPr>
          </a:p>
          <a:p>
            <a:pPr marL="457200" lvl="0" indent="-317500" algn="l" rtl="0">
              <a:lnSpc>
                <a:spcPct val="115000"/>
              </a:lnSpc>
              <a:spcBef>
                <a:spcPts val="0"/>
              </a:spcBef>
              <a:spcAft>
                <a:spcPts val="0"/>
              </a:spcAft>
              <a:buSzPts val="1400"/>
              <a:buChar char="●"/>
            </a:pPr>
            <a:r>
              <a:rPr lang="en"/>
              <a:t>Have you cited the source of any secondary data?</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introduced by taking shortcuts</a:t>
            </a:r>
            <a:endParaRPr/>
          </a:p>
        </p:txBody>
      </p:sp>
      <p:sp>
        <p:nvSpPr>
          <p:cNvPr id="178" name="Google Shape;178;p35"/>
          <p:cNvSpPr txBox="1">
            <a:spLocks noGrp="1"/>
          </p:cNvSpPr>
          <p:nvPr>
            <p:ph type="body" idx="1"/>
          </p:nvPr>
        </p:nvSpPr>
        <p:spPr>
          <a:xfrm>
            <a:off x="311700" y="1152475"/>
            <a:ext cx="7862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chemeClr val="dk1"/>
                </a:solidFill>
              </a:rPr>
              <a:t>Conducting psychology experiments only with students enrolled in introductory psychology courses, ignoring the bias that introduces in the population (age, gender, educational background, race/ethnicity, etc.) </a:t>
            </a:r>
            <a:r>
              <a:rPr lang="en">
                <a:solidFill>
                  <a:srgbClr val="000000"/>
                </a:solidFill>
              </a:rPr>
              <a:t>[see </a:t>
            </a:r>
            <a:r>
              <a:rPr lang="en" u="sng">
                <a:solidFill>
                  <a:schemeClr val="accent5"/>
                </a:solidFill>
                <a:hlinkClick r:id="rId3">
                  <a:extLst>
                    <a:ext uri="{A12FA001-AC4F-418D-AE19-62706E023703}">
                      <ahyp:hlinkClr xmlns:ahyp="http://schemas.microsoft.com/office/drawing/2018/hyperlinkcolor" val="tx"/>
                    </a:ext>
                  </a:extLst>
                </a:hlinkClick>
              </a:rPr>
              <a:t>Availability Bias</a:t>
            </a:r>
            <a:r>
              <a:rPr lang="en">
                <a:solidFill>
                  <a:schemeClr val="dk1"/>
                </a:solidFill>
              </a:rPr>
              <a: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Participant exclusion because focus group is held in the evening when nontraditional students might have caretaking responsibilities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Participant exclusion by advertising study only to certain listservs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Exploring community dynamics on Twitter but only looking at public tweets</a:t>
            </a:r>
            <a:endParaRPr>
              <a:solidFill>
                <a:schemeClr val="dk1"/>
              </a:solidFill>
            </a:endParaRPr>
          </a:p>
        </p:txBody>
      </p:sp>
      <p:pic>
        <p:nvPicPr>
          <p:cNvPr id="179" name="Google Shape;179;p35" descr="Icon of a piece of paper with a magnifying glass indicating a slide with a case study. "/>
          <p:cNvPicPr preferRelativeResize="0"/>
          <p:nvPr/>
        </p:nvPicPr>
        <p:blipFill rotWithShape="1">
          <a:blip r:embed="rId4">
            <a:alphaModFix/>
          </a:blip>
          <a:srcRect b="15668"/>
          <a:stretch/>
        </p:blipFill>
        <p:spPr>
          <a:xfrm>
            <a:off x="8284800" y="0"/>
            <a:ext cx="843675" cy="711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6"/>
          <p:cNvSpPr txBox="1">
            <a:spLocks noGrp="1"/>
          </p:cNvSpPr>
          <p:nvPr>
            <p:ph type="title"/>
          </p:nvPr>
        </p:nvSpPr>
        <p:spPr>
          <a:xfrm>
            <a:off x="311700" y="17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Clean data</a:t>
            </a:r>
            <a:endParaRPr dirty="0"/>
          </a:p>
        </p:txBody>
      </p:sp>
      <p:sp>
        <p:nvSpPr>
          <p:cNvPr id="190" name="Google Shape;190;p36" descr="Short black right-facing arrow indicating moving between steps."/>
          <p:cNvSpPr/>
          <p:nvPr/>
        </p:nvSpPr>
        <p:spPr>
          <a:xfrm>
            <a:off x="770438"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Select topic, problem, or question</a:t>
            </a:r>
            <a:endParaRPr sz="2000">
              <a:latin typeface="Roboto"/>
              <a:ea typeface="Roboto"/>
              <a:cs typeface="Roboto"/>
              <a:sym typeface="Roboto"/>
            </a:endParaRPr>
          </a:p>
        </p:txBody>
      </p:sp>
      <p:cxnSp>
        <p:nvCxnSpPr>
          <p:cNvPr id="191" name="Google Shape;191;p36" descr="Short black right-facing arrow indicating moving between steps."/>
          <p:cNvCxnSpPr>
            <a:stCxn id="190" idx="3"/>
            <a:endCxn id="192"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92" name="Google Shape;192;p36" descr="Short black right-facing arrow indicating moving between steps."/>
          <p:cNvSpPr/>
          <p:nvPr/>
        </p:nvSpPr>
        <p:spPr>
          <a:xfrm>
            <a:off x="286382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93" name="Google Shape;193;p36" descr="Short black right-facing arrow indicating moving between steps."/>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5" name="Google Shape;185;p36" descr="Orange text box"/>
          <p:cNvSpPr/>
          <p:nvPr/>
        </p:nvSpPr>
        <p:spPr>
          <a:xfrm>
            <a:off x="4957207"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87" name="Google Shape;187;p36" descr="Short black right-facing arrow indicating moving between steps."/>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8" name="Google Shape;188;p36" descr="Gray text box"/>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89" name="Google Shape;189;p36" descr="Short black right-facing arrow indicating moving between steps."/>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86" name="Google Shape;186;p36"/>
          <p:cNvSpPr txBox="1"/>
          <p:nvPr/>
        </p:nvSpPr>
        <p:spPr>
          <a:xfrm>
            <a:off x="743725" y="2403425"/>
            <a:ext cx="8063700" cy="2591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solidFill>
                  <a:schemeClr val="dk1"/>
                </a:solidFill>
              </a:rPr>
              <a:t>What assumptions are you making about the data? Are there other interpretations?</a:t>
            </a:r>
            <a:endParaRPr>
              <a:solidFill>
                <a:schemeClr val="dk1"/>
              </a:solidFill>
            </a:endParaRPr>
          </a:p>
          <a:p>
            <a:pPr marL="457200" lvl="0" indent="-317500" algn="l" rtl="0">
              <a:lnSpc>
                <a:spcPct val="115000"/>
              </a:lnSpc>
              <a:spcBef>
                <a:spcPts val="0"/>
              </a:spcBef>
              <a:spcAft>
                <a:spcPts val="0"/>
              </a:spcAft>
              <a:buSzPts val="1400"/>
              <a:buChar char="●"/>
            </a:pPr>
            <a:r>
              <a:rPr lang="en"/>
              <a:t>Are you removing any data from the analysis? Will that introduce systematic bias into the analysis?</a:t>
            </a:r>
            <a:endParaRPr/>
          </a:p>
          <a:p>
            <a:pPr marL="457200" lvl="0" indent="-317500" algn="l" rtl="0">
              <a:lnSpc>
                <a:spcPct val="115000"/>
              </a:lnSpc>
              <a:spcBef>
                <a:spcPts val="0"/>
              </a:spcBef>
              <a:spcAft>
                <a:spcPts val="0"/>
              </a:spcAft>
              <a:buSzPts val="1400"/>
              <a:buChar char="●"/>
            </a:pPr>
            <a:r>
              <a:rPr lang="en"/>
              <a:t>Are you simplifying data for the analysis? How does the loss of that complexity influence your results? Are your participants still being well represented by the data?</a:t>
            </a:r>
            <a:endParaRPr/>
          </a:p>
          <a:p>
            <a:pPr marL="457200" lvl="0" indent="-317500" algn="l" rtl="0">
              <a:lnSpc>
                <a:spcPct val="115000"/>
              </a:lnSpc>
              <a:spcBef>
                <a:spcPts val="0"/>
              </a:spcBef>
              <a:spcAft>
                <a:spcPts val="0"/>
              </a:spcAft>
              <a:buSzPts val="1400"/>
              <a:buChar char="●"/>
            </a:pPr>
            <a:r>
              <a:rPr lang="en"/>
              <a:t>Have you given appropriate credit to anyone who helped with data cleaning?</a:t>
            </a:r>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Complications related to data aggregation</a:t>
            </a:r>
            <a:endParaRPr sz="2700"/>
          </a:p>
        </p:txBody>
      </p:sp>
      <p:sp>
        <p:nvSpPr>
          <p:cNvPr id="199" name="Google Shape;199;p37"/>
          <p:cNvSpPr txBox="1">
            <a:spLocks noGrp="1"/>
          </p:cNvSpPr>
          <p:nvPr>
            <p:ph type="body" idx="1"/>
          </p:nvPr>
        </p:nvSpPr>
        <p:spPr>
          <a:xfrm>
            <a:off x="311700" y="1152475"/>
            <a:ext cx="7973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Survey respondents from underrepresented minorities are often grouped together to avoid identification, but this decision also leads to the erasure of these groups.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Students with low GPAs are grouped together in a category (“&lt;3.5 GPA”) even though over 85% of students in this category have a GPA under 2.5</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Choosing a large bin size when looking at poverty across counties in a state hides an important bimodal pattern.</a:t>
            </a:r>
            <a:endParaRPr>
              <a:solidFill>
                <a:srgbClr val="000000"/>
              </a:solidFill>
            </a:endParaRPr>
          </a:p>
        </p:txBody>
      </p:sp>
      <p:pic>
        <p:nvPicPr>
          <p:cNvPr id="200" name="Google Shape;200;p37" descr="Icon of a piece of paper with a magnifying glass indicating a slide with a case study. "/>
          <p:cNvPicPr preferRelativeResize="0"/>
          <p:nvPr/>
        </p:nvPicPr>
        <p:blipFill rotWithShape="1">
          <a:blip r:embed="rId3">
            <a:alphaModFix/>
          </a:blip>
          <a:srcRect b="15668"/>
          <a:stretch/>
        </p:blipFill>
        <p:spPr>
          <a:xfrm>
            <a:off x="8284800" y="0"/>
            <a:ext cx="843675" cy="711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17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Analyze data</a:t>
            </a:r>
            <a:endParaRPr dirty="0"/>
          </a:p>
        </p:txBody>
      </p:sp>
      <p:sp>
        <p:nvSpPr>
          <p:cNvPr id="209" name="Google Shape;209;p38" descr="Gray text box"/>
          <p:cNvSpPr/>
          <p:nvPr/>
        </p:nvSpPr>
        <p:spPr>
          <a:xfrm>
            <a:off x="770438"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Select topic, problem, or question</a:t>
            </a:r>
            <a:endParaRPr sz="2000">
              <a:latin typeface="Roboto"/>
              <a:ea typeface="Roboto"/>
              <a:cs typeface="Roboto"/>
              <a:sym typeface="Roboto"/>
            </a:endParaRPr>
          </a:p>
        </p:txBody>
      </p:sp>
      <p:cxnSp>
        <p:nvCxnSpPr>
          <p:cNvPr id="210" name="Google Shape;210;p38" descr="Short black right-facing arrow indicating moving between steps."/>
          <p:cNvCxnSpPr>
            <a:stCxn id="209" idx="3"/>
            <a:endCxn id="211"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11" name="Google Shape;211;p38" descr="Gray text box"/>
          <p:cNvSpPr/>
          <p:nvPr/>
        </p:nvSpPr>
        <p:spPr>
          <a:xfrm>
            <a:off x="286382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212" name="Google Shape;212;p38" descr="Short black right-facing arrow indicating moving between steps."/>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13" name="Google Shape;213;p38" descr="Gray text box"/>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214" name="Google Shape;214;p38" descr="Short black right-facing arrow indicating moving between steps."/>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6" name="Google Shape;206;p38" descr="Orange text box"/>
          <p:cNvSpPr/>
          <p:nvPr/>
        </p:nvSpPr>
        <p:spPr>
          <a:xfrm>
            <a:off x="7050588" y="906345"/>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208" name="Google Shape;208;p38" descr="Short black right-facing arrow indicating moving between steps."/>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07" name="Google Shape;207;p38"/>
          <p:cNvSpPr txBox="1"/>
          <p:nvPr/>
        </p:nvSpPr>
        <p:spPr>
          <a:xfrm>
            <a:off x="790700" y="2419100"/>
            <a:ext cx="8008800" cy="24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Are you applying appropriate analysis methods / statistical tests to the data you have?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Are you fully exploring data interactions and alternative explanations?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Do you know enough about the data to interpret the results?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Are you explicitly declaring all of the limitations of this analysis?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Have you given appropriate credit to anyone who helped with data analysis?</a:t>
            </a:r>
            <a:endParaRPr>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Bias introduced by assumptions</a:t>
            </a:r>
            <a:endParaRPr/>
          </a:p>
        </p:txBody>
      </p:sp>
      <p:sp>
        <p:nvSpPr>
          <p:cNvPr id="220" name="Google Shape;220;p39"/>
          <p:cNvSpPr txBox="1">
            <a:spLocks noGrp="1"/>
          </p:cNvSpPr>
          <p:nvPr>
            <p:ph type="body" idx="1"/>
          </p:nvPr>
        </p:nvSpPr>
        <p:spPr>
          <a:xfrm>
            <a:off x="311700" y="1152475"/>
            <a:ext cx="7763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Misunderstanding a hashtag that is meant to indicate sarcasm and, thus, coding a series of tweets as having positive sentiment instead of negative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Ignoring gender because it wasn’t expected to be an issue, only later to realize that there was an issue with sexual harassment in the survey population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Seeing an anomalous 50% drop in counts as a data collection problem, when really there was a global pandemic that year</a:t>
            </a:r>
            <a:endParaRPr>
              <a:solidFill>
                <a:schemeClr val="dk1"/>
              </a:solidFill>
            </a:endParaRPr>
          </a:p>
        </p:txBody>
      </p:sp>
      <p:pic>
        <p:nvPicPr>
          <p:cNvPr id="221" name="Google Shape;221;p39" descr="Icon of a piece of paper with a magnifying glass indicating a slide with a case study. "/>
          <p:cNvPicPr preferRelativeResize="0"/>
          <p:nvPr/>
        </p:nvPicPr>
        <p:blipFill rotWithShape="1">
          <a:blip r:embed="rId3">
            <a:alphaModFix/>
          </a:blip>
          <a:srcRect b="13058"/>
          <a:stretch/>
        </p:blipFill>
        <p:spPr>
          <a:xfrm>
            <a:off x="8284800" y="0"/>
            <a:ext cx="843675" cy="73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title"/>
          </p:nvPr>
        </p:nvSpPr>
        <p:spPr>
          <a:xfrm>
            <a:off x="133225" y="445025"/>
            <a:ext cx="897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Accounting for these decisions in our final visualization</a:t>
            </a:r>
            <a:endParaRPr/>
          </a:p>
        </p:txBody>
      </p:sp>
      <p:cxnSp>
        <p:nvCxnSpPr>
          <p:cNvPr id="227" name="Google Shape;227;p40" descr="Short black right-facing arrow indicating moving between steps."/>
          <p:cNvCxnSpPr/>
          <p:nvPr/>
        </p:nvCxnSpPr>
        <p:spPr>
          <a:xfrm>
            <a:off x="-12" y="25717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28" name="Google Shape;228;p40" descr="Blue text box"/>
          <p:cNvSpPr/>
          <p:nvPr/>
        </p:nvSpPr>
        <p:spPr>
          <a:xfrm>
            <a:off x="422682" y="1930496"/>
            <a:ext cx="1670700" cy="1282500"/>
          </a:xfrm>
          <a:prstGeom prst="rect">
            <a:avLst/>
          </a:prstGeom>
          <a:solidFill>
            <a:srgbClr val="008A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FFFFFF"/>
                </a:solidFill>
                <a:latin typeface="Roboto"/>
                <a:ea typeface="Roboto"/>
                <a:cs typeface="Roboto"/>
                <a:sym typeface="Roboto"/>
              </a:rPr>
              <a:t>Create the visualization</a:t>
            </a:r>
            <a:endParaRPr sz="2000">
              <a:solidFill>
                <a:srgbClr val="FFFFFF"/>
              </a:solidFill>
              <a:latin typeface="Roboto"/>
              <a:ea typeface="Roboto"/>
              <a:cs typeface="Roboto"/>
              <a:sym typeface="Roboto"/>
            </a:endParaRPr>
          </a:p>
        </p:txBody>
      </p:sp>
      <p:sp>
        <p:nvSpPr>
          <p:cNvPr id="229" name="Google Shape;229;p40"/>
          <p:cNvSpPr txBox="1"/>
          <p:nvPr/>
        </p:nvSpPr>
        <p:spPr>
          <a:xfrm>
            <a:off x="2372125" y="1620550"/>
            <a:ext cx="6349200" cy="1933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Ask these questions of collaborators or yourself if you’ve been completing all the steps in the process.</a:t>
            </a:r>
            <a:endParaRPr/>
          </a:p>
          <a:p>
            <a:pPr marL="457200" lvl="0" indent="-317500" algn="l" rtl="0">
              <a:lnSpc>
                <a:spcPct val="115000"/>
              </a:lnSpc>
              <a:spcBef>
                <a:spcPts val="0"/>
              </a:spcBef>
              <a:spcAft>
                <a:spcPts val="0"/>
              </a:spcAft>
              <a:buSzPts val="1400"/>
              <a:buChar char="●"/>
            </a:pPr>
            <a:r>
              <a:rPr lang="en"/>
              <a:t>Show the process</a:t>
            </a:r>
            <a:endParaRPr/>
          </a:p>
          <a:p>
            <a:pPr marL="457200" lvl="0" indent="-317500" algn="l" rtl="0">
              <a:lnSpc>
                <a:spcPct val="115000"/>
              </a:lnSpc>
              <a:spcBef>
                <a:spcPts val="0"/>
              </a:spcBef>
              <a:spcAft>
                <a:spcPts val="0"/>
              </a:spcAft>
              <a:buSzPts val="1400"/>
              <a:buChar char="●"/>
            </a:pPr>
            <a:r>
              <a:rPr lang="en"/>
              <a:t>Give credit  </a:t>
            </a:r>
            <a:endParaRPr/>
          </a:p>
          <a:p>
            <a:pPr marL="457200" lvl="0" indent="-317500" algn="l" rtl="0">
              <a:lnSpc>
                <a:spcPct val="115000"/>
              </a:lnSpc>
              <a:spcBef>
                <a:spcPts val="0"/>
              </a:spcBef>
              <a:spcAft>
                <a:spcPts val="0"/>
              </a:spcAft>
              <a:buSzPts val="1400"/>
              <a:buChar char="●"/>
            </a:pPr>
            <a:r>
              <a:rPr lang="en"/>
              <a:t>Fill in personal knowledge gaps by consulting literature, subject experts, and, if human-subject data is involved, work put out by members of the community being visualized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548025" y="445025"/>
            <a:ext cx="856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Ethical decisions when visualizing data</a:t>
            </a:r>
            <a:endParaRPr/>
          </a:p>
        </p:txBody>
      </p:sp>
      <p:cxnSp>
        <p:nvCxnSpPr>
          <p:cNvPr id="235" name="Google Shape;235;p41" descr="Short black right-facing arrow indicating moving between steps."/>
          <p:cNvCxnSpPr/>
          <p:nvPr/>
        </p:nvCxnSpPr>
        <p:spPr>
          <a:xfrm>
            <a:off x="-12" y="25717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236" name="Google Shape;236;p41" descr="Blue text box"/>
          <p:cNvSpPr/>
          <p:nvPr/>
        </p:nvSpPr>
        <p:spPr>
          <a:xfrm>
            <a:off x="422682" y="1930496"/>
            <a:ext cx="1670700" cy="1282500"/>
          </a:xfrm>
          <a:prstGeom prst="rect">
            <a:avLst/>
          </a:prstGeom>
          <a:solidFill>
            <a:srgbClr val="008A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FFFFFF"/>
                </a:solidFill>
                <a:latin typeface="Roboto"/>
                <a:ea typeface="Roboto"/>
                <a:cs typeface="Roboto"/>
                <a:sym typeface="Roboto"/>
              </a:rPr>
              <a:t>Create the visualization</a:t>
            </a:r>
            <a:endParaRPr sz="2000">
              <a:solidFill>
                <a:srgbClr val="FFFFFF"/>
              </a:solidFill>
              <a:latin typeface="Roboto"/>
              <a:ea typeface="Roboto"/>
              <a:cs typeface="Roboto"/>
              <a:sym typeface="Roboto"/>
            </a:endParaRPr>
          </a:p>
        </p:txBody>
      </p:sp>
      <p:sp>
        <p:nvSpPr>
          <p:cNvPr id="237" name="Google Shape;237;p41"/>
          <p:cNvSpPr txBox="1"/>
          <p:nvPr/>
        </p:nvSpPr>
        <p:spPr>
          <a:xfrm>
            <a:off x="2403425" y="1581400"/>
            <a:ext cx="6145500" cy="25209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What are we selecting and emphasizing? How can we show these decisions? (Ozeran, 2019)</a:t>
            </a:r>
            <a:endParaRPr/>
          </a:p>
          <a:p>
            <a:pPr marL="457200" lvl="0" indent="-317500" algn="l" rtl="0">
              <a:lnSpc>
                <a:spcPct val="115000"/>
              </a:lnSpc>
              <a:spcBef>
                <a:spcPts val="0"/>
              </a:spcBef>
              <a:spcAft>
                <a:spcPts val="0"/>
              </a:spcAft>
              <a:buSzPts val="1400"/>
              <a:buChar char="●"/>
            </a:pPr>
            <a:r>
              <a:rPr lang="en"/>
              <a:t>How are the aesthetics affecting the tone of the visualization? (Ozeran, 2019)</a:t>
            </a:r>
            <a:endParaRPr/>
          </a:p>
          <a:p>
            <a:pPr marL="457200" lvl="0" indent="-317500" algn="l" rtl="0">
              <a:lnSpc>
                <a:spcPct val="115000"/>
              </a:lnSpc>
              <a:spcBef>
                <a:spcPts val="0"/>
              </a:spcBef>
              <a:spcAft>
                <a:spcPts val="0"/>
              </a:spcAft>
              <a:buSzPts val="1400"/>
              <a:buChar char="●"/>
            </a:pPr>
            <a:r>
              <a:rPr lang="en"/>
              <a:t>“What values are you espousing in your visualization? Do they support or conflict with other values?” (Cogley, 2020)</a:t>
            </a:r>
            <a:endParaRPr/>
          </a:p>
          <a:p>
            <a:pPr marL="457200" lvl="0" indent="-317500" algn="l" rtl="0">
              <a:lnSpc>
                <a:spcPct val="115000"/>
              </a:lnSpc>
              <a:spcBef>
                <a:spcPts val="0"/>
              </a:spcBef>
              <a:spcAft>
                <a:spcPts val="0"/>
              </a:spcAft>
              <a:buSzPts val="1400"/>
              <a:buChar char="●"/>
            </a:pPr>
            <a:r>
              <a:rPr lang="en"/>
              <a:t>Are you naturalizing or challenging a broader worldview? (</a:t>
            </a:r>
            <a:r>
              <a:rPr lang="en">
                <a:solidFill>
                  <a:schemeClr val="dk1"/>
                </a:solidFill>
              </a:rPr>
              <a:t>Naerland, </a:t>
            </a:r>
            <a:r>
              <a:rPr lang="en"/>
              <a:t>2020)</a:t>
            </a:r>
            <a:endParaRPr/>
          </a:p>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Know Your Audience</a:t>
            </a:r>
            <a:endParaRPr/>
          </a:p>
        </p:txBody>
      </p:sp>
      <p:sp>
        <p:nvSpPr>
          <p:cNvPr id="243" name="Google Shape;243;p42"/>
          <p:cNvSpPr txBox="1">
            <a:spLocks noGrp="1"/>
          </p:cNvSpPr>
          <p:nvPr>
            <p:ph type="body" idx="1"/>
          </p:nvPr>
        </p:nvSpPr>
        <p:spPr>
          <a:xfrm>
            <a:off x="311700" y="1152475"/>
            <a:ext cx="8520600" cy="3435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Both intended and unintended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Conscious of historical context and what may come after (datapractices.org)</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People can feel recognized, misrecognized, and unrecognized in data visualization (Naerland, 2020)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Work towards increasing benefit and preventing harm (datapractices.org)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What gaps might our audience have and what narrative needs to be added? (Cogley,2018a)</a:t>
            </a:r>
            <a:endParaRPr>
              <a:solidFill>
                <a:schemeClr val="dk1"/>
              </a:solidFill>
            </a:endParaRPr>
          </a:p>
          <a:p>
            <a:pPr marL="457200" lvl="0" indent="-342900" algn="l" rtl="0">
              <a:spcBef>
                <a:spcPts val="0"/>
              </a:spcBef>
              <a:spcAft>
                <a:spcPts val="1600"/>
              </a:spcAft>
              <a:buClr>
                <a:schemeClr val="dk1"/>
              </a:buClr>
              <a:buSzPts val="1800"/>
              <a:buChar char="●"/>
            </a:pPr>
            <a:r>
              <a:rPr lang="en">
                <a:solidFill>
                  <a:schemeClr val="dk1"/>
                </a:solidFill>
              </a:rPr>
              <a:t>Does the visualization empower the audience? (D’Ignazio &amp; Klein, 2016)</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Large group visualization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Ethics in Data Visualization</a:t>
            </a:r>
            <a:endParaRPr dirty="0"/>
          </a:p>
        </p:txBody>
      </p:sp>
      <p:sp>
        <p:nvSpPr>
          <p:cNvPr id="106" name="Google Shape;106;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Visualizing the Future Module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Fries that Bind Us and The Magic Bean Shop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5" descr="The Magic Bean Shop and The Fries That Bind Us visualizations demonstrating global data on the reach and production of Starbucks and McDonald's products. "/>
          <p:cNvPicPr preferRelativeResize="0"/>
          <p:nvPr/>
        </p:nvPicPr>
        <p:blipFill rotWithShape="1">
          <a:blip r:embed="rId3">
            <a:alphaModFix/>
          </a:blip>
          <a:srcRect l="129" r="129"/>
          <a:stretch/>
        </p:blipFill>
        <p:spPr>
          <a:xfrm>
            <a:off x="1153935" y="0"/>
            <a:ext cx="7990065" cy="5143500"/>
          </a:xfrm>
          <a:prstGeom prst="rect">
            <a:avLst/>
          </a:prstGeom>
          <a:noFill/>
          <a:ln>
            <a:noFill/>
          </a:ln>
        </p:spPr>
      </p:pic>
      <p:sp>
        <p:nvSpPr>
          <p:cNvPr id="3" name="Title 2">
            <a:extLst>
              <a:ext uri="{FF2B5EF4-FFF2-40B4-BE49-F238E27FC236}">
                <a16:creationId xmlns:a16="http://schemas.microsoft.com/office/drawing/2014/main" id="{4032E36E-5C54-4D72-BBA1-09BA01900C17}"/>
              </a:ext>
            </a:extLst>
          </p:cNvPr>
          <p:cNvSpPr>
            <a:spLocks noGrp="1"/>
          </p:cNvSpPr>
          <p:nvPr>
            <p:ph type="title"/>
          </p:nvPr>
        </p:nvSpPr>
        <p:spPr>
          <a:xfrm>
            <a:off x="166255" y="1211643"/>
            <a:ext cx="1153935" cy="2145198"/>
          </a:xfrm>
        </p:spPr>
        <p:txBody>
          <a:bodyPr/>
          <a:lstStyle/>
          <a:p>
            <a:pPr lvl="0"/>
            <a:r>
              <a:rPr lang="en-US" sz="1800" dirty="0">
                <a:hlinkClick r:id="rId4">
                  <a:extLst>
                    <a:ext uri="{A12FA001-AC4F-418D-AE19-62706E023703}">
                      <ahyp:hlinkClr xmlns:ahyp="http://schemas.microsoft.com/office/drawing/2018/hyperlinkcolor" val="tx"/>
                    </a:ext>
                  </a:extLst>
                </a:hlinkClick>
              </a:rPr>
              <a:t>The Magic Bean Shop and the Fries That Bind Us</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Reflection (small group)</a:t>
            </a:r>
            <a:endParaRPr dirty="0"/>
          </a:p>
        </p:txBody>
      </p:sp>
      <p:sp>
        <p:nvSpPr>
          <p:cNvPr id="265" name="Google Shape;26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What is one strategy you will (or already do) use to center ethics in the data visualization process? </a:t>
            </a:r>
            <a:endParaRPr sz="2200">
              <a:solidFill>
                <a:schemeClr val="dk1"/>
              </a:solidFill>
            </a:endParaRPr>
          </a:p>
        </p:txBody>
      </p:sp>
      <p:pic>
        <p:nvPicPr>
          <p:cNvPr id="266" name="Google Shape;266;p46" descr="Icon with four people with a question mark in the middle indicating discussion. "/>
          <p:cNvPicPr preferRelativeResize="0"/>
          <p:nvPr/>
        </p:nvPicPr>
        <p:blipFill>
          <a:blip r:embed="rId3">
            <a:alphaModFix/>
          </a:blip>
          <a:stretch>
            <a:fillRect/>
          </a:stretch>
        </p:blipFill>
        <p:spPr>
          <a:xfrm>
            <a:off x="8458315" y="-10"/>
            <a:ext cx="685675" cy="685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Mapping Census (ACS) Data Activity</a:t>
            </a:r>
            <a:endParaRPr/>
          </a:p>
        </p:txBody>
      </p:sp>
      <p:sp>
        <p:nvSpPr>
          <p:cNvPr id="272" name="Google Shape;272;p47"/>
          <p:cNvSpPr txBox="1"/>
          <p:nvPr/>
        </p:nvSpPr>
        <p:spPr>
          <a:xfrm>
            <a:off x="6144000" y="4806900"/>
            <a:ext cx="3000000" cy="336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chemeClr val="dk1"/>
                </a:solidFill>
              </a:rPr>
              <a:t>Based on Hepworth &amp; Church, 2018</a:t>
            </a:r>
            <a:endParaRPr sz="1100">
              <a:solidFill>
                <a:schemeClr val="dk1"/>
              </a:solidFill>
            </a:endParaRPr>
          </a:p>
        </p:txBody>
      </p:sp>
      <p:pic>
        <p:nvPicPr>
          <p:cNvPr id="273" name="Google Shape;273;p47" descr="Icon with a magnifying glass, geographic marker, and chart indicating an activity about the Census. "/>
          <p:cNvPicPr preferRelativeResize="0"/>
          <p:nvPr/>
        </p:nvPicPr>
        <p:blipFill rotWithShape="1">
          <a:blip r:embed="rId3">
            <a:alphaModFix/>
          </a:blip>
          <a:srcRect b="13807"/>
          <a:stretch/>
        </p:blipFill>
        <p:spPr>
          <a:xfrm>
            <a:off x="8428650" y="32125"/>
            <a:ext cx="724325" cy="62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311700" y="237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Census Data Group Activity Instructions </a:t>
            </a:r>
            <a:endParaRPr/>
          </a:p>
        </p:txBody>
      </p:sp>
      <p:sp>
        <p:nvSpPr>
          <p:cNvPr id="279" name="Google Shape;27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en" sz="1700">
                <a:solidFill>
                  <a:schemeClr val="dk1"/>
                </a:solidFill>
              </a:rPr>
              <a:t>Split class into groups of 5-6 people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Each group receives the same 2 maps showing Income Below Poverty by County in Mississippi.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Context: We want to understand the relationship between gender and poverty in Mississippi by county. Mississippi is one of the poorest states in the US.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Each group is given one of the following questions (only one question per group):</a:t>
            </a:r>
            <a:endParaRPr sz="1700">
              <a:solidFill>
                <a:schemeClr val="dk1"/>
              </a:solidFill>
            </a:endParaRPr>
          </a:p>
          <a:p>
            <a:pPr marL="914400" lvl="1" indent="-311150" algn="l" rtl="0">
              <a:lnSpc>
                <a:spcPct val="100000"/>
              </a:lnSpc>
              <a:spcBef>
                <a:spcPts val="0"/>
              </a:spcBef>
              <a:spcAft>
                <a:spcPts val="0"/>
              </a:spcAft>
              <a:buClr>
                <a:schemeClr val="dk1"/>
              </a:buClr>
              <a:buSzPts val="1300"/>
              <a:buChar char="○"/>
            </a:pPr>
            <a:r>
              <a:rPr lang="en" sz="1300">
                <a:solidFill>
                  <a:schemeClr val="dk1"/>
                </a:solidFill>
              </a:rPr>
              <a:t>What conclusions would you draw about any effect of gender on poverty levels in Mississippi?</a:t>
            </a:r>
            <a:endParaRPr sz="1300">
              <a:solidFill>
                <a:schemeClr val="dk1"/>
              </a:solidFill>
            </a:endParaRPr>
          </a:p>
          <a:p>
            <a:pPr marL="914400" lvl="1" indent="-311150" algn="l" rtl="0">
              <a:lnSpc>
                <a:spcPct val="100000"/>
              </a:lnSpc>
              <a:spcBef>
                <a:spcPts val="0"/>
              </a:spcBef>
              <a:spcAft>
                <a:spcPts val="0"/>
              </a:spcAft>
              <a:buClr>
                <a:schemeClr val="dk1"/>
              </a:buClr>
              <a:buSzPts val="1300"/>
              <a:buChar char="○"/>
            </a:pPr>
            <a:r>
              <a:rPr lang="en" sz="1300">
                <a:solidFill>
                  <a:schemeClr val="dk1"/>
                </a:solidFill>
              </a:rPr>
              <a:t>Are there any misleading components of the maps?</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Is there any information that is missing that would be necessary for interpreting these maps?</a:t>
            </a:r>
            <a:endParaRPr sz="13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Share each group’s question and their response and discuss all together</a:t>
            </a:r>
            <a:endParaRPr sz="1300">
              <a:solidFill>
                <a:schemeClr val="dk1"/>
              </a:solidFill>
            </a:endParaRPr>
          </a:p>
        </p:txBody>
      </p:sp>
      <p:pic>
        <p:nvPicPr>
          <p:cNvPr id="280" name="Google Shape;280;p48" descr="Icon with a magnifying glass, geographic marker, and chart indicating an activity about the Census. "/>
          <p:cNvPicPr preferRelativeResize="0"/>
          <p:nvPr/>
        </p:nvPicPr>
        <p:blipFill rotWithShape="1">
          <a:blip r:embed="rId3">
            <a:alphaModFix/>
          </a:blip>
          <a:srcRect b="13807"/>
          <a:stretch/>
        </p:blipFill>
        <p:spPr>
          <a:xfrm>
            <a:off x="8428650" y="32125"/>
            <a:ext cx="724325" cy="62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Mapping Census (ACS) Data: Poverty and Gender</a:t>
            </a:r>
            <a:endParaRPr dirty="0"/>
          </a:p>
        </p:txBody>
      </p:sp>
      <p:pic>
        <p:nvPicPr>
          <p:cNvPr id="289" name="Google Shape;289;p49" descr="Icon with a magnifying glass, geographic marker, and chart indicating an activity about the Census. "/>
          <p:cNvPicPr preferRelativeResize="0"/>
          <p:nvPr/>
        </p:nvPicPr>
        <p:blipFill rotWithShape="1">
          <a:blip r:embed="rId3">
            <a:alphaModFix/>
          </a:blip>
          <a:srcRect b="10889"/>
          <a:stretch/>
        </p:blipFill>
        <p:spPr>
          <a:xfrm>
            <a:off x="8428650" y="-44075"/>
            <a:ext cx="724325" cy="645425"/>
          </a:xfrm>
          <a:prstGeom prst="rect">
            <a:avLst/>
          </a:prstGeom>
          <a:noFill/>
          <a:ln>
            <a:noFill/>
          </a:ln>
        </p:spPr>
      </p:pic>
      <p:pic>
        <p:nvPicPr>
          <p:cNvPr id="286" name="Google Shape;286;p49" descr="Map using US Census data that shows the population of men with income below poverty in Mississippi. "/>
          <p:cNvPicPr preferRelativeResize="0"/>
          <p:nvPr/>
        </p:nvPicPr>
        <p:blipFill>
          <a:blip r:embed="rId4">
            <a:alphaModFix/>
          </a:blip>
          <a:stretch>
            <a:fillRect/>
          </a:stretch>
        </p:blipFill>
        <p:spPr>
          <a:xfrm>
            <a:off x="1244575" y="1165775"/>
            <a:ext cx="3763986" cy="3741372"/>
          </a:xfrm>
          <a:prstGeom prst="rect">
            <a:avLst/>
          </a:prstGeom>
          <a:noFill/>
          <a:ln>
            <a:noFill/>
          </a:ln>
        </p:spPr>
      </p:pic>
      <p:pic>
        <p:nvPicPr>
          <p:cNvPr id="287" name="Google Shape;287;p49" descr="Map using US Census data that shows the population of women with income below poverty in Mississippi. "/>
          <p:cNvPicPr preferRelativeResize="0"/>
          <p:nvPr/>
        </p:nvPicPr>
        <p:blipFill>
          <a:blip r:embed="rId5">
            <a:alphaModFix/>
          </a:blip>
          <a:stretch>
            <a:fillRect/>
          </a:stretch>
        </p:blipFill>
        <p:spPr>
          <a:xfrm>
            <a:off x="5163198" y="1165775"/>
            <a:ext cx="3801151" cy="3741375"/>
          </a:xfrm>
          <a:prstGeom prst="rect">
            <a:avLst/>
          </a:prstGeom>
          <a:noFill/>
          <a:ln>
            <a:noFill/>
          </a:ln>
        </p:spPr>
      </p:pic>
      <p:sp>
        <p:nvSpPr>
          <p:cNvPr id="288" name="Google Shape;288;p49">
            <a:extLst>
              <a:ext uri="{C183D7F6-B498-43B3-948B-1728B52AA6E4}">
                <adec:decorative xmlns:adec="http://schemas.microsoft.com/office/drawing/2017/decorative" val="0"/>
              </a:ext>
            </a:extLst>
          </p:cNvPr>
          <p:cNvSpPr txBox="1"/>
          <p:nvPr/>
        </p:nvSpPr>
        <p:spPr>
          <a:xfrm>
            <a:off x="118675" y="2367350"/>
            <a:ext cx="2112600"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dirty="0">
                <a:solidFill>
                  <a:schemeClr val="tx1"/>
                </a:solidFill>
                <a:highlight>
                  <a:srgbClr val="FFFFFF"/>
                </a:highlight>
                <a:latin typeface="+mj-lt"/>
                <a:ea typeface="Roboto"/>
                <a:cs typeface="Roboto"/>
                <a:sym typeface="Roboto"/>
              </a:rPr>
              <a:t>Note:</a:t>
            </a:r>
            <a:r>
              <a:rPr lang="en" sz="900" dirty="0">
                <a:solidFill>
                  <a:schemeClr val="tx1"/>
                </a:solidFill>
                <a:highlight>
                  <a:srgbClr val="FFFFFF"/>
                </a:highlight>
                <a:latin typeface="+mj-lt"/>
                <a:ea typeface="Roboto"/>
                <a:cs typeface="Roboto"/>
                <a:sym typeface="Roboto"/>
              </a:rPr>
              <a:t> Maps display percent of each demographic group below poverty by county. Poverty thresholds vary depending on the size of the family unit and the number of children under 18 years in the family. In 2018, the poverty threshold for an individual under 65 years is $12,784. For a family of four (two parents, two children) the threshold is $25,465. For each additional child, the threshold increases by between $3,000 and $5,000. The thresholds for each year since 1978 can be found here: </a:t>
            </a:r>
            <a:r>
              <a:rPr lang="en" sz="900" u="sng" dirty="0">
                <a:solidFill>
                  <a:srgbClr val="0070C0"/>
                </a:solidFill>
                <a:highlight>
                  <a:srgbClr val="FFFFFF"/>
                </a:highlight>
                <a:latin typeface="+mj-lt"/>
                <a:ea typeface="Roboto"/>
                <a:cs typeface="Roboto"/>
                <a:sym typeface="Roboto"/>
                <a:hlinkClick r:id="rId6">
                  <a:extLst>
                    <a:ext uri="{A12FA001-AC4F-418D-AE19-62706E023703}">
                      <ahyp:hlinkClr xmlns:ahyp="http://schemas.microsoft.com/office/drawing/2018/hyperlinkcolor" val="tx"/>
                    </a:ext>
                  </a:extLst>
                </a:hlinkClick>
              </a:rPr>
              <a:t>https://www.census.gov/data/tables/time-series/demo/income-poverty/historical-poverty-thresholds.html</a:t>
            </a:r>
            <a:endParaRPr sz="1100" dirty="0">
              <a:solidFill>
                <a:srgbClr val="0070C0"/>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311700" y="237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Census Data: A Critical Lens</a:t>
            </a:r>
            <a:endParaRPr/>
          </a:p>
        </p:txBody>
      </p:sp>
      <p:sp>
        <p:nvSpPr>
          <p:cNvPr id="295" name="Google Shape;295;p50"/>
          <p:cNvSpPr txBox="1">
            <a:spLocks noGrp="1"/>
          </p:cNvSpPr>
          <p:nvPr>
            <p:ph type="body" idx="1"/>
          </p:nvPr>
        </p:nvSpPr>
        <p:spPr>
          <a:xfrm>
            <a:off x="311700" y="863550"/>
            <a:ext cx="8583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solidFill>
                  <a:srgbClr val="000000"/>
                </a:solidFill>
              </a:rPr>
              <a:t>A challenge with Census data: it is often stratified by one demographic variable (e.g. income below poverty by gender).</a:t>
            </a: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Consider Kimberlé Crenshaw’s theory of intersectionality</a:t>
            </a:r>
            <a:endParaRPr sz="1700">
              <a:solidFill>
                <a:srgbClr val="000000"/>
              </a:solidFill>
            </a:endParaRPr>
          </a:p>
          <a:p>
            <a:pPr marL="914400" lvl="1" indent="-311150" algn="l" rtl="0">
              <a:lnSpc>
                <a:spcPct val="100000"/>
              </a:lnSpc>
              <a:spcBef>
                <a:spcPts val="0"/>
              </a:spcBef>
              <a:spcAft>
                <a:spcPts val="0"/>
              </a:spcAft>
              <a:buClr>
                <a:srgbClr val="000000"/>
              </a:buClr>
              <a:buSzPts val="1300"/>
              <a:buChar char="○"/>
            </a:pPr>
            <a:r>
              <a:rPr lang="en" sz="1300">
                <a:solidFill>
                  <a:srgbClr val="000000"/>
                </a:solidFill>
              </a:rPr>
              <a:t>“Crenshaw describes the social construction of multiple identities as overlapping systems of discrimination.”</a:t>
            </a:r>
            <a:endParaRPr sz="1300">
              <a:solidFill>
                <a:srgbClr val="000000"/>
              </a:solidFill>
            </a:endParaRPr>
          </a:p>
          <a:p>
            <a:pPr marL="457200" lvl="0" indent="-336550" algn="l" rtl="0">
              <a:lnSpc>
                <a:spcPct val="100000"/>
              </a:lnSpc>
              <a:spcBef>
                <a:spcPts val="0"/>
              </a:spcBef>
              <a:spcAft>
                <a:spcPts val="0"/>
              </a:spcAft>
              <a:buClr>
                <a:srgbClr val="000000"/>
              </a:buClr>
              <a:buSzPts val="1700"/>
              <a:buChar char="●"/>
            </a:pPr>
            <a:r>
              <a:rPr lang="en" sz="1700">
                <a:solidFill>
                  <a:srgbClr val="000000"/>
                </a:solidFill>
              </a:rPr>
              <a:t>Also consider this map of the distribution of African-American people across the US by county:</a:t>
            </a:r>
            <a:endParaRPr sz="1700">
              <a:solidFill>
                <a:srgbClr val="000000"/>
              </a:solidFill>
            </a:endParaRPr>
          </a:p>
        </p:txBody>
      </p:sp>
      <p:pic>
        <p:nvPicPr>
          <p:cNvPr id="296" name="Google Shape;296;p50" descr="Density map of African American people in the United States, showing relatively greater concentration in the southeast. "/>
          <p:cNvPicPr preferRelativeResize="0"/>
          <p:nvPr/>
        </p:nvPicPr>
        <p:blipFill>
          <a:blip r:embed="rId3">
            <a:alphaModFix/>
          </a:blip>
          <a:stretch>
            <a:fillRect/>
          </a:stretch>
        </p:blipFill>
        <p:spPr>
          <a:xfrm>
            <a:off x="3287725" y="2635475"/>
            <a:ext cx="5607525" cy="2508025"/>
          </a:xfrm>
          <a:prstGeom prst="rect">
            <a:avLst/>
          </a:prstGeom>
          <a:noFill/>
          <a:ln>
            <a:noFill/>
          </a:ln>
        </p:spPr>
      </p:pic>
      <p:pic>
        <p:nvPicPr>
          <p:cNvPr id="297" name="Google Shape;297;p50" descr="Icon with a magnifying glass, geographic marker, and chart indicating an activity about the Census. "/>
          <p:cNvPicPr preferRelativeResize="0"/>
          <p:nvPr/>
        </p:nvPicPr>
        <p:blipFill rotWithShape="1">
          <a:blip r:embed="rId4">
            <a:alphaModFix/>
          </a:blip>
          <a:srcRect b="12411"/>
          <a:stretch/>
        </p:blipFill>
        <p:spPr>
          <a:xfrm>
            <a:off x="8428650" y="-44075"/>
            <a:ext cx="724325" cy="634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1"/>
          <p:cNvSpPr txBox="1">
            <a:spLocks noGrp="1"/>
          </p:cNvSpPr>
          <p:nvPr>
            <p:ph type="title"/>
          </p:nvPr>
        </p:nvSpPr>
        <p:spPr>
          <a:xfrm>
            <a:off x="185925" y="1521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Challenging Assumptions</a:t>
            </a:r>
            <a:endParaRPr/>
          </a:p>
        </p:txBody>
      </p:sp>
      <p:sp>
        <p:nvSpPr>
          <p:cNvPr id="303" name="Google Shape;303;p51"/>
          <p:cNvSpPr txBox="1"/>
          <p:nvPr/>
        </p:nvSpPr>
        <p:spPr>
          <a:xfrm>
            <a:off x="419600" y="1188950"/>
            <a:ext cx="76314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Did we know enough about the history of Mississippi to be able to interpret the relationship between poverty and gender?</a:t>
            </a:r>
            <a:endParaRPr sz="1800"/>
          </a:p>
          <a:p>
            <a:pPr marL="457200" lvl="0" indent="-342900" algn="l" rtl="0">
              <a:spcBef>
                <a:spcPts val="0"/>
              </a:spcBef>
              <a:spcAft>
                <a:spcPts val="0"/>
              </a:spcAft>
              <a:buSzPts val="1800"/>
              <a:buChar char="●"/>
            </a:pPr>
            <a:r>
              <a:rPr lang="en" sz="1800"/>
              <a:t>Should the map creator(s) have investigated the intersection of race and gender as it relates to poverty in Mississippi? </a:t>
            </a:r>
            <a:endParaRPr sz="1800"/>
          </a:p>
          <a:p>
            <a:pPr marL="457200" lvl="0" indent="-342900" algn="l" rtl="0">
              <a:spcBef>
                <a:spcPts val="0"/>
              </a:spcBef>
              <a:spcAft>
                <a:spcPts val="0"/>
              </a:spcAft>
              <a:buSzPts val="1800"/>
              <a:buChar char="●"/>
            </a:pPr>
            <a:r>
              <a:rPr lang="en" sz="1800"/>
              <a:t>Examining positionality: Who is benefitting from this work?</a:t>
            </a:r>
            <a:endParaRPr sz="1800"/>
          </a:p>
          <a:p>
            <a:pPr marL="457200" lvl="0" indent="-342900" algn="l" rtl="0">
              <a:spcBef>
                <a:spcPts val="0"/>
              </a:spcBef>
              <a:spcAft>
                <a:spcPts val="0"/>
              </a:spcAft>
              <a:buSzPts val="1800"/>
              <a:buChar char="●"/>
            </a:pPr>
            <a:r>
              <a:rPr lang="en" sz="1800"/>
              <a:t>“Mapping inequality is not impactful in and of itself. Must continuously ask ourselves: are our practices creating the knowledge by which communities can build power?” (Koli 2019)</a:t>
            </a:r>
            <a:endParaRPr sz="1800"/>
          </a:p>
        </p:txBody>
      </p:sp>
      <p:pic>
        <p:nvPicPr>
          <p:cNvPr id="304" name="Google Shape;304;p51" descr="Icon with a magnifying glass, geographic marker, and chart indicating an activity about the Census. "/>
          <p:cNvPicPr preferRelativeResize="0"/>
          <p:nvPr/>
        </p:nvPicPr>
        <p:blipFill rotWithShape="1">
          <a:blip r:embed="rId3">
            <a:alphaModFix/>
          </a:blip>
          <a:srcRect b="15454"/>
          <a:stretch/>
        </p:blipFill>
        <p:spPr>
          <a:xfrm>
            <a:off x="8428650" y="-44075"/>
            <a:ext cx="724325" cy="61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ACS Data: Race and Gender and Poverty</a:t>
            </a:r>
            <a:endParaRPr/>
          </a:p>
        </p:txBody>
      </p:sp>
      <p:pic>
        <p:nvPicPr>
          <p:cNvPr id="310" name="Google Shape;310;p52" descr="Two maps of Mississippi counties using US Census data to show the percent population of white men vs. white women with income below poverty in Mississippi."/>
          <p:cNvPicPr preferRelativeResize="0"/>
          <p:nvPr/>
        </p:nvPicPr>
        <p:blipFill rotWithShape="1">
          <a:blip r:embed="rId3">
            <a:alphaModFix/>
          </a:blip>
          <a:srcRect t="7062" r="27974" b="51321"/>
          <a:stretch/>
        </p:blipFill>
        <p:spPr>
          <a:xfrm>
            <a:off x="512550" y="1392850"/>
            <a:ext cx="3463150" cy="2485924"/>
          </a:xfrm>
          <a:prstGeom prst="rect">
            <a:avLst/>
          </a:prstGeom>
          <a:noFill/>
          <a:ln>
            <a:noFill/>
          </a:ln>
        </p:spPr>
      </p:pic>
      <p:pic>
        <p:nvPicPr>
          <p:cNvPr id="311" name="Google Shape;311;p52" descr="Two maps of Mississippi counties showing higher percentage of Black men vs. Black women with income below poverty over white women and men. "/>
          <p:cNvPicPr preferRelativeResize="0"/>
          <p:nvPr/>
        </p:nvPicPr>
        <p:blipFill rotWithShape="1">
          <a:blip r:embed="rId3">
            <a:alphaModFix/>
          </a:blip>
          <a:srcRect t="48184" r="28397" b="7525"/>
          <a:stretch/>
        </p:blipFill>
        <p:spPr>
          <a:xfrm>
            <a:off x="3975700" y="1352661"/>
            <a:ext cx="3414325" cy="2623664"/>
          </a:xfrm>
          <a:prstGeom prst="rect">
            <a:avLst/>
          </a:prstGeom>
          <a:noFill/>
          <a:ln>
            <a:noFill/>
          </a:ln>
        </p:spPr>
      </p:pic>
      <p:pic>
        <p:nvPicPr>
          <p:cNvPr id="312" name="Google Shape;312;p52" descr="Percent of Demographic Group Below Poverty with scale increasing by 10% and ranging from 0-51% resulting in 5 categories."/>
          <p:cNvPicPr preferRelativeResize="0"/>
          <p:nvPr/>
        </p:nvPicPr>
        <p:blipFill rotWithShape="1">
          <a:blip r:embed="rId3">
            <a:alphaModFix/>
          </a:blip>
          <a:srcRect l="71006" t="36354" b="37149"/>
          <a:stretch/>
        </p:blipFill>
        <p:spPr>
          <a:xfrm>
            <a:off x="7499950" y="1915629"/>
            <a:ext cx="1558624" cy="1769450"/>
          </a:xfrm>
          <a:prstGeom prst="rect">
            <a:avLst/>
          </a:prstGeom>
          <a:noFill/>
          <a:ln>
            <a:noFill/>
          </a:ln>
        </p:spPr>
      </p:pic>
      <p:sp>
        <p:nvSpPr>
          <p:cNvPr id="313" name="Google Shape;313;p52"/>
          <p:cNvSpPr txBox="1"/>
          <p:nvPr/>
        </p:nvSpPr>
        <p:spPr>
          <a:xfrm>
            <a:off x="602450" y="4186525"/>
            <a:ext cx="5252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Source: 2012 ACS 5-year estimates. Koli, F. “(Un)Privileging the Map: A Community Collaboration in Understanding Economic Security.” Paper presented at the </a:t>
            </a:r>
            <a:r>
              <a:rPr lang="en" sz="1000" b="1">
                <a:solidFill>
                  <a:schemeClr val="dk1"/>
                </a:solidFill>
              </a:rPr>
              <a:t>MAPPING (IN)JUSTICE SYMPOSIUM</a:t>
            </a:r>
            <a:r>
              <a:rPr lang="en" sz="1000">
                <a:solidFill>
                  <a:schemeClr val="dk1"/>
                </a:solidFill>
              </a:rPr>
              <a:t>: Digital Theory + Praxis For Critical Scholarship. Fordham University / November 7-9 2019</a:t>
            </a:r>
            <a:endParaRPr sz="1000">
              <a:solidFill>
                <a:schemeClr val="dk1"/>
              </a:solidFill>
            </a:endParaRPr>
          </a:p>
          <a:p>
            <a:pPr marL="0" lvl="0" indent="0" algn="l" rtl="0">
              <a:spcBef>
                <a:spcPts val="0"/>
              </a:spcBef>
              <a:spcAft>
                <a:spcPts val="0"/>
              </a:spcAft>
              <a:buNone/>
            </a:pPr>
            <a:endParaRPr sz="1000"/>
          </a:p>
        </p:txBody>
      </p:sp>
      <p:pic>
        <p:nvPicPr>
          <p:cNvPr id="314" name="Google Shape;314;p52" descr="Icon with a magnifying glass, geographic marker, and chart indicating an activity about the Census. "/>
          <p:cNvPicPr preferRelativeResize="0"/>
          <p:nvPr/>
        </p:nvPicPr>
        <p:blipFill rotWithShape="1">
          <a:blip r:embed="rId4">
            <a:alphaModFix/>
          </a:blip>
          <a:srcRect b="13926"/>
          <a:stretch/>
        </p:blipFill>
        <p:spPr>
          <a:xfrm>
            <a:off x="8428650" y="-44075"/>
            <a:ext cx="724325" cy="623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Redesigning Economist Charts </a:t>
            </a:r>
            <a:endParaRPr/>
          </a:p>
          <a:p>
            <a:pPr marL="0" lvl="0" indent="0" algn="ctr" rtl="0">
              <a:spcBef>
                <a:spcPts val="0"/>
              </a:spcBef>
              <a:spcAft>
                <a:spcPts val="0"/>
              </a:spcAft>
              <a:buNone/>
            </a:pPr>
            <a:r>
              <a:rPr lang="en"/>
              <a:t>Group Activity</a:t>
            </a:r>
            <a:endParaRPr/>
          </a:p>
        </p:txBody>
      </p:sp>
      <p:pic>
        <p:nvPicPr>
          <p:cNvPr id="320" name="Google Shape;320;p53" descr="Icon of a bar chart indicating a slide related to a workshop activity. "/>
          <p:cNvPicPr preferRelativeResize="0"/>
          <p:nvPr/>
        </p:nvPicPr>
        <p:blipFill rotWithShape="1">
          <a:blip r:embed="rId3">
            <a:alphaModFix/>
          </a:blip>
          <a:srcRect b="23815"/>
          <a:stretch/>
        </p:blipFill>
        <p:spPr>
          <a:xfrm>
            <a:off x="8541250" y="-152400"/>
            <a:ext cx="755149" cy="57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Question</a:t>
            </a:r>
            <a:endParaRPr/>
          </a:p>
        </p:txBody>
      </p:sp>
      <p:sp>
        <p:nvSpPr>
          <p:cNvPr id="112" name="Google Shape;11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What has made a problematic chart for you in the past? When you have seen a problematic chart, what has been the problem? What are some past problems you’ve seen in charts? When has a chart made you question its validity?</a:t>
            </a:r>
            <a:endParaRPr>
              <a:solidFill>
                <a:schemeClr val="dk1"/>
              </a:solidFill>
            </a:endParaRPr>
          </a:p>
          <a:p>
            <a:pPr marL="0" lvl="0" indent="0" algn="l" rtl="0">
              <a:spcBef>
                <a:spcPts val="1600"/>
              </a:spcBef>
              <a:spcAft>
                <a:spcPts val="0"/>
              </a:spcAft>
              <a:buNone/>
            </a:pPr>
            <a:r>
              <a:rPr lang="en">
                <a:solidFill>
                  <a:schemeClr val="dk1"/>
                </a:solidFill>
              </a:rPr>
              <a:t>[if you can’t think of anything problematic…]</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How did you learn about a problematic design technique?</a:t>
            </a:r>
            <a:endParaRPr>
              <a:solidFill>
                <a:schemeClr val="dk1"/>
              </a:solidFill>
            </a:endParaRPr>
          </a:p>
          <a:p>
            <a:pPr marL="0" lvl="0" indent="0" algn="l" rtl="0">
              <a:spcBef>
                <a:spcPts val="1600"/>
              </a:spcBef>
              <a:spcAft>
                <a:spcPts val="0"/>
              </a:spcAft>
              <a:buClr>
                <a:schemeClr val="dk1"/>
              </a:buClr>
              <a:buSzPts val="1100"/>
              <a:buFont typeface="Arial"/>
              <a:buNone/>
            </a:pPr>
            <a:r>
              <a:rPr lang="en" u="sng">
                <a:solidFill>
                  <a:schemeClr val="hlink"/>
                </a:solidFill>
                <a:hlinkClick r:id="rId3"/>
              </a:rPr>
              <a:t>tinyurl.com/0521vizandtell</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13" name="Google Shape;113;p27" descr="Icon with four people with a question mark in the middle indicating discussion. "/>
          <p:cNvPicPr preferRelativeResize="0"/>
          <p:nvPr/>
        </p:nvPicPr>
        <p:blipFill>
          <a:blip r:embed="rId4">
            <a:alphaModFix/>
          </a:blip>
          <a:stretch>
            <a:fillRect/>
          </a:stretch>
        </p:blipFill>
        <p:spPr>
          <a:xfrm>
            <a:off x="8458315" y="-10"/>
            <a:ext cx="685675" cy="685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311700" y="237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Redesigning Economist Charts </a:t>
            </a:r>
            <a:endParaRPr/>
          </a:p>
          <a:p>
            <a:pPr marL="0" lvl="0" indent="0" algn="l" rtl="0">
              <a:spcBef>
                <a:spcPts val="0"/>
              </a:spcBef>
              <a:spcAft>
                <a:spcPts val="0"/>
              </a:spcAft>
              <a:buNone/>
            </a:pPr>
            <a:r>
              <a:rPr lang="en"/>
              <a:t>Group Activity Instructions </a:t>
            </a:r>
            <a:endParaRPr/>
          </a:p>
        </p:txBody>
      </p:sp>
      <p:sp>
        <p:nvSpPr>
          <p:cNvPr id="326" name="Google Shape;326;p54"/>
          <p:cNvSpPr txBox="1">
            <a:spLocks noGrp="1"/>
          </p:cNvSpPr>
          <p:nvPr>
            <p:ph type="body" idx="1"/>
          </p:nvPr>
        </p:nvSpPr>
        <p:spPr>
          <a:xfrm>
            <a:off x="311700" y="1300475"/>
            <a:ext cx="73332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Char char="●"/>
            </a:pPr>
            <a:r>
              <a:rPr lang="en" sz="1700">
                <a:solidFill>
                  <a:schemeClr val="dk1"/>
                </a:solidFill>
              </a:rPr>
              <a:t>Split class into groups of 2-4 people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Each group will receive a chart</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Answer the following questions about the chart:</a:t>
            </a:r>
            <a:endParaRPr sz="17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What message is the chart trying to get across?</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What is misleading about this chart or preventing the message from getting across?</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With the above questions in mind, how would you redesign the chart? Sketch out or use your preferred visualization software to redesign the chart.</a:t>
            </a:r>
            <a:endParaRPr sz="13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Share redesigns and discuss.</a:t>
            </a:r>
            <a:endParaRPr sz="1300">
              <a:solidFill>
                <a:schemeClr val="dk1"/>
              </a:solidFill>
            </a:endParaRPr>
          </a:p>
        </p:txBody>
      </p:sp>
      <p:pic>
        <p:nvPicPr>
          <p:cNvPr id="327" name="Google Shape;327;p54" descr="Icon of a bar chart indicating a slide related to a workshop activity. "/>
          <p:cNvPicPr preferRelativeResize="0"/>
          <p:nvPr/>
        </p:nvPicPr>
        <p:blipFill rotWithShape="1">
          <a:blip r:embed="rId3">
            <a:alphaModFix/>
          </a:blip>
          <a:srcRect b="24161"/>
          <a:stretch/>
        </p:blipFill>
        <p:spPr>
          <a:xfrm>
            <a:off x="8541250" y="-152400"/>
            <a:ext cx="755149" cy="57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311700" y="237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Redesigning Economist Charts </a:t>
            </a:r>
            <a:endParaRPr/>
          </a:p>
          <a:p>
            <a:pPr marL="0" lvl="0" indent="0" algn="l" rtl="0">
              <a:spcBef>
                <a:spcPts val="0"/>
              </a:spcBef>
              <a:spcAft>
                <a:spcPts val="0"/>
              </a:spcAft>
              <a:buNone/>
            </a:pPr>
            <a:r>
              <a:rPr lang="en"/>
              <a:t>Group Activity Instructions (for instructor)</a:t>
            </a:r>
            <a:endParaRPr/>
          </a:p>
        </p:txBody>
      </p:sp>
      <p:sp>
        <p:nvSpPr>
          <p:cNvPr id="333" name="Google Shape;333;p55"/>
          <p:cNvSpPr txBox="1">
            <a:spLocks noGrp="1"/>
          </p:cNvSpPr>
          <p:nvPr>
            <p:ph type="body" idx="1"/>
          </p:nvPr>
        </p:nvSpPr>
        <p:spPr>
          <a:xfrm>
            <a:off x="311700" y="1241300"/>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Split class into small groups (2-4 people)</a:t>
            </a:r>
            <a:endParaRPr sz="1600" dirty="0"/>
          </a:p>
          <a:p>
            <a:pPr marL="457200" lvl="0" indent="-330200" algn="l" rtl="0">
              <a:spcBef>
                <a:spcPts val="0"/>
              </a:spcBef>
              <a:spcAft>
                <a:spcPts val="0"/>
              </a:spcAft>
              <a:buSzPts val="1600"/>
              <a:buChar char="●"/>
            </a:pPr>
            <a:r>
              <a:rPr lang="en" sz="1600" dirty="0"/>
              <a:t>Give each group an original chart from </a:t>
            </a:r>
            <a:r>
              <a:rPr lang="en" sz="1600" u="sng" dirty="0">
                <a:solidFill>
                  <a:schemeClr val="accent5"/>
                </a:solidFill>
                <a:hlinkClick r:id="rId3">
                  <a:extLst>
                    <a:ext uri="{A12FA001-AC4F-418D-AE19-62706E023703}">
                      <ahyp:hlinkClr xmlns:ahyp="http://schemas.microsoft.com/office/drawing/2018/hyperlinkcolor" val="tx"/>
                    </a:ext>
                  </a:extLst>
                </a:hlinkClick>
              </a:rPr>
              <a:t>https://medium.economist.com/mistakes-weve-drawn-a-few-8cdd8a42d368</a:t>
            </a:r>
            <a:r>
              <a:rPr lang="en" sz="1600" dirty="0"/>
              <a:t> </a:t>
            </a:r>
            <a:endParaRPr sz="1600" dirty="0"/>
          </a:p>
          <a:p>
            <a:pPr marL="457200" lvl="0" indent="-330200" algn="l" rtl="0">
              <a:spcBef>
                <a:spcPts val="0"/>
              </a:spcBef>
              <a:spcAft>
                <a:spcPts val="0"/>
              </a:spcAft>
              <a:buSzPts val="1600"/>
              <a:buChar char="●"/>
            </a:pPr>
            <a:r>
              <a:rPr lang="en" sz="1600" dirty="0"/>
              <a:t>Ask each group to answer the following questions about the chart:</a:t>
            </a:r>
            <a:endParaRPr sz="1600" dirty="0"/>
          </a:p>
          <a:p>
            <a:pPr marL="914400" lvl="1" indent="-304800" algn="l" rtl="0">
              <a:spcBef>
                <a:spcPts val="0"/>
              </a:spcBef>
              <a:spcAft>
                <a:spcPts val="0"/>
              </a:spcAft>
              <a:buSzPts val="1200"/>
              <a:buChar char="○"/>
            </a:pPr>
            <a:r>
              <a:rPr lang="en" sz="1200" dirty="0"/>
              <a:t>What message is the chart trying to get across?</a:t>
            </a:r>
            <a:endParaRPr sz="1200" dirty="0"/>
          </a:p>
          <a:p>
            <a:pPr marL="914400" lvl="1" indent="-304800" algn="l" rtl="0">
              <a:spcBef>
                <a:spcPts val="0"/>
              </a:spcBef>
              <a:spcAft>
                <a:spcPts val="0"/>
              </a:spcAft>
              <a:buSzPts val="1200"/>
              <a:buChar char="○"/>
            </a:pPr>
            <a:r>
              <a:rPr lang="en" sz="1200" dirty="0"/>
              <a:t>What is misleading about this chart or preventing this message from getting across?</a:t>
            </a:r>
            <a:endParaRPr sz="1200" dirty="0"/>
          </a:p>
          <a:p>
            <a:pPr marL="914400" lvl="1" indent="-304800" algn="l" rtl="0">
              <a:spcBef>
                <a:spcPts val="0"/>
              </a:spcBef>
              <a:spcAft>
                <a:spcPts val="0"/>
              </a:spcAft>
              <a:buSzPts val="1200"/>
              <a:buChar char="○"/>
            </a:pPr>
            <a:r>
              <a:rPr lang="en" sz="1200" dirty="0"/>
              <a:t>With the above questions in mind, how would you redesign the chart? Sketch out or use your preferred visualization software to redesign the chart.</a:t>
            </a:r>
            <a:endParaRPr sz="1200" dirty="0"/>
          </a:p>
          <a:p>
            <a:pPr marL="457200" lvl="0" indent="-330200" algn="l" rtl="0">
              <a:spcBef>
                <a:spcPts val="0"/>
              </a:spcBef>
              <a:spcAft>
                <a:spcPts val="0"/>
              </a:spcAft>
              <a:buSzPts val="1600"/>
              <a:buChar char="●"/>
            </a:pPr>
            <a:r>
              <a:rPr lang="en" sz="1600" dirty="0"/>
              <a:t>If possible, pop into each group briefly to make sure they’re not overwhelmed/spiralling</a:t>
            </a:r>
            <a:endParaRPr sz="1600" dirty="0"/>
          </a:p>
          <a:p>
            <a:pPr marL="457200" lvl="0" indent="-330200" algn="l" rtl="0">
              <a:spcBef>
                <a:spcPts val="0"/>
              </a:spcBef>
              <a:spcAft>
                <a:spcPts val="0"/>
              </a:spcAft>
              <a:buSzPts val="1600"/>
              <a:buChar char="●"/>
            </a:pPr>
            <a:r>
              <a:rPr lang="en" sz="1600" dirty="0"/>
              <a:t>Ask each group to share their redesign and show the better versions from the article.</a:t>
            </a:r>
            <a:endParaRPr sz="1600" dirty="0"/>
          </a:p>
          <a:p>
            <a:pPr marL="914400" lvl="1" indent="-304800" algn="l" rtl="0">
              <a:spcBef>
                <a:spcPts val="0"/>
              </a:spcBef>
              <a:spcAft>
                <a:spcPts val="0"/>
              </a:spcAft>
              <a:buSzPts val="1200"/>
              <a:buChar char="○"/>
            </a:pPr>
            <a:r>
              <a:rPr lang="en" sz="1200" dirty="0"/>
              <a:t>Discuss the misleading and confusing elements and if the group found something different than the article. Great chance to talk about differences in perspectives and the many ways to visualize the same data.</a:t>
            </a:r>
            <a:endParaRPr sz="1200" dirty="0"/>
          </a:p>
          <a:p>
            <a:pPr marL="914400" lvl="1" indent="-304800" algn="l" rtl="0">
              <a:spcBef>
                <a:spcPts val="0"/>
              </a:spcBef>
              <a:spcAft>
                <a:spcPts val="0"/>
              </a:spcAft>
              <a:buSzPts val="1200"/>
              <a:buChar char="○"/>
            </a:pPr>
            <a:r>
              <a:rPr lang="en" sz="1200" dirty="0"/>
              <a:t>If demonstrating a particular software, you could also demonstrate how to adjust scale and colors</a:t>
            </a:r>
            <a:endParaRPr sz="1200" dirty="0"/>
          </a:p>
        </p:txBody>
      </p:sp>
      <p:pic>
        <p:nvPicPr>
          <p:cNvPr id="334" name="Google Shape;334;p55" descr="Icon of a bar chart indicating a slide related to a workshop activity. "/>
          <p:cNvPicPr preferRelativeResize="0"/>
          <p:nvPr/>
        </p:nvPicPr>
        <p:blipFill rotWithShape="1">
          <a:blip r:embed="rId4">
            <a:alphaModFix/>
          </a:blip>
          <a:srcRect b="17979"/>
          <a:stretch/>
        </p:blipFill>
        <p:spPr>
          <a:xfrm>
            <a:off x="8541250" y="-152400"/>
            <a:ext cx="755149" cy="619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were the solutions from </a:t>
            </a:r>
            <a:endParaRPr/>
          </a:p>
          <a:p>
            <a:pPr marL="0" lvl="0" indent="0" algn="ctr" rtl="0">
              <a:spcBef>
                <a:spcPts val="0"/>
              </a:spcBef>
              <a:spcAft>
                <a:spcPts val="0"/>
              </a:spcAft>
              <a:buNone/>
            </a:pPr>
            <a:r>
              <a:rPr lang="en"/>
              <a:t>The Economist? </a:t>
            </a:r>
            <a:endParaRPr/>
          </a:p>
        </p:txBody>
      </p:sp>
      <p:pic>
        <p:nvPicPr>
          <p:cNvPr id="340" name="Google Shape;340;p56" descr="Icon of a bar chart indicating a slide related to a workshop activity. "/>
          <p:cNvPicPr preferRelativeResize="0"/>
          <p:nvPr/>
        </p:nvPicPr>
        <p:blipFill rotWithShape="1">
          <a:blip r:embed="rId3">
            <a:alphaModFix/>
          </a:blip>
          <a:srcRect b="16520"/>
          <a:stretch/>
        </p:blipFill>
        <p:spPr>
          <a:xfrm>
            <a:off x="8541250" y="-152400"/>
            <a:ext cx="755149" cy="6304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4" name="Title 3">
            <a:extLst>
              <a:ext uri="{FF2B5EF4-FFF2-40B4-BE49-F238E27FC236}">
                <a16:creationId xmlns:a16="http://schemas.microsoft.com/office/drawing/2014/main" id="{5A94473E-98A7-4719-B7A9-4C704DEC3829}"/>
              </a:ext>
            </a:extLst>
          </p:cNvPr>
          <p:cNvSpPr>
            <a:spLocks noGrp="1"/>
          </p:cNvSpPr>
          <p:nvPr>
            <p:ph type="title"/>
          </p:nvPr>
        </p:nvSpPr>
        <p:spPr>
          <a:xfrm>
            <a:off x="311700" y="504156"/>
            <a:ext cx="8520600" cy="572700"/>
          </a:xfrm>
        </p:spPr>
        <p:txBody>
          <a:bodyPr/>
          <a:lstStyle/>
          <a:p>
            <a:r>
              <a:rPr lang="en-US" dirty="0"/>
              <a:t>Left-click</a:t>
            </a:r>
          </a:p>
        </p:txBody>
      </p:sp>
      <p:pic>
        <p:nvPicPr>
          <p:cNvPr id="347" name="Google Shape;347;p57" descr="Icon of a bar chart indicating a slide related to a workshop activity. "/>
          <p:cNvPicPr preferRelativeResize="0"/>
          <p:nvPr/>
        </p:nvPicPr>
        <p:blipFill rotWithShape="1">
          <a:blip r:embed="rId3">
            <a:alphaModFix/>
          </a:blip>
          <a:srcRect b="20898"/>
          <a:stretch/>
        </p:blipFill>
        <p:spPr>
          <a:xfrm>
            <a:off x="8541250" y="-152400"/>
            <a:ext cx="755149" cy="597350"/>
          </a:xfrm>
          <a:prstGeom prst="rect">
            <a:avLst/>
          </a:prstGeom>
          <a:noFill/>
          <a:ln>
            <a:noFill/>
          </a:ln>
        </p:spPr>
      </p:pic>
      <p:pic>
        <p:nvPicPr>
          <p:cNvPr id="345" name="Google Shape;345;p57" descr="Number of likes per Facebook post for political parties/candidates. Bar graph with truncated scale and misleading colors is shown improved on right."/>
          <p:cNvPicPr preferRelativeResize="0"/>
          <p:nvPr/>
        </p:nvPicPr>
        <p:blipFill>
          <a:blip r:embed="rId4">
            <a:alphaModFix/>
          </a:blip>
          <a:stretch>
            <a:fillRect/>
          </a:stretch>
        </p:blipFill>
        <p:spPr>
          <a:xfrm>
            <a:off x="515338" y="1029070"/>
            <a:ext cx="8113324" cy="3600775"/>
          </a:xfrm>
          <a:prstGeom prst="rect">
            <a:avLst/>
          </a:prstGeom>
          <a:noFill/>
          <a:ln>
            <a:noFill/>
          </a:ln>
        </p:spPr>
      </p:pic>
      <p:sp>
        <p:nvSpPr>
          <p:cNvPr id="346" name="Google Shape;346;p57"/>
          <p:cNvSpPr txBox="1"/>
          <p:nvPr/>
        </p:nvSpPr>
        <p:spPr>
          <a:xfrm>
            <a:off x="2516150" y="4629845"/>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2" name="Title 1">
            <a:extLst>
              <a:ext uri="{FF2B5EF4-FFF2-40B4-BE49-F238E27FC236}">
                <a16:creationId xmlns:a16="http://schemas.microsoft.com/office/drawing/2014/main" id="{73D51331-76E8-4519-A9AF-64E6722B1DD7}"/>
              </a:ext>
            </a:extLst>
          </p:cNvPr>
          <p:cNvSpPr>
            <a:spLocks noGrp="1"/>
          </p:cNvSpPr>
          <p:nvPr>
            <p:ph type="title"/>
          </p:nvPr>
        </p:nvSpPr>
        <p:spPr>
          <a:xfrm>
            <a:off x="311700" y="398845"/>
            <a:ext cx="8520600" cy="572700"/>
          </a:xfrm>
        </p:spPr>
        <p:txBody>
          <a:bodyPr/>
          <a:lstStyle/>
          <a:p>
            <a:r>
              <a:rPr lang="en-US" dirty="0"/>
              <a:t>Fit as a butcher’s dog</a:t>
            </a:r>
          </a:p>
        </p:txBody>
      </p:sp>
      <p:pic>
        <p:nvPicPr>
          <p:cNvPr id="354" name="Google Shape;354;p58" descr="Icon of a bar chart indicating a slide related to a workshop activity. "/>
          <p:cNvPicPr preferRelativeResize="0"/>
          <p:nvPr/>
        </p:nvPicPr>
        <p:blipFill rotWithShape="1">
          <a:blip r:embed="rId3">
            <a:alphaModFix/>
          </a:blip>
          <a:srcRect b="16520"/>
          <a:stretch/>
        </p:blipFill>
        <p:spPr>
          <a:xfrm>
            <a:off x="8541250" y="-152400"/>
            <a:ext cx="755149" cy="630401"/>
          </a:xfrm>
          <a:prstGeom prst="rect">
            <a:avLst/>
          </a:prstGeom>
          <a:noFill/>
          <a:ln>
            <a:noFill/>
          </a:ln>
        </p:spPr>
      </p:pic>
      <p:pic>
        <p:nvPicPr>
          <p:cNvPr id="352" name="Google Shape;352;p58" descr="Average dog weight and neck size chart with overlapping and difficult to read on left and improved due to better axis on right. "/>
          <p:cNvPicPr preferRelativeResize="0"/>
          <p:nvPr/>
        </p:nvPicPr>
        <p:blipFill>
          <a:blip r:embed="rId4">
            <a:alphaModFix/>
          </a:blip>
          <a:stretch>
            <a:fillRect/>
          </a:stretch>
        </p:blipFill>
        <p:spPr>
          <a:xfrm>
            <a:off x="904150" y="942108"/>
            <a:ext cx="7335704" cy="3835525"/>
          </a:xfrm>
          <a:prstGeom prst="rect">
            <a:avLst/>
          </a:prstGeom>
          <a:noFill/>
          <a:ln>
            <a:noFill/>
          </a:ln>
        </p:spPr>
      </p:pic>
      <p:sp>
        <p:nvSpPr>
          <p:cNvPr id="353" name="Google Shape;353;p58"/>
          <p:cNvSpPr txBox="1"/>
          <p:nvPr/>
        </p:nvSpPr>
        <p:spPr>
          <a:xfrm>
            <a:off x="2127350" y="4777633"/>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2" name="Title 1">
            <a:extLst>
              <a:ext uri="{FF2B5EF4-FFF2-40B4-BE49-F238E27FC236}">
                <a16:creationId xmlns:a16="http://schemas.microsoft.com/office/drawing/2014/main" id="{80869B4C-FF27-4F9E-9FFB-A906CD54F8C7}"/>
              </a:ext>
            </a:extLst>
          </p:cNvPr>
          <p:cNvSpPr>
            <a:spLocks noGrp="1"/>
          </p:cNvSpPr>
          <p:nvPr>
            <p:ph type="title"/>
          </p:nvPr>
        </p:nvSpPr>
        <p:spPr/>
        <p:txBody>
          <a:bodyPr/>
          <a:lstStyle/>
          <a:p>
            <a:r>
              <a:rPr lang="en-US" dirty="0" err="1"/>
              <a:t>Bremorse</a:t>
            </a:r>
            <a:endParaRPr lang="en-US" dirty="0"/>
          </a:p>
        </p:txBody>
      </p:sp>
      <p:pic>
        <p:nvPicPr>
          <p:cNvPr id="361" name="Google Shape;361;p59" descr="Icon of a bar chart indicating a slide related to a workshop activity."/>
          <p:cNvPicPr preferRelativeResize="0"/>
          <p:nvPr/>
        </p:nvPicPr>
        <p:blipFill rotWithShape="1">
          <a:blip r:embed="rId3">
            <a:alphaModFix/>
          </a:blip>
          <a:srcRect b="17979"/>
          <a:stretch/>
        </p:blipFill>
        <p:spPr>
          <a:xfrm>
            <a:off x="8570747" y="-152400"/>
            <a:ext cx="755149" cy="619400"/>
          </a:xfrm>
          <a:prstGeom prst="rect">
            <a:avLst/>
          </a:prstGeom>
          <a:noFill/>
          <a:ln>
            <a:noFill/>
          </a:ln>
        </p:spPr>
      </p:pic>
      <p:pic>
        <p:nvPicPr>
          <p:cNvPr id="359" name="Google Shape;359;p59" descr="Two line charts showing responses to question: Do you think Britain was right or wrong to vote to leave the EU? In improved chart, scatter chart and a trend line is used."/>
          <p:cNvPicPr preferRelativeResize="0"/>
          <p:nvPr/>
        </p:nvPicPr>
        <p:blipFill>
          <a:blip r:embed="rId4">
            <a:alphaModFix/>
          </a:blip>
          <a:stretch>
            <a:fillRect/>
          </a:stretch>
        </p:blipFill>
        <p:spPr>
          <a:xfrm>
            <a:off x="1238250" y="1270406"/>
            <a:ext cx="6667500" cy="3486150"/>
          </a:xfrm>
          <a:prstGeom prst="rect">
            <a:avLst/>
          </a:prstGeom>
          <a:noFill/>
          <a:ln>
            <a:noFill/>
          </a:ln>
        </p:spPr>
      </p:pic>
      <p:sp>
        <p:nvSpPr>
          <p:cNvPr id="360" name="Google Shape;360;p59"/>
          <p:cNvSpPr txBox="1"/>
          <p:nvPr/>
        </p:nvSpPr>
        <p:spPr>
          <a:xfrm>
            <a:off x="1793250" y="4756556"/>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2" name="Title 1">
            <a:extLst>
              <a:ext uri="{FF2B5EF4-FFF2-40B4-BE49-F238E27FC236}">
                <a16:creationId xmlns:a16="http://schemas.microsoft.com/office/drawing/2014/main" id="{8C48CD27-E89D-494B-8526-E56DAF60EAD9}"/>
              </a:ext>
            </a:extLst>
          </p:cNvPr>
          <p:cNvSpPr>
            <a:spLocks noGrp="1"/>
          </p:cNvSpPr>
          <p:nvPr>
            <p:ph type="title"/>
          </p:nvPr>
        </p:nvSpPr>
        <p:spPr/>
        <p:txBody>
          <a:bodyPr/>
          <a:lstStyle/>
          <a:p>
            <a:r>
              <a:rPr lang="en-US" dirty="0"/>
              <a:t>Free markets and free workers</a:t>
            </a:r>
          </a:p>
        </p:txBody>
      </p:sp>
      <p:pic>
        <p:nvPicPr>
          <p:cNvPr id="368" name="Google Shape;368;p60" descr="Icon of a bar chart indicating a slide related to a workshop activity. "/>
          <p:cNvPicPr preferRelativeResize="0"/>
          <p:nvPr/>
        </p:nvPicPr>
        <p:blipFill rotWithShape="1">
          <a:blip r:embed="rId3">
            <a:alphaModFix/>
          </a:blip>
          <a:srcRect b="16520"/>
          <a:stretch/>
        </p:blipFill>
        <p:spPr>
          <a:xfrm>
            <a:off x="8541250" y="-152400"/>
            <a:ext cx="755149" cy="630401"/>
          </a:xfrm>
          <a:prstGeom prst="rect">
            <a:avLst/>
          </a:prstGeom>
          <a:noFill/>
          <a:ln>
            <a:noFill/>
          </a:ln>
        </p:spPr>
      </p:pic>
      <p:pic>
        <p:nvPicPr>
          <p:cNvPr id="366" name="Google Shape;366;p60" descr="Two charts depicting US manufacturing and trade deficit with China. First chart is difficult to read because of overlapping lines. Improved chart separates concepts.  "/>
          <p:cNvPicPr preferRelativeResize="0"/>
          <p:nvPr/>
        </p:nvPicPr>
        <p:blipFill>
          <a:blip r:embed="rId4">
            <a:alphaModFix/>
          </a:blip>
          <a:stretch>
            <a:fillRect/>
          </a:stretch>
        </p:blipFill>
        <p:spPr>
          <a:xfrm>
            <a:off x="1238250" y="1209449"/>
            <a:ext cx="6667500" cy="3486150"/>
          </a:xfrm>
          <a:prstGeom prst="rect">
            <a:avLst/>
          </a:prstGeom>
          <a:noFill/>
          <a:ln>
            <a:noFill/>
          </a:ln>
        </p:spPr>
      </p:pic>
      <p:sp>
        <p:nvSpPr>
          <p:cNvPr id="367" name="Google Shape;367;p60"/>
          <p:cNvSpPr txBox="1"/>
          <p:nvPr/>
        </p:nvSpPr>
        <p:spPr>
          <a:xfrm>
            <a:off x="1793250" y="4673424"/>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4" name="Title 3">
            <a:extLst>
              <a:ext uri="{FF2B5EF4-FFF2-40B4-BE49-F238E27FC236}">
                <a16:creationId xmlns:a16="http://schemas.microsoft.com/office/drawing/2014/main" id="{E8B586A8-0574-48F7-92DC-9E2EA95D09F8}"/>
              </a:ext>
            </a:extLst>
          </p:cNvPr>
          <p:cNvSpPr>
            <a:spLocks noGrp="1"/>
          </p:cNvSpPr>
          <p:nvPr>
            <p:ph type="title"/>
          </p:nvPr>
        </p:nvSpPr>
        <p:spPr/>
        <p:txBody>
          <a:bodyPr/>
          <a:lstStyle/>
          <a:p>
            <a:r>
              <a:rPr lang="en-US" dirty="0"/>
              <a:t>Brazil’s golden oldie blowout</a:t>
            </a:r>
          </a:p>
        </p:txBody>
      </p:sp>
      <p:pic>
        <p:nvPicPr>
          <p:cNvPr id="375" name="Google Shape;375;p61" descr="Icon of a bar chart indicating a slide related to a workshop activity. "/>
          <p:cNvPicPr preferRelativeResize="0"/>
          <p:nvPr/>
        </p:nvPicPr>
        <p:blipFill rotWithShape="1">
          <a:blip r:embed="rId3">
            <a:alphaModFix/>
          </a:blip>
          <a:srcRect b="15533"/>
          <a:stretch/>
        </p:blipFill>
        <p:spPr>
          <a:xfrm>
            <a:off x="8541250" y="-152400"/>
            <a:ext cx="755149" cy="637824"/>
          </a:xfrm>
          <a:prstGeom prst="rect">
            <a:avLst/>
          </a:prstGeom>
          <a:noFill/>
          <a:ln>
            <a:noFill/>
          </a:ln>
        </p:spPr>
      </p:pic>
      <p:pic>
        <p:nvPicPr>
          <p:cNvPr id="373" name="Google Shape;373;p61" descr="Two scatter charts of government spending on pension benefits as a percentage of GDP, emphasis on Brazil. Left chart difficult to read, right chart highlights specific points. "/>
          <p:cNvPicPr preferRelativeResize="0"/>
          <p:nvPr/>
        </p:nvPicPr>
        <p:blipFill>
          <a:blip r:embed="rId4">
            <a:alphaModFix/>
          </a:blip>
          <a:stretch>
            <a:fillRect/>
          </a:stretch>
        </p:blipFill>
        <p:spPr>
          <a:xfrm>
            <a:off x="1238250" y="1067312"/>
            <a:ext cx="6667500" cy="3648075"/>
          </a:xfrm>
          <a:prstGeom prst="rect">
            <a:avLst/>
          </a:prstGeom>
          <a:noFill/>
          <a:ln>
            <a:noFill/>
          </a:ln>
        </p:spPr>
      </p:pic>
      <p:sp>
        <p:nvSpPr>
          <p:cNvPr id="374" name="Google Shape;374;p61"/>
          <p:cNvSpPr txBox="1"/>
          <p:nvPr/>
        </p:nvSpPr>
        <p:spPr>
          <a:xfrm>
            <a:off x="1793250" y="4715387"/>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a:extLst>
              <a:ext uri="{FF2B5EF4-FFF2-40B4-BE49-F238E27FC236}">
                <a16:creationId xmlns:a16="http://schemas.microsoft.com/office/drawing/2014/main" id="{2852D42C-A5B6-4EF1-8113-84FFD05C031E}"/>
              </a:ext>
              <a:ext uri="{C183D7F6-B498-43B3-948B-1728B52AA6E4}">
                <adec:decorative xmlns:adec="http://schemas.microsoft.com/office/drawing/2017/decorative" val="0"/>
              </a:ext>
            </a:extLst>
          </p:cNvPr>
          <p:cNvSpPr>
            <a:spLocks noGrp="1"/>
          </p:cNvSpPr>
          <p:nvPr>
            <p:ph type="title"/>
          </p:nvPr>
        </p:nvSpPr>
        <p:spPr>
          <a:xfrm>
            <a:off x="5615709" y="232588"/>
            <a:ext cx="3188882" cy="1136562"/>
          </a:xfrm>
        </p:spPr>
        <p:txBody>
          <a:bodyPr/>
          <a:lstStyle/>
          <a:p>
            <a:r>
              <a:rPr lang="en-US" sz="2000" dirty="0"/>
              <a:t>Germany compared to Greece, Netherlands, and Spain in the article</a:t>
            </a:r>
          </a:p>
        </p:txBody>
      </p:sp>
      <p:pic>
        <p:nvPicPr>
          <p:cNvPr id="384" name="Google Shape;384;p62" descr="Icon of a bar chart indicating a slide related to a workshop activity. ">
            <a:extLst>
              <a:ext uri="{C183D7F6-B498-43B3-948B-1728B52AA6E4}">
                <adec:decorative xmlns:adec="http://schemas.microsoft.com/office/drawing/2017/decorative" val="0"/>
              </a:ext>
            </a:extLst>
          </p:cNvPr>
          <p:cNvPicPr preferRelativeResize="0"/>
          <p:nvPr/>
        </p:nvPicPr>
        <p:blipFill rotWithShape="1">
          <a:blip r:embed="rId3">
            <a:alphaModFix/>
          </a:blip>
          <a:srcRect b="25267"/>
          <a:stretch/>
        </p:blipFill>
        <p:spPr>
          <a:xfrm>
            <a:off x="8541250" y="-152400"/>
            <a:ext cx="755149" cy="564324"/>
          </a:xfrm>
          <a:prstGeom prst="rect">
            <a:avLst/>
          </a:prstGeom>
          <a:noFill/>
          <a:ln>
            <a:noFill/>
          </a:ln>
        </p:spPr>
      </p:pic>
      <p:pic>
        <p:nvPicPr>
          <p:cNvPr id="380" name="Google Shape;380;p62" descr="The Economist article heading for: &quot;More spend, less thrift: German budget surpluses are bad for the global economy&quot; 9/3/2016 edition."/>
          <p:cNvPicPr preferRelativeResize="0"/>
          <p:nvPr/>
        </p:nvPicPr>
        <p:blipFill>
          <a:blip r:embed="rId4">
            <a:alphaModFix/>
          </a:blip>
          <a:stretch>
            <a:fillRect/>
          </a:stretch>
        </p:blipFill>
        <p:spPr>
          <a:xfrm>
            <a:off x="414425" y="100976"/>
            <a:ext cx="4884475" cy="1487425"/>
          </a:xfrm>
          <a:prstGeom prst="rect">
            <a:avLst/>
          </a:prstGeom>
          <a:noFill/>
          <a:ln w="9525" cap="flat" cmpd="sng">
            <a:solidFill>
              <a:srgbClr val="000000"/>
            </a:solidFill>
            <a:prstDash val="solid"/>
            <a:round/>
            <a:headEnd type="none" w="sm" len="sm"/>
            <a:tailEnd type="none" w="sm" len="sm"/>
          </a:ln>
        </p:spPr>
      </p:pic>
      <p:pic>
        <p:nvPicPr>
          <p:cNvPr id="382" name="Google Shape;382;p62" descr="Budget balances and current-account balances in billions of pounds for some European countries from 2009 to 2015. Left chart hard to read, right chart is simplified. "/>
          <p:cNvPicPr preferRelativeResize="0"/>
          <p:nvPr/>
        </p:nvPicPr>
        <p:blipFill>
          <a:blip r:embed="rId5">
            <a:alphaModFix/>
          </a:blip>
          <a:stretch>
            <a:fillRect/>
          </a:stretch>
        </p:blipFill>
        <p:spPr>
          <a:xfrm>
            <a:off x="1719300" y="1676950"/>
            <a:ext cx="6667500" cy="3028950"/>
          </a:xfrm>
          <a:prstGeom prst="rect">
            <a:avLst/>
          </a:prstGeom>
          <a:noFill/>
          <a:ln>
            <a:noFill/>
          </a:ln>
        </p:spPr>
      </p:pic>
      <p:sp>
        <p:nvSpPr>
          <p:cNvPr id="383" name="Google Shape;383;p62"/>
          <p:cNvSpPr txBox="1"/>
          <p:nvPr/>
        </p:nvSpPr>
        <p:spPr>
          <a:xfrm>
            <a:off x="2274300" y="4705900"/>
            <a:ext cx="61125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t>https://medium.economist.com/mistakes-weve-drawn-a-few-8cdd8a42d368</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sp>
        <p:nvSpPr>
          <p:cNvPr id="389" name="Google Shape;389;p63"/>
          <p:cNvSpPr txBox="1">
            <a:spLocks noGrp="1"/>
          </p:cNvSpPr>
          <p:nvPr>
            <p:ph type="title"/>
          </p:nvPr>
        </p:nvSpPr>
        <p:spPr>
          <a:xfrm>
            <a:off x="311700" y="84925"/>
            <a:ext cx="8520600" cy="9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possible questions when critiquing a visualization:</a:t>
            </a:r>
            <a:endParaRPr/>
          </a:p>
        </p:txBody>
      </p:sp>
      <p:sp>
        <p:nvSpPr>
          <p:cNvPr id="390" name="Google Shape;390;p63"/>
          <p:cNvSpPr txBox="1">
            <a:spLocks noGrp="1"/>
          </p:cNvSpPr>
          <p:nvPr>
            <p:ph type="body" idx="1"/>
          </p:nvPr>
        </p:nvSpPr>
        <p:spPr>
          <a:xfrm>
            <a:off x="164400" y="1158650"/>
            <a:ext cx="8916900" cy="346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666666"/>
              </a:buClr>
              <a:buSzPts val="1600"/>
              <a:buChar char="●"/>
            </a:pPr>
            <a:r>
              <a:rPr lang="en" sz="1600">
                <a:solidFill>
                  <a:srgbClr val="666666"/>
                </a:solidFill>
              </a:rPr>
              <a:t>Who is the intended and unintended audience?</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Who collected, processed, and visualized the data? Was this information easy to find?</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Why was the data collected, processed, and visualized? Was this information easy to find?</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How was the data collected, processed, and visualized? Was this information easy to find?</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What is the focus? What is being left out?</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What assumptions are being made?</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What tone is being set by the aesthetics of this visualization?</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What established worldviews does this visualization support or challenge?</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What is the effect of using political borders (county, state) to group the data? </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Does the visualization empower the audience?</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Have all steps been taken to increase benefit and reduce harm in producing and publishing this visualization?</a:t>
            </a:r>
            <a:endParaRPr sz="1600">
              <a:solidFill>
                <a:srgbClr val="666666"/>
              </a:solidFill>
            </a:endParaRPr>
          </a:p>
          <a:p>
            <a:pPr marL="457200" lvl="0" indent="0" algn="l" rtl="0">
              <a:spcBef>
                <a:spcPts val="1600"/>
              </a:spcBef>
              <a:spcAft>
                <a:spcPts val="1600"/>
              </a:spcAft>
              <a:buNone/>
            </a:pPr>
            <a:endParaRPr sz="16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Ideal Schedule</a:t>
            </a:r>
            <a:endParaRPr/>
          </a:p>
        </p:txBody>
      </p:sp>
      <p:sp>
        <p:nvSpPr>
          <p:cNvPr id="119" name="Google Shape;11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15-20min lecturing including individual/ small group reflection questions</a:t>
            </a:r>
            <a:endParaRPr/>
          </a:p>
          <a:p>
            <a:pPr marL="0" lvl="0" indent="0" algn="l" rtl="0">
              <a:spcBef>
                <a:spcPts val="1600"/>
              </a:spcBef>
              <a:spcAft>
                <a:spcPts val="0"/>
              </a:spcAft>
              <a:buNone/>
            </a:pPr>
            <a:r>
              <a:rPr lang="en"/>
              <a:t>1st Activity (full group) 15-20min</a:t>
            </a:r>
            <a:endParaRPr/>
          </a:p>
          <a:p>
            <a:pPr marL="0" lvl="0" indent="0" algn="l" rtl="0">
              <a:spcBef>
                <a:spcPts val="1600"/>
              </a:spcBef>
              <a:spcAft>
                <a:spcPts val="1600"/>
              </a:spcAft>
              <a:buNone/>
            </a:pPr>
            <a:r>
              <a:rPr lang="en"/>
              <a:t>2nd Activity (small group) 30-50 ideally,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4"/>
          <p:cNvSpPr txBox="1">
            <a:spLocks noGrp="1"/>
          </p:cNvSpPr>
          <p:nvPr>
            <p:ph type="title"/>
          </p:nvPr>
        </p:nvSpPr>
        <p:spPr>
          <a:xfrm>
            <a:off x="311700" y="101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96" name="Google Shape;396;p64"/>
          <p:cNvSpPr txBox="1">
            <a:spLocks noGrp="1"/>
          </p:cNvSpPr>
          <p:nvPr>
            <p:ph type="body" idx="1"/>
          </p:nvPr>
        </p:nvSpPr>
        <p:spPr>
          <a:xfrm>
            <a:off x="311700" y="674450"/>
            <a:ext cx="8520600" cy="43785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Barrowman, N. (2018). Why data is never raw.</a:t>
            </a:r>
            <a:r>
              <a:rPr lang="en" sz="1100" i="1">
                <a:solidFill>
                  <a:schemeClr val="dk1"/>
                </a:solidFill>
              </a:rPr>
              <a:t> New Atlantis 56</a:t>
            </a:r>
            <a:r>
              <a:rPr lang="en" sz="1100">
                <a:solidFill>
                  <a:schemeClr val="dk1"/>
                </a:solidFill>
              </a:rPr>
              <a:t>: 129-135.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Cogley, B. (2018, October 29). From headlines to headway - Tableau conference data ethics presentation. </a:t>
            </a:r>
            <a:r>
              <a:rPr lang="en" sz="1100" i="1">
                <a:solidFill>
                  <a:schemeClr val="dk1"/>
                </a:solidFill>
              </a:rPr>
              <a:t>TableauFit</a:t>
            </a:r>
            <a:r>
              <a:rPr lang="en" sz="1100">
                <a:solidFill>
                  <a:schemeClr val="dk1"/>
                </a:solidFill>
              </a:rPr>
              <a:t>. Retrieved from: </a:t>
            </a:r>
            <a:r>
              <a:rPr lang="en" sz="1100" u="sng">
                <a:solidFill>
                  <a:schemeClr val="hlink"/>
                </a:solidFill>
                <a:hlinkClick r:id="rId3"/>
              </a:rPr>
              <a:t>https://www.tableaufit.com/from-headlines-to-headway-tableau-conference-data-ethics-presentation/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Cogley, B. (2018, November 28). The quantified life and data ethics: Thinking beyond privacy. </a:t>
            </a:r>
            <a:r>
              <a:rPr lang="en" sz="1100" i="1">
                <a:solidFill>
                  <a:schemeClr val="dk1"/>
                </a:solidFill>
              </a:rPr>
              <a:t>TableauFit</a:t>
            </a:r>
            <a:r>
              <a:rPr lang="en" sz="1100">
                <a:solidFill>
                  <a:schemeClr val="dk1"/>
                </a:solidFill>
              </a:rPr>
              <a:t>. Retrieved from: </a:t>
            </a:r>
            <a:r>
              <a:rPr lang="en" sz="1100" u="sng">
                <a:solidFill>
                  <a:schemeClr val="hlink"/>
                </a:solidFill>
                <a:hlinkClick r:id="rId4"/>
              </a:rPr>
              <a:t>https://www.tableaufit.com/the-quantified-life-and-data-ethics-thinking-beyond-privacy/</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Cogley, B. (2019, September 5). How we collect data matters. </a:t>
            </a:r>
            <a:r>
              <a:rPr lang="en" sz="1100" i="1">
                <a:solidFill>
                  <a:schemeClr val="dk1"/>
                </a:solidFill>
              </a:rPr>
              <a:t>TableauFit</a:t>
            </a:r>
            <a:r>
              <a:rPr lang="en" sz="1100">
                <a:solidFill>
                  <a:schemeClr val="dk1"/>
                </a:solidFill>
              </a:rPr>
              <a:t>. Retrieved from: </a:t>
            </a:r>
            <a:r>
              <a:rPr lang="en" sz="1100" u="sng">
                <a:solidFill>
                  <a:schemeClr val="hlink"/>
                </a:solidFill>
                <a:hlinkClick r:id="rId5"/>
              </a:rPr>
              <a:t>https://www.tableaufit.com/how-we-collect-data-matters/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Cogley, B. (2020, March 30). The ethics of visualizing during a pandemic. </a:t>
            </a:r>
            <a:r>
              <a:rPr lang="en" sz="1100" i="1">
                <a:solidFill>
                  <a:schemeClr val="dk1"/>
                </a:solidFill>
              </a:rPr>
              <a:t>TableauFit</a:t>
            </a:r>
            <a:r>
              <a:rPr lang="en" sz="1100">
                <a:solidFill>
                  <a:schemeClr val="dk1"/>
                </a:solidFill>
              </a:rPr>
              <a:t>. Retrieved from: </a:t>
            </a:r>
            <a:r>
              <a:rPr lang="en" sz="1100" u="sng">
                <a:solidFill>
                  <a:schemeClr val="hlink"/>
                </a:solidFill>
                <a:hlinkClick r:id="rId6"/>
              </a:rPr>
              <a:t>https://www.tableaufit.com/the-ethics-of-visualizing-during-a-pandemic/</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D’Ignazio, C., &amp; Klein, L. F. (2016). Feminist data visualization. In Workshop on Visualization for The Digital Humanities (VIS4DH), Baltimore. IEEE. Retrieved from: </a:t>
            </a:r>
            <a:r>
              <a:rPr lang="en" sz="1100" u="sng">
                <a:solidFill>
                  <a:schemeClr val="hlink"/>
                </a:solidFill>
                <a:hlinkClick r:id="rId7"/>
              </a:rPr>
              <a:t>http://vis4dh.dbvis.de/papers/2016/Feminist Data Visualization.pdf</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8"/>
              </a:rPr>
              <a:t>Datapractices.org</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Drucker, J. (2011). Humanities approaches to graphical display. Digital Humanities Quarterly 5(1). Retrieved from: </a:t>
            </a:r>
            <a:r>
              <a:rPr lang="en" sz="1100" u="sng">
                <a:solidFill>
                  <a:schemeClr val="hlink"/>
                </a:solidFill>
                <a:hlinkClick r:id="rId9"/>
              </a:rPr>
              <a:t>http://www.digitalhumanities.org/dhq/vol/5/1/000091/000091.html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Hall, P. (2008). Critical Visualization. In </a:t>
            </a:r>
            <a:r>
              <a:rPr lang="en" sz="1100" i="1">
                <a:solidFill>
                  <a:schemeClr val="dk1"/>
                </a:solidFill>
              </a:rPr>
              <a:t>Design and the Elastic Mind</a:t>
            </a:r>
            <a:r>
              <a:rPr lang="en" sz="1100">
                <a:solidFill>
                  <a:schemeClr val="dk1"/>
                </a:solidFill>
              </a:rPr>
              <a:t>, edited by Paola Antonelli. 122-131. New York: Museum of Modern Art.</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Hepworth, K., &amp; Church, C. (2018). Racism in the machine: Visualization ethics in digital humanities projects. </a:t>
            </a:r>
            <a:r>
              <a:rPr lang="en" sz="1100" i="1">
                <a:solidFill>
                  <a:schemeClr val="dk1"/>
                </a:solidFill>
              </a:rPr>
              <a:t>Digital Humanities Quarterly 12</a:t>
            </a:r>
            <a:r>
              <a:rPr lang="en" sz="1100">
                <a:solidFill>
                  <a:schemeClr val="dk1"/>
                </a:solidFill>
              </a:rPr>
              <a:t>(4). Retrieved from: </a:t>
            </a:r>
            <a:r>
              <a:rPr lang="en" sz="1100" u="sng">
                <a:solidFill>
                  <a:schemeClr val="hlink"/>
                </a:solidFill>
                <a:hlinkClick r:id="rId10"/>
              </a:rPr>
              <a:t>http://www.digitalhumanities.org/dhq/vol/12/4/000408/000408.html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Naerland, T.U. (2020). The political significance of data visualization: Four key perspectives. In </a:t>
            </a:r>
            <a:r>
              <a:rPr lang="en" sz="1100" i="1">
                <a:solidFill>
                  <a:schemeClr val="dk1"/>
                </a:solidFill>
              </a:rPr>
              <a:t>Data Visualization in Society</a:t>
            </a:r>
            <a:r>
              <a:rPr lang="en" sz="1100">
                <a:solidFill>
                  <a:schemeClr val="dk1"/>
                </a:solidFill>
              </a:rPr>
              <a:t>, ed. M. Engebretsen &amp; H. Kennedy. Amsterdam: Amsterdam University Press. doi: 10.5117/9789463722902_ch04</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Ozeran, M. (2019). Ethics of data visualization. Position statement for Visualizing the Future Symposium.  </a:t>
            </a:r>
            <a:endParaRPr sz="1100">
              <a:solidFill>
                <a:schemeClr val="dk1"/>
              </a:solidFill>
            </a:endParaRPr>
          </a:p>
          <a:p>
            <a:pPr marL="457200" lvl="0" indent="-298450" algn="l" rtl="0">
              <a:lnSpc>
                <a:spcPct val="115000"/>
              </a:lnSpc>
              <a:spcBef>
                <a:spcPts val="0"/>
              </a:spcBef>
              <a:spcAft>
                <a:spcPts val="0"/>
              </a:spcAft>
              <a:buSzPts val="1100"/>
              <a:buChar char="●"/>
            </a:pPr>
            <a:r>
              <a:rPr lang="en" sz="1100">
                <a:solidFill>
                  <a:schemeClr val="dk1"/>
                </a:solidFill>
              </a:rPr>
              <a:t>Quinn, M. J. (2013). </a:t>
            </a:r>
            <a:r>
              <a:rPr lang="en" sz="1100" i="1">
                <a:solidFill>
                  <a:schemeClr val="dk1"/>
                </a:solidFill>
              </a:rPr>
              <a:t>Ethics for the Information Age</a:t>
            </a:r>
            <a:r>
              <a:rPr lang="en" sz="1100">
                <a:solidFill>
                  <a:schemeClr val="dk1"/>
                </a:solidFill>
              </a:rPr>
              <a:t>. Upper Saddle River, NJ: Pearson.</a:t>
            </a:r>
            <a:endParaRPr sz="11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Icons</a:t>
            </a:r>
            <a:endParaRPr/>
          </a:p>
        </p:txBody>
      </p:sp>
      <p:sp>
        <p:nvSpPr>
          <p:cNvPr id="402" name="Google Shape;402;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 sz="1100">
                <a:solidFill>
                  <a:schemeClr val="dk1"/>
                </a:solidFill>
              </a:rPr>
              <a:t>case study by Tomas Knopp from the Noun Project</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demographic by Nithinan Tatah from the Noun Project</a:t>
            </a:r>
            <a:endParaRPr sz="11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chart by Setyo Ari Wibowo from the Noun Project</a:t>
            </a:r>
            <a:endParaRPr sz="11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11"/>
        <p:cNvGrpSpPr/>
        <p:nvPr/>
      </p:nvGrpSpPr>
      <p:grpSpPr>
        <a:xfrm>
          <a:off x="0" y="0"/>
          <a:ext cx="0" cy="0"/>
          <a:chOff x="0" y="0"/>
          <a:chExt cx="0" cy="0"/>
        </a:xfrm>
      </p:grpSpPr>
      <p:sp>
        <p:nvSpPr>
          <p:cNvPr id="412" name="Google Shape;41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Summative Assessment Questions (proposed)</a:t>
            </a:r>
            <a:endParaRPr/>
          </a:p>
        </p:txBody>
      </p:sp>
      <p:sp>
        <p:nvSpPr>
          <p:cNvPr id="413" name="Google Shape;41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What step of the data visualization ethics process is affected the most by whether you gather data yourself or use someone else’s data?</a:t>
            </a:r>
            <a:endParaRPr/>
          </a:p>
          <a:p>
            <a:pPr marL="457200" lvl="0" indent="-342900" algn="l" rtl="0">
              <a:spcBef>
                <a:spcPts val="0"/>
              </a:spcBef>
              <a:spcAft>
                <a:spcPts val="0"/>
              </a:spcAft>
              <a:buSzPts val="1800"/>
              <a:buChar char="●"/>
            </a:pPr>
            <a:r>
              <a:rPr lang="en"/>
              <a:t>Ways to empower the audience include:</a:t>
            </a:r>
            <a:endParaRPr/>
          </a:p>
          <a:p>
            <a:pPr marL="914400" lvl="1" indent="-317500" algn="l" rtl="0">
              <a:spcBef>
                <a:spcPts val="0"/>
              </a:spcBef>
              <a:spcAft>
                <a:spcPts val="0"/>
              </a:spcAft>
              <a:buSzPts val="1400"/>
              <a:buChar char="○"/>
            </a:pPr>
            <a:r>
              <a:rPr lang="en"/>
              <a:t>Citing your data source</a:t>
            </a:r>
            <a:endParaRPr/>
          </a:p>
          <a:p>
            <a:pPr marL="914400" lvl="1" indent="-317500" algn="l" rtl="0">
              <a:spcBef>
                <a:spcPts val="0"/>
              </a:spcBef>
              <a:spcAft>
                <a:spcPts val="0"/>
              </a:spcAft>
              <a:buSzPts val="1400"/>
              <a:buChar char="○"/>
            </a:pPr>
            <a:r>
              <a:rPr lang="en"/>
              <a:t>Making a visualization interactive</a:t>
            </a:r>
            <a:endParaRPr/>
          </a:p>
          <a:p>
            <a:pPr marL="914400" lvl="1" indent="-317500" algn="l" rtl="0">
              <a:spcBef>
                <a:spcPts val="0"/>
              </a:spcBef>
              <a:spcAft>
                <a:spcPts val="0"/>
              </a:spcAft>
              <a:buSzPts val="1400"/>
              <a:buChar char="○"/>
            </a:pPr>
            <a:r>
              <a:rPr lang="en"/>
              <a:t>Documenting the data cleaning process</a:t>
            </a:r>
            <a:endParaRPr/>
          </a:p>
          <a:p>
            <a:pPr marL="914400" lvl="1" indent="-317500" algn="l" rtl="0">
              <a:spcBef>
                <a:spcPts val="0"/>
              </a:spcBef>
              <a:spcAft>
                <a:spcPts val="0"/>
              </a:spcAft>
              <a:buSzPts val="1400"/>
              <a:buChar char="○"/>
            </a:pPr>
            <a:r>
              <a:rPr lang="en"/>
              <a:t>Using aggregation to provide an overview</a:t>
            </a:r>
            <a:endParaRPr/>
          </a:p>
          <a:p>
            <a:pPr marL="457200" lvl="0" indent="-342900" algn="l" rtl="0">
              <a:spcBef>
                <a:spcPts val="0"/>
              </a:spcBef>
              <a:spcAft>
                <a:spcPts val="0"/>
              </a:spcAft>
              <a:buSzPts val="1800"/>
              <a:buChar char="●"/>
            </a:pPr>
            <a:r>
              <a:rPr lang="en"/>
              <a:t>When designing data visualizations, ethical considerations influence:</a:t>
            </a:r>
            <a:endParaRPr/>
          </a:p>
          <a:p>
            <a:pPr marL="914400" lvl="1" indent="-317500" algn="l" rtl="0">
              <a:spcBef>
                <a:spcPts val="0"/>
              </a:spcBef>
              <a:spcAft>
                <a:spcPts val="0"/>
              </a:spcAft>
              <a:buSzPts val="1400"/>
              <a:buChar char="○"/>
            </a:pPr>
            <a:r>
              <a:rPr lang="en"/>
              <a:t>Choice of data source</a:t>
            </a:r>
            <a:endParaRPr/>
          </a:p>
          <a:p>
            <a:pPr marL="914400" lvl="1" indent="-317500" algn="l" rtl="0">
              <a:spcBef>
                <a:spcPts val="0"/>
              </a:spcBef>
              <a:spcAft>
                <a:spcPts val="0"/>
              </a:spcAft>
              <a:buSzPts val="1400"/>
              <a:buChar char="○"/>
            </a:pPr>
            <a:r>
              <a:rPr lang="en"/>
              <a:t>Choice of color scheme</a:t>
            </a:r>
            <a:endParaRPr/>
          </a:p>
          <a:p>
            <a:pPr marL="914400" lvl="1" indent="-317500" algn="l" rtl="0">
              <a:spcBef>
                <a:spcPts val="0"/>
              </a:spcBef>
              <a:spcAft>
                <a:spcPts val="0"/>
              </a:spcAft>
              <a:buSzPts val="1400"/>
              <a:buChar char="○"/>
            </a:pPr>
            <a:r>
              <a:rPr lang="en"/>
              <a:t>Choice of visualization software</a:t>
            </a:r>
            <a:endParaRPr/>
          </a:p>
          <a:p>
            <a:pPr marL="914400" lvl="1" indent="-317500" algn="l" rtl="0">
              <a:spcBef>
                <a:spcPts val="0"/>
              </a:spcBef>
              <a:spcAft>
                <a:spcPts val="0"/>
              </a:spcAft>
              <a:buSzPts val="1400"/>
              <a:buChar char="○"/>
            </a:pPr>
            <a:r>
              <a:rPr lang="en"/>
              <a:t>Choice of chart type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 instructor reference: Additional examples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2" name="Title 1">
            <a:extLst>
              <a:ext uri="{FF2B5EF4-FFF2-40B4-BE49-F238E27FC236}">
                <a16:creationId xmlns:a16="http://schemas.microsoft.com/office/drawing/2014/main" id="{75835C76-6A74-4958-A3D0-801C1C43F11C}"/>
              </a:ext>
            </a:extLst>
          </p:cNvPr>
          <p:cNvSpPr>
            <a:spLocks noGrp="1"/>
          </p:cNvSpPr>
          <p:nvPr>
            <p:ph type="title"/>
          </p:nvPr>
        </p:nvSpPr>
        <p:spPr>
          <a:xfrm>
            <a:off x="5126182" y="445024"/>
            <a:ext cx="3706118" cy="2242757"/>
          </a:xfrm>
        </p:spPr>
        <p:txBody>
          <a:bodyPr/>
          <a:lstStyle/>
          <a:p>
            <a:r>
              <a:rPr lang="en-US" dirty="0"/>
              <a:t>Total confirmed COVID-19 cases, March 25, 2020</a:t>
            </a:r>
          </a:p>
        </p:txBody>
      </p:sp>
      <p:pic>
        <p:nvPicPr>
          <p:cNvPr id="423" name="Google Shape;423;p69" descr="Map of the world showing the number of confirmed cases of COVID-19 per country using red scale. The darker the red, the larger the number of cases."/>
          <p:cNvPicPr preferRelativeResize="0"/>
          <p:nvPr/>
        </p:nvPicPr>
        <p:blipFill>
          <a:blip r:embed="rId3">
            <a:alphaModFix/>
          </a:blip>
          <a:stretch>
            <a:fillRect/>
          </a:stretch>
        </p:blipFill>
        <p:spPr>
          <a:xfrm>
            <a:off x="152400" y="152400"/>
            <a:ext cx="3272300" cy="2310426"/>
          </a:xfrm>
          <a:prstGeom prst="rect">
            <a:avLst/>
          </a:prstGeom>
          <a:noFill/>
          <a:ln>
            <a:noFill/>
          </a:ln>
        </p:spPr>
      </p:pic>
      <p:pic>
        <p:nvPicPr>
          <p:cNvPr id="424" name="Google Shape;424;p69" descr="Map of the world showing the number of confirmed cases of COVID-19 per million people per country using blue scale. The darker the blue, the larger number of cases."/>
          <p:cNvPicPr preferRelativeResize="0"/>
          <p:nvPr/>
        </p:nvPicPr>
        <p:blipFill>
          <a:blip r:embed="rId4">
            <a:alphaModFix/>
          </a:blip>
          <a:stretch>
            <a:fillRect/>
          </a:stretch>
        </p:blipFill>
        <p:spPr>
          <a:xfrm>
            <a:off x="184600" y="2571754"/>
            <a:ext cx="3272310" cy="2310426"/>
          </a:xfrm>
          <a:prstGeom prst="rect">
            <a:avLst/>
          </a:prstGeom>
          <a:noFill/>
          <a:ln>
            <a:noFill/>
          </a:ln>
        </p:spPr>
      </p:pic>
      <p:sp>
        <p:nvSpPr>
          <p:cNvPr id="425" name="Google Shape;425;p69"/>
          <p:cNvSpPr txBox="1"/>
          <p:nvPr/>
        </p:nvSpPr>
        <p:spPr>
          <a:xfrm>
            <a:off x="4731500" y="3514825"/>
            <a:ext cx="393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Our World in Data via </a:t>
            </a:r>
            <a:r>
              <a:rPr lang="en" u="sng">
                <a:solidFill>
                  <a:schemeClr val="hlink"/>
                </a:solidFill>
                <a:hlinkClick r:id="rId5"/>
              </a:rPr>
              <a:t>https://www.alteryx.com/input/coronavirus-data-visualizations-and-how-charts-lie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Objectives</a:t>
            </a:r>
            <a:endParaRPr/>
          </a:p>
        </p:txBody>
      </p:sp>
      <p:sp>
        <p:nvSpPr>
          <p:cNvPr id="125" name="Google Shape;12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List the five steps in the data visualization creation process: select topic, problem, or question; acquire data; clean data; analyze data; create the visualization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Understand how decisions in the steps up to data visualization can affect the final visualization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Identify common sources of bias in the data visualization process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Practice ethics-centered data visualization design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311700" y="1346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ethics</a:t>
            </a:r>
            <a:endParaRPr/>
          </a:p>
        </p:txBody>
      </p:sp>
      <p:sp>
        <p:nvSpPr>
          <p:cNvPr id="131" name="Google Shape;131;p30"/>
          <p:cNvSpPr txBox="1">
            <a:spLocks noGrp="1"/>
          </p:cNvSpPr>
          <p:nvPr>
            <p:ph type="body" idx="1"/>
          </p:nvPr>
        </p:nvSpPr>
        <p:spPr>
          <a:xfrm>
            <a:off x="444900" y="1155076"/>
            <a:ext cx="8254200" cy="2323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3400">
                <a:solidFill>
                  <a:schemeClr val="dk1"/>
                </a:solidFill>
              </a:rPr>
              <a:t>“</a:t>
            </a:r>
            <a:r>
              <a:rPr lang="en" sz="3400">
                <a:solidFill>
                  <a:schemeClr val="dk1"/>
                </a:solidFill>
                <a:highlight>
                  <a:srgbClr val="FFFFFF"/>
                </a:highlight>
              </a:rPr>
              <a:t>a set of moral principles, especially ones relating to or affirming a specified group, field, or form of conduct</a:t>
            </a:r>
            <a:r>
              <a:rPr lang="en" sz="3400">
                <a:solidFill>
                  <a:schemeClr val="dk1"/>
                </a:solidFill>
              </a:rPr>
              <a:t>.” </a:t>
            </a:r>
            <a:endParaRPr sz="1800">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132" name="Google Shape;132;p30"/>
          <p:cNvSpPr txBox="1"/>
          <p:nvPr/>
        </p:nvSpPr>
        <p:spPr>
          <a:xfrm>
            <a:off x="1366500" y="3478869"/>
            <a:ext cx="6411000" cy="7998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1100"/>
              <a:buFont typeface="Arial"/>
              <a:buNone/>
            </a:pPr>
            <a:r>
              <a:rPr lang="en" sz="2400">
                <a:latin typeface="Roboto"/>
                <a:ea typeface="Roboto"/>
                <a:cs typeface="Roboto"/>
                <a:sym typeface="Roboto"/>
              </a:rPr>
              <a:t>(OED)</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20347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Is Not Neutral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311700" y="17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Select topic, problem, or question</a:t>
            </a:r>
            <a:endParaRPr dirty="0"/>
          </a:p>
        </p:txBody>
      </p:sp>
      <p:sp>
        <p:nvSpPr>
          <p:cNvPr id="143" name="Google Shape;143;p32" descr="Orange text box"/>
          <p:cNvSpPr/>
          <p:nvPr/>
        </p:nvSpPr>
        <p:spPr>
          <a:xfrm>
            <a:off x="770438" y="906350"/>
            <a:ext cx="1670700" cy="1282500"/>
          </a:xfrm>
          <a:prstGeom prst="rect">
            <a:avLst/>
          </a:prstGeom>
          <a:solidFill>
            <a:srgbClr val="FFE5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dirty="0">
                <a:latin typeface="Roboto"/>
                <a:ea typeface="Roboto"/>
                <a:cs typeface="Roboto"/>
                <a:sym typeface="Roboto"/>
              </a:rPr>
              <a:t>Select topic, problem, or question</a:t>
            </a:r>
            <a:endParaRPr sz="2000" dirty="0">
              <a:latin typeface="Roboto"/>
              <a:ea typeface="Roboto"/>
              <a:cs typeface="Roboto"/>
              <a:sym typeface="Roboto"/>
            </a:endParaRPr>
          </a:p>
        </p:txBody>
      </p:sp>
      <p:cxnSp>
        <p:nvCxnSpPr>
          <p:cNvPr id="145" name="Google Shape;145;p32" descr="Short black right-facing arrow indicating moving between steps."/>
          <p:cNvCxnSpPr>
            <a:stCxn id="143" idx="3"/>
            <a:endCxn id="146" idx="1"/>
          </p:cNvCxnSpPr>
          <p:nvPr/>
        </p:nvCxnSpPr>
        <p:spPr>
          <a:xfrm>
            <a:off x="244113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6" name="Google Shape;146;p32" descr="Gray text box"/>
          <p:cNvSpPr/>
          <p:nvPr/>
        </p:nvSpPr>
        <p:spPr>
          <a:xfrm>
            <a:off x="286382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Acquire data</a:t>
            </a:r>
            <a:endParaRPr sz="2000">
              <a:latin typeface="Roboto"/>
              <a:ea typeface="Roboto"/>
              <a:cs typeface="Roboto"/>
              <a:sym typeface="Roboto"/>
            </a:endParaRPr>
          </a:p>
        </p:txBody>
      </p:sp>
      <p:cxnSp>
        <p:nvCxnSpPr>
          <p:cNvPr id="147" name="Google Shape;147;p32" descr="Short black right-facing arrow indicating moving between steps."/>
          <p:cNvCxnSpPr/>
          <p:nvPr/>
        </p:nvCxnSpPr>
        <p:spPr>
          <a:xfrm>
            <a:off x="4534513"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8" name="Google Shape;148;p32" descr="Gray text box"/>
          <p:cNvSpPr/>
          <p:nvPr/>
        </p:nvSpPr>
        <p:spPr>
          <a:xfrm>
            <a:off x="4957207" y="906350"/>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Clean data</a:t>
            </a:r>
            <a:endParaRPr sz="2000">
              <a:latin typeface="Roboto"/>
              <a:ea typeface="Roboto"/>
              <a:cs typeface="Roboto"/>
              <a:sym typeface="Roboto"/>
            </a:endParaRPr>
          </a:p>
        </p:txBody>
      </p:sp>
      <p:cxnSp>
        <p:nvCxnSpPr>
          <p:cNvPr id="149" name="Google Shape;149;p32" descr="Short black right-facing arrow indicating moving between steps."/>
          <p:cNvCxnSpPr/>
          <p:nvPr/>
        </p:nvCxnSpPr>
        <p:spPr>
          <a:xfrm>
            <a:off x="6627888" y="154760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50" name="Google Shape;150;p32" descr="Gray text box"/>
          <p:cNvSpPr/>
          <p:nvPr/>
        </p:nvSpPr>
        <p:spPr>
          <a:xfrm>
            <a:off x="7050588" y="906345"/>
            <a:ext cx="1670700" cy="12825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000">
                <a:latin typeface="Roboto"/>
                <a:ea typeface="Roboto"/>
                <a:cs typeface="Roboto"/>
                <a:sym typeface="Roboto"/>
              </a:rPr>
              <a:t>Analyze data</a:t>
            </a:r>
            <a:endParaRPr sz="2000">
              <a:latin typeface="Roboto"/>
              <a:ea typeface="Roboto"/>
              <a:cs typeface="Roboto"/>
              <a:sym typeface="Roboto"/>
            </a:endParaRPr>
          </a:p>
        </p:txBody>
      </p:sp>
      <p:cxnSp>
        <p:nvCxnSpPr>
          <p:cNvPr id="151" name="Google Shape;151;p32" descr="Short black right-facing arrow indicating moving between steps."/>
          <p:cNvCxnSpPr/>
          <p:nvPr/>
        </p:nvCxnSpPr>
        <p:spPr>
          <a:xfrm>
            <a:off x="8721288" y="1608950"/>
            <a:ext cx="422700" cy="0"/>
          </a:xfrm>
          <a:prstGeom prst="straightConnector1">
            <a:avLst/>
          </a:prstGeom>
          <a:noFill/>
          <a:ln w="28575" cap="flat" cmpd="sng">
            <a:solidFill>
              <a:srgbClr val="595959"/>
            </a:solidFill>
            <a:prstDash val="solid"/>
            <a:round/>
            <a:headEnd type="none" w="med" len="med"/>
            <a:tailEnd type="stealth" w="med" len="med"/>
          </a:ln>
        </p:spPr>
      </p:cxnSp>
      <p:sp>
        <p:nvSpPr>
          <p:cNvPr id="144" name="Google Shape;144;p32"/>
          <p:cNvSpPr txBox="1"/>
          <p:nvPr/>
        </p:nvSpPr>
        <p:spPr>
          <a:xfrm>
            <a:off x="837675" y="2446675"/>
            <a:ext cx="7617300" cy="3622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a:t>Why is this study being done?</a:t>
            </a:r>
            <a:endParaRPr/>
          </a:p>
          <a:p>
            <a:pPr marL="457200" lvl="0" indent="-317500" algn="l" rtl="0">
              <a:lnSpc>
                <a:spcPct val="115000"/>
              </a:lnSpc>
              <a:spcBef>
                <a:spcPts val="0"/>
              </a:spcBef>
              <a:spcAft>
                <a:spcPts val="0"/>
              </a:spcAft>
              <a:buSzPts val="1400"/>
              <a:buChar char="●"/>
            </a:pPr>
            <a:r>
              <a:rPr lang="en"/>
              <a:t>Who benefits from the outcome of this study? Who might be harmed?</a:t>
            </a:r>
            <a:endParaRPr/>
          </a:p>
          <a:p>
            <a:pPr marL="457200" lvl="0" indent="-317500" algn="l" rtl="0">
              <a:lnSpc>
                <a:spcPct val="115000"/>
              </a:lnSpc>
              <a:spcBef>
                <a:spcPts val="0"/>
              </a:spcBef>
              <a:spcAft>
                <a:spcPts val="0"/>
              </a:spcAft>
              <a:buSzPts val="1400"/>
              <a:buChar char="●"/>
            </a:pPr>
            <a:r>
              <a:rPr lang="en"/>
              <a:t>Am I the right person to do this research?</a:t>
            </a:r>
            <a:endParaRPr/>
          </a:p>
          <a:p>
            <a:pPr marL="457200" lvl="0" indent="-317500" algn="l" rtl="0">
              <a:lnSpc>
                <a:spcPct val="115000"/>
              </a:lnSpc>
              <a:spcBef>
                <a:spcPts val="0"/>
              </a:spcBef>
              <a:spcAft>
                <a:spcPts val="0"/>
              </a:spcAft>
              <a:buSzPts val="1400"/>
              <a:buChar char="●"/>
            </a:pPr>
            <a:r>
              <a:rPr lang="en"/>
              <a:t>If appropriate, have I </a:t>
            </a:r>
            <a:r>
              <a:rPr lang="en" u="sng">
                <a:solidFill>
                  <a:schemeClr val="hlink"/>
                </a:solidFill>
                <a:hlinkClick r:id="rId3"/>
              </a:rPr>
              <a:t>preregistered</a:t>
            </a:r>
            <a:r>
              <a:rPr lang="en"/>
              <a:t> my research?</a:t>
            </a:r>
            <a:br>
              <a:rPr lang="en"/>
            </a:b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311700" y="555600"/>
            <a:ext cx="65034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Exclusion because of research scope</a:t>
            </a:r>
            <a:endParaRPr/>
          </a:p>
        </p:txBody>
      </p:sp>
      <p:sp>
        <p:nvSpPr>
          <p:cNvPr id="157" name="Google Shape;157;p33"/>
          <p:cNvSpPr txBox="1">
            <a:spLocks noGrp="1"/>
          </p:cNvSpPr>
          <p:nvPr>
            <p:ph type="body" idx="1"/>
          </p:nvPr>
        </p:nvSpPr>
        <p:spPr>
          <a:xfrm>
            <a:off x="311700" y="1389600"/>
            <a:ext cx="7973100" cy="3179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Char char="●"/>
            </a:pPr>
            <a:r>
              <a:rPr lang="en" sz="1900">
                <a:solidFill>
                  <a:schemeClr val="dk1"/>
                </a:solidFill>
              </a:rPr>
              <a:t>Focusing a study of heart attack symptoms on symptoms that are more common for men, like chest pain</a:t>
            </a:r>
            <a:endParaRPr sz="1900">
              <a:solidFill>
                <a:schemeClr val="dk1"/>
              </a:solidFill>
            </a:endParaRPr>
          </a:p>
          <a:p>
            <a:pPr marL="457200" lvl="0" indent="-349250" algn="l" rtl="0">
              <a:spcBef>
                <a:spcPts val="1600"/>
              </a:spcBef>
              <a:spcAft>
                <a:spcPts val="0"/>
              </a:spcAft>
              <a:buClr>
                <a:schemeClr val="dk1"/>
              </a:buClr>
              <a:buSzPts val="1900"/>
              <a:buChar char="●"/>
            </a:pPr>
            <a:r>
              <a:rPr lang="en" sz="1900">
                <a:solidFill>
                  <a:schemeClr val="dk1"/>
                </a:solidFill>
              </a:rPr>
              <a:t>Focusing a study of child cereal preference on healthy cereals but not accounting for nut allergies</a:t>
            </a:r>
            <a:endParaRPr sz="1900">
              <a:solidFill>
                <a:schemeClr val="dk1"/>
              </a:solidFill>
            </a:endParaRPr>
          </a:p>
          <a:p>
            <a:pPr marL="457200" lvl="0" indent="-349250" algn="l" rtl="0">
              <a:spcBef>
                <a:spcPts val="1600"/>
              </a:spcBef>
              <a:spcAft>
                <a:spcPts val="1600"/>
              </a:spcAft>
              <a:buClr>
                <a:schemeClr val="dk1"/>
              </a:buClr>
              <a:buSzPts val="1900"/>
              <a:buChar char="●"/>
            </a:pPr>
            <a:r>
              <a:rPr lang="en" sz="1900">
                <a:solidFill>
                  <a:schemeClr val="dk1"/>
                </a:solidFill>
              </a:rPr>
              <a:t>Focusing a study of library satisfaction on physical spaces, ignoring distance students</a:t>
            </a:r>
            <a:endParaRPr sz="1900">
              <a:solidFill>
                <a:schemeClr val="dk1"/>
              </a:solidFill>
            </a:endParaRPr>
          </a:p>
        </p:txBody>
      </p:sp>
      <p:pic>
        <p:nvPicPr>
          <p:cNvPr id="158" name="Google Shape;158;p33" descr="Icon of a piece of paper with a magnifying glass indicating a slide with a case study. "/>
          <p:cNvPicPr preferRelativeResize="0"/>
          <p:nvPr/>
        </p:nvPicPr>
        <p:blipFill rotWithShape="1">
          <a:blip r:embed="rId3">
            <a:alphaModFix/>
          </a:blip>
          <a:srcRect b="15668"/>
          <a:stretch/>
        </p:blipFill>
        <p:spPr>
          <a:xfrm>
            <a:off x="8284800" y="0"/>
            <a:ext cx="843675" cy="711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5446</Words>
  <Application>Microsoft Office PowerPoint</Application>
  <PresentationFormat>On-screen Show (16:9)</PresentationFormat>
  <Paragraphs>359</Paragraphs>
  <Slides>45</Slides>
  <Notes>45</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45</vt:i4>
      </vt:variant>
    </vt:vector>
  </HeadingPairs>
  <TitlesOfParts>
    <vt:vector size="50" baseType="lpstr">
      <vt:lpstr>Arial</vt:lpstr>
      <vt:lpstr>Roboto</vt:lpstr>
      <vt:lpstr>Times New Roman</vt:lpstr>
      <vt:lpstr>Simple Light</vt:lpstr>
      <vt:lpstr>Simple Light</vt:lpstr>
      <vt:lpstr>Instructor Guide</vt:lpstr>
      <vt:lpstr>Ethics in Data Visualization</vt:lpstr>
      <vt:lpstr>Intro Question</vt:lpstr>
      <vt:lpstr>Ideal Schedule</vt:lpstr>
      <vt:lpstr>Learning Objectives</vt:lpstr>
      <vt:lpstr>Defining ethics</vt:lpstr>
      <vt:lpstr>Data Is Not Neutral</vt:lpstr>
      <vt:lpstr>The process: Select topic, problem, or question</vt:lpstr>
      <vt:lpstr>Exclusion because of research scope</vt:lpstr>
      <vt:lpstr>The process: Acquire data</vt:lpstr>
      <vt:lpstr>Bias introduced by taking shortcuts</vt:lpstr>
      <vt:lpstr>The process: Clean data</vt:lpstr>
      <vt:lpstr>Complications related to data aggregation</vt:lpstr>
      <vt:lpstr>The process: Analyze data</vt:lpstr>
      <vt:lpstr>Bias introduced by assumptions</vt:lpstr>
      <vt:lpstr>Accounting for these decisions in our final visualization</vt:lpstr>
      <vt:lpstr>Ethical decisions when visualizing data</vt:lpstr>
      <vt:lpstr>Know Your Audience</vt:lpstr>
      <vt:lpstr>Large group visualization discussion</vt:lpstr>
      <vt:lpstr>The Fries that Bind Us and The Magic Bean Shop</vt:lpstr>
      <vt:lpstr>The Magic Bean Shop and the Fries That Bind Us</vt:lpstr>
      <vt:lpstr>Reflection (small group)</vt:lpstr>
      <vt:lpstr>Mapping Census (ACS) Data Activity</vt:lpstr>
      <vt:lpstr>Mapping Census Data Group Activity Instructions </vt:lpstr>
      <vt:lpstr>Mapping Census (ACS) Data: Poverty and Gender</vt:lpstr>
      <vt:lpstr>Mapping Census Data: A Critical Lens</vt:lpstr>
      <vt:lpstr>Challenging Assumptions</vt:lpstr>
      <vt:lpstr>Mapping ACS Data: Race and Gender and Poverty</vt:lpstr>
      <vt:lpstr>Redesigning Economist Charts  Group Activity</vt:lpstr>
      <vt:lpstr>Redesigning Economist Charts  Group Activity Instructions </vt:lpstr>
      <vt:lpstr>Redesigning Economist Charts  Group Activity Instructions (for instructor)</vt:lpstr>
      <vt:lpstr>What were the solutions from  The Economist? </vt:lpstr>
      <vt:lpstr>Left-click</vt:lpstr>
      <vt:lpstr>Fit as a butcher’s dog</vt:lpstr>
      <vt:lpstr>Bremorse</vt:lpstr>
      <vt:lpstr>Free markets and free workers</vt:lpstr>
      <vt:lpstr>Brazil’s golden oldie blowout</vt:lpstr>
      <vt:lpstr>Germany compared to Greece, Netherlands, and Spain in the article</vt:lpstr>
      <vt:lpstr>Other possible questions when critiquing a visualization:</vt:lpstr>
      <vt:lpstr>References</vt:lpstr>
      <vt:lpstr>Icons</vt:lpstr>
      <vt:lpstr>Questions?</vt:lpstr>
      <vt:lpstr>Summative Assessment Questions (proposed)</vt:lpstr>
      <vt:lpstr>For instructor reference: Additional examples</vt:lpstr>
      <vt:lpstr>Total confirmed COVID-19 cases, March 25,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Guide</dc:title>
  <dc:creator>Negeen Aghassibake</dc:creator>
  <cp:lastModifiedBy>Negeen Aghassibake</cp:lastModifiedBy>
  <cp:revision>1</cp:revision>
  <dcterms:modified xsi:type="dcterms:W3CDTF">2021-07-30T21:46:47Z</dcterms:modified>
</cp:coreProperties>
</file>