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818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1DnlqsxXH2TX/dZRXmymkzIPD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119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8102" y="0"/>
            <a:ext cx="2982119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odifiable_areal_unit_problem#/media/File:Maup_rate_numbers.png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VTF Symposia 2019 | rerecorded  in 2021 for youtube. -DC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c2f225904_0_9:notes"/>
          <p:cNvSpPr/>
          <p:nvPr>
            <p:ph idx="2" type="sldImg"/>
          </p:nvPr>
        </p:nvSpPr>
        <p:spPr>
          <a:xfrm>
            <a:off x="6540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ec2f225904_0_9:notes"/>
          <p:cNvSpPr txBox="1"/>
          <p:nvPr>
            <p:ph idx="1" type="body"/>
          </p:nvPr>
        </p:nvSpPr>
        <p:spPr>
          <a:xfrm>
            <a:off x="688182" y="4473892"/>
            <a:ext cx="55056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b="1" lang="en-US">
                <a:solidFill>
                  <a:srgbClr val="4586B7"/>
                </a:solidFill>
              </a:rPr>
            </a:br>
            <a:endParaRPr/>
          </a:p>
        </p:txBody>
      </p:sp>
      <p:sp>
        <p:nvSpPr>
          <p:cNvPr id="159" name="Google Shape;159;gec2f225904_0_9:notes"/>
          <p:cNvSpPr txBox="1"/>
          <p:nvPr>
            <p:ph idx="12" type="sldNum"/>
          </p:nvPr>
        </p:nvSpPr>
        <p:spPr>
          <a:xfrm>
            <a:off x="3898102" y="8829967"/>
            <a:ext cx="2982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c2f225904_0_18:notes"/>
          <p:cNvSpPr/>
          <p:nvPr>
            <p:ph idx="2" type="sldImg"/>
          </p:nvPr>
        </p:nvSpPr>
        <p:spPr>
          <a:xfrm>
            <a:off x="6540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c2f225904_0_18:notes"/>
          <p:cNvSpPr txBox="1"/>
          <p:nvPr>
            <p:ph idx="1" type="body"/>
          </p:nvPr>
        </p:nvSpPr>
        <p:spPr>
          <a:xfrm>
            <a:off x="688182" y="4473892"/>
            <a:ext cx="55056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b="1" lang="en-US">
                <a:solidFill>
                  <a:srgbClr val="4586B7"/>
                </a:solidFill>
              </a:rPr>
            </a:br>
            <a:endParaRPr/>
          </a:p>
        </p:txBody>
      </p:sp>
      <p:sp>
        <p:nvSpPr>
          <p:cNvPr id="167" name="Google Shape;167;gec2f225904_0_18:notes"/>
          <p:cNvSpPr txBox="1"/>
          <p:nvPr>
            <p:ph idx="12" type="sldNum"/>
          </p:nvPr>
        </p:nvSpPr>
        <p:spPr>
          <a:xfrm>
            <a:off x="3898102" y="8829967"/>
            <a:ext cx="2982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56f41c805_0_0:notes"/>
          <p:cNvSpPr/>
          <p:nvPr>
            <p:ph idx="2" type="sldImg"/>
          </p:nvPr>
        </p:nvSpPr>
        <p:spPr>
          <a:xfrm>
            <a:off x="6540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f56f41c805_0_0:notes"/>
          <p:cNvSpPr txBox="1"/>
          <p:nvPr>
            <p:ph idx="1" type="body"/>
          </p:nvPr>
        </p:nvSpPr>
        <p:spPr>
          <a:xfrm>
            <a:off x="688182" y="4473892"/>
            <a:ext cx="55056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f56f41c805_0_0:notes"/>
          <p:cNvSpPr txBox="1"/>
          <p:nvPr>
            <p:ph idx="12" type="sldNum"/>
          </p:nvPr>
        </p:nvSpPr>
        <p:spPr>
          <a:xfrm>
            <a:off x="3898102" y="8829967"/>
            <a:ext cx="2982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b="1" lang="en-US">
                <a:solidFill>
                  <a:srgbClr val="4586B7"/>
                </a:solidFill>
              </a:rPr>
            </a:br>
            <a:endParaRPr/>
          </a:p>
        </p:txBody>
      </p:sp>
      <p:sp>
        <p:nvSpPr>
          <p:cNvPr id="181" name="Google Shape;181;p10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rgbClr val="4586B7"/>
                </a:solidFill>
              </a:rPr>
              <a:t>Unpredictable variation in aggregated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4586B7"/>
                </a:solidFill>
              </a:rPr>
              <a:t>spatial data based (areal) geographic: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b="1" lang="en-US">
                <a:solidFill>
                  <a:srgbClr val="4586B7"/>
                </a:solidFill>
              </a:rPr>
            </a:br>
            <a:endParaRPr/>
          </a:p>
        </p:txBody>
      </p:sp>
      <p:sp>
        <p:nvSpPr>
          <p:cNvPr id="188" name="Google Shape;188;p11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a17465869_1_2:notes"/>
          <p:cNvSpPr txBox="1"/>
          <p:nvPr>
            <p:ph idx="1" type="body"/>
          </p:nvPr>
        </p:nvSpPr>
        <p:spPr>
          <a:xfrm>
            <a:off x="688182" y="4473892"/>
            <a:ext cx="55056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Maup rate numbers - Modifiable areal unit problem - Wikipedia</a:t>
            </a:r>
            <a:endParaRPr/>
          </a:p>
        </p:txBody>
      </p:sp>
      <p:sp>
        <p:nvSpPr>
          <p:cNvPr id="204" name="Google Shape;204;gea17465869_1_2:notes"/>
          <p:cNvSpPr/>
          <p:nvPr>
            <p:ph idx="2" type="sldImg"/>
          </p:nvPr>
        </p:nvSpPr>
        <p:spPr>
          <a:xfrm>
            <a:off x="6540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b="1" lang="en-US">
                <a:solidFill>
                  <a:srgbClr val="4586B7"/>
                </a:solidFill>
              </a:rPr>
            </a:br>
            <a:endParaRPr/>
          </a:p>
        </p:txBody>
      </p:sp>
      <p:sp>
        <p:nvSpPr>
          <p:cNvPr id="212" name="Google Shape;212;p15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4586B7"/>
                </a:solidFill>
              </a:rPr>
              <a:t>Replication &amp; Scrutiny</a:t>
            </a:r>
            <a:endParaRPr b="1">
              <a:solidFill>
                <a:srgbClr val="4586B7"/>
              </a:solidFill>
            </a:endParaRPr>
          </a:p>
        </p:txBody>
      </p:sp>
      <p:sp>
        <p:nvSpPr>
          <p:cNvPr id="221" name="Google Shape;221;p21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375bcd06_0_0:notes"/>
          <p:cNvSpPr/>
          <p:nvPr>
            <p:ph idx="2" type="sldImg"/>
          </p:nvPr>
        </p:nvSpPr>
        <p:spPr>
          <a:xfrm>
            <a:off x="6540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ea375bcd06_0_0:notes"/>
          <p:cNvSpPr txBox="1"/>
          <p:nvPr>
            <p:ph idx="1" type="body"/>
          </p:nvPr>
        </p:nvSpPr>
        <p:spPr>
          <a:xfrm>
            <a:off x="688182" y="4473892"/>
            <a:ext cx="55056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ea375bcd06_0_0:notes"/>
          <p:cNvSpPr txBox="1"/>
          <p:nvPr>
            <p:ph idx="12" type="sldNum"/>
          </p:nvPr>
        </p:nvSpPr>
        <p:spPr>
          <a:xfrm>
            <a:off x="3898102" y="8829967"/>
            <a:ext cx="2982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Kirwan Institute used 22 indicators of opportunity, 3 different opportunity areas: economic, education, and housing opportunity.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b="1" lang="en-US">
                <a:solidFill>
                  <a:srgbClr val="4586B7"/>
                </a:solidFill>
              </a:rPr>
            </a:b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b="1" lang="en-US">
                <a:solidFill>
                  <a:srgbClr val="4586B7"/>
                </a:solidFill>
              </a:rPr>
            </a:br>
            <a:endParaRPr/>
          </a:p>
        </p:txBody>
      </p:sp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b="1" lang="en-US">
                <a:solidFill>
                  <a:srgbClr val="4586B7"/>
                </a:solidFill>
              </a:rPr>
            </a:br>
            <a:endParaRPr/>
          </a:p>
        </p:txBody>
      </p:sp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b="1" lang="en-US">
                <a:solidFill>
                  <a:srgbClr val="4586B7"/>
                </a:solidFill>
              </a:rPr>
            </a:br>
            <a:endParaRPr/>
          </a:p>
        </p:txBody>
      </p:sp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b="1" lang="en-US">
                <a:solidFill>
                  <a:srgbClr val="4586B7"/>
                </a:solidFill>
              </a:rPr>
            </a:br>
            <a:endParaRPr/>
          </a:p>
        </p:txBody>
      </p:sp>
      <p:sp>
        <p:nvSpPr>
          <p:cNvPr id="137" name="Google Shape;137;p7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b="1" lang="en-US">
                <a:solidFill>
                  <a:srgbClr val="4586B7"/>
                </a:solidFill>
              </a:rPr>
            </a:br>
            <a:endParaRPr/>
          </a:p>
        </p:txBody>
      </p:sp>
      <p:sp>
        <p:nvSpPr>
          <p:cNvPr id="144" name="Google Shape;144;p9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b="1" lang="en-US">
                <a:solidFill>
                  <a:srgbClr val="4586B7"/>
                </a:solidFill>
              </a:rPr>
            </a:br>
            <a:endParaRPr/>
          </a:p>
        </p:txBody>
      </p:sp>
      <p:sp>
        <p:nvSpPr>
          <p:cNvPr id="151" name="Google Shape;151;p8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uio.no/studier/emner/sv/iss/SGO9010/openshaw1983.pdf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kirwaninstitute.osu.edu/reports/2010/04_2010_KingCountyWAOpportunityMapping.pdf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kirwaninstitute.osu.edu/reports/2010/04_2010_KingCountyWAOpportunityMapping.pdf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kirwaninstitute.osu.edu/reports/2010/04_2010_KingCountyWAOpportunityMapping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27100" y="2179825"/>
            <a:ext cx="10537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86B7"/>
              </a:buClr>
              <a:buSzPts val="6000"/>
              <a:buFont typeface="Calibri"/>
              <a:buNone/>
            </a:pPr>
            <a:r>
              <a:rPr b="1" lang="en-US"/>
              <a:t>Interpolation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86B7"/>
              </a:buClr>
              <a:buSzPts val="6000"/>
              <a:buFont typeface="Calibri"/>
              <a:buNone/>
            </a:pPr>
            <a:r>
              <a:t/>
            </a:r>
            <a:endParaRPr b="1">
              <a:solidFill>
                <a:srgbClr val="458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c2f225904_0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86B7"/>
              </a:buClr>
              <a:buSzPts val="2200"/>
              <a:buFont typeface="Calibri"/>
              <a:buNone/>
            </a:pPr>
            <a:br>
              <a:rPr b="1" lang="en-US" sz="2200">
                <a:solidFill>
                  <a:srgbClr val="4586B7"/>
                </a:solidFill>
              </a:rPr>
            </a:br>
            <a:endParaRPr sz="2200"/>
          </a:p>
        </p:txBody>
      </p:sp>
      <p:sp>
        <p:nvSpPr>
          <p:cNvPr id="162" name="Google Shape;162;gec2f225904_0_9"/>
          <p:cNvSpPr/>
          <p:nvPr/>
        </p:nvSpPr>
        <p:spPr>
          <a:xfrm>
            <a:off x="4083851" y="501725"/>
            <a:ext cx="57210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points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consider quality of attribute.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ec2f225904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8575" y="3013775"/>
            <a:ext cx="8371348" cy="232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c2f225904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86B7"/>
              </a:buClr>
              <a:buSzPts val="2200"/>
              <a:buFont typeface="Calibri"/>
              <a:buNone/>
            </a:pPr>
            <a:br>
              <a:rPr b="1" lang="en-US" sz="2200">
                <a:solidFill>
                  <a:srgbClr val="4586B7"/>
                </a:solidFill>
              </a:rPr>
            </a:br>
            <a:endParaRPr sz="2200"/>
          </a:p>
        </p:txBody>
      </p:sp>
      <p:pic>
        <p:nvPicPr>
          <p:cNvPr id="170" name="Google Shape;170;gec2f225904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5325" y="1742800"/>
            <a:ext cx="9161349" cy="526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56f41c805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9600"/>
              <a:t>90% of residents within 5 minute walk of ….[x]</a:t>
            </a:r>
            <a:endParaRPr sz="9600"/>
          </a:p>
        </p:txBody>
      </p:sp>
      <p:sp>
        <p:nvSpPr>
          <p:cNvPr id="177" name="Google Shape;177;gf56f41c805_0_0"/>
          <p:cNvSpPr txBox="1"/>
          <p:nvPr/>
        </p:nvSpPr>
        <p:spPr>
          <a:xfrm>
            <a:off x="2681800" y="880275"/>
            <a:ext cx="979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Be Critical…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86B7"/>
              </a:buClr>
              <a:buSzPts val="2200"/>
              <a:buFont typeface="Calibri"/>
              <a:buNone/>
            </a:pPr>
            <a:br>
              <a:rPr b="1" lang="en-US" sz="2200">
                <a:solidFill>
                  <a:srgbClr val="4586B7"/>
                </a:solidFill>
              </a:rPr>
            </a:br>
            <a:endParaRPr sz="2200"/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7111" y="1534870"/>
            <a:ext cx="4123809" cy="395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86B7"/>
              </a:buClr>
              <a:buSzPts val="2200"/>
              <a:buFont typeface="Calibri"/>
              <a:buNone/>
            </a:pPr>
            <a:br>
              <a:rPr b="1" lang="en-US" sz="2200">
                <a:solidFill>
                  <a:srgbClr val="4586B7"/>
                </a:solidFill>
              </a:rPr>
            </a:br>
            <a:endParaRPr sz="2200"/>
          </a:p>
        </p:txBody>
      </p:sp>
      <p:sp>
        <p:nvSpPr>
          <p:cNvPr id="191" name="Google Shape;191;p11"/>
          <p:cNvSpPr/>
          <p:nvPr/>
        </p:nvSpPr>
        <p:spPr>
          <a:xfrm>
            <a:off x="100649" y="1197525"/>
            <a:ext cx="51240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Modifiable Areal </a:t>
            </a:r>
            <a:endParaRPr b="1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Problem (MAUP)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Zone, and/or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386859" y="6038781"/>
            <a:ext cx="114300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Openshaw, S. (1984) The modifiable areal unit problem.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Concepts and Techniques in Modern Geography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38 Geo Books, Norwich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https://www.uio.no/studier/emner/sv/iss/SGO9010/openshaw1983.pdf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162" y="153586"/>
            <a:ext cx="4238095" cy="578095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1"/>
          <p:cNvSpPr/>
          <p:nvPr/>
        </p:nvSpPr>
        <p:spPr>
          <a:xfrm>
            <a:off x="5466946" y="2059268"/>
            <a:ext cx="129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586B7"/>
                </a:solidFill>
                <a:latin typeface="Calibri"/>
                <a:ea typeface="Calibri"/>
                <a:cs typeface="Calibri"/>
                <a:sym typeface="Calibri"/>
              </a:rPr>
              <a:t>8 zones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5491562" y="3595269"/>
            <a:ext cx="129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zones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6953773" y="326116"/>
            <a:ext cx="691800" cy="5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6918605" y="3547559"/>
            <a:ext cx="691800" cy="5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6952350" y="5131270"/>
            <a:ext cx="691800" cy="5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5466946" y="5131270"/>
            <a:ext cx="129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zones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5491562" y="309367"/>
            <a:ext cx="147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16 zones</a:t>
            </a:r>
            <a:endParaRPr b="0" i="0" sz="2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6918605" y="2059268"/>
            <a:ext cx="691800" cy="5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a17465869_1_2"/>
          <p:cNvSpPr/>
          <p:nvPr/>
        </p:nvSpPr>
        <p:spPr>
          <a:xfrm>
            <a:off x="455676" y="2496302"/>
            <a:ext cx="2532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ea17465869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5576" y="626275"/>
            <a:ext cx="6033538" cy="575363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ea17465869_1_2"/>
          <p:cNvSpPr txBox="1"/>
          <p:nvPr/>
        </p:nvSpPr>
        <p:spPr>
          <a:xfrm>
            <a:off x="455675" y="6489500"/>
            <a:ext cx="97935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chemeClr val="dk1"/>
                </a:solidFill>
              </a:rPr>
              <a:t>https://en.wikipedia.org/wiki/Modifiable_areal_unit_problem#/media/File:Maup_rate_numbers.png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86B7"/>
              </a:buClr>
              <a:buSzPts val="2200"/>
              <a:buFont typeface="Calibri"/>
              <a:buNone/>
            </a:pPr>
            <a:br>
              <a:rPr b="1" lang="en-US" sz="2200">
                <a:solidFill>
                  <a:srgbClr val="4586B7"/>
                </a:solidFill>
              </a:rPr>
            </a:br>
            <a:endParaRPr sz="2200"/>
          </a:p>
        </p:txBody>
      </p:sp>
      <p:sp>
        <p:nvSpPr>
          <p:cNvPr id="215" name="Google Shape;215;p15"/>
          <p:cNvSpPr/>
          <p:nvPr/>
        </p:nvSpPr>
        <p:spPr>
          <a:xfrm>
            <a:off x="234569" y="2979744"/>
            <a:ext cx="434144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MAUP (scale example)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Vancouver, Canada area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Both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Vandix and (b) SEFI index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different scales.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0857" y="0"/>
            <a:ext cx="6108650" cy="6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5"/>
          <p:cNvSpPr/>
          <p:nvPr/>
        </p:nvSpPr>
        <p:spPr>
          <a:xfrm>
            <a:off x="234569" y="6126068"/>
            <a:ext cx="112995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Schuurman, N. (2007) Deprivation Indices, Population Health and Geography: And evaluation of spatial effectiveness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indices at Multiple zones and scales.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 of Urban Health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84 (4):591-603. doi:10.1007/s11524-007-9193-3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86B7"/>
              </a:buClr>
              <a:buSzPts val="2200"/>
              <a:buFont typeface="Calibri"/>
              <a:buNone/>
            </a:pPr>
            <a:br>
              <a:rPr b="1" lang="en-US" sz="2200">
                <a:solidFill>
                  <a:srgbClr val="4586B7"/>
                </a:solidFill>
              </a:rPr>
            </a:br>
            <a:endParaRPr sz="2200"/>
          </a:p>
        </p:txBody>
      </p:sp>
      <p:sp>
        <p:nvSpPr>
          <p:cNvPr id="224" name="Google Shape;224;p21"/>
          <p:cNvSpPr/>
          <p:nvPr/>
        </p:nvSpPr>
        <p:spPr>
          <a:xfrm>
            <a:off x="446480" y="2010247"/>
            <a:ext cx="8138703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Non-technical summary of derived insights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Lineage of data 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Replication (your raw data, etc)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555995" y="1223163"/>
            <a:ext cx="56584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 b="1" i="0" sz="3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375bcd06_0_0"/>
          <p:cNvSpPr txBox="1"/>
          <p:nvPr>
            <p:ph type="ctrTitle"/>
          </p:nvPr>
        </p:nvSpPr>
        <p:spPr>
          <a:xfrm>
            <a:off x="1524000" y="11089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/>
              <a:t>What is it?</a:t>
            </a:r>
            <a:endParaRPr/>
          </a:p>
        </p:txBody>
      </p:sp>
      <p:sp>
        <p:nvSpPr>
          <p:cNvPr id="96" name="Google Shape;96;gea375bcd06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taking data only available at a specific geographic scale and estimating its value at a desired geographic scale.</a:t>
            </a:r>
            <a:endParaRPr sz="3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86B7"/>
              </a:buClr>
              <a:buSzPts val="2200"/>
              <a:buFont typeface="Calibri"/>
              <a:buNone/>
            </a:pPr>
            <a:br>
              <a:rPr b="1" lang="en-US" sz="2200">
                <a:solidFill>
                  <a:srgbClr val="4586B7"/>
                </a:solidFill>
              </a:rPr>
            </a:br>
            <a:endParaRPr sz="2200"/>
          </a:p>
        </p:txBody>
      </p:sp>
      <p:sp>
        <p:nvSpPr>
          <p:cNvPr id="103" name="Google Shape;103;p3"/>
          <p:cNvSpPr/>
          <p:nvPr/>
        </p:nvSpPr>
        <p:spPr>
          <a:xfrm>
            <a:off x="738553" y="168383"/>
            <a:ext cx="815926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Composite index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score derived from multiple inputs.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234569" y="6189004"/>
            <a:ext cx="11709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http://www.kirwaninstitute.osu.edu/reports/2010/04_2010_KingCountyWAOpportunityMapping.pdf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551" y="1553374"/>
            <a:ext cx="9030788" cy="4397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86B7"/>
              </a:buClr>
              <a:buSzPts val="2200"/>
              <a:buFont typeface="Calibri"/>
              <a:buNone/>
            </a:pPr>
            <a:br>
              <a:rPr b="1" lang="en-US" sz="2200">
                <a:solidFill>
                  <a:srgbClr val="4586B7"/>
                </a:solidFill>
              </a:rPr>
            </a:br>
            <a:endParaRPr sz="2200"/>
          </a:p>
        </p:txBody>
      </p:sp>
      <p:sp>
        <p:nvSpPr>
          <p:cNvPr id="112" name="Google Shape;112;p4"/>
          <p:cNvSpPr/>
          <p:nvPr/>
        </p:nvSpPr>
        <p:spPr>
          <a:xfrm>
            <a:off x="738553" y="168383"/>
            <a:ext cx="815926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available at census tract level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234569" y="6189004"/>
            <a:ext cx="11709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http://www.kirwaninstitute.osu.edu/reports/2010/04_2010_KingCountyWAOpportunityMapping.pdf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553" y="1553377"/>
            <a:ext cx="9030784" cy="4397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553" y="1553376"/>
            <a:ext cx="9030786" cy="439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86B7"/>
              </a:buClr>
              <a:buSzPts val="2200"/>
              <a:buFont typeface="Calibri"/>
              <a:buNone/>
            </a:pPr>
            <a:br>
              <a:rPr b="1" lang="en-US" sz="2200">
                <a:solidFill>
                  <a:srgbClr val="4586B7"/>
                </a:solidFill>
              </a:rPr>
            </a:br>
            <a:endParaRPr sz="2200"/>
          </a:p>
        </p:txBody>
      </p:sp>
      <p:sp>
        <p:nvSpPr>
          <p:cNvPr id="122" name="Google Shape;122;p5"/>
          <p:cNvSpPr/>
          <p:nvPr/>
        </p:nvSpPr>
        <p:spPr>
          <a:xfrm>
            <a:off x="738553" y="168383"/>
            <a:ext cx="815926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at other geographic levels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district, police precinct, spatial point proximity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234569" y="6189004"/>
            <a:ext cx="11709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http://www.kirwaninstitute.osu.edu/reports/2010/04_2010_KingCountyWAOpportunityMapping.pdf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553" y="1553377"/>
            <a:ext cx="9030784" cy="439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86B7"/>
              </a:buClr>
              <a:buSzPts val="2200"/>
              <a:buFont typeface="Calibri"/>
              <a:buNone/>
            </a:pPr>
            <a:br>
              <a:rPr b="1" lang="en-US" sz="2200">
                <a:solidFill>
                  <a:srgbClr val="4586B7"/>
                </a:solidFill>
              </a:rPr>
            </a:br>
            <a:endParaRPr sz="2200"/>
          </a:p>
        </p:txBody>
      </p:sp>
      <p:sp>
        <p:nvSpPr>
          <p:cNvPr id="131" name="Google Shape;131;p6"/>
          <p:cNvSpPr/>
          <p:nvPr/>
        </p:nvSpPr>
        <p:spPr>
          <a:xfrm>
            <a:off x="234569" y="2979744"/>
            <a:ext cx="530683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Interpolation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 to handle data only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at overlapping geography.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7111" y="1882388"/>
            <a:ext cx="4104762" cy="23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/>
          <p:nvPr/>
        </p:nvSpPr>
        <p:spPr>
          <a:xfrm>
            <a:off x="7114335" y="4246584"/>
            <a:ext cx="34903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and B are geographic areas.)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/>
          <p:nvPr/>
        </p:nvSpPr>
        <p:spPr>
          <a:xfrm>
            <a:off x="234569" y="2979744"/>
            <a:ext cx="586192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Interpolation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data reported in C, but not A|B.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Percent of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area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found in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Percent of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area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found in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8732" y="1516266"/>
            <a:ext cx="4123809" cy="395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/>
          <p:nvPr/>
        </p:nvSpPr>
        <p:spPr>
          <a:xfrm>
            <a:off x="234569" y="1855794"/>
            <a:ext cx="6823984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Interpolation &amp; resource allocation :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500 students, perhaps: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~350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in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~60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in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~90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to other geographies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…divide resources accordingly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458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7111" y="1523148"/>
            <a:ext cx="4123809" cy="395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86B7"/>
              </a:buClr>
              <a:buSzPts val="2200"/>
              <a:buFont typeface="Calibri"/>
              <a:buNone/>
            </a:pPr>
            <a:br>
              <a:rPr b="1" lang="en-US" sz="2200">
                <a:solidFill>
                  <a:srgbClr val="4586B7"/>
                </a:solidFill>
              </a:rPr>
            </a:br>
            <a:endParaRPr sz="2200"/>
          </a:p>
        </p:txBody>
      </p:sp>
      <p:sp>
        <p:nvSpPr>
          <p:cNvPr id="154" name="Google Shape;154;p8"/>
          <p:cNvSpPr/>
          <p:nvPr/>
        </p:nvSpPr>
        <p:spPr>
          <a:xfrm>
            <a:off x="234569" y="2979744"/>
            <a:ext cx="459632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Interpolation (point data)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from polygon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centroid to point or centroid.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7779" y="705802"/>
            <a:ext cx="4104762" cy="3523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2019-05-02T22:00:30Z</dcterms:created>
  <dc:creator>David Christensen</dc:creator>
</cp:coreProperties>
</file>