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927101-32E1-4639-99F1-967E550ED130}">
  <a:tblStyle styleId="{4F927101-32E1-4639-99F1-967E550ED1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izingthefuture.github.io/symposium/code-of-conduc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77cf9d5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77cf9d5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6961b1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6961b1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6961b10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b6961b10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6961b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6961b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6961b10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6961b10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If you haven’t yet, please review our </a:t>
            </a:r>
            <a:r>
              <a:rPr lang="en" u="sng">
                <a:solidFill>
                  <a:srgbClr val="0563C1"/>
                </a:solidFill>
                <a:latin typeface="Calibri"/>
                <a:ea typeface="Calibri"/>
                <a:cs typeface="Calibri"/>
                <a:sym typeface="Calibri"/>
                <a:hlinkClick r:id="rId2">
                  <a:extLst>
                    <a:ext uri="{A12FA001-AC4F-418D-AE19-62706E023703}">
                      <ahyp:hlinkClr val="tx"/>
                    </a:ext>
                  </a:extLst>
                </a:hlinkClick>
              </a:rPr>
              <a:t>Code of Conduct</a:t>
            </a:r>
            <a:r>
              <a:rPr lang="en">
                <a:solidFill>
                  <a:schemeClr val="dk1"/>
                </a:solidFill>
                <a:latin typeface="Calibri"/>
                <a:ea typeface="Calibri"/>
                <a:cs typeface="Calibri"/>
                <a:sym typeface="Calibri"/>
              </a:rPr>
              <a:t> at this time. This is a symposium on taking a critical approach to data and visualization work and instruction, and the activities may bring up some difficult topics. We expect you will all join us in creating an experience that is collaborative, supportive, free from all forms of harassment, and inclusive of all people.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2c1b6c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2c1b6c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vizandtell.slack.com/join/shared_invite/zt-letq8v1e-tiEJ_jUyCFJLGiZBGrjziA" TargetMode="External"/><Relationship Id="rId5" Type="http://schemas.openxmlformats.org/officeDocument/2006/relationships/hyperlink" Target="https://visualizingthefuture.github.io/symposi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imls.gov/" TargetMode="External"/><Relationship Id="rId5"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visualizingthefuture.github.io/symposium/keyno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isualizingthefuture.github.io/symposium/speak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isualizingthefuture.github.io/symposiu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visualizingthefuture@umich.edu" TargetMode="External"/><Relationship Id="rId4" Type="http://schemas.openxmlformats.org/officeDocument/2006/relationships/hyperlink" Target="https://forms.gle/RE5gsSJVFtFqJUz38" TargetMode="External"/><Relationship Id="rId5" Type="http://schemas.openxmlformats.org/officeDocument/2006/relationships/hyperlink" Target="https://visualizingthefuture.github.io/symposium/code-of-condu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witter.com/tuckeve/status/11415014226111283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6412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5000"/>
              <a:t>Visualizing the Future</a:t>
            </a:r>
            <a:endParaRPr sz="5000"/>
          </a:p>
          <a:p>
            <a:pPr indent="0" lvl="0" marL="0" rtl="0" algn="l">
              <a:lnSpc>
                <a:spcPct val="115000"/>
              </a:lnSpc>
              <a:spcBef>
                <a:spcPts val="0"/>
              </a:spcBef>
              <a:spcAft>
                <a:spcPts val="0"/>
              </a:spcAft>
              <a:buNone/>
            </a:pPr>
            <a:r>
              <a:rPr lang="en" sz="3800"/>
              <a:t>Public Symposium</a:t>
            </a:r>
            <a:endParaRPr sz="3800"/>
          </a:p>
          <a:p>
            <a:pPr indent="0" lvl="0" marL="0" rtl="0" algn="l">
              <a:lnSpc>
                <a:spcPct val="115000"/>
              </a:lnSpc>
              <a:spcBef>
                <a:spcPts val="0"/>
              </a:spcBef>
              <a:spcAft>
                <a:spcPts val="0"/>
              </a:spcAft>
              <a:buNone/>
            </a:pPr>
            <a:r>
              <a:rPr lang="en" sz="3800"/>
              <a:t>November 3-5, 2021</a:t>
            </a:r>
            <a:endParaRPr sz="3800"/>
          </a:p>
        </p:txBody>
      </p:sp>
      <p:sp>
        <p:nvSpPr>
          <p:cNvPr id="55" name="Google Shape;55;p13"/>
          <p:cNvSpPr txBox="1"/>
          <p:nvPr>
            <p:ph idx="1" type="subTitle"/>
          </p:nvPr>
        </p:nvSpPr>
        <p:spPr>
          <a:xfrm>
            <a:off x="311700" y="2692200"/>
            <a:ext cx="8520600" cy="14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Justin Joque</a:t>
            </a:r>
            <a:endParaRPr sz="2600"/>
          </a:p>
          <a:p>
            <a:pPr indent="0" lvl="0" marL="0" rtl="0" algn="l">
              <a:spcBef>
                <a:spcPts val="0"/>
              </a:spcBef>
              <a:spcAft>
                <a:spcPts val="0"/>
              </a:spcAft>
              <a:buNone/>
            </a:pPr>
            <a:r>
              <a:rPr lang="en" sz="2600"/>
              <a:t>Andy Rutkowski</a:t>
            </a:r>
            <a:endParaRPr sz="2600"/>
          </a:p>
          <a:p>
            <a:pPr indent="0" lvl="0" marL="0" rtl="0" algn="l">
              <a:spcBef>
                <a:spcPts val="0"/>
              </a:spcBef>
              <a:spcAft>
                <a:spcPts val="0"/>
              </a:spcAft>
              <a:buNone/>
            </a:pPr>
            <a:r>
              <a:rPr lang="en" sz="2600"/>
              <a:t>Angela Zoss</a:t>
            </a:r>
            <a:endParaRPr sz="2600"/>
          </a:p>
        </p:txBody>
      </p:sp>
      <p:pic>
        <p:nvPicPr>
          <p:cNvPr id="56" name="Google Shape;56;p13"/>
          <p:cNvPicPr preferRelativeResize="0"/>
          <p:nvPr/>
        </p:nvPicPr>
        <p:blipFill>
          <a:blip r:embed="rId3">
            <a:alphaModFix/>
          </a:blip>
          <a:stretch>
            <a:fillRect/>
          </a:stretch>
        </p:blipFill>
        <p:spPr>
          <a:xfrm>
            <a:off x="6020024" y="1494075"/>
            <a:ext cx="2472252" cy="2235500"/>
          </a:xfrm>
          <a:prstGeom prst="rect">
            <a:avLst/>
          </a:prstGeom>
          <a:noFill/>
          <a:ln>
            <a:noFill/>
          </a:ln>
        </p:spPr>
      </p:pic>
      <p:sp>
        <p:nvSpPr>
          <p:cNvPr id="57" name="Google Shape;57;p13"/>
          <p:cNvSpPr txBox="1"/>
          <p:nvPr/>
        </p:nvSpPr>
        <p:spPr>
          <a:xfrm>
            <a:off x="231175" y="4517425"/>
            <a:ext cx="30000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Join us on Slack</a:t>
            </a:r>
            <a:r>
              <a:rPr lang="en"/>
              <a:t> </a:t>
            </a:r>
            <a:endParaRPr/>
          </a:p>
        </p:txBody>
      </p:sp>
      <p:sp>
        <p:nvSpPr>
          <p:cNvPr id="58" name="Google Shape;58;p13"/>
          <p:cNvSpPr txBox="1"/>
          <p:nvPr/>
        </p:nvSpPr>
        <p:spPr>
          <a:xfrm>
            <a:off x="1788300" y="4517425"/>
            <a:ext cx="55674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5"/>
              </a:rPr>
              <a:t>https://visualizingthefuture.github.io/symposium/</a:t>
            </a:r>
            <a:r>
              <a:rPr lang="en"/>
              <a:t> </a:t>
            </a:r>
            <a:endParaRPr/>
          </a:p>
        </p:txBody>
      </p:sp>
      <p:sp>
        <p:nvSpPr>
          <p:cNvPr id="59" name="Google Shape;59;p13"/>
          <p:cNvSpPr txBox="1"/>
          <p:nvPr/>
        </p:nvSpPr>
        <p:spPr>
          <a:xfrm>
            <a:off x="6819475" y="4517425"/>
            <a:ext cx="1897500" cy="38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#visualizingthefuture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of the grant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Visualizing the Future is a project to develop a literacy-based instructional and research agenda for library and information professionals with the aim to create a community of praxis focused on data visualization.</a:t>
            </a:r>
            <a:endParaRPr sz="2100"/>
          </a:p>
        </p:txBody>
      </p:sp>
      <p:sp>
        <p:nvSpPr>
          <p:cNvPr id="66" name="Google Shape;66;p14"/>
          <p:cNvSpPr/>
          <p:nvPr/>
        </p:nvSpPr>
        <p:spPr>
          <a:xfrm>
            <a:off x="0" y="4351734"/>
            <a:ext cx="9144000" cy="791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7" name="Google Shape;67;p14"/>
          <p:cNvPicPr preferRelativeResize="0"/>
          <p:nvPr/>
        </p:nvPicPr>
        <p:blipFill rotWithShape="1">
          <a:blip r:embed="rId3">
            <a:alphaModFix/>
          </a:blip>
          <a:srcRect b="0" l="0" r="0" t="0"/>
          <a:stretch/>
        </p:blipFill>
        <p:spPr>
          <a:xfrm>
            <a:off x="137160" y="4457700"/>
            <a:ext cx="615900" cy="555600"/>
          </a:xfrm>
          <a:prstGeom prst="rect">
            <a:avLst/>
          </a:prstGeom>
          <a:noFill/>
          <a:ln cap="flat" cmpd="sng" w="9525">
            <a:solidFill>
              <a:srgbClr val="EEEEEE"/>
            </a:solidFill>
            <a:prstDash val="solid"/>
            <a:round/>
            <a:headEnd len="sm" w="sm" type="none"/>
            <a:tailEnd len="sm" w="sm" type="none"/>
          </a:ln>
        </p:spPr>
      </p:pic>
      <p:sp>
        <p:nvSpPr>
          <p:cNvPr id="68" name="Google Shape;68;p14"/>
          <p:cNvSpPr txBox="1"/>
          <p:nvPr/>
        </p:nvSpPr>
        <p:spPr>
          <a:xfrm>
            <a:off x="788669" y="4457701"/>
            <a:ext cx="3771900" cy="3429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1600"/>
              </a:spcAft>
              <a:buNone/>
            </a:pPr>
            <a:r>
              <a:rPr b="1" lang="en" sz="2100">
                <a:solidFill>
                  <a:srgbClr val="595959"/>
                </a:solidFill>
                <a:latin typeface="Calibri"/>
                <a:ea typeface="Calibri"/>
                <a:cs typeface="Calibri"/>
                <a:sym typeface="Calibri"/>
              </a:rPr>
              <a:t>Visualizing the Future Symposia</a:t>
            </a:r>
            <a:endParaRPr b="1" sz="2100">
              <a:solidFill>
                <a:srgbClr val="595959"/>
              </a:solidFill>
              <a:latin typeface="Calibri"/>
              <a:ea typeface="Calibri"/>
              <a:cs typeface="Calibri"/>
              <a:sym typeface="Calibri"/>
            </a:endParaRPr>
          </a:p>
        </p:txBody>
      </p:sp>
      <p:sp>
        <p:nvSpPr>
          <p:cNvPr id="69" name="Google Shape;69;p14"/>
          <p:cNvSpPr txBox="1"/>
          <p:nvPr>
            <p:ph idx="4294967295" type="body"/>
          </p:nvPr>
        </p:nvSpPr>
        <p:spPr>
          <a:xfrm>
            <a:off x="788669" y="4800601"/>
            <a:ext cx="3771900" cy="212700"/>
          </a:xfrm>
          <a:prstGeom prst="rect">
            <a:avLst/>
          </a:prstGeom>
          <a:noFill/>
          <a:ln>
            <a:noFill/>
          </a:ln>
        </p:spPr>
        <p:txBody>
          <a:bodyPr anchorCtr="0" anchor="t" bIns="45150" lIns="90325" spcFirstLastPara="1" rIns="90325" wrap="square" tIns="45150">
            <a:noAutofit/>
          </a:bodyPr>
          <a:lstStyle/>
          <a:p>
            <a:pPr indent="0" lvl="0" marL="0" rtl="0" algn="l">
              <a:lnSpc>
                <a:spcPct val="100000"/>
              </a:lnSpc>
              <a:spcBef>
                <a:spcPts val="0"/>
              </a:spcBef>
              <a:spcAft>
                <a:spcPts val="1200"/>
              </a:spcAft>
              <a:buClr>
                <a:schemeClr val="dk1"/>
              </a:buClr>
              <a:buSzPts val="1100"/>
              <a:buNone/>
            </a:pPr>
            <a:r>
              <a:rPr lang="en" sz="900"/>
              <a:t>An IMLS funded National Forum on Data Visualization in Libraries</a:t>
            </a:r>
            <a:endParaRPr sz="900"/>
          </a:p>
        </p:txBody>
      </p:sp>
      <p:sp>
        <p:nvSpPr>
          <p:cNvPr id="70" name="Google Shape;70;p14"/>
          <p:cNvSpPr txBox="1"/>
          <p:nvPr>
            <p:ph idx="4294967295" type="body"/>
          </p:nvPr>
        </p:nvSpPr>
        <p:spPr>
          <a:xfrm>
            <a:off x="4574285" y="4457701"/>
            <a:ext cx="2599200" cy="680700"/>
          </a:xfrm>
          <a:prstGeom prst="rect">
            <a:avLst/>
          </a:prstGeom>
          <a:noFill/>
          <a:ln>
            <a:noFill/>
          </a:ln>
        </p:spPr>
        <p:txBody>
          <a:bodyPr anchorCtr="0" anchor="t" bIns="45150" lIns="90325" spcFirstLastPara="1" rIns="90325" wrap="square" tIns="45150">
            <a:noAutofit/>
          </a:bodyPr>
          <a:lstStyle/>
          <a:p>
            <a:pPr indent="0" lvl="0" marL="0" rtl="0" algn="r">
              <a:lnSpc>
                <a:spcPct val="100000"/>
              </a:lnSpc>
              <a:spcBef>
                <a:spcPts val="0"/>
              </a:spcBef>
              <a:spcAft>
                <a:spcPts val="1200"/>
              </a:spcAft>
              <a:buClr>
                <a:schemeClr val="dk1"/>
              </a:buClr>
              <a:buSzPts val="1100"/>
              <a:buNone/>
            </a:pPr>
            <a:r>
              <a:rPr i="1" lang="en" sz="1000"/>
              <a:t>This project was made possible in part by </a:t>
            </a:r>
            <a:br>
              <a:rPr i="1" lang="en" sz="1000"/>
            </a:br>
            <a:r>
              <a:rPr i="1" lang="en" sz="1000"/>
              <a:t>the </a:t>
            </a:r>
            <a:r>
              <a:rPr i="1" lang="en" sz="1000" u="sng">
                <a:solidFill>
                  <a:schemeClr val="hlink"/>
                </a:solidFill>
                <a:hlinkClick r:id="rId4"/>
              </a:rPr>
              <a:t>Institute of Museum and Library Services</a:t>
            </a:r>
            <a:r>
              <a:rPr i="1" lang="en" sz="1000"/>
              <a:t>, RE-73-18-0059-18.</a:t>
            </a:r>
            <a:endParaRPr i="1" sz="1000"/>
          </a:p>
        </p:txBody>
      </p:sp>
      <p:pic>
        <p:nvPicPr>
          <p:cNvPr id="71" name="Google Shape;71;p14"/>
          <p:cNvPicPr preferRelativeResize="0"/>
          <p:nvPr/>
        </p:nvPicPr>
        <p:blipFill rotWithShape="1">
          <a:blip r:embed="rId5">
            <a:alphaModFix/>
          </a:blip>
          <a:srcRect b="139" l="0" r="0" t="149"/>
          <a:stretch/>
        </p:blipFill>
        <p:spPr>
          <a:xfrm>
            <a:off x="7248906" y="4353306"/>
            <a:ext cx="1755600" cy="788700"/>
          </a:xfrm>
          <a:prstGeom prst="rect">
            <a:avLst/>
          </a:prstGeom>
          <a:noFill/>
          <a:ln cap="flat" cmpd="sng" w="9525">
            <a:solidFill>
              <a:srgbClr val="EEEEEE"/>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Symposium schedule for Wednesday</a:t>
            </a:r>
            <a:endParaRPr/>
          </a:p>
        </p:txBody>
      </p:sp>
      <p:graphicFrame>
        <p:nvGraphicFramePr>
          <p:cNvPr id="77" name="Google Shape;77;p15"/>
          <p:cNvGraphicFramePr/>
          <p:nvPr/>
        </p:nvGraphicFramePr>
        <p:xfrm>
          <a:off x="174925" y="1170550"/>
          <a:ext cx="3000000" cy="3000000"/>
        </p:xfrm>
        <a:graphic>
          <a:graphicData uri="http://schemas.openxmlformats.org/drawingml/2006/table">
            <a:tbl>
              <a:tblPr>
                <a:solidFill>
                  <a:srgbClr val="FFFFFF"/>
                </a:solidFill>
                <a:tableStyleId>{4F927101-32E1-4639-99F1-967E550ED130}</a:tableStyleId>
              </a:tblPr>
              <a:tblGrid>
                <a:gridCol w="1798875"/>
                <a:gridCol w="1298025"/>
                <a:gridCol w="5697250"/>
              </a:tblGrid>
              <a:tr h="100000">
                <a:tc>
                  <a:txBody>
                    <a:bodyPr/>
                    <a:lstStyle/>
                    <a:p>
                      <a:pPr indent="0" lvl="0" marL="0" rtl="0" algn="l">
                        <a:lnSpc>
                          <a:spcPct val="100000"/>
                        </a:lnSpc>
                        <a:spcBef>
                          <a:spcPts val="0"/>
                        </a:spcBef>
                        <a:spcAft>
                          <a:spcPts val="0"/>
                        </a:spcAft>
                        <a:buNone/>
                      </a:pPr>
                      <a:r>
                        <a:rPr b="1" lang="en" sz="1500">
                          <a:solidFill>
                            <a:srgbClr val="515151"/>
                          </a:solidFill>
                        </a:rPr>
                        <a:t>Pacific</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500">
                          <a:solidFill>
                            <a:srgbClr val="515151"/>
                          </a:solidFill>
                        </a:rPr>
                        <a:t>Eastern</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500">
                          <a:solidFill>
                            <a:srgbClr val="515151"/>
                          </a:solidFill>
                        </a:rPr>
                        <a:t>Event</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500">
                          <a:solidFill>
                            <a:srgbClr val="515151"/>
                          </a:solidFill>
                        </a:rPr>
                        <a:t> </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11a</a:t>
                      </a:r>
                      <a:r>
                        <a:rPr lang="en" sz="1500">
                          <a:solidFill>
                            <a:srgbClr val="515151"/>
                          </a:solidFill>
                        </a:rPr>
                        <a:t>m</a:t>
                      </a:r>
                      <a:r>
                        <a:rPr lang="en" sz="1500">
                          <a:solidFill>
                            <a:srgbClr val="515151"/>
                          </a:solidFill>
                        </a:rPr>
                        <a:t>-12pm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East coast meet &amp; greet / coffee talk</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100000">
                <a:tc>
                  <a:txBody>
                    <a:bodyPr/>
                    <a:lstStyle/>
                    <a:p>
                      <a:pPr indent="0" lvl="0" marL="0" rtl="0" algn="l">
                        <a:spcBef>
                          <a:spcPts val="0"/>
                        </a:spcBef>
                        <a:spcAft>
                          <a:spcPts val="0"/>
                        </a:spcAft>
                        <a:buNone/>
                      </a:pPr>
                      <a:r>
                        <a:rPr lang="en" sz="1500">
                          <a:solidFill>
                            <a:srgbClr val="515151"/>
                          </a:solidFill>
                        </a:rPr>
                        <a:t>9-9:25am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12-12:25pm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Symposium Welcome</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672875">
                <a:tc>
                  <a:txBody>
                    <a:bodyPr/>
                    <a:lstStyle/>
                    <a:p>
                      <a:pPr indent="0" lvl="0" marL="0" rtl="0" algn="l">
                        <a:spcBef>
                          <a:spcPts val="0"/>
                        </a:spcBef>
                        <a:spcAft>
                          <a:spcPts val="0"/>
                        </a:spcAft>
                        <a:buNone/>
                      </a:pPr>
                      <a:r>
                        <a:rPr lang="en" sz="1500">
                          <a:solidFill>
                            <a:srgbClr val="515151"/>
                          </a:solidFill>
                        </a:rPr>
                        <a:t>9:30-11am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12:30-2pm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Keynote Presentation and Q &amp; A</a:t>
                      </a:r>
                      <a:endParaRPr sz="1500">
                        <a:solidFill>
                          <a:srgbClr val="515151"/>
                        </a:solidFill>
                      </a:endParaRPr>
                    </a:p>
                    <a:p>
                      <a:pPr indent="0" lvl="0" marL="0" rtl="0" algn="l">
                        <a:spcBef>
                          <a:spcPts val="0"/>
                        </a:spcBef>
                        <a:spcAft>
                          <a:spcPts val="0"/>
                        </a:spcAft>
                        <a:buNone/>
                      </a:pPr>
                      <a:r>
                        <a:rPr lang="en" u="sng">
                          <a:solidFill>
                            <a:schemeClr val="hlink"/>
                          </a:solidFill>
                          <a:hlinkClick r:id="rId3"/>
                        </a:rPr>
                        <a:t>Visualizing a future: Some thoughts on the library’s role in data education</a:t>
                      </a:r>
                      <a:r>
                        <a:rPr lang="en" sz="1500">
                          <a:solidFill>
                            <a:srgbClr val="515151"/>
                          </a:solidFill>
                        </a:rPr>
                        <a:t>. Jonathan O. Cain, Associate University Librarian for Research and Learning, Columbia University Libraries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63425">
                <a:tc>
                  <a:txBody>
                    <a:bodyPr/>
                    <a:lstStyle/>
                    <a:p>
                      <a:pPr indent="0" lvl="0" marL="0" rtl="0" algn="l">
                        <a:spcBef>
                          <a:spcPts val="0"/>
                        </a:spcBef>
                        <a:spcAft>
                          <a:spcPts val="0"/>
                        </a:spcAft>
                        <a:buNone/>
                      </a:pPr>
                      <a:r>
                        <a:rPr lang="en" sz="1500">
                          <a:solidFill>
                            <a:srgbClr val="515151"/>
                          </a:solidFill>
                        </a:rPr>
                        <a:t>11-11:30am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2-2:30pm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i="1" lang="en" sz="1500">
                          <a:solidFill>
                            <a:srgbClr val="515151"/>
                          </a:solidFill>
                        </a:rPr>
                        <a:t>Break</a:t>
                      </a:r>
                      <a:endParaRPr i="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500">
                          <a:solidFill>
                            <a:srgbClr val="515151"/>
                          </a:solidFill>
                        </a:rPr>
                        <a:t>11:30am-12:30pm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2:30-3:30pm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Unconference small group discussions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100000">
                <a:tc>
                  <a:txBody>
                    <a:bodyPr/>
                    <a:lstStyle/>
                    <a:p>
                      <a:pPr indent="0" lvl="0" marL="0" rtl="0" algn="l">
                        <a:spcBef>
                          <a:spcPts val="0"/>
                        </a:spcBef>
                        <a:spcAft>
                          <a:spcPts val="0"/>
                        </a:spcAft>
                        <a:buNone/>
                      </a:pPr>
                      <a:r>
                        <a:rPr lang="en" sz="1500">
                          <a:solidFill>
                            <a:srgbClr val="515151"/>
                          </a:solidFill>
                        </a:rPr>
                        <a:t>12:30pm-1pm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3:30-4pm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i="1" lang="en" sz="1500">
                          <a:solidFill>
                            <a:srgbClr val="515151"/>
                          </a:solidFill>
                        </a:rPr>
                        <a:t>Break</a:t>
                      </a:r>
                      <a:endParaRPr i="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500">
                          <a:solidFill>
                            <a:srgbClr val="515151"/>
                          </a:solidFill>
                        </a:rPr>
                        <a:t>1pm-1:45pm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4-4:45pm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spcBef>
                          <a:spcPts val="0"/>
                        </a:spcBef>
                        <a:spcAft>
                          <a:spcPts val="0"/>
                        </a:spcAft>
                        <a:buNone/>
                      </a:pPr>
                      <a:r>
                        <a:rPr lang="en" sz="1500">
                          <a:solidFill>
                            <a:srgbClr val="515151"/>
                          </a:solidFill>
                        </a:rPr>
                        <a:t>Visualizing the Future project report and Q &amp; A</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100000">
                <a:tc>
                  <a:txBody>
                    <a:bodyPr/>
                    <a:lstStyle/>
                    <a:p>
                      <a:pPr indent="0" lvl="0" marL="0" rtl="0" algn="l">
                        <a:spcBef>
                          <a:spcPts val="0"/>
                        </a:spcBef>
                        <a:spcAft>
                          <a:spcPts val="0"/>
                        </a:spcAft>
                        <a:buNone/>
                      </a:pPr>
                      <a:r>
                        <a:rPr lang="en" sz="1500">
                          <a:solidFill>
                            <a:srgbClr val="515151"/>
                          </a:solidFill>
                        </a:rPr>
                        <a:t>2pm-3pm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 </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515151"/>
                          </a:solidFill>
                        </a:rPr>
                        <a:t>West coast meet &amp; greet / tea time</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Symposium schedule for Thursday</a:t>
            </a:r>
            <a:endParaRPr/>
          </a:p>
        </p:txBody>
      </p:sp>
      <p:graphicFrame>
        <p:nvGraphicFramePr>
          <p:cNvPr id="83" name="Google Shape;83;p16"/>
          <p:cNvGraphicFramePr/>
          <p:nvPr/>
        </p:nvGraphicFramePr>
        <p:xfrm>
          <a:off x="173736" y="1170432"/>
          <a:ext cx="3000000" cy="3000000"/>
        </p:xfrm>
        <a:graphic>
          <a:graphicData uri="http://schemas.openxmlformats.org/drawingml/2006/table">
            <a:tbl>
              <a:tblPr>
                <a:solidFill>
                  <a:srgbClr val="FFFFFF"/>
                </a:solidFill>
                <a:tableStyleId>{4F927101-32E1-4639-99F1-967E550ED130}</a:tableStyleId>
              </a:tblPr>
              <a:tblGrid>
                <a:gridCol w="1468125"/>
                <a:gridCol w="1480350"/>
                <a:gridCol w="5848050"/>
              </a:tblGrid>
              <a:tr h="319300">
                <a:tc>
                  <a:txBody>
                    <a:bodyPr/>
                    <a:lstStyle/>
                    <a:p>
                      <a:pPr indent="0" lvl="0" marL="0" rtl="0" algn="l">
                        <a:lnSpc>
                          <a:spcPct val="100000"/>
                        </a:lnSpc>
                        <a:spcBef>
                          <a:spcPts val="0"/>
                        </a:spcBef>
                        <a:spcAft>
                          <a:spcPts val="0"/>
                        </a:spcAft>
                        <a:buNone/>
                      </a:pPr>
                      <a:r>
                        <a:rPr b="1" lang="en" sz="1500">
                          <a:solidFill>
                            <a:srgbClr val="515151"/>
                          </a:solidFill>
                        </a:rPr>
                        <a:t>Pacific</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500">
                          <a:solidFill>
                            <a:srgbClr val="515151"/>
                          </a:solidFill>
                        </a:rPr>
                        <a:t>Eastern</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500">
                          <a:solidFill>
                            <a:srgbClr val="515151"/>
                          </a:solidFill>
                        </a:rPr>
                        <a:t>Event</a:t>
                      </a:r>
                      <a:endParaRPr b="1"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186250">
                <a:tc>
                  <a:txBody>
                    <a:bodyPr/>
                    <a:lstStyle/>
                    <a:p>
                      <a:pPr indent="0" lvl="0" marL="0" rtl="0" algn="l">
                        <a:lnSpc>
                          <a:spcPct val="100000"/>
                        </a:lnSpc>
                        <a:spcBef>
                          <a:spcPts val="0"/>
                        </a:spcBef>
                        <a:spcAft>
                          <a:spcPts val="0"/>
                        </a:spcAft>
                        <a:buNone/>
                      </a:pPr>
                      <a:r>
                        <a:rPr lang="en" sz="1500">
                          <a:solidFill>
                            <a:srgbClr val="515151"/>
                          </a:solidFill>
                        </a:rPr>
                        <a:t> </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11am-12pm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East coast regional social activities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264275">
                <a:tc>
                  <a:txBody>
                    <a:bodyPr/>
                    <a:lstStyle/>
                    <a:p>
                      <a:pPr indent="0" lvl="0" marL="0" rtl="0" algn="l">
                        <a:lnSpc>
                          <a:spcPct val="100000"/>
                        </a:lnSpc>
                        <a:spcBef>
                          <a:spcPts val="0"/>
                        </a:spcBef>
                        <a:spcAft>
                          <a:spcPts val="0"/>
                        </a:spcAft>
                        <a:buNone/>
                      </a:pPr>
                      <a:r>
                        <a:rPr lang="en" sz="1500">
                          <a:solidFill>
                            <a:srgbClr val="515151"/>
                          </a:solidFill>
                        </a:rPr>
                        <a:t>9-9:50am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12-12:50pm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Lightning Talks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264275">
                <a:tc>
                  <a:txBody>
                    <a:bodyPr/>
                    <a:lstStyle/>
                    <a:p>
                      <a:pPr indent="0" lvl="0" marL="0" rtl="0" algn="l">
                        <a:lnSpc>
                          <a:spcPct val="100000"/>
                        </a:lnSpc>
                        <a:spcBef>
                          <a:spcPts val="0"/>
                        </a:spcBef>
                        <a:spcAft>
                          <a:spcPts val="0"/>
                        </a:spcAft>
                        <a:buNone/>
                      </a:pPr>
                      <a:r>
                        <a:rPr lang="en" sz="1500">
                          <a:solidFill>
                            <a:srgbClr val="515151"/>
                          </a:solidFill>
                        </a:rPr>
                        <a:t>10-10:50am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1-1:50pm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Viz and Tell: Organizing the community / next steps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264275">
                <a:tc>
                  <a:txBody>
                    <a:bodyPr/>
                    <a:lstStyle/>
                    <a:p>
                      <a:pPr indent="0" lvl="0" marL="0" rtl="0" algn="l">
                        <a:lnSpc>
                          <a:spcPct val="100000"/>
                        </a:lnSpc>
                        <a:spcBef>
                          <a:spcPts val="0"/>
                        </a:spcBef>
                        <a:spcAft>
                          <a:spcPts val="0"/>
                        </a:spcAft>
                        <a:buNone/>
                      </a:pPr>
                      <a:r>
                        <a:rPr lang="en" sz="1500">
                          <a:solidFill>
                            <a:srgbClr val="515151"/>
                          </a:solidFill>
                        </a:rPr>
                        <a:t>11-12pm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2-3pm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Break / Unconference small group discussions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52375">
                <a:tc>
                  <a:txBody>
                    <a:bodyPr/>
                    <a:lstStyle/>
                    <a:p>
                      <a:pPr indent="0" lvl="0" marL="0" rtl="0" algn="l">
                        <a:lnSpc>
                          <a:spcPct val="100000"/>
                        </a:lnSpc>
                        <a:spcBef>
                          <a:spcPts val="0"/>
                        </a:spcBef>
                        <a:spcAft>
                          <a:spcPts val="0"/>
                        </a:spcAft>
                        <a:buNone/>
                      </a:pPr>
                      <a:r>
                        <a:rPr lang="en" sz="1500">
                          <a:solidFill>
                            <a:srgbClr val="515151"/>
                          </a:solidFill>
                        </a:rPr>
                        <a:t>12pm-12:45pm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3-3:45pm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Invited speaker and Q &amp; A</a:t>
                      </a:r>
                      <a:endParaRPr sz="1500">
                        <a:solidFill>
                          <a:srgbClr val="515151"/>
                        </a:solidFill>
                      </a:endParaRPr>
                    </a:p>
                    <a:p>
                      <a:pPr indent="0" lvl="0" marL="0" rtl="0" algn="l">
                        <a:lnSpc>
                          <a:spcPct val="100000"/>
                        </a:lnSpc>
                        <a:spcBef>
                          <a:spcPts val="0"/>
                        </a:spcBef>
                        <a:spcAft>
                          <a:spcPts val="0"/>
                        </a:spcAft>
                        <a:buNone/>
                      </a:pPr>
                      <a:r>
                        <a:rPr lang="en" sz="1500" u="sng">
                          <a:solidFill>
                            <a:schemeClr val="hlink"/>
                          </a:solidFill>
                          <a:hlinkClick r:id="rId3"/>
                        </a:rPr>
                        <a:t>Mapping an Indigenous Los Angeles: Indigenous Place, Space and Story Mapping</a:t>
                      </a:r>
                      <a:r>
                        <a:rPr lang="en" sz="1500">
                          <a:solidFill>
                            <a:srgbClr val="515151"/>
                          </a:solidFill>
                        </a:rPr>
                        <a:t>. </a:t>
                      </a:r>
                      <a:r>
                        <a:rPr lang="en" sz="1500">
                          <a:solidFill>
                            <a:srgbClr val="515151"/>
                          </a:solidFill>
                        </a:rPr>
                        <a:t>Dr. Maylei Blackwell, </a:t>
                      </a:r>
                      <a:r>
                        <a:rPr lang="en" sz="1500">
                          <a:solidFill>
                            <a:srgbClr val="515151"/>
                          </a:solidFill>
                        </a:rPr>
                        <a:t>Associate Professor of Chicana and Chicano Studies, University of California, Los Angeles</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r h="264275">
                <a:tc>
                  <a:txBody>
                    <a:bodyPr/>
                    <a:lstStyle/>
                    <a:p>
                      <a:pPr indent="0" lvl="0" marL="0" rtl="0" algn="l">
                        <a:lnSpc>
                          <a:spcPct val="100000"/>
                        </a:lnSpc>
                        <a:spcBef>
                          <a:spcPts val="0"/>
                        </a:spcBef>
                        <a:spcAft>
                          <a:spcPts val="0"/>
                        </a:spcAft>
                        <a:buNone/>
                      </a:pPr>
                      <a:r>
                        <a:rPr lang="en" sz="1500">
                          <a:solidFill>
                            <a:srgbClr val="515151"/>
                          </a:solidFill>
                        </a:rPr>
                        <a:t>1pm-1:45pm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4-4:45pm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500">
                          <a:solidFill>
                            <a:srgbClr val="515151"/>
                          </a:solidFill>
                        </a:rPr>
                        <a:t>Symposium reflection / closing session</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264275">
                <a:tc>
                  <a:txBody>
                    <a:bodyPr/>
                    <a:lstStyle/>
                    <a:p>
                      <a:pPr indent="0" lvl="0" marL="0" rtl="0" algn="l">
                        <a:lnSpc>
                          <a:spcPct val="100000"/>
                        </a:lnSpc>
                        <a:spcBef>
                          <a:spcPts val="0"/>
                        </a:spcBef>
                        <a:spcAft>
                          <a:spcPts val="0"/>
                        </a:spcAft>
                        <a:buNone/>
                      </a:pPr>
                      <a:r>
                        <a:rPr lang="en" sz="1500">
                          <a:solidFill>
                            <a:srgbClr val="515151"/>
                          </a:solidFill>
                        </a:rPr>
                        <a:t>2pm-3pm</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 </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c>
                  <a:txBody>
                    <a:bodyPr/>
                    <a:lstStyle/>
                    <a:p>
                      <a:pPr indent="0" lvl="0" marL="0" rtl="0" algn="l">
                        <a:lnSpc>
                          <a:spcPct val="100000"/>
                        </a:lnSpc>
                        <a:spcBef>
                          <a:spcPts val="0"/>
                        </a:spcBef>
                        <a:spcAft>
                          <a:spcPts val="0"/>
                        </a:spcAft>
                        <a:buNone/>
                      </a:pPr>
                      <a:r>
                        <a:rPr lang="en" sz="1500">
                          <a:solidFill>
                            <a:srgbClr val="515151"/>
                          </a:solidFill>
                        </a:rPr>
                        <a:t>Build a community playlist (West coast regional social activity)</a:t>
                      </a:r>
                      <a:endParaRPr sz="1500">
                        <a:solidFill>
                          <a:srgbClr val="515151"/>
                        </a:solidFill>
                      </a:endParaRPr>
                    </a:p>
                  </a:txBody>
                  <a:tcPr marT="45700" marB="45700" marR="91425" marL="91425">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Live captions are available - look for “live transcript” button</a:t>
            </a:r>
            <a:endParaRPr/>
          </a:p>
          <a:p>
            <a:pPr indent="-342900" lvl="0" marL="457200" rtl="0" algn="l">
              <a:spcBef>
                <a:spcPts val="1000"/>
              </a:spcBef>
              <a:spcAft>
                <a:spcPts val="0"/>
              </a:spcAft>
              <a:buSzPts val="1800"/>
              <a:buChar char="●"/>
            </a:pPr>
            <a:r>
              <a:rPr lang="en"/>
              <a:t>To share your own suggestions/thoughts via chat, make sure are set to “Everyone”</a:t>
            </a:r>
            <a:endParaRPr/>
          </a:p>
          <a:p>
            <a:pPr indent="-342900" lvl="0" marL="457200" rtl="0" algn="l">
              <a:spcBef>
                <a:spcPts val="1000"/>
              </a:spcBef>
              <a:spcAft>
                <a:spcPts val="0"/>
              </a:spcAft>
              <a:buSzPts val="1800"/>
              <a:buChar char="●"/>
            </a:pPr>
            <a:r>
              <a:rPr lang="en"/>
              <a:t>Send a chat to the hosts with any technical issues</a:t>
            </a:r>
            <a:endParaRPr/>
          </a:p>
          <a:p>
            <a:pPr indent="-342900" lvl="0" marL="457200" rtl="0" algn="l">
              <a:spcBef>
                <a:spcPts val="1000"/>
              </a:spcBef>
              <a:spcAft>
                <a:spcPts val="0"/>
              </a:spcAft>
              <a:buSzPts val="1800"/>
              <a:buChar char="●"/>
            </a:pPr>
            <a:r>
              <a:rPr lang="en"/>
              <a:t>All links and extra information will be available on the symposium website</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u="sng">
                <a:solidFill>
                  <a:schemeClr val="hlink"/>
                </a:solidFill>
                <a:hlinkClick r:id="rId3"/>
              </a:rPr>
              <a:t>https://visualizingthefuture.github.io/symposium/</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Code of Conduct Violations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Email </a:t>
            </a:r>
            <a:r>
              <a:rPr lang="en" u="sng">
                <a:solidFill>
                  <a:schemeClr val="hlink"/>
                </a:solidFill>
                <a:hlinkClick r:id="rId3"/>
              </a:rPr>
              <a:t>visualizingthefuture@umich.edu</a:t>
            </a:r>
            <a:endParaRPr/>
          </a:p>
          <a:p>
            <a:pPr indent="-342900" lvl="0" marL="457200" rtl="0" algn="l">
              <a:spcBef>
                <a:spcPts val="1000"/>
              </a:spcBef>
              <a:spcAft>
                <a:spcPts val="0"/>
              </a:spcAft>
              <a:buSzPts val="1800"/>
              <a:buChar char="●"/>
            </a:pPr>
            <a:r>
              <a:rPr lang="en"/>
              <a:t>Zoom chat to a Host or Co-host (Angela, Andy, or Justin)</a:t>
            </a:r>
            <a:endParaRPr/>
          </a:p>
          <a:p>
            <a:pPr indent="-342900" lvl="0" marL="457200" rtl="0" algn="l">
              <a:spcBef>
                <a:spcPts val="1000"/>
              </a:spcBef>
              <a:spcAft>
                <a:spcPts val="0"/>
              </a:spcAft>
              <a:buSzPts val="1800"/>
              <a:buChar char="●"/>
            </a:pPr>
            <a:r>
              <a:rPr lang="en"/>
              <a:t>Direct Message on VTF Slack to Angela, Andy, or Justin</a:t>
            </a:r>
            <a:endParaRPr/>
          </a:p>
          <a:p>
            <a:pPr indent="-342900" lvl="0" marL="457200" rtl="0" algn="l">
              <a:spcBef>
                <a:spcPts val="1000"/>
              </a:spcBef>
              <a:spcAft>
                <a:spcPts val="0"/>
              </a:spcAft>
              <a:buSzPts val="1800"/>
              <a:buChar char="●"/>
            </a:pPr>
            <a:r>
              <a:rPr lang="en" u="sng">
                <a:solidFill>
                  <a:schemeClr val="hlink"/>
                </a:solidFill>
                <a:hlinkClick r:id="rId4"/>
              </a:rPr>
              <a:t>Anonymous reporting form</a:t>
            </a:r>
            <a:r>
              <a:rPr lang="en"/>
              <a:t> (for non-emergencies)</a:t>
            </a:r>
            <a:endParaRPr/>
          </a:p>
          <a:p>
            <a:pPr indent="0" lvl="0" marL="0" rtl="0" algn="l">
              <a:spcBef>
                <a:spcPts val="1000"/>
              </a:spcBef>
              <a:spcAft>
                <a:spcPts val="1000"/>
              </a:spcAft>
              <a:buNone/>
            </a:pPr>
            <a:br>
              <a:rPr lang="en"/>
            </a:br>
            <a:r>
              <a:rPr lang="en" u="sng">
                <a:solidFill>
                  <a:schemeClr val="hlink"/>
                </a:solidFill>
                <a:hlinkClick r:id="rId5"/>
              </a:rPr>
              <a:t>Symposium Code of Conduct</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for asking questions during Q &amp; A</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eriod"/>
            </a:pPr>
            <a:r>
              <a:rPr lang="en"/>
              <a:t>make sure it is really a question</a:t>
            </a:r>
            <a:endParaRPr/>
          </a:p>
          <a:p>
            <a:pPr indent="-342900" lvl="0" marL="457200" rtl="0" algn="l">
              <a:spcBef>
                <a:spcPts val="0"/>
              </a:spcBef>
              <a:spcAft>
                <a:spcPts val="0"/>
              </a:spcAft>
              <a:buSzPts val="1800"/>
              <a:buAutoNum type="alphaLcPeriod"/>
            </a:pPr>
            <a:r>
              <a:rPr lang="en"/>
              <a:t>make sure they aren’t actually trying to say that THEY should have given the paper</a:t>
            </a:r>
            <a:endParaRPr/>
          </a:p>
          <a:p>
            <a:pPr indent="-342900" lvl="0" marL="457200" rtl="0" algn="l">
              <a:spcBef>
                <a:spcPts val="0"/>
              </a:spcBef>
              <a:spcAft>
                <a:spcPts val="0"/>
              </a:spcAft>
              <a:buSzPts val="1800"/>
              <a:buAutoNum type="alphaLcPeriod"/>
            </a:pPr>
            <a:r>
              <a:rPr lang="en"/>
              <a:t>figure out if the question needs to be posed and answered in front of everyone</a:t>
            </a:r>
            <a:r>
              <a:rPr lang="en"/>
              <a:t> </a:t>
            </a:r>
            <a:endParaRPr/>
          </a:p>
          <a:p>
            <a:pPr indent="-342900" lvl="0" marL="457200" rtl="0" algn="l">
              <a:spcBef>
                <a:spcPts val="0"/>
              </a:spcBef>
              <a:spcAft>
                <a:spcPts val="0"/>
              </a:spcAft>
              <a:buSzPts val="1800"/>
              <a:buAutoNum type="alphaLcPeriod"/>
            </a:pPr>
            <a:r>
              <a:rPr lang="en"/>
              <a:t>figure out if the </a:t>
            </a:r>
            <a:r>
              <a:rPr lang="en"/>
              <a:t>question is asking the speaker to do work that really the question-asker should do</a:t>
            </a:r>
            <a:endParaRPr/>
          </a:p>
        </p:txBody>
      </p:sp>
      <p:sp>
        <p:nvSpPr>
          <p:cNvPr id="102" name="Google Shape;102;p19"/>
          <p:cNvSpPr txBox="1"/>
          <p:nvPr/>
        </p:nvSpPr>
        <p:spPr>
          <a:xfrm>
            <a:off x="311700" y="4084975"/>
            <a:ext cx="18888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Eve Tuck on Twitter</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