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it.ly/vtf-positio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I’m Angela Zoss. I’m happy to join Justin in welcoming you to our symposium. I’m sure we’re all excited about our upcoming keynote presentation by Jonathan Cain, but as we begin our time here</a:t>
            </a:r>
            <a:r>
              <a:rPr lang="en"/>
              <a:t> together</a:t>
            </a:r>
            <a:r>
              <a:rPr lang="en"/>
              <a:t>, we think it’s important to position ourselves and consider what we bring to the work we’ll be doing here. This introduction and exercise was created by a subteam of VTF members, including Negeen Aghassibake, Justin Joque, Megan Ozeran, and myself.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8291e97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8291e97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short introduction and exercise, our goals include the following. We will undertake an admittedly brief exploration of how the histories and practices of data work reify systems of oppression. We will amplify and engage with the work of people who are pushing back against these systems. Finally, we will reflect on our own positionality in these systems.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d4fea77a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d4fea77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say positionality, we take an approach similar to the definition presented here by </a:t>
            </a:r>
            <a:r>
              <a:rPr lang="en"/>
              <a:t>Luis Sánchez</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“Positionality is the notion that personal values, views, and location in time and space influence how one understands the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Issues of positionality challenge the notions of value-free research that have dismissed human subjectivity from the processes that generate knowledge and identities.”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Taking time to explore our positionality today gives us a chance to think about the experiences, assumptions, and values we bring to our work. </a:t>
            </a:r>
            <a:r>
              <a:rPr lang="en">
                <a:solidFill>
                  <a:schemeClr val="dk1"/>
                </a:solidFill>
              </a:rPr>
              <a:t>By understanding where we are coming from, we can be reminded of the importance of staying connected to the people and places around us, and also staying open to other ways of understanding the world.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affc1b5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affc1b5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next few days, we’re gathering together t</a:t>
            </a:r>
            <a:r>
              <a:rPr lang="en"/>
              <a:t>o talk about data and data visualization. If there is anything that is absolutely required for the work we do, it is that the data has to exist. We can’t clean, visualize, or try to understand data (in whatever form that might take) if it hasn’t been collected.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quote is from Abigail Echo Hawk, Director of the Urban Indian Health Institute and Executive Vice President of the Seattle Indian Health 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ways that there is a continuing genocide against American Indians/Alaska Natives is through data. When we are invisible in the data, we no longer exist. When I see an asterisk that says "not statistically significant," or they lump us together with Pacific Islanders and Asian Americans — you can't lump racial groups together. That is bad data practice.”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She speaks here and elsewhere about decolonizing data, a movement by Indigenous data communities to combat various forms of harm experienced by Indigenous communities because of problematic data practices rooted in longstanding histories of </a:t>
            </a:r>
            <a:r>
              <a:rPr lang="en">
                <a:solidFill>
                  <a:schemeClr val="dk1"/>
                </a:solidFill>
              </a:rPr>
              <a:t>settler colonial </a:t>
            </a:r>
            <a:r>
              <a:rPr lang="en"/>
              <a:t>violence. The ongoing erasure of Indigenous peoples in datasets and research is just one of these harmful practices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8291e97d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8291e97d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just a few resources that can help provide an introduction to ways Indigenous communities are pushing back against other types of harm that are done through data 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We’ve already mentioned the erasure that happens when data are collected using problematically broad demographic categories like “other,” instead of using disaggregation and oversampling to gather data that will be appropriately descriptive.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 types of harm include misrepresentation and exclusion, devaluing other ways of knowing, and stealing data. This last harm has given rise to a very active field called Indigenous data sovereignty.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for more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Hypervisibility / Surveillance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8291e97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8291e97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Indigenous data </a:t>
            </a:r>
            <a:r>
              <a:rPr lang="en"/>
              <a:t>sovereignty</a:t>
            </a:r>
            <a:r>
              <a:rPr lang="en"/>
              <a:t> means that “...indigenous peoples have inherent and inalienable rights relating to the collection, ownership and application of data about them, and about their lifeways and territories.”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similar notion is often summarized by the phrase, “Nothing about us without us.” The people represented within datasets should be included in every step of the data process and must retain ownership over their data in perpetuity. The data community must work harder to see the people behind the data and divest itself from practices that strip people of ownership over their own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8291e97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8291e97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it is not enough to explore harms done within our profession. It is also important to reflect on the physical spaces where we live and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O</a:t>
            </a:r>
            <a:r>
              <a:rPr lang="en">
                <a:solidFill>
                  <a:schemeClr val="dk1"/>
                </a:solidFill>
              </a:rPr>
              <a:t>n behalf of myself and my fellow organizers, I want to acknowledge </a:t>
            </a:r>
            <a:r>
              <a:rPr lang="en"/>
              <a:t>that our homes and the institutions where we work inhabit space that was stolen, often violently, from people whose ancestors are still here and thriving, and who are often continuing their stewardship of the land despite ongoing colonial structures that exploit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violence over space and resources continues to happen today, and reflecting on our positionality also means exploring our physical locations and what is currently happening around us.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8291e97d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8291e97d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remaining 10 minutes of this session, we invite you to participate in a group positionality exercise where we can make time to think more about these issues and also learn from each other. Our goals are to encourage reflection on land and positionality, engage with our participation in systems of oppression, and collect resources for further study.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Please follow the link here (also in the chat and on the symposium website). We will all work in the Google Doc collaboratively.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https://bit.ly/vtf-position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point people to symposium website, link is up there, too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k.sagepub.com/reference/geography/n913.xml" TargetMode="External"/><Relationship Id="rId4" Type="http://schemas.openxmlformats.org/officeDocument/2006/relationships/hyperlink" Target="https://www.doi.org/10.4135/978141293959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rosscut.com/2019/05/abigail-echo-hawk-art-and-science-decolonizing-data"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s://ijoc.org/index.php/ijoc/article/view/1618" TargetMode="External"/><Relationship Id="rId10" Type="http://schemas.openxmlformats.org/officeDocument/2006/relationships/hyperlink" Target="https://doi.org/10.1080/01639374.2015.1018396" TargetMode="External"/><Relationship Id="rId13" Type="http://schemas.openxmlformats.org/officeDocument/2006/relationships/hyperlink" Target="https://scholarworks.iu.edu/journals/index.php/mar/issue/view/233" TargetMode="External"/><Relationship Id="rId12" Type="http://schemas.openxmlformats.org/officeDocument/2006/relationships/hyperlink" Target="https://library.oapen.org/handle/20.500.12657/31875"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rosscut.com/2019/05/abigail-echo-hawk-art-and-science-decolonizing-data" TargetMode="External"/><Relationship Id="rId4" Type="http://schemas.openxmlformats.org/officeDocument/2006/relationships/hyperlink" Target="https://www.ncai.org/policy-research-center/research-data/data" TargetMode="External"/><Relationship Id="rId9" Type="http://schemas.openxmlformats.org/officeDocument/2006/relationships/hyperlink" Target="https://doi.org/10.17953/aicr.32.3.n7g22w816486567j" TargetMode="External"/><Relationship Id="rId5" Type="http://schemas.openxmlformats.org/officeDocument/2006/relationships/hyperlink" Target="https://archivaria.ca/index.php/archivaria/article/view/13579" TargetMode="External"/><Relationship Id="rId6" Type="http://schemas.openxmlformats.org/officeDocument/2006/relationships/hyperlink" Target="https://nativephilanthropy.org/2020/11/24/indigenous-identity-more-than-something-else/" TargetMode="External"/><Relationship Id="rId7" Type="http://schemas.openxmlformats.org/officeDocument/2006/relationships/hyperlink" Target="https://indigitalschools.com/" TargetMode="External"/><Relationship Id="rId8" Type="http://schemas.openxmlformats.org/officeDocument/2006/relationships/hyperlink" Target="https://tdvne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i.org/10.22459/CAEPR38.11.201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it.ly/vtf-posi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5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Positioning Ourselves for Critical Data Work</a:t>
            </a:r>
            <a:endParaRPr/>
          </a:p>
        </p:txBody>
      </p:sp>
      <p:sp>
        <p:nvSpPr>
          <p:cNvPr id="55" name="Google Shape;55;p13"/>
          <p:cNvSpPr txBox="1"/>
          <p:nvPr>
            <p:ph idx="1" type="subTitle"/>
          </p:nvPr>
        </p:nvSpPr>
        <p:spPr>
          <a:xfrm>
            <a:off x="311700" y="2605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Negeen Aghassibake</a:t>
            </a:r>
            <a:endParaRPr/>
          </a:p>
          <a:p>
            <a:pPr indent="0" lvl="0" marL="0" rtl="0" algn="ctr">
              <a:spcBef>
                <a:spcPts val="0"/>
              </a:spcBef>
              <a:spcAft>
                <a:spcPts val="0"/>
              </a:spcAft>
              <a:buNone/>
            </a:pPr>
            <a:r>
              <a:rPr lang="en"/>
              <a:t>Justin Joque</a:t>
            </a:r>
            <a:endParaRPr/>
          </a:p>
          <a:p>
            <a:pPr indent="0" lvl="0" marL="0" rtl="0" algn="ctr">
              <a:spcBef>
                <a:spcPts val="0"/>
              </a:spcBef>
              <a:spcAft>
                <a:spcPts val="0"/>
              </a:spcAft>
              <a:buNone/>
            </a:pPr>
            <a:r>
              <a:rPr lang="en"/>
              <a:t>Megan Ozeran</a:t>
            </a:r>
            <a:endParaRPr/>
          </a:p>
          <a:p>
            <a:pPr indent="0" lvl="0" marL="0" rtl="0" algn="ctr">
              <a:spcBef>
                <a:spcPts val="0"/>
              </a:spcBef>
              <a:spcAft>
                <a:spcPts val="0"/>
              </a:spcAft>
              <a:buNone/>
            </a:pPr>
            <a:r>
              <a:rPr lang="en"/>
              <a:t>Angela Zoss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E</a:t>
            </a:r>
            <a:r>
              <a:rPr lang="en" sz="2100"/>
              <a:t>xplore how histories and practices of data work reify systems of oppression</a:t>
            </a:r>
            <a:endParaRPr sz="2100"/>
          </a:p>
          <a:p>
            <a:pPr indent="-361950" lvl="0" marL="457200" rtl="0" algn="l">
              <a:spcBef>
                <a:spcPts val="1000"/>
              </a:spcBef>
              <a:spcAft>
                <a:spcPts val="0"/>
              </a:spcAft>
              <a:buSzPts val="2100"/>
              <a:buChar char="●"/>
            </a:pPr>
            <a:r>
              <a:rPr lang="en" sz="2100"/>
              <a:t>Amplify and engage with the work of people who push back against these systems</a:t>
            </a:r>
            <a:endParaRPr sz="2100"/>
          </a:p>
          <a:p>
            <a:pPr indent="-361950" lvl="0" marL="457200" rtl="0" algn="l">
              <a:spcBef>
                <a:spcPts val="1000"/>
              </a:spcBef>
              <a:spcAft>
                <a:spcPts val="1000"/>
              </a:spcAft>
              <a:buSzPts val="2100"/>
              <a:buChar char="●"/>
            </a:pPr>
            <a:r>
              <a:rPr lang="en" sz="2100"/>
              <a:t>Reflect on our own positionality in these systems</a:t>
            </a:r>
            <a:endParaRPr sz="2100"/>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 sz="2000"/>
              <a:t>“</a:t>
            </a:r>
            <a:r>
              <a:rPr lang="en" sz="2000"/>
              <a:t>Positionality is the notion that personal values, views, and location in time and space influence how one understands the world…</a:t>
            </a:r>
            <a:br>
              <a:rPr lang="en" sz="2000"/>
            </a:br>
            <a:br>
              <a:rPr lang="en" sz="2000"/>
            </a:br>
            <a:r>
              <a:rPr lang="en" sz="2000"/>
              <a:t>Issues of positionality challenge the notions of value-free research that have dismissed human subjectivity from the processes that generate knowledge and identities.”</a:t>
            </a:r>
            <a:endParaRPr sz="2000"/>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Positionality</a:t>
            </a:r>
            <a:endParaRPr/>
          </a:p>
        </p:txBody>
      </p:sp>
      <p:sp>
        <p:nvSpPr>
          <p:cNvPr id="68" name="Google Shape;68;p15"/>
          <p:cNvSpPr txBox="1"/>
          <p:nvPr/>
        </p:nvSpPr>
        <p:spPr>
          <a:xfrm>
            <a:off x="4300800" y="4001925"/>
            <a:ext cx="4531500" cy="78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Sánchez, L. </a:t>
            </a:r>
            <a:r>
              <a:rPr lang="en">
                <a:solidFill>
                  <a:schemeClr val="dk1"/>
                </a:solidFill>
              </a:rPr>
              <a:t>(2010). </a:t>
            </a:r>
            <a:r>
              <a:rPr lang="en" u="sng">
                <a:solidFill>
                  <a:schemeClr val="hlink"/>
                </a:solidFill>
                <a:hlinkClick r:id="rId3"/>
              </a:rPr>
              <a:t>Positionality</a:t>
            </a:r>
            <a:r>
              <a:rPr lang="en"/>
              <a:t>. In B. </a:t>
            </a:r>
            <a:r>
              <a:rPr lang="en"/>
              <a:t>Warf (Ed.), </a:t>
            </a:r>
            <a:r>
              <a:rPr i="1" lang="en" u="sng">
                <a:solidFill>
                  <a:schemeClr val="hlink"/>
                </a:solidFill>
                <a:hlinkClick r:id="rId4"/>
              </a:rPr>
              <a:t>Encyclopedia of geography</a:t>
            </a:r>
            <a:r>
              <a:rPr lang="en"/>
              <a:t>. SAGE Publications, Inc.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Erasure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2100"/>
              <a:t>“</a:t>
            </a:r>
            <a:r>
              <a:rPr lang="en" sz="2100"/>
              <a:t>One of the ways that there is a continuing genocide against American Indians/Alaska Natives is through data. When we are invisible in the data, we no longer exist. When I see an asterisk that says "not statistically significant," or they lump us together with Pacific Islanders and</a:t>
            </a:r>
            <a:r>
              <a:rPr lang="en" sz="2100"/>
              <a:t> </a:t>
            </a:r>
            <a:r>
              <a:rPr lang="en" sz="2100"/>
              <a:t>Asian Americans — you can't lump racial groups together. That is bad data practice.”</a:t>
            </a:r>
            <a:endParaRPr sz="2100"/>
          </a:p>
          <a:p>
            <a:pPr indent="0" lvl="0" marL="0" rtl="0" algn="r">
              <a:lnSpc>
                <a:spcPct val="140000"/>
              </a:lnSpc>
              <a:spcBef>
                <a:spcPts val="1200"/>
              </a:spcBef>
              <a:spcAft>
                <a:spcPts val="1200"/>
              </a:spcAft>
              <a:buNone/>
            </a:pPr>
            <a:r>
              <a:rPr lang="en"/>
              <a:t>Abigail Echo Hawk, </a:t>
            </a:r>
            <a:r>
              <a:rPr lang="en" u="sng">
                <a:solidFill>
                  <a:schemeClr val="hlink"/>
                </a:solidFill>
                <a:hlinkClick r:id="rId3"/>
              </a:rPr>
              <a:t>Art and Science of Decolonizing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arm</a:t>
            </a:r>
            <a:r>
              <a:rPr lang="en"/>
              <a:t> through data work</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Erasure</a:t>
            </a:r>
            <a:endParaRPr sz="1500"/>
          </a:p>
          <a:p>
            <a:pPr indent="-298450" lvl="1" marL="914400" rtl="0" algn="l">
              <a:spcBef>
                <a:spcPts val="0"/>
              </a:spcBef>
              <a:spcAft>
                <a:spcPts val="0"/>
              </a:spcAft>
              <a:buSzPts val="1100"/>
              <a:buChar char="○"/>
            </a:pPr>
            <a:r>
              <a:rPr lang="en" sz="1100" u="sng">
                <a:solidFill>
                  <a:schemeClr val="hlink"/>
                </a:solidFill>
                <a:hlinkClick r:id="rId3"/>
              </a:rPr>
              <a:t>Abigail Echo-Hawk on the art and science of 'decolonizing data'</a:t>
            </a:r>
            <a:endParaRPr sz="1100"/>
          </a:p>
          <a:p>
            <a:pPr indent="-298450" lvl="1" marL="914400" rtl="0" algn="l">
              <a:spcBef>
                <a:spcPts val="0"/>
              </a:spcBef>
              <a:spcAft>
                <a:spcPts val="0"/>
              </a:spcAft>
              <a:buSzPts val="1100"/>
              <a:buChar char="○"/>
            </a:pPr>
            <a:r>
              <a:rPr lang="en" sz="1100" u="sng">
                <a:solidFill>
                  <a:schemeClr val="hlink"/>
                </a:solidFill>
                <a:hlinkClick r:id="rId4"/>
              </a:rPr>
              <a:t>Data Disaggregation | NCAI</a:t>
            </a:r>
            <a:endParaRPr sz="1100"/>
          </a:p>
          <a:p>
            <a:pPr indent="-298450" lvl="1" marL="914400" rtl="0" algn="l">
              <a:spcBef>
                <a:spcPts val="0"/>
              </a:spcBef>
              <a:spcAft>
                <a:spcPts val="0"/>
              </a:spcAft>
              <a:buSzPts val="1100"/>
              <a:buChar char="○"/>
            </a:pPr>
            <a:r>
              <a:rPr lang="en" sz="1100" u="sng">
                <a:solidFill>
                  <a:schemeClr val="hlink"/>
                </a:solidFill>
                <a:hlinkClick r:id="rId5"/>
              </a:rPr>
              <a:t>The Spectre in the Archive: Truth, Reconciliation, and Indigenous Archival Memory</a:t>
            </a:r>
            <a:r>
              <a:rPr lang="en" sz="1100"/>
              <a:t> </a:t>
            </a:r>
            <a:endParaRPr sz="1100"/>
          </a:p>
          <a:p>
            <a:pPr indent="-323850" lvl="0" marL="457200" rtl="0" algn="l">
              <a:spcBef>
                <a:spcPts val="0"/>
              </a:spcBef>
              <a:spcAft>
                <a:spcPts val="0"/>
              </a:spcAft>
              <a:buSzPts val="1500"/>
              <a:buChar char="●"/>
            </a:pPr>
            <a:r>
              <a:rPr lang="en" sz="1500"/>
              <a:t>Misr</a:t>
            </a:r>
            <a:r>
              <a:rPr lang="en" sz="1500"/>
              <a:t>epresentation / Exclusion</a:t>
            </a:r>
            <a:endParaRPr sz="1500"/>
          </a:p>
          <a:p>
            <a:pPr indent="-298450" lvl="1" marL="914400" rtl="0" algn="l">
              <a:spcBef>
                <a:spcPts val="0"/>
              </a:spcBef>
              <a:spcAft>
                <a:spcPts val="0"/>
              </a:spcAft>
              <a:buSzPts val="1100"/>
              <a:buChar char="○"/>
            </a:pPr>
            <a:r>
              <a:rPr lang="en" sz="1100" u="sng">
                <a:solidFill>
                  <a:schemeClr val="hlink"/>
                </a:solidFill>
                <a:hlinkClick r:id="rId6"/>
              </a:rPr>
              <a:t>Indigenous Identity: More Than “Something Else”</a:t>
            </a:r>
            <a:r>
              <a:rPr lang="en" sz="1100"/>
              <a:t> </a:t>
            </a:r>
            <a:endParaRPr sz="1100"/>
          </a:p>
          <a:p>
            <a:pPr indent="-298450" lvl="1" marL="914400" rtl="0" algn="l">
              <a:spcBef>
                <a:spcPts val="0"/>
              </a:spcBef>
              <a:spcAft>
                <a:spcPts val="0"/>
              </a:spcAft>
              <a:buSzPts val="1100"/>
              <a:buChar char="○"/>
            </a:pPr>
            <a:r>
              <a:rPr lang="en" sz="1100" u="sng">
                <a:solidFill>
                  <a:schemeClr val="hlink"/>
                </a:solidFill>
                <a:hlinkClick r:id="rId7"/>
              </a:rPr>
              <a:t>Indigital - Australia's First Indigenous Tech Education Company</a:t>
            </a:r>
            <a:endParaRPr sz="1100"/>
          </a:p>
          <a:p>
            <a:pPr indent="-298450" lvl="1" marL="914400" rtl="0" algn="l">
              <a:spcBef>
                <a:spcPts val="0"/>
              </a:spcBef>
              <a:spcAft>
                <a:spcPts val="0"/>
              </a:spcAft>
              <a:buSzPts val="1100"/>
              <a:buChar char="○"/>
            </a:pPr>
            <a:r>
              <a:rPr lang="en" sz="1100" u="sng">
                <a:solidFill>
                  <a:schemeClr val="hlink"/>
                </a:solidFill>
                <a:hlinkClick r:id="rId8"/>
              </a:rPr>
              <a:t>tdvnet.com | Welcome</a:t>
            </a:r>
            <a:r>
              <a:rPr lang="en" sz="1100"/>
              <a:t>  </a:t>
            </a:r>
            <a:endParaRPr sz="1100"/>
          </a:p>
          <a:p>
            <a:pPr indent="-323850" lvl="0" marL="457200" rtl="0" algn="l">
              <a:spcBef>
                <a:spcPts val="0"/>
              </a:spcBef>
              <a:spcAft>
                <a:spcPts val="0"/>
              </a:spcAft>
              <a:buSzPts val="1500"/>
              <a:buChar char="●"/>
            </a:pPr>
            <a:r>
              <a:rPr lang="en" sz="1500"/>
              <a:t>Devaluing of other ways of knowing</a:t>
            </a:r>
            <a:endParaRPr sz="1500"/>
          </a:p>
          <a:p>
            <a:pPr indent="-298450" lvl="1" marL="914400" rtl="0" algn="l">
              <a:spcBef>
                <a:spcPts val="0"/>
              </a:spcBef>
              <a:spcAft>
                <a:spcPts val="0"/>
              </a:spcAft>
              <a:buSzPts val="1100"/>
              <a:buChar char="○"/>
            </a:pPr>
            <a:r>
              <a:rPr lang="en" sz="1100" u="sng">
                <a:solidFill>
                  <a:schemeClr val="hlink"/>
                </a:solidFill>
                <a:hlinkClick r:id="rId9"/>
              </a:rPr>
              <a:t>Mapping Indigenous Depth of Place | American Indian Culture and Research Journal</a:t>
            </a:r>
            <a:endParaRPr sz="1100"/>
          </a:p>
          <a:p>
            <a:pPr indent="-298450" lvl="1" marL="914400" rtl="0" algn="l">
              <a:spcBef>
                <a:spcPts val="0"/>
              </a:spcBef>
              <a:spcAft>
                <a:spcPts val="0"/>
              </a:spcAft>
              <a:buSzPts val="1100"/>
              <a:buChar char="○"/>
            </a:pPr>
            <a:r>
              <a:rPr lang="en" sz="1100" u="sng">
                <a:solidFill>
                  <a:schemeClr val="hlink"/>
                </a:solidFill>
                <a:hlinkClick r:id="rId10"/>
              </a:rPr>
              <a:t>Imagining: Creating Spaces for Indigenous Ontologies</a:t>
            </a:r>
            <a:r>
              <a:rPr lang="en" sz="1100"/>
              <a:t> </a:t>
            </a:r>
            <a:r>
              <a:rPr lang="en" sz="1100"/>
              <a:t> </a:t>
            </a:r>
            <a:endParaRPr sz="1100"/>
          </a:p>
          <a:p>
            <a:pPr indent="-298450" lvl="1" marL="914400" rtl="0" algn="l">
              <a:spcBef>
                <a:spcPts val="0"/>
              </a:spcBef>
              <a:spcAft>
                <a:spcPts val="0"/>
              </a:spcAft>
              <a:buSzPts val="1100"/>
              <a:buChar char="○"/>
            </a:pPr>
            <a:r>
              <a:rPr lang="en" sz="1100" u="sng">
                <a:solidFill>
                  <a:schemeClr val="hlink"/>
                </a:solidFill>
                <a:hlinkClick r:id="rId11"/>
              </a:rPr>
              <a:t>Does Information Really Want to be Free? Indigenous Knowledge Systems and the Question of Openness | Christen</a:t>
            </a:r>
            <a:r>
              <a:rPr lang="en" sz="1100"/>
              <a:t> </a:t>
            </a:r>
            <a:endParaRPr sz="1100"/>
          </a:p>
          <a:p>
            <a:pPr indent="-323850" lvl="0" marL="457200" rtl="0" algn="l">
              <a:spcBef>
                <a:spcPts val="0"/>
              </a:spcBef>
              <a:spcAft>
                <a:spcPts val="0"/>
              </a:spcAft>
              <a:buSzPts val="1500"/>
              <a:buChar char="●"/>
            </a:pPr>
            <a:r>
              <a:rPr lang="en" sz="1500"/>
              <a:t>Stealing data</a:t>
            </a:r>
            <a:endParaRPr sz="1500"/>
          </a:p>
          <a:p>
            <a:pPr indent="-298450" lvl="1" marL="914400" rtl="0" algn="l">
              <a:spcBef>
                <a:spcPts val="0"/>
              </a:spcBef>
              <a:spcAft>
                <a:spcPts val="0"/>
              </a:spcAft>
              <a:buSzPts val="1100"/>
              <a:buChar char="○"/>
            </a:pPr>
            <a:r>
              <a:rPr lang="en" sz="1100" u="sng">
                <a:solidFill>
                  <a:schemeClr val="hlink"/>
                </a:solidFill>
                <a:hlinkClick r:id="rId12"/>
              </a:rPr>
              <a:t>Indigenous Data Sovereignty: Toward an agenda</a:t>
            </a:r>
            <a:endParaRPr sz="1100"/>
          </a:p>
          <a:p>
            <a:pPr indent="-298450" lvl="1" marL="914400" rtl="0" algn="l">
              <a:spcBef>
                <a:spcPts val="0"/>
              </a:spcBef>
              <a:spcAft>
                <a:spcPts val="0"/>
              </a:spcAft>
              <a:buSzPts val="1100"/>
              <a:buChar char="○"/>
            </a:pPr>
            <a:r>
              <a:rPr lang="en" sz="1100" u="sng">
                <a:solidFill>
                  <a:schemeClr val="hlink"/>
                </a:solidFill>
                <a:hlinkClick r:id="rId13"/>
              </a:rPr>
              <a:t>After the Return: Digital Repatriation and the Circulation of Indigenous Knowledge | Museum Anthropology Review</a:t>
            </a:r>
            <a:r>
              <a:rPr lang="en" sz="1100"/>
              <a:t>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Indigenous data sovereignty</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2100"/>
              <a:t>“...indigenous peoples have inherent and inalienable rights relating to the collection, ownership and application of data about them, and about their lifeways and territories.”</a:t>
            </a:r>
            <a:endParaRPr sz="2100"/>
          </a:p>
          <a:p>
            <a:pPr indent="0" lvl="0" marL="0" rtl="0" algn="r">
              <a:spcBef>
                <a:spcPts val="1200"/>
              </a:spcBef>
              <a:spcAft>
                <a:spcPts val="1200"/>
              </a:spcAft>
              <a:buNone/>
            </a:pPr>
            <a:r>
              <a:rPr lang="en"/>
              <a:t>Kukutai, T., &amp; Taylor, J. (Eds.). (2016). </a:t>
            </a:r>
            <a:br>
              <a:rPr lang="en"/>
            </a:br>
            <a:r>
              <a:rPr lang="en" u="sng">
                <a:solidFill>
                  <a:schemeClr val="hlink"/>
                </a:solidFill>
                <a:hlinkClick r:id="rId3"/>
              </a:rPr>
              <a:t>Indigenous Data Sovereignty: Toward an agenda</a:t>
            </a:r>
            <a:r>
              <a:rPr lang="en"/>
              <a:t>. ANU Press.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Reflecting on our positionality</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1200"/>
              </a:spcAft>
              <a:buNone/>
            </a:pPr>
            <a:r>
              <a:rPr lang="en" sz="2100"/>
              <a:t>Our homes and t</a:t>
            </a:r>
            <a:r>
              <a:rPr lang="en" sz="2100"/>
              <a:t>he institutions where we work inhabit space that was stolen, often violently, from people whose ancestors are still here and thriving, and who are often continuing their stewardship of the land despite ongoing colonial structures that exploit it.</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Positionality Exercise</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Encourage reflection on land and positionality</a:t>
            </a:r>
            <a:endParaRPr sz="2100"/>
          </a:p>
          <a:p>
            <a:pPr indent="-361950" lvl="0" marL="457200" rtl="0" algn="l">
              <a:spcBef>
                <a:spcPts val="1000"/>
              </a:spcBef>
              <a:spcAft>
                <a:spcPts val="0"/>
              </a:spcAft>
              <a:buSzPts val="2100"/>
              <a:buChar char="●"/>
            </a:pPr>
            <a:r>
              <a:rPr lang="en" sz="2100"/>
              <a:t>Engage with our participation in systems of oppression</a:t>
            </a:r>
            <a:endParaRPr sz="2100"/>
          </a:p>
          <a:p>
            <a:pPr indent="-361950" lvl="0" marL="457200" rtl="0" algn="l">
              <a:spcBef>
                <a:spcPts val="1000"/>
              </a:spcBef>
              <a:spcAft>
                <a:spcPts val="0"/>
              </a:spcAft>
              <a:buSzPts val="2100"/>
              <a:buChar char="●"/>
            </a:pPr>
            <a:r>
              <a:rPr lang="en" sz="2100"/>
              <a:t>Collect resources for further study</a:t>
            </a:r>
            <a:endParaRPr sz="2100"/>
          </a:p>
          <a:p>
            <a:pPr indent="0" lvl="0" marL="0" rtl="0" algn="l">
              <a:spcBef>
                <a:spcPts val="1000"/>
              </a:spcBef>
              <a:spcAft>
                <a:spcPts val="0"/>
              </a:spcAft>
              <a:buNone/>
            </a:pPr>
            <a:r>
              <a:t/>
            </a:r>
            <a:endParaRPr sz="2100"/>
          </a:p>
          <a:p>
            <a:pPr indent="0" lvl="0" marL="0" rtl="0" algn="ctr">
              <a:spcBef>
                <a:spcPts val="1000"/>
              </a:spcBef>
              <a:spcAft>
                <a:spcPts val="1000"/>
              </a:spcAft>
              <a:buNone/>
            </a:pPr>
            <a:r>
              <a:rPr lang="en" sz="2100" u="sng">
                <a:solidFill>
                  <a:schemeClr val="hlink"/>
                </a:solidFill>
                <a:hlinkClick r:id="rId3"/>
              </a:rPr>
              <a:t>bit.ly/vtf-position</a:t>
            </a:r>
            <a:r>
              <a:rPr lang="en" sz="2100"/>
              <a:t>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1155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