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77" r:id="rId4"/>
    <p:sldId id="278" r:id="rId5"/>
    <p:sldId id="286" r:id="rId6"/>
    <p:sldId id="279" r:id="rId7"/>
    <p:sldId id="280" r:id="rId8"/>
    <p:sldId id="285" r:id="rId9"/>
    <p:sldId id="284" r:id="rId10"/>
    <p:sldId id="281" r:id="rId11"/>
    <p:sldId id="287" r:id="rId12"/>
    <p:sldId id="282" r:id="rId13"/>
    <p:sldId id="283" r:id="rId14"/>
    <p:sldId id="266" r:id="rId15"/>
    <p:sldId id="264" r:id="rId16"/>
    <p:sldId id="267" r:id="rId17"/>
    <p:sldId id="290" r:id="rId18"/>
    <p:sldId id="291" r:id="rId19"/>
    <p:sldId id="269" r:id="rId20"/>
    <p:sldId id="292" r:id="rId21"/>
    <p:sldId id="293" r:id="rId22"/>
    <p:sldId id="299" r:id="rId23"/>
    <p:sldId id="288" r:id="rId24"/>
    <p:sldId id="289" r:id="rId25"/>
    <p:sldId id="298" r:id="rId26"/>
    <p:sldId id="272" r:id="rId27"/>
    <p:sldId id="302" r:id="rId28"/>
    <p:sldId id="273" r:id="rId29"/>
    <p:sldId id="295" r:id="rId30"/>
    <p:sldId id="274" r:id="rId31"/>
    <p:sldId id="275" r:id="rId32"/>
    <p:sldId id="276" r:id="rId33"/>
    <p:sldId id="301" r:id="rId34"/>
    <p:sldId id="294" r:id="rId35"/>
    <p:sldId id="296" r:id="rId36"/>
    <p:sldId id="29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75127" autoAdjust="0"/>
  </p:normalViewPr>
  <p:slideViewPr>
    <p:cSldViewPr>
      <p:cViewPr>
        <p:scale>
          <a:sx n="66" d="100"/>
          <a:sy n="66" d="100"/>
        </p:scale>
        <p:origin x="-115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AC7D2-75E2-4049-BAF3-2D35FBB4CC8D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A90D5E33-1DBB-46C8-9C2D-B3A54A63DEC6}">
      <dgm:prSet phldrT="[텍스트]"/>
      <dgm:spPr/>
      <dgm:t>
        <a:bodyPr/>
        <a:lstStyle/>
        <a:p>
          <a:pPr latinLnBrk="1"/>
          <a:r>
            <a:rPr lang="en-US" altLang="ko-KR" dirty="0" smtClean="0"/>
            <a:t>Constraint Annotation </a:t>
          </a:r>
          <a:r>
            <a:rPr lang="ko-KR" altLang="en-US" dirty="0" smtClean="0"/>
            <a:t>의</a:t>
          </a:r>
          <a:r>
            <a:rPr lang="en-US" altLang="ko-KR" dirty="0" smtClean="0"/>
            <a:t> message </a:t>
          </a:r>
          <a:r>
            <a:rPr lang="ko-KR" altLang="en-US" dirty="0" smtClean="0"/>
            <a:t>속성 값</a:t>
          </a:r>
          <a:endParaRPr lang="ko-KR" altLang="en-US" dirty="0"/>
        </a:p>
      </dgm:t>
    </dgm:pt>
    <dgm:pt modelId="{1DB8CE3E-75F8-4F52-B5E4-E19F6D9BF2A4}" type="parTrans" cxnId="{7776391B-98EF-4D85-ADE3-BF5479B03CD5}">
      <dgm:prSet/>
      <dgm:spPr/>
      <dgm:t>
        <a:bodyPr/>
        <a:lstStyle/>
        <a:p>
          <a:pPr latinLnBrk="1"/>
          <a:endParaRPr lang="ko-KR" altLang="en-US"/>
        </a:p>
      </dgm:t>
    </dgm:pt>
    <dgm:pt modelId="{EA2A96B0-3501-4E54-B93D-4F2D47ABE0F1}" type="sibTrans" cxnId="{7776391B-98EF-4D85-ADE3-BF5479B03CD5}">
      <dgm:prSet/>
      <dgm:spPr/>
      <dgm:t>
        <a:bodyPr/>
        <a:lstStyle/>
        <a:p>
          <a:pPr latinLnBrk="1"/>
          <a:endParaRPr lang="ko-KR" altLang="en-US"/>
        </a:p>
      </dgm:t>
    </dgm:pt>
    <dgm:pt modelId="{0C98BF0B-D90B-448D-856B-5F366424DB76}">
      <dgm:prSet phldrT="[텍스트]"/>
      <dgm:spPr/>
      <dgm:t>
        <a:bodyPr/>
        <a:lstStyle/>
        <a:p>
          <a:pPr latinLnBrk="1"/>
          <a:r>
            <a:rPr lang="ko-KR" altLang="en-US" dirty="0" smtClean="0"/>
            <a:t>등록된 </a:t>
          </a:r>
          <a:r>
            <a:rPr lang="en-US" altLang="ko-KR" dirty="0" smtClean="0"/>
            <a:t>Custom </a:t>
          </a:r>
          <a:r>
            <a:rPr lang="en-US" altLang="ko-KR" dirty="0" err="1" smtClean="0"/>
            <a:t>MessageInterpolator</a:t>
          </a:r>
          <a:r>
            <a:rPr lang="en-US" altLang="ko-KR" dirty="0" smtClean="0"/>
            <a:t> </a:t>
          </a:r>
          <a:r>
            <a:rPr lang="ko-KR" altLang="en-US" dirty="0" smtClean="0"/>
            <a:t>호출</a:t>
          </a:r>
          <a:endParaRPr lang="ko-KR" altLang="en-US" dirty="0"/>
        </a:p>
      </dgm:t>
    </dgm:pt>
    <dgm:pt modelId="{66817CD0-D628-4D16-90F2-8DE5E454872F}" type="parTrans" cxnId="{E88E954B-BF5B-4D9C-A5C7-4F34D0EFDBE3}">
      <dgm:prSet/>
      <dgm:spPr/>
      <dgm:t>
        <a:bodyPr/>
        <a:lstStyle/>
        <a:p>
          <a:pPr latinLnBrk="1"/>
          <a:endParaRPr lang="ko-KR" altLang="en-US"/>
        </a:p>
      </dgm:t>
    </dgm:pt>
    <dgm:pt modelId="{07AAAFD8-388A-46FA-9BBC-7F9B20010190}" type="sibTrans" cxnId="{E88E954B-BF5B-4D9C-A5C7-4F34D0EFDBE3}">
      <dgm:prSet/>
      <dgm:spPr/>
      <dgm:t>
        <a:bodyPr/>
        <a:lstStyle/>
        <a:p>
          <a:pPr latinLnBrk="1"/>
          <a:endParaRPr lang="ko-KR" altLang="en-US"/>
        </a:p>
      </dgm:t>
    </dgm:pt>
    <dgm:pt modelId="{693E69CD-B979-4AF6-BA61-71E73E899BED}">
      <dgm:prSet phldrT="[텍스트]"/>
      <dgm:spPr/>
      <dgm:t>
        <a:bodyPr/>
        <a:lstStyle/>
        <a:p>
          <a:pPr latinLnBrk="1"/>
          <a:r>
            <a:rPr lang="ko-KR" altLang="en-US" dirty="0" smtClean="0"/>
            <a:t>기본 </a:t>
          </a:r>
          <a:r>
            <a:rPr lang="en-US" altLang="ko-KR" dirty="0" err="1" smtClean="0"/>
            <a:t>ResourceBundle</a:t>
          </a:r>
          <a:r>
            <a:rPr lang="ko-KR" altLang="en-US" dirty="0" smtClean="0"/>
            <a:t>인 </a:t>
          </a:r>
          <a:r>
            <a:rPr lang="en-US" altLang="ko-KR" dirty="0" err="1" smtClean="0"/>
            <a:t>ValidationMessage</a:t>
          </a:r>
          <a:r>
            <a:rPr lang="en-US" altLang="ko-KR" dirty="0" smtClean="0"/>
            <a:t> </a:t>
          </a:r>
          <a:r>
            <a:rPr lang="ko-KR" altLang="en-US" dirty="0" smtClean="0"/>
            <a:t>의 메시지</a:t>
          </a:r>
          <a:endParaRPr lang="ko-KR" altLang="en-US" dirty="0"/>
        </a:p>
      </dgm:t>
    </dgm:pt>
    <dgm:pt modelId="{2899EE3C-43ED-491A-9E58-941A19C2B3DF}" type="parTrans" cxnId="{F70A28D7-911B-407B-8DDA-D4D354FBE39F}">
      <dgm:prSet/>
      <dgm:spPr/>
      <dgm:t>
        <a:bodyPr/>
        <a:lstStyle/>
        <a:p>
          <a:pPr latinLnBrk="1"/>
          <a:endParaRPr lang="ko-KR" altLang="en-US"/>
        </a:p>
      </dgm:t>
    </dgm:pt>
    <dgm:pt modelId="{E78920B3-99FE-4363-9C5D-65E77D06CC5E}" type="sibTrans" cxnId="{F70A28D7-911B-407B-8DDA-D4D354FBE39F}">
      <dgm:prSet/>
      <dgm:spPr/>
      <dgm:t>
        <a:bodyPr/>
        <a:lstStyle/>
        <a:p>
          <a:pPr latinLnBrk="1"/>
          <a:endParaRPr lang="ko-KR" altLang="en-US"/>
        </a:p>
      </dgm:t>
    </dgm:pt>
    <dgm:pt modelId="{703C5240-1BD4-48BE-9A2A-04FE8C3BD504}">
      <dgm:prSet phldrT="[텍스트]"/>
      <dgm:spPr/>
      <dgm:t>
        <a:bodyPr/>
        <a:lstStyle/>
        <a:p>
          <a:pPr latinLnBrk="1"/>
          <a:r>
            <a:rPr lang="ko-KR" altLang="en-US" dirty="0" smtClean="0"/>
            <a:t>구현체 자체 제공 </a:t>
          </a:r>
          <a:r>
            <a:rPr lang="en-US" altLang="ko-KR" dirty="0" err="1" smtClean="0"/>
            <a:t>ResourceBundle</a:t>
          </a:r>
          <a:r>
            <a:rPr lang="en-US" altLang="ko-KR" dirty="0" smtClean="0"/>
            <a:t> </a:t>
          </a:r>
          <a:r>
            <a:rPr lang="ko-KR" altLang="en-US" dirty="0" smtClean="0"/>
            <a:t>의 메시지</a:t>
          </a:r>
          <a:endParaRPr lang="ko-KR" altLang="en-US" dirty="0"/>
        </a:p>
      </dgm:t>
    </dgm:pt>
    <dgm:pt modelId="{C2AF7876-E651-47AD-A4E3-BD0196CEB2D7}" type="parTrans" cxnId="{D1E160F2-5D78-4983-B11C-5668825DABA9}">
      <dgm:prSet/>
      <dgm:spPr/>
      <dgm:t>
        <a:bodyPr/>
        <a:lstStyle/>
        <a:p>
          <a:pPr latinLnBrk="1"/>
          <a:endParaRPr lang="ko-KR" altLang="en-US"/>
        </a:p>
      </dgm:t>
    </dgm:pt>
    <dgm:pt modelId="{69E922AD-2A97-44B5-8F6E-EC6875D363D6}" type="sibTrans" cxnId="{D1E160F2-5D78-4983-B11C-5668825DABA9}">
      <dgm:prSet/>
      <dgm:spPr/>
      <dgm:t>
        <a:bodyPr/>
        <a:lstStyle/>
        <a:p>
          <a:pPr latinLnBrk="1"/>
          <a:endParaRPr lang="ko-KR" altLang="en-US"/>
        </a:p>
      </dgm:t>
    </dgm:pt>
    <dgm:pt modelId="{9DABD9E8-5FFF-40BF-BDA3-2B1531F89647}" type="pres">
      <dgm:prSet presAssocID="{AF5AC7D2-75E2-4049-BAF3-2D35FBB4CC8D}" presName="linearFlow" presStyleCnt="0">
        <dgm:presLayoutVars>
          <dgm:resizeHandles val="exact"/>
        </dgm:presLayoutVars>
      </dgm:prSet>
      <dgm:spPr/>
    </dgm:pt>
    <dgm:pt modelId="{9BE49582-51FB-49E9-846F-CDD57CFD88E6}" type="pres">
      <dgm:prSet presAssocID="{A90D5E33-1DBB-46C8-9C2D-B3A54A63DEC6}" presName="node" presStyleLbl="node1" presStyleIdx="0" presStyleCnt="4" custScaleX="2117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E4A75-D0F3-495B-BC69-8E0B4750C183}" type="pres">
      <dgm:prSet presAssocID="{EA2A96B0-3501-4E54-B93D-4F2D47ABE0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5CCD621-0827-424C-8B9F-F5C16C1215FF}" type="pres">
      <dgm:prSet presAssocID="{EA2A96B0-3501-4E54-B93D-4F2D47ABE0F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8B0BD56-FF10-411C-BAD5-2B30082C15B6}" type="pres">
      <dgm:prSet presAssocID="{0C98BF0B-D90B-448D-856B-5F366424DB76}" presName="node" presStyleLbl="node1" presStyleIdx="1" presStyleCnt="4" custScaleX="2117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762476-C632-4FA8-88B5-7B9C37C8A79C}" type="pres">
      <dgm:prSet presAssocID="{07AAAFD8-388A-46FA-9BBC-7F9B20010190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E8DE083-A15F-40A4-9A4F-5642BBCFD725}" type="pres">
      <dgm:prSet presAssocID="{07AAAFD8-388A-46FA-9BBC-7F9B20010190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540F1DB-4A74-406D-A654-C21E8F1E7603}" type="pres">
      <dgm:prSet presAssocID="{693E69CD-B979-4AF6-BA61-71E73E899BED}" presName="node" presStyleLbl="node1" presStyleIdx="2" presStyleCnt="4" custScaleX="2117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A7529C-60E0-48C2-83A3-F9439735E1B4}" type="pres">
      <dgm:prSet presAssocID="{E78920B3-99FE-4363-9C5D-65E77D06CC5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644DBE5-EB7C-4EBB-A477-5AF974F6ACC5}" type="pres">
      <dgm:prSet presAssocID="{E78920B3-99FE-4363-9C5D-65E77D06CC5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416EC3B-20CE-4A1E-B507-65F1C14B0F48}" type="pres">
      <dgm:prSet presAssocID="{703C5240-1BD4-48BE-9A2A-04FE8C3BD504}" presName="node" presStyleLbl="node1" presStyleIdx="3" presStyleCnt="4" custScaleX="2117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8E954B-BF5B-4D9C-A5C7-4F34D0EFDBE3}" srcId="{AF5AC7D2-75E2-4049-BAF3-2D35FBB4CC8D}" destId="{0C98BF0B-D90B-448D-856B-5F366424DB76}" srcOrd="1" destOrd="0" parTransId="{66817CD0-D628-4D16-90F2-8DE5E454872F}" sibTransId="{07AAAFD8-388A-46FA-9BBC-7F9B20010190}"/>
    <dgm:cxn modelId="{D6F6950A-270D-4E54-BCF3-E9BFEF6C220A}" type="presOf" srcId="{EA2A96B0-3501-4E54-B93D-4F2D47ABE0F1}" destId="{A5CCD621-0827-424C-8B9F-F5C16C1215FF}" srcOrd="1" destOrd="0" presId="urn:microsoft.com/office/officeart/2005/8/layout/process2"/>
    <dgm:cxn modelId="{DFEB8F04-A742-4672-9AA9-D388705B3FD7}" type="presOf" srcId="{703C5240-1BD4-48BE-9A2A-04FE8C3BD504}" destId="{3416EC3B-20CE-4A1E-B507-65F1C14B0F48}" srcOrd="0" destOrd="0" presId="urn:microsoft.com/office/officeart/2005/8/layout/process2"/>
    <dgm:cxn modelId="{052D18E6-43B7-415F-9EE7-318EA56783C6}" type="presOf" srcId="{E78920B3-99FE-4363-9C5D-65E77D06CC5E}" destId="{0644DBE5-EB7C-4EBB-A477-5AF974F6ACC5}" srcOrd="1" destOrd="0" presId="urn:microsoft.com/office/officeart/2005/8/layout/process2"/>
    <dgm:cxn modelId="{561513C5-B134-4E63-BD9F-06257A681688}" type="presOf" srcId="{A90D5E33-1DBB-46C8-9C2D-B3A54A63DEC6}" destId="{9BE49582-51FB-49E9-846F-CDD57CFD88E6}" srcOrd="0" destOrd="0" presId="urn:microsoft.com/office/officeart/2005/8/layout/process2"/>
    <dgm:cxn modelId="{CFDE55B2-4297-4528-A343-52ABCF29BFA0}" type="presOf" srcId="{07AAAFD8-388A-46FA-9BBC-7F9B20010190}" destId="{0E8DE083-A15F-40A4-9A4F-5642BBCFD725}" srcOrd="1" destOrd="0" presId="urn:microsoft.com/office/officeart/2005/8/layout/process2"/>
    <dgm:cxn modelId="{36E4C8DD-6E73-4719-B796-9149C6EF9354}" type="presOf" srcId="{0C98BF0B-D90B-448D-856B-5F366424DB76}" destId="{78B0BD56-FF10-411C-BAD5-2B30082C15B6}" srcOrd="0" destOrd="0" presId="urn:microsoft.com/office/officeart/2005/8/layout/process2"/>
    <dgm:cxn modelId="{F7C33FA3-A344-4B05-A9C8-7E3A16BA126C}" type="presOf" srcId="{07AAAFD8-388A-46FA-9BBC-7F9B20010190}" destId="{E9762476-C632-4FA8-88B5-7B9C37C8A79C}" srcOrd="0" destOrd="0" presId="urn:microsoft.com/office/officeart/2005/8/layout/process2"/>
    <dgm:cxn modelId="{78C52FF0-0E20-4696-95FE-077E56F89744}" type="presOf" srcId="{693E69CD-B979-4AF6-BA61-71E73E899BED}" destId="{3540F1DB-4A74-406D-A654-C21E8F1E7603}" srcOrd="0" destOrd="0" presId="urn:microsoft.com/office/officeart/2005/8/layout/process2"/>
    <dgm:cxn modelId="{D1E160F2-5D78-4983-B11C-5668825DABA9}" srcId="{AF5AC7D2-75E2-4049-BAF3-2D35FBB4CC8D}" destId="{703C5240-1BD4-48BE-9A2A-04FE8C3BD504}" srcOrd="3" destOrd="0" parTransId="{C2AF7876-E651-47AD-A4E3-BD0196CEB2D7}" sibTransId="{69E922AD-2A97-44B5-8F6E-EC6875D363D6}"/>
    <dgm:cxn modelId="{E8A2A149-88D8-456B-B225-A124099DA789}" type="presOf" srcId="{EA2A96B0-3501-4E54-B93D-4F2D47ABE0F1}" destId="{E61E4A75-D0F3-495B-BC69-8E0B4750C183}" srcOrd="0" destOrd="0" presId="urn:microsoft.com/office/officeart/2005/8/layout/process2"/>
    <dgm:cxn modelId="{0FBBD9C7-4B1C-4601-92D8-B618C4FC0EFB}" type="presOf" srcId="{AF5AC7D2-75E2-4049-BAF3-2D35FBB4CC8D}" destId="{9DABD9E8-5FFF-40BF-BDA3-2B1531F89647}" srcOrd="0" destOrd="0" presId="urn:microsoft.com/office/officeart/2005/8/layout/process2"/>
    <dgm:cxn modelId="{F70A28D7-911B-407B-8DDA-D4D354FBE39F}" srcId="{AF5AC7D2-75E2-4049-BAF3-2D35FBB4CC8D}" destId="{693E69CD-B979-4AF6-BA61-71E73E899BED}" srcOrd="2" destOrd="0" parTransId="{2899EE3C-43ED-491A-9E58-941A19C2B3DF}" sibTransId="{E78920B3-99FE-4363-9C5D-65E77D06CC5E}"/>
    <dgm:cxn modelId="{7776391B-98EF-4D85-ADE3-BF5479B03CD5}" srcId="{AF5AC7D2-75E2-4049-BAF3-2D35FBB4CC8D}" destId="{A90D5E33-1DBB-46C8-9C2D-B3A54A63DEC6}" srcOrd="0" destOrd="0" parTransId="{1DB8CE3E-75F8-4F52-B5E4-E19F6D9BF2A4}" sibTransId="{EA2A96B0-3501-4E54-B93D-4F2D47ABE0F1}"/>
    <dgm:cxn modelId="{FB3AC751-19D0-4FB4-A947-A8F4C326C3FC}" type="presOf" srcId="{E78920B3-99FE-4363-9C5D-65E77D06CC5E}" destId="{83A7529C-60E0-48C2-83A3-F9439735E1B4}" srcOrd="0" destOrd="0" presId="urn:microsoft.com/office/officeart/2005/8/layout/process2"/>
    <dgm:cxn modelId="{35586570-BEA0-4DBE-A834-17E1BA08AF40}" type="presParOf" srcId="{9DABD9E8-5FFF-40BF-BDA3-2B1531F89647}" destId="{9BE49582-51FB-49E9-846F-CDD57CFD88E6}" srcOrd="0" destOrd="0" presId="urn:microsoft.com/office/officeart/2005/8/layout/process2"/>
    <dgm:cxn modelId="{3B9C8A03-0861-4252-85ED-7EBE88FBEA54}" type="presParOf" srcId="{9DABD9E8-5FFF-40BF-BDA3-2B1531F89647}" destId="{E61E4A75-D0F3-495B-BC69-8E0B4750C183}" srcOrd="1" destOrd="0" presId="urn:microsoft.com/office/officeart/2005/8/layout/process2"/>
    <dgm:cxn modelId="{AD22A6A8-4354-4FE1-B1E8-1C46999D30C4}" type="presParOf" srcId="{E61E4A75-D0F3-495B-BC69-8E0B4750C183}" destId="{A5CCD621-0827-424C-8B9F-F5C16C1215FF}" srcOrd="0" destOrd="0" presId="urn:microsoft.com/office/officeart/2005/8/layout/process2"/>
    <dgm:cxn modelId="{39B3E95E-D6DD-4F30-BCC9-BE5130E1B83A}" type="presParOf" srcId="{9DABD9E8-5FFF-40BF-BDA3-2B1531F89647}" destId="{78B0BD56-FF10-411C-BAD5-2B30082C15B6}" srcOrd="2" destOrd="0" presId="urn:microsoft.com/office/officeart/2005/8/layout/process2"/>
    <dgm:cxn modelId="{4A0E664A-222E-4C2C-AFAA-89892315A3C4}" type="presParOf" srcId="{9DABD9E8-5FFF-40BF-BDA3-2B1531F89647}" destId="{E9762476-C632-4FA8-88B5-7B9C37C8A79C}" srcOrd="3" destOrd="0" presId="urn:microsoft.com/office/officeart/2005/8/layout/process2"/>
    <dgm:cxn modelId="{9A9B14D0-86E5-485B-9E66-0758F2C40AC5}" type="presParOf" srcId="{E9762476-C632-4FA8-88B5-7B9C37C8A79C}" destId="{0E8DE083-A15F-40A4-9A4F-5642BBCFD725}" srcOrd="0" destOrd="0" presId="urn:microsoft.com/office/officeart/2005/8/layout/process2"/>
    <dgm:cxn modelId="{37C35887-D7D7-4843-95DC-4A2CF4FBEB47}" type="presParOf" srcId="{9DABD9E8-5FFF-40BF-BDA3-2B1531F89647}" destId="{3540F1DB-4A74-406D-A654-C21E8F1E7603}" srcOrd="4" destOrd="0" presId="urn:microsoft.com/office/officeart/2005/8/layout/process2"/>
    <dgm:cxn modelId="{EB1FA5B9-9270-4D3E-9FCB-94B9D6A0127C}" type="presParOf" srcId="{9DABD9E8-5FFF-40BF-BDA3-2B1531F89647}" destId="{83A7529C-60E0-48C2-83A3-F9439735E1B4}" srcOrd="5" destOrd="0" presId="urn:microsoft.com/office/officeart/2005/8/layout/process2"/>
    <dgm:cxn modelId="{0B1A52CD-6065-45BF-98A1-FCF2CEF5C3C7}" type="presParOf" srcId="{83A7529C-60E0-48C2-83A3-F9439735E1B4}" destId="{0644DBE5-EB7C-4EBB-A477-5AF974F6ACC5}" srcOrd="0" destOrd="0" presId="urn:microsoft.com/office/officeart/2005/8/layout/process2"/>
    <dgm:cxn modelId="{BA6FA740-2114-4648-B646-F0FB0144686B}" type="presParOf" srcId="{9DABD9E8-5FFF-40BF-BDA3-2B1531F89647}" destId="{3416EC3B-20CE-4A1E-B507-65F1C14B0F4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E49582-51FB-49E9-846F-CDD57CFD88E6}">
      <dsp:nvSpPr>
        <dsp:cNvPr id="0" name=""/>
        <dsp:cNvSpPr/>
      </dsp:nvSpPr>
      <dsp:spPr>
        <a:xfrm>
          <a:off x="919911" y="2335"/>
          <a:ext cx="6441097" cy="868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Constraint Annotation </a:t>
          </a:r>
          <a:r>
            <a:rPr lang="ko-KR" altLang="en-US" sz="1700" kern="1200" dirty="0" smtClean="0"/>
            <a:t>의</a:t>
          </a:r>
          <a:r>
            <a:rPr lang="en-US" altLang="ko-KR" sz="1700" kern="1200" dirty="0" smtClean="0"/>
            <a:t> message </a:t>
          </a:r>
          <a:r>
            <a:rPr lang="ko-KR" altLang="en-US" sz="1700" kern="1200" dirty="0" smtClean="0"/>
            <a:t>속성 값</a:t>
          </a:r>
          <a:endParaRPr lang="ko-KR" altLang="en-US" sz="1700" kern="1200" dirty="0"/>
        </a:p>
      </dsp:txBody>
      <dsp:txXfrm>
        <a:off x="919911" y="2335"/>
        <a:ext cx="6441097" cy="868983"/>
      </dsp:txXfrm>
    </dsp:sp>
    <dsp:sp modelId="{E61E4A75-D0F3-495B-BC69-8E0B4750C183}">
      <dsp:nvSpPr>
        <dsp:cNvPr id="0" name=""/>
        <dsp:cNvSpPr/>
      </dsp:nvSpPr>
      <dsp:spPr>
        <a:xfrm rot="5400000">
          <a:off x="3977525" y="893043"/>
          <a:ext cx="325868" cy="39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5400000">
        <a:off x="3977525" y="893043"/>
        <a:ext cx="325868" cy="391042"/>
      </dsp:txXfrm>
    </dsp:sp>
    <dsp:sp modelId="{78B0BD56-FF10-411C-BAD5-2B30082C15B6}">
      <dsp:nvSpPr>
        <dsp:cNvPr id="0" name=""/>
        <dsp:cNvSpPr/>
      </dsp:nvSpPr>
      <dsp:spPr>
        <a:xfrm>
          <a:off x="919911" y="1305810"/>
          <a:ext cx="6441097" cy="868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등록된 </a:t>
          </a:r>
          <a:r>
            <a:rPr lang="en-US" altLang="ko-KR" sz="1700" kern="1200" dirty="0" smtClean="0"/>
            <a:t>Custom </a:t>
          </a:r>
          <a:r>
            <a:rPr lang="en-US" altLang="ko-KR" sz="1700" kern="1200" dirty="0" err="1" smtClean="0"/>
            <a:t>MessageInterpolator</a:t>
          </a:r>
          <a:r>
            <a:rPr lang="en-US" altLang="ko-KR" sz="1700" kern="1200" dirty="0" smtClean="0"/>
            <a:t> </a:t>
          </a:r>
          <a:r>
            <a:rPr lang="ko-KR" altLang="en-US" sz="1700" kern="1200" dirty="0" smtClean="0"/>
            <a:t>호출</a:t>
          </a:r>
          <a:endParaRPr lang="ko-KR" altLang="en-US" sz="1700" kern="1200" dirty="0"/>
        </a:p>
      </dsp:txBody>
      <dsp:txXfrm>
        <a:off x="919911" y="1305810"/>
        <a:ext cx="6441097" cy="868983"/>
      </dsp:txXfrm>
    </dsp:sp>
    <dsp:sp modelId="{E9762476-C632-4FA8-88B5-7B9C37C8A79C}">
      <dsp:nvSpPr>
        <dsp:cNvPr id="0" name=""/>
        <dsp:cNvSpPr/>
      </dsp:nvSpPr>
      <dsp:spPr>
        <a:xfrm rot="5400000">
          <a:off x="3977525" y="2196518"/>
          <a:ext cx="325868" cy="39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5400000">
        <a:off x="3977525" y="2196518"/>
        <a:ext cx="325868" cy="391042"/>
      </dsp:txXfrm>
    </dsp:sp>
    <dsp:sp modelId="{3540F1DB-4A74-406D-A654-C21E8F1E7603}">
      <dsp:nvSpPr>
        <dsp:cNvPr id="0" name=""/>
        <dsp:cNvSpPr/>
      </dsp:nvSpPr>
      <dsp:spPr>
        <a:xfrm>
          <a:off x="919911" y="2609285"/>
          <a:ext cx="6441097" cy="868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기본 </a:t>
          </a:r>
          <a:r>
            <a:rPr lang="en-US" altLang="ko-KR" sz="1700" kern="1200" dirty="0" err="1" smtClean="0"/>
            <a:t>ResourceBundle</a:t>
          </a:r>
          <a:r>
            <a:rPr lang="ko-KR" altLang="en-US" sz="1700" kern="1200" dirty="0" smtClean="0"/>
            <a:t>인 </a:t>
          </a:r>
          <a:r>
            <a:rPr lang="en-US" altLang="ko-KR" sz="1700" kern="1200" dirty="0" err="1" smtClean="0"/>
            <a:t>ValidationMessage</a:t>
          </a:r>
          <a:r>
            <a:rPr lang="en-US" altLang="ko-KR" sz="1700" kern="1200" dirty="0" smtClean="0"/>
            <a:t> </a:t>
          </a:r>
          <a:r>
            <a:rPr lang="ko-KR" altLang="en-US" sz="1700" kern="1200" dirty="0" smtClean="0"/>
            <a:t>의 메시지</a:t>
          </a:r>
          <a:endParaRPr lang="ko-KR" altLang="en-US" sz="1700" kern="1200" dirty="0"/>
        </a:p>
      </dsp:txBody>
      <dsp:txXfrm>
        <a:off x="919911" y="2609285"/>
        <a:ext cx="6441097" cy="868983"/>
      </dsp:txXfrm>
    </dsp:sp>
    <dsp:sp modelId="{83A7529C-60E0-48C2-83A3-F9439735E1B4}">
      <dsp:nvSpPr>
        <dsp:cNvPr id="0" name=""/>
        <dsp:cNvSpPr/>
      </dsp:nvSpPr>
      <dsp:spPr>
        <a:xfrm rot="5400000">
          <a:off x="3977525" y="3499993"/>
          <a:ext cx="325868" cy="39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5400000">
        <a:off x="3977525" y="3499993"/>
        <a:ext cx="325868" cy="391042"/>
      </dsp:txXfrm>
    </dsp:sp>
    <dsp:sp modelId="{3416EC3B-20CE-4A1E-B507-65F1C14B0F48}">
      <dsp:nvSpPr>
        <dsp:cNvPr id="0" name=""/>
        <dsp:cNvSpPr/>
      </dsp:nvSpPr>
      <dsp:spPr>
        <a:xfrm>
          <a:off x="919911" y="3912760"/>
          <a:ext cx="6441097" cy="868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구현체 자체 제공 </a:t>
          </a:r>
          <a:r>
            <a:rPr lang="en-US" altLang="ko-KR" sz="1700" kern="1200" dirty="0" err="1" smtClean="0"/>
            <a:t>ResourceBundle</a:t>
          </a:r>
          <a:r>
            <a:rPr lang="en-US" altLang="ko-KR" sz="1700" kern="1200" dirty="0" smtClean="0"/>
            <a:t> </a:t>
          </a:r>
          <a:r>
            <a:rPr lang="ko-KR" altLang="en-US" sz="1700" kern="1200" dirty="0" smtClean="0"/>
            <a:t>의 메시지</a:t>
          </a:r>
          <a:endParaRPr lang="ko-KR" altLang="en-US" sz="1700" kern="1200" dirty="0"/>
        </a:p>
      </dsp:txBody>
      <dsp:txXfrm>
        <a:off x="919911" y="3912760"/>
        <a:ext cx="6441097" cy="868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F3AE-142E-4D4A-9B3F-68B15BADAF43}" type="datetimeFigureOut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A131-B1D0-4D19-AAA0-F4E4B0125D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45B5-A7F8-4F2F-A7DC-43B068161A06}" type="datetime1">
              <a:rPr lang="ko-KR" altLang="en-US" smtClean="0"/>
              <a:pPr/>
              <a:t>2010-09-11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D5B-CAA8-4A07-88EE-2A1581F593CF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E508-18D1-4A7B-8DD9-C7015E17906C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075A-BFFD-4510-A18F-721F689D5CCF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5456-61CF-452B-B17B-2CF5CF886DB2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B62A-2FE0-4EE8-9FF8-AD680C98BDEC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981D-7443-4FB8-AFC8-2E94E6B87CCC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19CC-E561-4859-A6B0-A42057EF35BE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7BDF-7532-48E7-B006-7C081A0FA11E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D6D-9F76-428F-979D-95BDF2F2AB76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0210-6422-4E5C-818C-C9884CB435E2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99B8-E83E-4E8F-AB39-E11C994FAB18}" type="datetime1">
              <a:rPr lang="ko-KR" altLang="en-US" smtClean="0"/>
              <a:pPr/>
              <a:t>2010-09-11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188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59F45C6-037A-4DFD-AF04-B221972C65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 baseline="0">
          <a:solidFill>
            <a:schemeClr val="accent3">
              <a:lumMod val="75000"/>
            </a:schemeClr>
          </a:solidFill>
          <a:effectLst/>
          <a:latin typeface="Tahoma" pitchFamily="34" charset="0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3200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sz="2800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bval/cwiki/index.html" TargetMode="External"/><Relationship Id="rId2" Type="http://schemas.openxmlformats.org/officeDocument/2006/relationships/hyperlink" Target="http://www.hibernate.org/subprojects/validato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subprojects/validator.html" TargetMode="External"/><Relationship Id="rId2" Type="http://schemas.openxmlformats.org/officeDocument/2006/relationships/hyperlink" Target="http://jcp.org/en/jsr/detail?id=3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c.springsource.org/spring/docs/3.0.x/spring-framework-reference/html/validation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Spring 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JSR 303(Bean Validation)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3140968"/>
            <a:ext cx="8280920" cy="7200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귀찮은 확인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쉽고 편하게 하자</a:t>
            </a:r>
            <a:r>
              <a:rPr lang="en-US" altLang="ko-KR" dirty="0" smtClean="0">
                <a:solidFill>
                  <a:schemeClr val="tx1"/>
                </a:solidFill>
              </a:rPr>
              <a:t>!-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76664" y="5170547"/>
            <a:ext cx="26997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2000" dirty="0" smtClean="0"/>
              <a:t>2010. 9. 11</a:t>
            </a:r>
          </a:p>
          <a:p>
            <a:pPr lvl="0">
              <a:spcBef>
                <a:spcPct val="20000"/>
              </a:spcBef>
            </a:pPr>
            <a:r>
              <a:rPr lang="en-US" altLang="ko-KR" sz="2000" dirty="0" smtClean="0"/>
              <a:t>KSUG </a:t>
            </a:r>
            <a:r>
              <a:rPr lang="ko-KR" altLang="en-US" sz="2000" dirty="0" smtClean="0"/>
              <a:t>안세원</a:t>
            </a:r>
            <a:endParaRPr lang="en-US" altLang="ko-KR" sz="2000" dirty="0" smtClean="0"/>
          </a:p>
          <a:p>
            <a:pPr lvl="0">
              <a:spcBef>
                <a:spcPct val="20000"/>
              </a:spcBef>
            </a:pPr>
            <a:r>
              <a:rPr lang="en-US" altLang="ko-KR" sz="2000" dirty="0" smtClean="0"/>
              <a:t>kingori@gmail.com</a:t>
            </a:r>
            <a:endParaRPr lang="ko-KR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167833"/>
            <a:ext cx="1306556" cy="106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Constraint Validation </a:t>
            </a:r>
            <a:r>
              <a:rPr lang="ko-KR" altLang="en-US" dirty="0" smtClean="0"/>
              <a:t>구현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확인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구현하는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Constraint Annotation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@Constraint( </a:t>
            </a:r>
            <a:r>
              <a:rPr lang="en-US" altLang="ko-KR" sz="2000" dirty="0" err="1" smtClean="0"/>
              <a:t>validatdateBy</a:t>
            </a:r>
            <a:r>
              <a:rPr lang="en-US" altLang="ko-KR" sz="2000" dirty="0" smtClean="0"/>
              <a:t> ) </a:t>
            </a:r>
            <a:r>
              <a:rPr lang="ko-KR" altLang="en-US" sz="2000" dirty="0" smtClean="0"/>
              <a:t>에 명시</a:t>
            </a:r>
            <a:r>
              <a:rPr lang="ko-KR" altLang="en-US" sz="2000" dirty="0"/>
              <a:t>함</a:t>
            </a:r>
            <a:endParaRPr lang="en-US" altLang="ko-KR" sz="2000" dirty="0" smtClean="0"/>
          </a:p>
          <a:p>
            <a:r>
              <a:rPr lang="en-US" altLang="ko-KR" sz="2000" dirty="0" smtClean="0"/>
              <a:t>Constraint Annotation </a:t>
            </a:r>
            <a:r>
              <a:rPr lang="ko-KR" altLang="en-US" sz="2000" dirty="0" smtClean="0"/>
              <a:t>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확인 대상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별로 정의해야 함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 smtClean="0"/>
              <a:t>) @Past 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Hibernate Validator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구현체는</a:t>
            </a:r>
            <a:r>
              <a:rPr lang="en-US" altLang="ko-KR" sz="1800" dirty="0" smtClean="0"/>
              <a:t> </a:t>
            </a:r>
            <a:r>
              <a:rPr lang="en-US" altLang="ko-KR" sz="1600" dirty="0" smtClean="0"/>
              <a:t>org.hibernate.validator.constraints.impl.PastValidatorForCalendar </a:t>
            </a:r>
            <a:r>
              <a:rPr lang="ko-KR" altLang="en-US" sz="1600" dirty="0" smtClean="0"/>
              <a:t>와</a:t>
            </a:r>
            <a:r>
              <a:rPr lang="en-US" altLang="ko-KR" sz="1600" dirty="0" err="1" smtClean="0"/>
              <a:t>org.hibernate.validator.constraints.impl.PastValidatorForDate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Constraint Validation </a:t>
            </a:r>
            <a:r>
              <a:rPr lang="ko-KR" altLang="en-US" dirty="0" smtClean="0"/>
              <a:t>구현체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11035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사각형 설명선 5"/>
          <p:cNvSpPr/>
          <p:nvPr/>
        </p:nvSpPr>
        <p:spPr>
          <a:xfrm>
            <a:off x="539552" y="4509120"/>
            <a:ext cx="8352928" cy="2016224"/>
          </a:xfrm>
          <a:prstGeom prst="wedgeRectCallout">
            <a:avLst>
              <a:gd name="adj1" fmla="val -14997"/>
              <a:gd name="adj2" fmla="val -625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smtClean="0"/>
              <a:t>인터페이스 </a:t>
            </a:r>
            <a:r>
              <a:rPr lang="en-US" altLang="ko-KR" sz="1400" dirty="0" err="1" smtClean="0"/>
              <a:t>javax.validation.ConstraintValidator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구현함</a:t>
            </a:r>
            <a:endParaRPr lang="en-US" altLang="ko-KR" sz="1400" dirty="0" smtClean="0"/>
          </a:p>
          <a:p>
            <a:pPr marL="635000" lvl="1" indent="-90488">
              <a:buFont typeface="Arial" pitchFamily="34" charset="0"/>
              <a:buChar char="•"/>
            </a:pPr>
            <a:r>
              <a:rPr lang="en-US" altLang="ko-KR" sz="1400" dirty="0" smtClean="0"/>
              <a:t>Constraint Annotation, </a:t>
            </a:r>
            <a:r>
              <a:rPr lang="ko-KR" altLang="en-US" sz="1400" dirty="0" smtClean="0"/>
              <a:t>확인 형을 명시</a:t>
            </a:r>
            <a:endParaRPr lang="en-US" altLang="ko-KR" sz="14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initialize(): </a:t>
            </a:r>
            <a:r>
              <a:rPr lang="ko-KR" altLang="en-US" sz="1400" dirty="0" smtClean="0"/>
              <a:t>확인 준비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수행함</a:t>
            </a:r>
            <a:r>
              <a:rPr lang="en-US" altLang="ko-KR" sz="1400" dirty="0" smtClean="0"/>
              <a:t>.</a:t>
            </a:r>
          </a:p>
          <a:p>
            <a:pPr marL="635000" lvl="1" indent="-90488">
              <a:buFont typeface="Arial" pitchFamily="34" charset="0"/>
              <a:buChar char="•"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annotation </a:t>
            </a:r>
            <a:r>
              <a:rPr lang="ko-KR" altLang="en-US" sz="1400" dirty="0" smtClean="0"/>
              <a:t>의 정보를 가져와 </a:t>
            </a:r>
            <a:r>
              <a:rPr lang="en-US" altLang="ko-KR" sz="1400" dirty="0" smtClean="0"/>
              <a:t>field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isValid</a:t>
            </a:r>
            <a:r>
              <a:rPr lang="en-US" altLang="ko-KR" sz="1400" dirty="0" smtClean="0"/>
              <a:t>() :  </a:t>
            </a:r>
            <a:r>
              <a:rPr lang="ko-KR" altLang="en-US" sz="1400" dirty="0" smtClean="0"/>
              <a:t>대상 객체에 대한 확인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수행하고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결과를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형태로 반환함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ConstraintViolation</a:t>
            </a:r>
            <a:r>
              <a:rPr lang="ko-KR" altLang="en-US" sz="1400" dirty="0" smtClean="0"/>
              <a:t>을 변경할 땐 인자로 받은 </a:t>
            </a:r>
            <a:r>
              <a:rPr lang="en-US" altLang="ko-KR" sz="1400" dirty="0" err="1" smtClean="0"/>
              <a:t>ConstraintValidatorContext</a:t>
            </a:r>
            <a:r>
              <a:rPr lang="ko-KR" altLang="en-US" sz="1400" dirty="0" smtClean="0"/>
              <a:t>를 활용함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Validator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163667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187624" y="2924944"/>
            <a:ext cx="7344816" cy="504056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3861048"/>
            <a:ext cx="7344816" cy="504056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ConstraintViolation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확인 위반 결과를 반환함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2276872"/>
          <a:ext cx="7992888" cy="3134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0396"/>
                <a:gridCol w="3286795"/>
                <a:gridCol w="2315697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</a:tr>
              <a:tr h="464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getMessage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메시지</a:t>
                      </a:r>
                      <a:r>
                        <a:rPr lang="ko-KR" altLang="en-US" sz="1400" baseline="0" dirty="0" smtClean="0"/>
                        <a:t> 내용을 반환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not be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510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getMessageTemplate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Constraint Annotation</a:t>
                      </a:r>
                      <a:r>
                        <a:rPr lang="ko-KR" altLang="en-US" sz="1400" dirty="0" smtClean="0"/>
                        <a:t>에 정의한 메시지 </a:t>
                      </a:r>
                      <a:r>
                        <a:rPr lang="en-US" altLang="ko-KR" sz="1400" dirty="0" smtClean="0"/>
                        <a:t>key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를 반환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javax.validation.constraints.NotNull.message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dirty="0"/>
                    </a:p>
                  </a:txBody>
                  <a:tcPr/>
                </a:tc>
              </a:tr>
              <a:tr h="464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getRootBean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확인 대상 </a:t>
                      </a:r>
                      <a:r>
                        <a:rPr lang="en-US" altLang="ko-KR" sz="1400" dirty="0" smtClean="0"/>
                        <a:t>Root Bean </a:t>
                      </a:r>
                      <a:r>
                        <a:rPr lang="ko-KR" altLang="en-US" sz="1400" dirty="0" smtClean="0"/>
                        <a:t>인스턴스를 반환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1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getLeafBean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확인 대상 </a:t>
                      </a:r>
                      <a:r>
                        <a:rPr lang="en-US" altLang="ko-KR" sz="1400" dirty="0" smtClean="0"/>
                        <a:t>Leaf Bean </a:t>
                      </a:r>
                      <a:r>
                        <a:rPr lang="ko-KR" altLang="en-US" sz="1400" dirty="0" smtClean="0"/>
                        <a:t>인스턴스를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07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getPropertyPath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대상 속성에 대한 경로를 반환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driver.name</a:t>
                      </a:r>
                      <a:endParaRPr lang="ko-KR" alt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getInvalidValue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확인 위반 값</a:t>
                      </a:r>
                      <a:r>
                        <a:rPr lang="ko-KR" altLang="en-US" sz="1400" baseline="0" dirty="0" smtClean="0"/>
                        <a:t> 인스턴스를</a:t>
                      </a:r>
                      <a:r>
                        <a:rPr lang="ko-KR" altLang="en-US" sz="1400" dirty="0" smtClean="0"/>
                        <a:t> 반환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8486" y="557994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&lt;ConstraintViolation </a:t>
            </a:r>
            <a:r>
              <a:rPr lang="ko-KR" altLang="en-US" dirty="0" smtClean="0"/>
              <a:t>주요 메서드</a:t>
            </a:r>
            <a:r>
              <a:rPr lang="en-US" altLang="ko-KR" dirty="0" smtClean="0"/>
              <a:t>&gt;</a:t>
            </a:r>
            <a:endParaRPr lang="ko-KR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</a:t>
            </a:r>
            <a:r>
              <a:rPr lang="ko-KR" altLang="en-US" dirty="0" smtClean="0"/>
              <a:t>규칙의 </a:t>
            </a:r>
            <a:r>
              <a:rPr lang="ko-KR" altLang="en-US" dirty="0" smtClean="0"/>
              <a:t>상속과 포함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자식 클래스는 부모 클래스의 확인 </a:t>
            </a:r>
            <a:r>
              <a:rPr lang="ko-KR" altLang="en-US" sz="2000" dirty="0" smtClean="0"/>
              <a:t>규</a:t>
            </a:r>
            <a:r>
              <a:rPr lang="ko-KR" altLang="en-US" sz="2000" dirty="0" smtClean="0"/>
              <a:t>칙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상속한다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@Valid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 </a:t>
            </a:r>
            <a:r>
              <a:rPr lang="ko-KR" altLang="en-US" sz="2000" dirty="0" smtClean="0"/>
              <a:t>필</a:t>
            </a:r>
            <a:r>
              <a:rPr lang="ko-KR" altLang="en-US" sz="2000" dirty="0" smtClean="0"/>
              <a:t>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클래스의 확인 </a:t>
            </a:r>
            <a:r>
              <a:rPr lang="ko-KR" altLang="en-US" sz="2000" dirty="0" smtClean="0"/>
              <a:t>규칙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포함한다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91880" y="6492875"/>
            <a:ext cx="2133600" cy="365125"/>
          </a:xfrm>
        </p:spPr>
        <p:txBody>
          <a:bodyPr/>
          <a:lstStyle/>
          <a:p>
            <a:fld id="{959F45C6-037A-4DFD-AF04-B221972C65C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4046400" cy="132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4046400" cy="96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293096"/>
            <a:ext cx="4046400" cy="68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사각형 설명선 9"/>
          <p:cNvSpPr/>
          <p:nvPr/>
        </p:nvSpPr>
        <p:spPr>
          <a:xfrm>
            <a:off x="5148064" y="2852936"/>
            <a:ext cx="3744416" cy="3240360"/>
          </a:xfrm>
          <a:prstGeom prst="wedgeRectCallout">
            <a:avLst>
              <a:gd name="adj1" fmla="val -58942"/>
              <a:gd name="adj2" fmla="val 33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smtClean="0"/>
              <a:t>좌석수가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이 아니어야 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(Car</a:t>
            </a:r>
            <a:r>
              <a:rPr lang="ko-KR" altLang="en-US" sz="1400" dirty="0" smtClean="0"/>
              <a:t>로부터 상속</a:t>
            </a:r>
            <a:r>
              <a:rPr lang="en-US" altLang="ko-KR" sz="1400" dirty="0" smtClean="0"/>
              <a:t>)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smtClean="0"/>
              <a:t>승객수가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이 아니어야 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(Car</a:t>
            </a:r>
            <a:r>
              <a:rPr lang="ko-KR" altLang="en-US" sz="1400" dirty="0" smtClean="0"/>
              <a:t>로부터 상속</a:t>
            </a:r>
            <a:r>
              <a:rPr lang="en-US" altLang="ko-KR" sz="1400" dirty="0" smtClean="0"/>
              <a:t>)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smtClean="0"/>
              <a:t>운전자가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이 아니어야 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직접 정의</a:t>
            </a:r>
            <a:r>
              <a:rPr lang="en-US" altLang="ko-KR" sz="1400" dirty="0" smtClean="0"/>
              <a:t>)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400" dirty="0" smtClean="0"/>
              <a:t>운전자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이름이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이 아니어야 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(@Valid 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Person</a:t>
            </a:r>
            <a:r>
              <a:rPr lang="ko-KR" altLang="en-US" sz="1400" dirty="0" smtClean="0"/>
              <a:t>의 확인 기준을 적용</a:t>
            </a:r>
            <a:r>
              <a:rPr lang="en-US" altLang="ko-KR" sz="1400" dirty="0" smtClean="0"/>
              <a:t>)</a:t>
            </a:r>
          </a:p>
          <a:p>
            <a:pPr marL="177800" indent="-90488">
              <a:buFont typeface="Arial" pitchFamily="34" charset="0"/>
              <a:buChar char="•"/>
            </a:pP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그룹</a:t>
            </a:r>
            <a:r>
              <a:rPr lang="en-US" altLang="ko-KR" dirty="0" smtClean="0"/>
              <a:t>(Validating Group)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상황에 따라 확인 기준이 달라질 경우 어떻게 할까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매번 새로운 도메인 객체를 정의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상속</a:t>
            </a:r>
            <a:r>
              <a:rPr lang="en-US" altLang="ko-KR" sz="1800" dirty="0" smtClean="0"/>
              <a:t>?</a:t>
            </a:r>
          </a:p>
          <a:p>
            <a:pPr lvl="1">
              <a:buNone/>
            </a:pPr>
            <a:r>
              <a:rPr lang="en-US" altLang="ko-KR" sz="1800" dirty="0" smtClean="0">
                <a:sym typeface="Wingdings" pitchFamily="2" charset="2"/>
              </a:rPr>
              <a:t> </a:t>
            </a:r>
            <a:r>
              <a:rPr lang="ko-KR" altLang="en-US" sz="1800" dirty="0" smtClean="0">
                <a:sym typeface="Wingdings" pitchFamily="2" charset="2"/>
              </a:rPr>
              <a:t>확인 그룹 사용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2881" y="3068960"/>
            <a:ext cx="2435343" cy="544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97153"/>
            <a:ext cx="6480720" cy="1475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2881" y="3861049"/>
            <a:ext cx="2424449" cy="50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6084168" y="6023029"/>
            <a:ext cx="2771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smtClean="0"/>
              <a:t>확인 실패</a:t>
            </a:r>
            <a:r>
              <a:rPr lang="en-US" altLang="ko-KR" dirty="0" smtClean="0"/>
              <a:t>!!</a:t>
            </a:r>
          </a:p>
          <a:p>
            <a:r>
              <a:rPr lang="ko-KR" altLang="en-US" dirty="0" err="1" smtClean="0"/>
              <a:t>승객수</a:t>
            </a:r>
            <a:r>
              <a:rPr lang="en-US" altLang="ko-KR" dirty="0" smtClean="0"/>
              <a:t>:may not be null</a:t>
            </a:r>
            <a:endParaRPr lang="ko-KR" altLang="en-US" dirty="0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6948264" y="5157192"/>
            <a:ext cx="936104" cy="1008112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1" y="3068960"/>
            <a:ext cx="3127205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1619672" y="3356992"/>
            <a:ext cx="1728192" cy="216024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9672" y="3861048"/>
            <a:ext cx="1728192" cy="216024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39752" y="6021288"/>
            <a:ext cx="1008112" cy="144016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6863432" y="2996952"/>
            <a:ext cx="1885032" cy="1368152"/>
          </a:xfrm>
          <a:prstGeom prst="wedgeRectCallout">
            <a:avLst>
              <a:gd name="adj1" fmla="val -62925"/>
              <a:gd name="adj2" fmla="val -136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interface/</a:t>
            </a:r>
            <a:br>
              <a:rPr lang="en-US" altLang="ko-KR" sz="1600" dirty="0" smtClean="0"/>
            </a:br>
            <a:r>
              <a:rPr lang="en-US" altLang="ko-KR" sz="1600" dirty="0" smtClean="0"/>
              <a:t>class </a:t>
            </a:r>
            <a:r>
              <a:rPr lang="ko-KR" altLang="en-US" sz="1600" dirty="0" smtClean="0"/>
              <a:t>모두 가능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Custom 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Constraint</a:t>
            </a:r>
            <a:r>
              <a:rPr lang="ko-KR" altLang="en-US" sz="2000" dirty="0" smtClean="0"/>
              <a:t>를 직접 만들어 쓸 수 있음</a:t>
            </a: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800" dirty="0" smtClean="0"/>
              <a:t>기본 제공되는 </a:t>
            </a:r>
            <a:r>
              <a:rPr lang="en-US" altLang="ko-KR" sz="1800" dirty="0" smtClean="0"/>
              <a:t>Constraint</a:t>
            </a:r>
            <a:r>
              <a:rPr lang="ko-KR" altLang="en-US" sz="1800" dirty="0" smtClean="0"/>
              <a:t>를 조합</a:t>
            </a:r>
            <a:endParaRPr lang="en-US" altLang="ko-KR" sz="1800" dirty="0"/>
          </a:p>
          <a:p>
            <a:pPr marL="1371600" lvl="2" indent="-514350">
              <a:buFont typeface="Wingdings"/>
              <a:buChar char="è"/>
            </a:pPr>
            <a:r>
              <a:rPr lang="ko-KR" altLang="en-US" sz="1600" dirty="0" smtClean="0"/>
              <a:t>별도의 </a:t>
            </a:r>
            <a:r>
              <a:rPr lang="en-US" altLang="ko-KR" sz="1600" dirty="0" smtClean="0"/>
              <a:t>Constraint Validation </a:t>
            </a:r>
            <a:r>
              <a:rPr lang="ko-KR" altLang="en-US" sz="1600" dirty="0" smtClean="0"/>
              <a:t>구현체가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필요 없으며</a:t>
            </a:r>
            <a:r>
              <a:rPr lang="en-US" altLang="ko-KR" sz="1600" dirty="0" smtClean="0"/>
              <a:t>, Constraint Annotation </a:t>
            </a:r>
            <a:r>
              <a:rPr lang="ko-KR" altLang="en-US" sz="1600" dirty="0" smtClean="0"/>
              <a:t>과 메시지만 정의하면 됨</a:t>
            </a:r>
            <a:endParaRPr lang="en-US" altLang="ko-KR" sz="1600" dirty="0" smtClean="0"/>
          </a:p>
          <a:p>
            <a:pPr marL="1371600" lvl="2" indent="-514350">
              <a:buFont typeface="Wingdings"/>
              <a:buChar char="è"/>
            </a:pPr>
            <a:endParaRPr lang="en-US" altLang="ko-KR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800" dirty="0" smtClean="0"/>
              <a:t>새로운 검증 </a:t>
            </a:r>
            <a:r>
              <a:rPr lang="ko-KR" altLang="en-US" sz="1800" dirty="0" err="1" smtClean="0"/>
              <a:t>로직</a:t>
            </a:r>
            <a:r>
              <a:rPr lang="ko-KR" altLang="en-US" sz="1800" dirty="0" smtClean="0"/>
              <a:t> 구현</a:t>
            </a:r>
            <a:endParaRPr lang="en-US" altLang="ko-KR" sz="1800" dirty="0"/>
          </a:p>
          <a:p>
            <a:pPr marL="1371600" lvl="2" indent="-514350">
              <a:buNone/>
            </a:pP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dirty="0" smtClean="0"/>
              <a:t>Constraint Annotation, Constraint Validation </a:t>
            </a:r>
            <a:r>
              <a:rPr lang="ko-KR" altLang="en-US" sz="1600" dirty="0" smtClean="0"/>
              <a:t>구현체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정의함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Custom Constraint –</a:t>
            </a:r>
            <a:r>
              <a:rPr lang="ko-KR" altLang="en-US" dirty="0" smtClean="0"/>
              <a:t>조합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12798" cy="27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755576" y="1916831"/>
            <a:ext cx="1728192" cy="565111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2780929"/>
            <a:ext cx="1728192" cy="288032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3501008"/>
            <a:ext cx="4464496" cy="288032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755576" y="5229200"/>
            <a:ext cx="7704856" cy="1296144"/>
          </a:xfrm>
          <a:prstGeom prst="wedgeRectCallout">
            <a:avLst>
              <a:gd name="adj1" fmla="val -13920"/>
              <a:gd name="adj2" fmla="val -740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NotNull</a:t>
            </a:r>
            <a:r>
              <a:rPr lang="en-US" altLang="ko-KR" sz="1600" dirty="0" smtClean="0"/>
              <a:t>, @Min, @Max </a:t>
            </a:r>
            <a:r>
              <a:rPr lang="ko-KR" altLang="en-US" sz="1600" dirty="0" smtClean="0"/>
              <a:t>를 조합한 새로운 </a:t>
            </a:r>
            <a:r>
              <a:rPr lang="en-US" altLang="ko-KR" sz="1600" dirty="0" smtClean="0"/>
              <a:t>Constraint Annotation</a:t>
            </a:r>
            <a:r>
              <a:rPr lang="ko-KR" altLang="en-US" sz="1600" dirty="0" smtClean="0"/>
              <a:t>을 정의함</a:t>
            </a:r>
            <a:endParaRPr lang="en-US" altLang="ko-KR" sz="16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Constraint Validation </a:t>
            </a:r>
            <a:r>
              <a:rPr lang="ko-KR" altLang="en-US" sz="1600" dirty="0" smtClean="0"/>
              <a:t>구현체는 필요 없으므로 </a:t>
            </a:r>
            <a:r>
              <a:rPr lang="en-US" altLang="ko-KR" sz="1600" dirty="0" err="1" smtClean="0"/>
              <a:t>validatedBy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부분은 </a:t>
            </a:r>
            <a:r>
              <a:rPr lang="en-US" altLang="ko-KR" sz="1600" dirty="0" smtClean="0"/>
              <a:t>{}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Constraint </a:t>
            </a:r>
            <a:r>
              <a:rPr lang="ko-KR" altLang="en-US" sz="1600" dirty="0" smtClean="0"/>
              <a:t>에 대한 메시지 정의와 등록이 필요함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Custom Constraint –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5866314" cy="2589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89040"/>
            <a:ext cx="5978987" cy="2686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위로 굽은 화살표 6"/>
          <p:cNvSpPr/>
          <p:nvPr/>
        </p:nvSpPr>
        <p:spPr>
          <a:xfrm flipV="1">
            <a:off x="6084168" y="2492896"/>
            <a:ext cx="1440160" cy="1512168"/>
          </a:xfrm>
          <a:prstGeom prst="bentUpArrow">
            <a:avLst>
              <a:gd name="adj1" fmla="val 13914"/>
              <a:gd name="adj2" fmla="val 25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611560" y="1484784"/>
          <a:ext cx="8280920" cy="478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JSR 303 (Bean Validation)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JSR 303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JSR 303</a:t>
            </a:r>
            <a:r>
              <a:rPr lang="ko-KR" altLang="en-US" dirty="0" smtClean="0"/>
              <a:t> 주요 구성 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Spring 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MVC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메시지 처리 </a:t>
            </a:r>
            <a:r>
              <a:rPr lang="en-US" altLang="ko-KR" dirty="0" smtClean="0"/>
              <a:t>– message </a:t>
            </a:r>
            <a:r>
              <a:rPr lang="ko-KR" altLang="en-US" dirty="0" smtClean="0"/>
              <a:t>속성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98016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메시지 처리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MessageInterpolator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40768"/>
            <a:ext cx="6408712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59300"/>
            <a:ext cx="5594549" cy="269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79399" y="1916832"/>
            <a:ext cx="4464496" cy="372969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660232" y="3645024"/>
            <a:ext cx="2280568" cy="2880320"/>
          </a:xfrm>
          <a:prstGeom prst="wedgeRectCallout">
            <a:avLst>
              <a:gd name="adj1" fmla="val -62925"/>
              <a:gd name="adj2" fmla="val -136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ValidationMessages2 </a:t>
            </a:r>
            <a:r>
              <a:rPr lang="ko-KR" altLang="en-US" sz="1600" dirty="0" smtClean="0"/>
              <a:t>이라는 이름의</a:t>
            </a:r>
            <a:r>
              <a:rPr lang="en-US" altLang="ko-KR" sz="1600" dirty="0" err="1" smtClean="0"/>
              <a:t>ResourceBundle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에서 메시지를 가져오도록 정의함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29647" y="3162454"/>
            <a:ext cx="336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&lt;META-INF/validation.xml&gt;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메시지 처리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ResouceBundle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ValidationMessage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ResourceBunlde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2934696" cy="316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20888"/>
            <a:ext cx="4972050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44008" y="3501008"/>
            <a:ext cx="3601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ValidationMessages_ko.properties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3645024"/>
            <a:ext cx="2448272" cy="491547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029" idx="1"/>
          </p:cNvCxnSpPr>
          <p:nvPr/>
        </p:nvCxnSpPr>
        <p:spPr>
          <a:xfrm rot="5400000" flipH="1" flipV="1">
            <a:off x="3350630" y="3071726"/>
            <a:ext cx="786556" cy="50405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5" y="4005064"/>
            <a:ext cx="4916211" cy="770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540833" y="4869160"/>
            <a:ext cx="391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&lt;ValidateCar.java - </a:t>
            </a:r>
            <a:r>
              <a:rPr lang="ko-KR" altLang="en-US" sz="1600" dirty="0" smtClean="0"/>
              <a:t>위반항목 출력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5682734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프로젝트 구조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4211960" y="5354632"/>
            <a:ext cx="4572000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smtClean="0"/>
              <a:t>확인 실패</a:t>
            </a:r>
            <a:r>
              <a:rPr lang="en-US" altLang="ko-KR" sz="1400" dirty="0" smtClean="0"/>
              <a:t>!!</a:t>
            </a:r>
          </a:p>
          <a:p>
            <a:r>
              <a:rPr lang="en-US" altLang="ko-KR" sz="1400" dirty="0" smtClean="0"/>
              <a:t>name:</a:t>
            </a:r>
            <a:r>
              <a:rPr lang="ko-KR" altLang="en-US" sz="1400" dirty="0" smtClean="0"/>
              <a:t>값을 입력해 주세요</a:t>
            </a:r>
          </a:p>
          <a:p>
            <a:r>
              <a:rPr lang="en-US" altLang="ko-KR" sz="1400" dirty="0" smtClean="0"/>
              <a:t>doors:2 </a:t>
            </a:r>
            <a:r>
              <a:rPr lang="ko-KR" altLang="en-US" sz="1400" dirty="0" smtClean="0"/>
              <a:t>보다 크거나 같아야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6165304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환경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구현체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JSR 303 </a:t>
            </a:r>
            <a:r>
              <a:rPr lang="ko-KR" altLang="en-US" sz="2400" dirty="0" smtClean="0"/>
              <a:t>실행 </a:t>
            </a:r>
            <a:r>
              <a:rPr lang="en-US" altLang="ko-KR" sz="2400" dirty="0" smtClean="0"/>
              <a:t>Implementation</a:t>
            </a:r>
          </a:p>
          <a:p>
            <a:pPr lvl="1"/>
            <a:r>
              <a:rPr lang="en-US" altLang="ko-KR" sz="2000" dirty="0" smtClean="0"/>
              <a:t>Hibernate Validator: JSR 303 </a:t>
            </a:r>
            <a:r>
              <a:rPr lang="ko-KR" altLang="en-US" sz="2000" dirty="0" smtClean="0"/>
              <a:t>참조 구현체</a:t>
            </a:r>
            <a:r>
              <a:rPr lang="en-US" altLang="ko-KR" sz="2000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hlinkClick r:id="rId2"/>
              </a:rPr>
              <a:t>http://www.hibernate.org/subprojects/validator.html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2000" dirty="0" smtClean="0"/>
              <a:t>Apache Bean Validation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hlinkClick r:id="rId3"/>
              </a:rPr>
              <a:t>http://incubator.apache.org/bval/cwiki/index.html</a:t>
            </a:r>
            <a:r>
              <a:rPr lang="en-US" altLang="ko-KR" sz="1800" dirty="0" smtClean="0"/>
              <a:t>)</a:t>
            </a:r>
            <a:endParaRPr lang="en-US" altLang="ko-KR" sz="2000" dirty="0"/>
          </a:p>
          <a:p>
            <a:pPr lvl="2"/>
            <a:endParaRPr lang="en-US" altLang="ko-KR" sz="1800" dirty="0" smtClean="0"/>
          </a:p>
          <a:p>
            <a:r>
              <a:rPr lang="ko-KR" altLang="en-US" sz="2400" dirty="0" smtClean="0"/>
              <a:t>본 자료는 </a:t>
            </a:r>
            <a:r>
              <a:rPr lang="en-US" altLang="ko-KR" sz="2400" dirty="0" smtClean="0"/>
              <a:t>Hibernate Validator </a:t>
            </a:r>
            <a:r>
              <a:rPr lang="ko-KR" altLang="en-US" sz="2400" dirty="0" smtClean="0"/>
              <a:t>를 기준으로 함</a:t>
            </a:r>
            <a:endParaRPr lang="en-US" altLang="ko-KR" sz="2400" dirty="0" smtClean="0"/>
          </a:p>
          <a:p>
            <a:pPr lvl="1">
              <a:buNone/>
            </a:pP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환경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Hibernate Validator </a:t>
            </a:r>
            <a:r>
              <a:rPr lang="ko-KR" altLang="en-US" sz="2000" dirty="0" smtClean="0"/>
              <a:t>를 다운로드 한 다음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다음의 </a:t>
            </a:r>
            <a:r>
              <a:rPr lang="en-US" altLang="ko-KR" sz="2000" dirty="0" smtClean="0"/>
              <a:t>jar </a:t>
            </a:r>
            <a:r>
              <a:rPr lang="ko-KR" altLang="en-US" sz="2000" dirty="0" smtClean="0"/>
              <a:t>파일을 프로젝트 </a:t>
            </a:r>
            <a:r>
              <a:rPr lang="en-US" altLang="ko-KR" sz="2000" dirty="0" err="1" smtClean="0"/>
              <a:t>classpath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등록함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hibernate-</a:t>
            </a:r>
            <a:r>
              <a:rPr lang="en-US" altLang="ko-KR" sz="1800" dirty="0" err="1" smtClean="0"/>
              <a:t>validator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버전</a:t>
            </a:r>
            <a:r>
              <a:rPr lang="en-US" altLang="ko-KR" sz="1800" dirty="0" smtClean="0"/>
              <a:t>.jar</a:t>
            </a:r>
          </a:p>
          <a:p>
            <a:pPr lvl="1"/>
            <a:r>
              <a:rPr lang="en-US" altLang="ko-KR" sz="1800" dirty="0" smtClean="0"/>
              <a:t>log4j-</a:t>
            </a:r>
            <a:r>
              <a:rPr lang="ko-KR" altLang="en-US" sz="1800" dirty="0" smtClean="0"/>
              <a:t>버전</a:t>
            </a:r>
            <a:r>
              <a:rPr lang="en-US" altLang="ko-KR" sz="1800" dirty="0" smtClean="0"/>
              <a:t>.jar</a:t>
            </a:r>
          </a:p>
          <a:p>
            <a:pPr lvl="1"/>
            <a:r>
              <a:rPr lang="en-US" altLang="ko-KR" sz="1800" dirty="0" smtClean="0"/>
              <a:t>slf4j-*.jar</a:t>
            </a:r>
          </a:p>
          <a:p>
            <a:pPr lvl="1"/>
            <a:r>
              <a:rPr lang="en-US" altLang="ko-KR" sz="1800" dirty="0" smtClean="0"/>
              <a:t>validation-</a:t>
            </a:r>
            <a:r>
              <a:rPr lang="en-US" altLang="ko-KR" sz="1800" dirty="0" err="1" smtClean="0"/>
              <a:t>api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버전</a:t>
            </a:r>
            <a:r>
              <a:rPr lang="en-US" altLang="ko-KR" sz="1800" dirty="0" smtClean="0"/>
              <a:t>.jar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861048"/>
            <a:ext cx="3004725" cy="2158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복습 </a:t>
            </a:r>
            <a:r>
              <a:rPr lang="en-US" altLang="ko-KR" dirty="0" smtClean="0"/>
              <a:t>- </a:t>
            </a:r>
            <a:r>
              <a:rPr lang="en-US" altLang="ko-KR" sz="3600" dirty="0" smtClean="0"/>
              <a:t>JSR 303</a:t>
            </a:r>
            <a:r>
              <a:rPr lang="ko-KR" altLang="en-US" sz="3600" dirty="0" smtClean="0"/>
              <a:t>의</a:t>
            </a:r>
            <a:r>
              <a:rPr lang="en-US" altLang="ko-KR" sz="3600" dirty="0" smtClean="0"/>
              <a:t> 4</a:t>
            </a:r>
            <a:r>
              <a:rPr lang="ko-KR" altLang="en-US" sz="3600" dirty="0" smtClean="0"/>
              <a:t>대 구성요소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844824"/>
          <a:ext cx="8136904" cy="4176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2"/>
                <a:gridCol w="4608512"/>
              </a:tblGrid>
              <a:tr h="58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구성요소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</a:tr>
              <a:tr h="5818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Constraint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확인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기준을 표현하는 애노테이션</a:t>
                      </a:r>
                      <a:endParaRPr lang="ko-KR" altLang="en-US" sz="1800" dirty="0"/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Constraint Validation </a:t>
                      </a:r>
                      <a:r>
                        <a:rPr lang="ko-KR" altLang="en-US" sz="1800" dirty="0" smtClean="0"/>
                        <a:t>구현체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Constraint Annotation </a:t>
                      </a:r>
                      <a:r>
                        <a:rPr lang="ko-KR" altLang="en-US" sz="1800" dirty="0" smtClean="0"/>
                        <a:t>과 쌍을 이루며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확인 </a:t>
                      </a:r>
                      <a:r>
                        <a:rPr lang="ko-KR" altLang="en-US" sz="1800" dirty="0" err="1" smtClean="0"/>
                        <a:t>로직을</a:t>
                      </a:r>
                      <a:r>
                        <a:rPr lang="ko-KR" altLang="en-US" sz="1800" dirty="0" smtClean="0"/>
                        <a:t> 구현함</a:t>
                      </a:r>
                      <a:endParaRPr lang="ko-KR" altLang="en-US" sz="1800" dirty="0"/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Validator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도메인 객체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인스턴스에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확인을 실행함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ConstraintViolation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기준의 위반 내용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Spring 3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JSR 303 </a:t>
            </a:r>
            <a:r>
              <a:rPr lang="ko-KR" altLang="en-US" sz="2000" dirty="0" smtClean="0"/>
              <a:t>지원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/>
              <a:t>org.springframework.validation.beanvalidation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800100" lvl="1" indent="-342900"/>
            <a:r>
              <a:rPr lang="en-US" altLang="ko-KR" sz="1800" dirty="0" err="1" smtClean="0"/>
              <a:t>Javax.validation.Validator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</a:t>
            </a:r>
            <a:r>
              <a:rPr lang="en-US" altLang="ko-KR" sz="1800" dirty="0" err="1" smtClean="0"/>
              <a:t>spring.validation.Validator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 활용 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Constraint Validation Implementation 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@</a:t>
            </a:r>
            <a:r>
              <a:rPr lang="en-US" altLang="ko-KR" sz="1800" dirty="0" err="1" smtClean="0"/>
              <a:t>Autowire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등의 </a:t>
            </a:r>
            <a:r>
              <a:rPr lang="en-US" altLang="ko-KR" sz="1800" dirty="0" smtClean="0"/>
              <a:t>DI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Spring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Locale </a:t>
            </a:r>
            <a:r>
              <a:rPr lang="ko-KR" altLang="en-US" sz="1800" dirty="0" smtClean="0"/>
              <a:t>적용 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@Controller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parameter 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@Valid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지원 클래스의 구조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785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기본설정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2915816" y="3491716"/>
            <a:ext cx="32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&lt;applicationContext.xml&gt;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73729" cy="196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827584" y="2276872"/>
            <a:ext cx="6908530" cy="843699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307" y="3861048"/>
            <a:ext cx="260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Custom </a:t>
            </a:r>
            <a:r>
              <a:rPr lang="en-US" altLang="ko-KR" sz="1400" dirty="0" err="1" smtClean="0"/>
              <a:t>MessageInterpolator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ko-KR" altLang="en-US" sz="1400" dirty="0" smtClean="0"/>
              <a:t>사용 예시</a:t>
            </a:r>
            <a:endParaRPr lang="ko-KR" altLang="en-US" sz="1400" dirty="0"/>
          </a:p>
        </p:txBody>
      </p:sp>
      <p:cxnSp>
        <p:nvCxnSpPr>
          <p:cNvPr id="10" name="Shape 9"/>
          <p:cNvCxnSpPr>
            <a:stCxn id="7" idx="3"/>
          </p:cNvCxnSpPr>
          <p:nvPr/>
        </p:nvCxnSpPr>
        <p:spPr>
          <a:xfrm>
            <a:off x="7736114" y="2698722"/>
            <a:ext cx="436286" cy="1162326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498355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 JSR 303 </a:t>
            </a:r>
            <a:r>
              <a:rPr lang="ko-KR" altLang="en-US" sz="2400" b="1" dirty="0" smtClean="0"/>
              <a:t>구현체</a:t>
            </a:r>
            <a:r>
              <a:rPr lang="en-US" altLang="ko-KR" sz="2400" b="1" dirty="0" smtClean="0"/>
              <a:t>: </a:t>
            </a:r>
            <a:r>
              <a:rPr lang="en-US" altLang="ko-KR" dirty="0" smtClean="0"/>
              <a:t>spring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구현체를 제공하지 않음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Validator vs. Validator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javax.validation.Validator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spring.validation.Validator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활용 가능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org.springframework.validation.beanvalidation.SpringValidatorAdapter </a:t>
            </a:r>
            <a:r>
              <a:rPr lang="ko-KR" altLang="en-US" sz="1800" dirty="0" smtClean="0"/>
              <a:t>의 역할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Spring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Errors </a:t>
            </a:r>
            <a:r>
              <a:rPr lang="ko-KR" altLang="en-US" sz="1800" dirty="0" smtClean="0"/>
              <a:t>형태로 확인 위반 결과를 활용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단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확인 그룹</a:t>
            </a:r>
            <a:r>
              <a:rPr lang="en-US" altLang="ko-KR" sz="1800" dirty="0" smtClean="0">
                <a:solidFill>
                  <a:srgbClr val="FF0000"/>
                </a:solidFill>
              </a:rPr>
              <a:t>(Validation Group)</a:t>
            </a:r>
            <a:r>
              <a:rPr lang="ko-KR" altLang="en-US" sz="1800" dirty="0" smtClean="0">
                <a:solidFill>
                  <a:srgbClr val="FF0000"/>
                </a:solidFill>
              </a:rPr>
              <a:t> 활용은 불가</a:t>
            </a:r>
            <a:r>
              <a:rPr lang="en-US" altLang="ko-KR" sz="1800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429000"/>
            <a:ext cx="6847931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916584" y="5911258"/>
            <a:ext cx="4614845" cy="315371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hape 6"/>
          <p:cNvCxnSpPr>
            <a:stCxn id="6" idx="3"/>
          </p:cNvCxnSpPr>
          <p:nvPr/>
        </p:nvCxnSpPr>
        <p:spPr>
          <a:xfrm flipV="1">
            <a:off x="6531429" y="6066971"/>
            <a:ext cx="769257" cy="19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4932" y="5929535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동일한 </a:t>
            </a:r>
            <a:r>
              <a:rPr lang="en-US" altLang="ko-KR" sz="1400" dirty="0" smtClean="0"/>
              <a:t>instance!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</a:t>
            </a:r>
            <a:r>
              <a:rPr lang="en-US" altLang="ko-KR" dirty="0" smtClean="0"/>
              <a:t>(</a:t>
            </a:r>
            <a:r>
              <a:rPr lang="en-US" altLang="ko-KR" dirty="0" smtClean="0"/>
              <a:t>Validation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시스템 구성 단위가 목표한 대로 동작하기 위한 작업으로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시스템의 모든 계층에 꼭 필요함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… </a:t>
            </a:r>
            <a:r>
              <a:rPr lang="ko-KR" altLang="en-US" sz="1800" dirty="0" smtClean="0"/>
              <a:t>상당히 귀찮으며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중복이 많음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</a:t>
            </a:r>
            <a:r>
              <a:rPr lang="en-US" altLang="ko-KR" sz="1800" dirty="0" smtClean="0">
                <a:sym typeface="Wingdings" pitchFamily="2" charset="2"/>
              </a:rPr>
              <a:t> </a:t>
            </a:r>
            <a:r>
              <a:rPr lang="ko-KR" altLang="en-US" sz="1800" dirty="0" smtClean="0">
                <a:sym typeface="Wingdings" pitchFamily="2" charset="2"/>
              </a:rPr>
              <a:t>개발 편의와 일관성을 위해 다양한 </a:t>
            </a:r>
            <a:r>
              <a:rPr lang="en-US" altLang="ko-KR" sz="1800" dirty="0" smtClean="0">
                <a:sym typeface="Wingdings" pitchFamily="2" charset="2"/>
              </a:rPr>
              <a:t>Validation </a:t>
            </a:r>
            <a:r>
              <a:rPr lang="ko-KR" altLang="en-US" sz="1800" dirty="0" smtClean="0">
                <a:sym typeface="Wingdings" pitchFamily="2" charset="2"/>
              </a:rPr>
              <a:t>도구들이 개발됨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2276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085184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38437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if( </a:t>
            </a:r>
            <a:r>
              <a:rPr lang="en-US" altLang="ko-KR" sz="1600" dirty="0" err="1" smtClean="0"/>
              <a:t>input.getName</a:t>
            </a:r>
            <a:r>
              <a:rPr lang="en-US" altLang="ko-KR" sz="1600" dirty="0" smtClean="0"/>
              <a:t>() == null ||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input.getAddress</a:t>
            </a:r>
            <a:r>
              <a:rPr lang="en-US" altLang="ko-KR" sz="1600" dirty="0" smtClean="0"/>
              <a:t>() == null || 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input.getEmail</a:t>
            </a:r>
            <a:r>
              <a:rPr lang="en-US" altLang="ko-KR" sz="1600" dirty="0" smtClean="0"/>
              <a:t>() == null ) </a:t>
            </a:r>
            <a:br>
              <a:rPr lang="en-US" altLang="ko-KR" sz="1600" dirty="0" smtClean="0"/>
            </a:br>
            <a:r>
              <a:rPr lang="en-US" altLang="ko-KR" sz="1600" dirty="0" smtClean="0"/>
              <a:t>{</a:t>
            </a:r>
            <a:br>
              <a:rPr lang="en-US" altLang="ko-KR" sz="1600" dirty="0" smtClean="0"/>
            </a:br>
            <a:r>
              <a:rPr lang="en-US" altLang="ko-KR" sz="1600" dirty="0" smtClean="0"/>
              <a:t>   throw new</a:t>
            </a:r>
          </a:p>
          <a:p>
            <a:r>
              <a:rPr lang="en-US" altLang="ko-KR" sz="1600" dirty="0" smtClean="0"/>
              <a:t>    Exception(“invalid input!”);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Constraint Validator</a:t>
            </a:r>
            <a:r>
              <a:rPr lang="ko-KR" altLang="en-US" sz="3200" dirty="0" smtClean="0"/>
              <a:t>에 </a:t>
            </a:r>
            <a:r>
              <a:rPr lang="en-US" altLang="ko-KR" sz="3200" dirty="0" smtClean="0"/>
              <a:t> @</a:t>
            </a:r>
            <a:r>
              <a:rPr lang="en-US" altLang="ko-KR" sz="3200" dirty="0" err="1" smtClean="0"/>
              <a:t>Autowire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Custom Constraint Validator </a:t>
            </a:r>
            <a:r>
              <a:rPr lang="ko-KR" altLang="en-US" sz="2000" dirty="0" smtClean="0"/>
              <a:t>구현체에 </a:t>
            </a:r>
            <a:r>
              <a:rPr lang="en-US" altLang="ko-KR" sz="2000" dirty="0" smtClean="0"/>
              <a:t>@Value, @</a:t>
            </a:r>
            <a:r>
              <a:rPr lang="en-US" altLang="ko-KR" sz="2000" dirty="0" err="1" smtClean="0"/>
              <a:t>Autowire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 가능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org.springframework.validation.beanvalidation.SpringConstraintValidatorFactory</a:t>
            </a:r>
          </a:p>
          <a:p>
            <a:pPr lvl="1"/>
            <a:r>
              <a:rPr lang="en-US" altLang="ko-KR" sz="1800" dirty="0" smtClean="0"/>
              <a:t>Constraint Validator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Service, Property, </a:t>
            </a:r>
            <a:r>
              <a:rPr lang="ko-KR" altLang="en-US" sz="1800" dirty="0" smtClean="0"/>
              <a:t>기타 스프링 </a:t>
            </a:r>
            <a:r>
              <a:rPr lang="en-US" altLang="ko-KR" sz="1800" dirty="0" smtClean="0"/>
              <a:t>Bean</a:t>
            </a:r>
            <a:r>
              <a:rPr lang="ko-KR" altLang="en-US" sz="1800" dirty="0" smtClean="0"/>
              <a:t>을 손쉽게 활용 가능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8"/>
            <a:ext cx="5400603" cy="180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372920" y="4018824"/>
            <a:ext cx="2180383" cy="410331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19872" y="4365104"/>
            <a:ext cx="5384878" cy="2134919"/>
            <a:chOff x="4067944" y="4797152"/>
            <a:chExt cx="4736806" cy="170287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797152"/>
              <a:ext cx="4736806" cy="17028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4219848" y="5965370"/>
              <a:ext cx="1881700" cy="202353"/>
            </a:xfrm>
            <a:prstGeom prst="rect">
              <a:avLst/>
            </a:prstGeom>
            <a:solidFill>
              <a:srgbClr val="9BBB59">
                <a:alpha val="56078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@Valid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@Controller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Model </a:t>
            </a:r>
            <a:r>
              <a:rPr lang="ko-KR" altLang="en-US" sz="2000" dirty="0" smtClean="0"/>
              <a:t>인자에 대한 자동 확인 수행 가능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위반 결과는 </a:t>
            </a:r>
            <a:r>
              <a:rPr lang="en-US" altLang="ko-KR" sz="1600" dirty="0" err="1" smtClean="0"/>
              <a:t>BindingResult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solidFill>
                  <a:srgbClr val="FF0000"/>
                </a:solidFill>
              </a:rPr>
              <a:t>그러나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확인 그룹은 적용할 수 없음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535347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5940153" y="4365105"/>
            <a:ext cx="648072" cy="288032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20192" y="5589240"/>
            <a:ext cx="184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javax.validation.Valid</a:t>
            </a:r>
            <a:endParaRPr lang="ko-KR" altLang="en-US" sz="1400" dirty="0"/>
          </a:p>
        </p:txBody>
      </p:sp>
      <p:cxnSp>
        <p:nvCxnSpPr>
          <p:cNvPr id="8" name="Shape 7"/>
          <p:cNvCxnSpPr>
            <a:stCxn id="6" idx="2"/>
            <a:endCxn id="7" idx="1"/>
          </p:cNvCxnSpPr>
          <p:nvPr/>
        </p:nvCxnSpPr>
        <p:spPr>
          <a:xfrm rot="16200000" flipH="1">
            <a:off x="6047194" y="4870131"/>
            <a:ext cx="1089992" cy="656003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MVC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@Valid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6409047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195735" y="4509120"/>
            <a:ext cx="1694093" cy="251566"/>
          </a:xfrm>
          <a:prstGeom prst="rect">
            <a:avLst/>
          </a:prstGeom>
          <a:solidFill>
            <a:srgbClr val="9BBB59">
              <a:alpha val="56078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6372200" y="3861048"/>
            <a:ext cx="2568600" cy="2232248"/>
          </a:xfrm>
          <a:prstGeom prst="wedgeRectCallout">
            <a:avLst>
              <a:gd name="adj1" fmla="val -128923"/>
              <a:gd name="adj2" fmla="val -18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err="1" smtClean="0"/>
              <a:t>validator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설정할 수 있음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200" dirty="0" err="1" smtClean="0"/>
              <a:t>org.springframework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validation.Validator</a:t>
            </a:r>
            <a:r>
              <a:rPr lang="en-US" altLang="ko-KR" sz="1600" dirty="0" smtClean="0"/>
              <a:t>)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ko-KR" altLang="en-US" sz="1600" dirty="0" smtClean="0"/>
              <a:t>별도 설정이 필요치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않다면 </a:t>
            </a:r>
            <a:r>
              <a:rPr lang="en-US" altLang="ko-KR" sz="1600" dirty="0" err="1" smtClean="0"/>
              <a:t>validator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관련 모든 설정을 생략해도 무방</a:t>
            </a:r>
            <a:r>
              <a:rPr lang="en-US" altLang="ko-KR" sz="1600" dirty="0" smtClean="0"/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907704" y="6093296"/>
            <a:ext cx="32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&lt;dispatcher-servlet.xml&gt;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r>
              <a:rPr lang="en-US" altLang="ko-KR" dirty="0" smtClean="0"/>
              <a:t> - Spring 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JSR 303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Spring 3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JSR 303 </a:t>
            </a:r>
            <a:r>
              <a:rPr lang="ko-KR" altLang="en-US" sz="2000" dirty="0" smtClean="0"/>
              <a:t>지원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/>
              <a:t>org.springframework.validation.beanvalidation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800100" lvl="1" indent="-342900"/>
            <a:r>
              <a:rPr lang="en-US" altLang="ko-KR" sz="1800" dirty="0" err="1" smtClean="0"/>
              <a:t>Javax.validation.Validator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</a:t>
            </a:r>
            <a:r>
              <a:rPr lang="en-US" altLang="ko-KR" sz="1800" dirty="0" err="1" smtClean="0"/>
              <a:t>spring.validation.Validator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 활용 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Constraint Validation Implementation 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@</a:t>
            </a:r>
            <a:r>
              <a:rPr lang="en-US" altLang="ko-KR" sz="1800" dirty="0" err="1" smtClean="0"/>
              <a:t>Autowire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등의 </a:t>
            </a:r>
            <a:r>
              <a:rPr lang="en-US" altLang="ko-KR" sz="1800" dirty="0" smtClean="0"/>
              <a:t>DI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Spring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Locale </a:t>
            </a:r>
            <a:r>
              <a:rPr lang="ko-KR" altLang="en-US" sz="1800" dirty="0" smtClean="0"/>
              <a:t>적용 가능</a:t>
            </a:r>
            <a:endParaRPr lang="en-US" altLang="ko-KR" sz="1800" dirty="0" smtClean="0"/>
          </a:p>
          <a:p>
            <a:pPr marL="800100" lvl="1" indent="-342900"/>
            <a:endParaRPr lang="en-US" altLang="ko-KR" sz="1800" dirty="0" smtClean="0"/>
          </a:p>
          <a:p>
            <a:pPr marL="800100" lvl="1" indent="-342900"/>
            <a:r>
              <a:rPr lang="en-US" altLang="ko-KR" sz="1800" dirty="0" smtClean="0"/>
              <a:t>@Controller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parameter 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@Valid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 공부할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XML</a:t>
            </a:r>
            <a:r>
              <a:rPr lang="ko-KR" altLang="en-US" sz="2000" dirty="0" smtClean="0"/>
              <a:t>으로 확인 기준 정의하기</a:t>
            </a:r>
            <a:endParaRPr lang="en-US" altLang="ko-KR" sz="2000" dirty="0" smtClean="0"/>
          </a:p>
          <a:p>
            <a:r>
              <a:rPr lang="ko-KR" altLang="en-US" sz="2000" dirty="0" smtClean="0"/>
              <a:t>프로그램 코드로 확인 기준 정의하기</a:t>
            </a:r>
            <a:endParaRPr lang="en-US" altLang="ko-KR" sz="2000" dirty="0" smtClean="0"/>
          </a:p>
          <a:p>
            <a:r>
              <a:rPr lang="ko-KR" altLang="en-US" sz="2000" dirty="0" smtClean="0"/>
              <a:t>더 복잡한 </a:t>
            </a:r>
            <a:r>
              <a:rPr lang="en-US" altLang="ko-KR" sz="2000" dirty="0" smtClean="0"/>
              <a:t>Custom Constraint </a:t>
            </a:r>
            <a:r>
              <a:rPr lang="ko-KR" altLang="en-US" sz="2000" dirty="0" smtClean="0"/>
              <a:t>정의하기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GroupSequence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적용하기</a:t>
            </a:r>
            <a:endParaRPr lang="en-US" altLang="ko-KR" sz="2000" dirty="0" smtClean="0"/>
          </a:p>
          <a:p>
            <a:r>
              <a:rPr lang="en-US" altLang="ko-KR" sz="2000" dirty="0" smtClean="0"/>
              <a:t>Payload </a:t>
            </a:r>
            <a:r>
              <a:rPr lang="ko-KR" altLang="en-US" sz="2000" dirty="0" smtClean="0"/>
              <a:t>활용하기</a:t>
            </a:r>
            <a:endParaRPr lang="en-US" altLang="ko-KR" sz="2000" dirty="0" smtClean="0"/>
          </a:p>
          <a:p>
            <a:r>
              <a:rPr lang="en-US" altLang="ko-KR" sz="2000" dirty="0" smtClean="0"/>
              <a:t>validation.xml </a:t>
            </a:r>
            <a:r>
              <a:rPr lang="ko-KR" altLang="en-US" sz="2000" dirty="0" smtClean="0"/>
              <a:t>사용하기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JSR303 Specification (</a:t>
            </a:r>
            <a:r>
              <a:rPr lang="en-US" altLang="ko-KR" sz="2000" dirty="0" smtClean="0">
                <a:hlinkClick r:id="rId2"/>
              </a:rPr>
              <a:t>http://jcp.org/en/jsr/detail?id=303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Hibernate Validator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3"/>
              </a:rPr>
              <a:t>http://www.hibernate.org/subprojects/validator.html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Spring Reference Chap 5. Validation, Data Binding, and Type Conversion (</a:t>
            </a:r>
            <a:r>
              <a:rPr lang="en-US" altLang="ko-KR" sz="2000" dirty="0" smtClean="0">
                <a:hlinkClick r:id="rId4"/>
              </a:rPr>
              <a:t>http://static.springsource.org/spring/docs/3.0.x/spring-framework-reference/html/validation.html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63688" y="1916832"/>
            <a:ext cx="5688632" cy="3024336"/>
          </a:xfrm>
        </p:spPr>
        <p:txBody>
          <a:bodyPr>
            <a:noAutofit/>
          </a:bodyPr>
          <a:lstStyle/>
          <a:p>
            <a:r>
              <a:rPr lang="en-US" altLang="ko-KR" sz="11500" dirty="0" smtClean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Q &amp; A</a:t>
            </a:r>
            <a:endParaRPr lang="ko-KR" altLang="en-US" sz="11500" dirty="0"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JSR 303 Bean Validation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도메인 객체를 확인하기 위한 </a:t>
            </a:r>
            <a:r>
              <a:rPr lang="en-US" altLang="ko-KR" sz="2000" dirty="0" smtClean="0"/>
              <a:t>Java </a:t>
            </a:r>
            <a:r>
              <a:rPr lang="ko-KR" altLang="en-US" sz="2000" dirty="0" smtClean="0"/>
              <a:t>표준 기술</a:t>
            </a:r>
            <a:endParaRPr lang="ko-KR" altLang="en-US" sz="1800" dirty="0" smtClean="0"/>
          </a:p>
          <a:p>
            <a:r>
              <a:rPr lang="ko-KR" altLang="en-US" sz="2000" dirty="0" smtClean="0"/>
              <a:t>애노테이션으로 </a:t>
            </a:r>
            <a:r>
              <a:rPr lang="ko-KR" altLang="en-US" sz="2000" dirty="0" smtClean="0"/>
              <a:t>확인 </a:t>
            </a:r>
            <a:r>
              <a:rPr lang="ko-KR" altLang="en-US" sz="2000" dirty="0" smtClean="0"/>
              <a:t>규</a:t>
            </a:r>
            <a:r>
              <a:rPr lang="ko-KR" altLang="en-US" sz="2000" dirty="0" smtClean="0"/>
              <a:t>칙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명시</a:t>
            </a:r>
          </a:p>
          <a:p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5112568" cy="272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52120" y="6217567"/>
            <a:ext cx="342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[1] Hibernate Validator Reference Guide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733256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도메인 객체를 이용한 확인 개념도</a:t>
            </a:r>
            <a:r>
              <a:rPr lang="en-US" altLang="ko-KR" dirty="0" smtClean="0"/>
              <a:t>&gt;</a:t>
            </a:r>
            <a:r>
              <a:rPr lang="en-US" altLang="ko-KR" baseline="30000" dirty="0" smtClean="0"/>
              <a:t>[1]</a:t>
            </a:r>
            <a:endParaRPr lang="ko-KR" altLang="en-US" baseline="30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살짝 둘러보기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3672408" cy="439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4176464" y="5085184"/>
            <a:ext cx="4644008" cy="936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 smtClean="0"/>
              <a:t>확인 실패</a:t>
            </a:r>
            <a:r>
              <a:rPr lang="en-US" altLang="ko-KR" sz="1400" dirty="0" smtClean="0"/>
              <a:t>!!</a:t>
            </a:r>
          </a:p>
          <a:p>
            <a:r>
              <a:rPr lang="en-US" altLang="ko-KR" sz="1400" dirty="0" err="1" smtClean="0"/>
              <a:t>doors:must</a:t>
            </a:r>
            <a:r>
              <a:rPr lang="en-US" altLang="ko-KR" sz="1400" dirty="0" smtClean="0"/>
              <a:t> be greater than or equal to 2</a:t>
            </a:r>
          </a:p>
          <a:p>
            <a:r>
              <a:rPr lang="en-US" altLang="ko-KR" sz="1400" dirty="0" err="1" smtClean="0"/>
              <a:t>name:may</a:t>
            </a:r>
            <a:r>
              <a:rPr lang="en-US" altLang="ko-KR" sz="1400" dirty="0" smtClean="0"/>
              <a:t> not be null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86798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도메인 객체 </a:t>
            </a:r>
            <a:r>
              <a:rPr lang="en-US" altLang="ko-KR" dirty="0" smtClean="0"/>
              <a:t>– Car&gt;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6166" y="442782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ValidateCar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340768"/>
            <a:ext cx="4850875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아래쪽 화살표 9"/>
          <p:cNvSpPr/>
          <p:nvPr/>
        </p:nvSpPr>
        <p:spPr>
          <a:xfrm>
            <a:off x="7812360" y="4293096"/>
            <a:ext cx="720080" cy="86409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742" y="609329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&lt;Console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JSR 303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4</a:t>
            </a:r>
            <a:r>
              <a:rPr lang="ko-KR" altLang="en-US" dirty="0" smtClean="0"/>
              <a:t>대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844824"/>
          <a:ext cx="8136904" cy="4176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2"/>
                <a:gridCol w="4608512"/>
              </a:tblGrid>
              <a:tr h="58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구성요소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</a:tr>
              <a:tr h="5818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Constraint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확인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기준을 표현하는 애노테이션</a:t>
                      </a:r>
                      <a:endParaRPr lang="ko-KR" altLang="en-US" sz="1800" dirty="0"/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Constraint Validation </a:t>
                      </a:r>
                      <a:r>
                        <a:rPr lang="ko-KR" altLang="en-US" sz="1800" dirty="0" smtClean="0"/>
                        <a:t>구현체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Constraint Annotation </a:t>
                      </a:r>
                      <a:r>
                        <a:rPr lang="ko-KR" altLang="en-US" sz="1800" dirty="0" smtClean="0"/>
                        <a:t>과 쌍을 이루며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확인 </a:t>
                      </a:r>
                      <a:r>
                        <a:rPr lang="ko-KR" altLang="en-US" sz="1800" dirty="0" err="1" smtClean="0"/>
                        <a:t>로직을</a:t>
                      </a:r>
                      <a:r>
                        <a:rPr lang="ko-KR" altLang="en-US" sz="1800" dirty="0" smtClean="0"/>
                        <a:t> 구현함</a:t>
                      </a:r>
                      <a:endParaRPr lang="ko-KR" altLang="en-US" sz="1800" dirty="0"/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Validator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도메인 객체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인스턴스에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확인을 실행함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4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ConstraintViolation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기준의 위반 내용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Constraint Annotation</a:t>
            </a:r>
            <a:endParaRPr lang="ko-KR" altLang="en-US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864100" cy="460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사각형 설명선 9"/>
          <p:cNvSpPr/>
          <p:nvPr/>
        </p:nvSpPr>
        <p:spPr>
          <a:xfrm>
            <a:off x="4860032" y="1484784"/>
            <a:ext cx="4104456" cy="1296144"/>
          </a:xfrm>
          <a:prstGeom prst="wedgeRectCallout">
            <a:avLst>
              <a:gd name="adj1" fmla="val -97952"/>
              <a:gd name="adj2" fmla="val -310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>
              <a:buFont typeface="Arial" pitchFamily="34" charset="0"/>
              <a:buChar char="•"/>
            </a:pPr>
            <a:r>
              <a:rPr lang="ko-KR" altLang="en-US" sz="1600" dirty="0" smtClean="0"/>
              <a:t>클래스에 적용할 수 있음</a:t>
            </a:r>
            <a:endParaRPr lang="en-US" altLang="ko-KR" sz="1600" dirty="0" smtClean="0"/>
          </a:p>
          <a:p>
            <a:pPr marL="449263" lvl="2" indent="-92075">
              <a:buFont typeface="Arial" pitchFamily="34" charset="0"/>
              <a:buChar char="•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여러 속성에 대한 확인 규칙</a:t>
            </a:r>
            <a:endParaRPr lang="en-US" altLang="ko-KR" sz="1600" dirty="0" smtClean="0"/>
          </a:p>
          <a:p>
            <a:pPr marL="87313">
              <a:buFont typeface="Arial" pitchFamily="34" charset="0"/>
              <a:buChar char="•"/>
            </a:pPr>
            <a:r>
              <a:rPr lang="ko-KR" altLang="en-US" sz="1600" dirty="0" smtClean="0"/>
              <a:t>사용자가 직접 정의할 수 있음</a:t>
            </a:r>
            <a:endParaRPr lang="en-US" altLang="ko-KR" sz="1600" dirty="0" smtClean="0"/>
          </a:p>
          <a:p>
            <a:pPr marL="87313">
              <a:buFont typeface="Arial" pitchFamily="34" charset="0"/>
              <a:buChar char="•"/>
            </a:pPr>
            <a:r>
              <a:rPr lang="ko-KR" altLang="en-US" sz="1600" dirty="0" smtClean="0"/>
              <a:t>속성을 가질 수 있음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4860032" y="2924944"/>
            <a:ext cx="4104456" cy="1080120"/>
          </a:xfrm>
          <a:prstGeom prst="wedgeRectCallout">
            <a:avLst>
              <a:gd name="adj1" fmla="val -98534"/>
              <a:gd name="adj2" fmla="val -973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>
              <a:buFont typeface="Arial" pitchFamily="34" charset="0"/>
              <a:buChar char="•"/>
            </a:pPr>
            <a:r>
              <a:rPr lang="ko-KR" altLang="en-US" sz="1600" dirty="0" smtClean="0"/>
              <a:t>필드에 적용할 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87313">
              <a:buFont typeface="Arial" pitchFamily="34" charset="0"/>
              <a:buChar char="•"/>
            </a:pPr>
            <a:r>
              <a:rPr lang="ko-KR" altLang="en-US" sz="1600" dirty="0" smtClean="0"/>
              <a:t>메시지를 별도로 정의할 수 있음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4860032" y="4149080"/>
            <a:ext cx="4104456" cy="1584176"/>
          </a:xfrm>
          <a:prstGeom prst="wedgeRectCallout">
            <a:avLst>
              <a:gd name="adj1" fmla="val -107441"/>
              <a:gd name="adj2" fmla="val -140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>
              <a:buFont typeface="Arial" pitchFamily="34" charset="0"/>
              <a:buChar char="•"/>
            </a:pPr>
            <a:r>
              <a:rPr lang="en-US" altLang="ko-KR" sz="1600" dirty="0" smtClean="0"/>
              <a:t>Bean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(Property)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적용할 수 있음 </a:t>
            </a:r>
            <a:r>
              <a:rPr lang="en-US" altLang="ko-KR" sz="1600" dirty="0" smtClean="0"/>
              <a:t>(getter </a:t>
            </a:r>
            <a:r>
              <a:rPr lang="ko-KR" altLang="en-US" sz="1600" dirty="0" smtClean="0"/>
              <a:t>메서드</a:t>
            </a:r>
            <a:r>
              <a:rPr lang="en-US" altLang="ko-KR" sz="1600" dirty="0" smtClean="0"/>
              <a:t>)</a:t>
            </a:r>
          </a:p>
          <a:p>
            <a:pPr marL="449263" lvl="2" indent="-92075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60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</a:rPr>
              <a:t>필드와 속성에 중복 적용하지 말 것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Constraint Annotation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23529" y="1484784"/>
            <a:ext cx="2232248" cy="2304256"/>
            <a:chOff x="251520" y="1556792"/>
            <a:chExt cx="4392487" cy="394474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556792"/>
              <a:ext cx="4392487" cy="39447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직사각형 12"/>
            <p:cNvSpPr/>
            <p:nvPr/>
          </p:nvSpPr>
          <p:spPr>
            <a:xfrm>
              <a:off x="251520" y="3212976"/>
              <a:ext cx="4248472" cy="1008112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775124"/>
            <a:ext cx="5757290" cy="158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꺾인 연결선 15"/>
          <p:cNvCxnSpPr>
            <a:stCxn id="3074" idx="3"/>
            <a:endCxn id="3075" idx="1"/>
          </p:cNvCxnSpPr>
          <p:nvPr/>
        </p:nvCxnSpPr>
        <p:spPr>
          <a:xfrm flipV="1">
            <a:off x="2555777" y="2568597"/>
            <a:ext cx="576063" cy="683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611" y="406778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@Past</a:t>
            </a:r>
            <a:r>
              <a:rPr lang="ko-KR" altLang="en-US" dirty="0" smtClean="0"/>
              <a:t>의 코드</a:t>
            </a:r>
            <a:r>
              <a:rPr lang="en-US" altLang="ko-KR" baseline="-25000" dirty="0" smtClean="0"/>
              <a:t>[1]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00498" y="628957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[1] JSR 303 Spec</a:t>
            </a:r>
            <a:endParaRPr lang="ko-KR" altLang="en-US" sz="1400" dirty="0"/>
          </a:p>
        </p:txBody>
      </p:sp>
      <p:sp>
        <p:nvSpPr>
          <p:cNvPr id="22" name="사각형 설명선 21"/>
          <p:cNvSpPr/>
          <p:nvPr/>
        </p:nvSpPr>
        <p:spPr>
          <a:xfrm>
            <a:off x="2843808" y="3861048"/>
            <a:ext cx="5976664" cy="2304256"/>
          </a:xfrm>
          <a:prstGeom prst="wedgeRectCallout">
            <a:avLst>
              <a:gd name="adj1" fmla="val -22118"/>
              <a:gd name="adj2" fmla="val -68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Target: Annotation </a:t>
            </a:r>
            <a:r>
              <a:rPr lang="ko-KR" altLang="en-US" sz="1600" dirty="0" smtClean="0"/>
              <a:t>적용 대상 정의</a:t>
            </a:r>
            <a:endParaRPr lang="en-US" altLang="ko-KR" sz="16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Retention: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RUNTIME </a:t>
            </a:r>
            <a:r>
              <a:rPr lang="ko-KR" altLang="en-US" sz="1600" dirty="0" smtClean="0"/>
              <a:t>으로 고정</a:t>
            </a:r>
            <a:endParaRPr lang="en-US" altLang="ko-KR" sz="16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Constraint: </a:t>
            </a:r>
            <a:r>
              <a:rPr lang="en-US" altLang="ko-KR" sz="1600" dirty="0" err="1" smtClean="0"/>
              <a:t>validatedBy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Constraint Validation </a:t>
            </a:r>
            <a:r>
              <a:rPr lang="ko-KR" altLang="en-US" sz="1600" dirty="0" smtClean="0"/>
              <a:t>구현체 정의</a:t>
            </a:r>
            <a:endParaRPr lang="en-US" altLang="ko-KR" sz="16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message(): </a:t>
            </a:r>
            <a:r>
              <a:rPr lang="ko-KR" altLang="en-US" sz="1600" dirty="0" smtClean="0"/>
              <a:t>필수 정의 속성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표준 기본 값은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fully qualified class name + “.message”</a:t>
            </a:r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groups(): </a:t>
            </a:r>
            <a:r>
              <a:rPr lang="ko-KR" altLang="en-US" sz="1600" dirty="0" smtClean="0"/>
              <a:t>필수 정의 속성</a:t>
            </a:r>
            <a:endParaRPr lang="en-US" altLang="ko-KR" sz="1600" dirty="0" smtClean="0"/>
          </a:p>
          <a:p>
            <a:pPr marL="177800" indent="-90488">
              <a:buFont typeface="Arial" pitchFamily="34" charset="0"/>
              <a:buChar char="•"/>
            </a:pPr>
            <a:r>
              <a:rPr lang="en-US" altLang="ko-KR" sz="1600" dirty="0" smtClean="0"/>
              <a:t>payload(): </a:t>
            </a:r>
            <a:r>
              <a:rPr lang="ko-KR" altLang="en-US" sz="1600" dirty="0" smtClean="0"/>
              <a:t>필수 정의 속성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제공 </a:t>
            </a:r>
            <a:r>
              <a:rPr lang="en-US" altLang="ko-KR" dirty="0" smtClean="0"/>
              <a:t>Constraint Annotation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1340768"/>
          <a:ext cx="8568952" cy="4968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2592288"/>
                <a:gridCol w="1656184"/>
                <a:gridCol w="2520280"/>
              </a:tblGrid>
              <a:tr h="42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Annotation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통과 조건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Annotation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통과 조건</a:t>
                      </a:r>
                      <a:endParaRPr lang="ko-KR" altLang="en-US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AssertFalse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거짓인가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 값 이하인가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AssertTrue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 값 이상인가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DecimalMax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 값 이하 실수인가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NotNull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이 아닌가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DecimalMin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지정 값 이상 실수인가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1050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@Digits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(integer=, fraction=)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대상 수가 지정된 정수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소수 자리 수 이내인가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@Pattern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regex</a:t>
                      </a:r>
                      <a:r>
                        <a:rPr lang="en-US" altLang="ko-KR" dirty="0" smtClean="0"/>
                        <a:t>=, flag=)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정규식을 만족하는가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1050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미래 날짜인가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@Size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(min=, max=)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배열 등의 크기가 지정 크기를 만족하는가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735649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@Past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과거 날짜인가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@Valid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대상 객체의 확인 조건을 만족하는가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45C6-037A-4DFD-AF04-B221972C65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1089</Words>
  <Application>Microsoft Office PowerPoint</Application>
  <PresentationFormat>화면 슬라이드 쇼(4:3)</PresentationFormat>
  <Paragraphs>292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Spring 3의  JSR 303(Bean Validation) 지원</vt:lpstr>
      <vt:lpstr>목차</vt:lpstr>
      <vt:lpstr>확인(Validation)</vt:lpstr>
      <vt:lpstr>JSR 303 Bean Validation</vt:lpstr>
      <vt:lpstr>살짝 둘러보기</vt:lpstr>
      <vt:lpstr>JSR 303의 4대 구성요소</vt:lpstr>
      <vt:lpstr>Constraint Annotation</vt:lpstr>
      <vt:lpstr>Constraint Annotation 정의</vt:lpstr>
      <vt:lpstr>기본 제공 Constraint Annotation</vt:lpstr>
      <vt:lpstr>Constraint Validation 구현체</vt:lpstr>
      <vt:lpstr>Constraint Validation 구현체 정의</vt:lpstr>
      <vt:lpstr>Validator</vt:lpstr>
      <vt:lpstr>ConstraintViolation</vt:lpstr>
      <vt:lpstr>확인 규칙의 상속과 포함</vt:lpstr>
      <vt:lpstr>확인 그룹(Validating Group)</vt:lpstr>
      <vt:lpstr>Custom Constraint</vt:lpstr>
      <vt:lpstr>Custom Constraint –조합</vt:lpstr>
      <vt:lpstr>Custom Constraint – 로직 구현</vt:lpstr>
      <vt:lpstr>메시지 처리 - 우선순위</vt:lpstr>
      <vt:lpstr>메시지 처리 – message 속성 활용</vt:lpstr>
      <vt:lpstr>메시지 처리 – MessageInterpolator</vt:lpstr>
      <vt:lpstr>메시지 처리 – ResouceBundle</vt:lpstr>
      <vt:lpstr>실행 환경 구성 – 구현체 선택</vt:lpstr>
      <vt:lpstr>실행 환경 구성 – 라이브러리 설정</vt:lpstr>
      <vt:lpstr>복습 - JSR 303의 4대 구성요소</vt:lpstr>
      <vt:lpstr>Spring 3의 JSR 303 지원</vt:lpstr>
      <vt:lpstr> JSR 303 지원 클래스의 구조</vt:lpstr>
      <vt:lpstr>Spring 기본설정</vt:lpstr>
      <vt:lpstr>Validator vs. Validator</vt:lpstr>
      <vt:lpstr>Constraint Validator에  @Autowire 사용</vt:lpstr>
      <vt:lpstr>Spring MVC 의 @Valid 지원</vt:lpstr>
      <vt:lpstr>Spring MVC 의 @Valid 지원</vt:lpstr>
      <vt:lpstr>복습 - Spring 3의 JSR 303 지원</vt:lpstr>
      <vt:lpstr>더 공부할 내용</vt:lpstr>
      <vt:lpstr>참고자료</vt:lpstr>
      <vt:lpstr>Q &amp; 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3의 JSR 303 지원</dc:title>
  <dc:creator>sewon ann</dc:creator>
  <cp:lastModifiedBy>sewon ann</cp:lastModifiedBy>
  <cp:revision>108</cp:revision>
  <dcterms:created xsi:type="dcterms:W3CDTF">2010-08-29T08:26:02Z</dcterms:created>
  <dcterms:modified xsi:type="dcterms:W3CDTF">2010-09-11T02:20:09Z</dcterms:modified>
</cp:coreProperties>
</file>